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</p:sldIdLst>
  <p:sldSz cx="9144000" cy="6858000" type="screen4x3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4380"/>
    <p:restoredTop sz="94660"/>
  </p:normalViewPr>
  <p:slideViewPr>
    <p:cSldViewPr>
      <p:cViewPr varScale="1">
        <p:scale>
          <a:sx n="66" d="100"/>
          <a:sy n="66" d="100"/>
        </p:scale>
        <p:origin x="-1494" y="-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24/07/1439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24/07/1439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24/07/1439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24/07/1439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24/07/1439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24/07/1439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24/07/1439</a:t>
            </a:fld>
            <a:endParaRPr lang="ar-SA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24/07/1439</a:t>
            </a:fld>
            <a:endParaRPr lang="ar-SA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24/07/1439</a:t>
            </a:fld>
            <a:endParaRPr lang="ar-SA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24/07/1439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24/07/1439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8ABB09-4A1D-463E-8065-109CC2B7EFAA}" type="datetimeFigureOut">
              <a:rPr lang="ar-SA" smtClean="0"/>
              <a:t>24/07/1439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11560" y="1412776"/>
            <a:ext cx="7772400" cy="1470025"/>
          </a:xfrm>
        </p:spPr>
        <p:txBody>
          <a:bodyPr/>
          <a:lstStyle/>
          <a:p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Cestodes</a:t>
            </a:r>
            <a:endParaRPr lang="ar-IQ" dirty="0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403648" y="3501008"/>
            <a:ext cx="6400800" cy="1752600"/>
          </a:xfrm>
        </p:spPr>
        <p:txBody>
          <a:bodyPr>
            <a:normAutofit/>
          </a:bodyPr>
          <a:lstStyle/>
          <a:p>
            <a:r>
              <a:rPr lang="en-US" b="1" i="1" dirty="0" err="1">
                <a:solidFill>
                  <a:srgbClr val="A50021"/>
                </a:solidFill>
                <a:latin typeface="Times New Roman" pitchFamily="18" charset="0"/>
                <a:cs typeface="Times New Roman" pitchFamily="18" charset="0"/>
              </a:rPr>
              <a:t>Taenia</a:t>
            </a:r>
            <a:r>
              <a:rPr lang="en-US" b="1" i="1" dirty="0">
                <a:solidFill>
                  <a:srgbClr val="A5002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 smtClean="0">
                <a:solidFill>
                  <a:srgbClr val="A50021"/>
                </a:solidFill>
                <a:latin typeface="Times New Roman" pitchFamily="18" charset="0"/>
                <a:cs typeface="Times New Roman" pitchFamily="18" charset="0"/>
              </a:rPr>
              <a:t>solium</a:t>
            </a:r>
            <a:r>
              <a:rPr lang="en-US" b="1" i="1" dirty="0" smtClean="0">
                <a:solidFill>
                  <a:srgbClr val="A50021"/>
                </a:solidFill>
                <a:latin typeface="Times New Roman" pitchFamily="18" charset="0"/>
                <a:cs typeface="Times New Roman" pitchFamily="18" charset="0"/>
              </a:rPr>
              <a:t> &amp; </a:t>
            </a:r>
            <a:r>
              <a:rPr lang="en-US" b="1" i="1" dirty="0" err="1" smtClean="0">
                <a:solidFill>
                  <a:srgbClr val="A50021"/>
                </a:solidFill>
                <a:latin typeface="Times New Roman" pitchFamily="18" charset="0"/>
                <a:cs typeface="Times New Roman" pitchFamily="18" charset="0"/>
              </a:rPr>
              <a:t>Taenia</a:t>
            </a:r>
            <a:r>
              <a:rPr lang="en-US" b="1" i="1" dirty="0" smtClean="0">
                <a:solidFill>
                  <a:srgbClr val="A5002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 smtClean="0">
                <a:solidFill>
                  <a:srgbClr val="A50021"/>
                </a:solidFill>
                <a:latin typeface="Times New Roman" pitchFamily="18" charset="0"/>
                <a:cs typeface="Times New Roman" pitchFamily="18" charset="0"/>
              </a:rPr>
              <a:t>saginata</a:t>
            </a:r>
            <a:endParaRPr lang="en-US" dirty="0">
              <a:solidFill>
                <a:srgbClr val="A5002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38540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>
                <a:cs typeface="Times New Roman" pitchFamily="18" charset="0"/>
              </a:rPr>
              <a:t>Adult worm of </a:t>
            </a:r>
            <a:r>
              <a:rPr lang="en-US" b="1" i="1" dirty="0" err="1">
                <a:cs typeface="Times New Roman" pitchFamily="18" charset="0"/>
              </a:rPr>
              <a:t>Taenia</a:t>
            </a:r>
            <a:r>
              <a:rPr lang="en-US" b="1" i="1" dirty="0">
                <a:cs typeface="Times New Roman" pitchFamily="18" charset="0"/>
              </a:rPr>
              <a:t> </a:t>
            </a:r>
            <a:r>
              <a:rPr lang="en-US" b="1" i="1" dirty="0" err="1">
                <a:cs typeface="Times New Roman" pitchFamily="18" charset="0"/>
              </a:rPr>
              <a:t>solium</a:t>
            </a:r>
            <a:r>
              <a:rPr lang="en-US" b="1" i="1" dirty="0">
                <a:cs typeface="Times New Roman" pitchFamily="18" charset="0"/>
              </a:rPr>
              <a:t> </a:t>
            </a:r>
            <a:endParaRPr lang="ar-IQ" i="1" dirty="0"/>
          </a:p>
        </p:txBody>
      </p:sp>
      <p:pic>
        <p:nvPicPr>
          <p:cNvPr id="4" name="Picture 3" descr="C:\Users\User\Pictures\Taenia saginata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95536" y="1556792"/>
            <a:ext cx="8352928" cy="504056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558452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pic>
        <p:nvPicPr>
          <p:cNvPr id="4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63480" y="260648"/>
            <a:ext cx="4429000" cy="63367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2" descr="C:\Users\User\Pictures\FB_IMG_1488743812728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1520" y="260648"/>
            <a:ext cx="4187130" cy="633670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593398489"/>
      </p:ext>
    </p:extLst>
  </p:cSld>
  <p:clrMapOvr>
    <a:masterClrMapping/>
  </p:clrMapOvr>
  <p:transition spd="slow">
    <p:pull dir="r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67544" y="620688"/>
            <a:ext cx="8229600" cy="1143000"/>
          </a:xfrm>
        </p:spPr>
        <p:txBody>
          <a:bodyPr>
            <a:normAutofit/>
          </a:bodyPr>
          <a:lstStyle/>
          <a:p>
            <a:pPr algn="l" rtl="0"/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Gravid segment of </a:t>
            </a:r>
            <a:r>
              <a:rPr lang="en-US" sz="40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T.Saginata</a:t>
            </a:r>
            <a:endParaRPr lang="ar-IQ" sz="4000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 rtl="0">
              <a:buNone/>
            </a:pPr>
            <a:r>
              <a:rPr lang="en-US" dirty="0"/>
              <a:t> longer than wide consist of median uterus with </a:t>
            </a:r>
            <a:r>
              <a:rPr lang="en-US" b="1" dirty="0">
                <a:solidFill>
                  <a:schemeClr val="accent4">
                    <a:lumMod val="50000"/>
                  </a:schemeClr>
                </a:solidFill>
              </a:rPr>
              <a:t>15-30</a:t>
            </a:r>
            <a:r>
              <a:rPr lang="en-US" dirty="0"/>
              <a:t> lateral uterine branches with unilateral genital pore . </a:t>
            </a:r>
          </a:p>
          <a:p>
            <a:pPr algn="l" rtl="0">
              <a:buNone/>
            </a:pPr>
            <a:endParaRPr lang="en-US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 rtl="0">
              <a:buNone/>
            </a:pP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Gravid segment of </a:t>
            </a:r>
            <a:r>
              <a:rPr lang="en-US" sz="40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T.Solium</a:t>
            </a:r>
            <a:endParaRPr lang="en-US" sz="4000" dirty="0"/>
          </a:p>
          <a:p>
            <a:pPr algn="l" rtl="0">
              <a:buNone/>
            </a:pPr>
            <a:r>
              <a:rPr lang="en-US" b="1" dirty="0">
                <a:solidFill>
                  <a:schemeClr val="accent4">
                    <a:lumMod val="50000"/>
                  </a:schemeClr>
                </a:solidFill>
              </a:rPr>
              <a:t>   7 – 13 </a:t>
            </a:r>
            <a:r>
              <a:rPr lang="en-US" dirty="0"/>
              <a:t>lateral uterine branches. </a:t>
            </a:r>
            <a:endParaRPr lang="ar-IQ" dirty="0"/>
          </a:p>
        </p:txBody>
      </p:sp>
    </p:spTree>
    <p:extLst>
      <p:ext uri="{BB962C8B-B14F-4D97-AF65-F5344CB8AC3E}">
        <p14:creationId xmlns:p14="http://schemas.microsoft.com/office/powerpoint/2010/main" val="4127903368"/>
      </p:ext>
    </p:extLst>
  </p:cSld>
  <p:clrMapOvr>
    <a:masterClrMapping/>
  </p:clrMapOvr>
  <p:transition spd="slow">
    <p:cover dir="r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User\Pictures\Pink proglottids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 rot="5400000">
            <a:off x="212451" y="1739874"/>
            <a:ext cx="4604097" cy="4525963"/>
          </a:xfrm>
          <a:prstGeom prst="rect">
            <a:avLst/>
          </a:prstGeom>
          <a:noFill/>
        </p:spPr>
      </p:pic>
      <p:sp>
        <p:nvSpPr>
          <p:cNvPr id="6" name="Text Placeholder 2"/>
          <p:cNvSpPr>
            <a:spLocks noGrp="1"/>
          </p:cNvSpPr>
          <p:nvPr>
            <p:ph type="title"/>
          </p:nvPr>
        </p:nvSpPr>
        <p:spPr>
          <a:xfrm>
            <a:off x="323528" y="647700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en-US" sz="2400" b="1" dirty="0" smtClean="0"/>
              <a:t> Gravid segment of </a:t>
            </a:r>
            <a:r>
              <a:rPr lang="en-US" sz="2400" b="1" i="1" dirty="0" err="1" smtClean="0"/>
              <a:t>T.Saginata</a:t>
            </a:r>
            <a:endParaRPr lang="en-US" sz="2400" b="1" i="1" dirty="0"/>
          </a:p>
        </p:txBody>
      </p:sp>
      <p:pic>
        <p:nvPicPr>
          <p:cNvPr id="7" name="Picture 3" descr="C:\Users\User\Pictures\Taenia_solium_proglt_DPDx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48064" y="1700808"/>
            <a:ext cx="3600400" cy="4604095"/>
          </a:xfrm>
          <a:prstGeom prst="rect">
            <a:avLst/>
          </a:prstGeom>
          <a:noFill/>
        </p:spPr>
      </p:pic>
      <p:sp>
        <p:nvSpPr>
          <p:cNvPr id="8" name="Text Placeholder 3"/>
          <p:cNvSpPr txBox="1">
            <a:spLocks/>
          </p:cNvSpPr>
          <p:nvPr/>
        </p:nvSpPr>
        <p:spPr>
          <a:xfrm>
            <a:off x="5148064" y="692696"/>
            <a:ext cx="3888432" cy="762000"/>
          </a:xfrm>
          <a:prstGeom prst="rect">
            <a:avLst/>
          </a:prstGeo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 algn="l" rtl="0" eaLnBrk="1" latinLnBrk="0" hangingPunct="1">
              <a:spcBef>
                <a:spcPts val="580"/>
              </a:spcBef>
              <a:buClr>
                <a:schemeClr val="accent1"/>
              </a:buClr>
              <a:buSzPct val="85000"/>
              <a:buFont typeface="Wingdings 2"/>
              <a:buNone/>
              <a:defRPr kumimoji="0" sz="2400" b="1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548640" indent="-228600" algn="l" rtl="0" eaLnBrk="1" latinLnBrk="0" hangingPunct="1">
              <a:spcBef>
                <a:spcPts val="370"/>
              </a:spcBef>
              <a:buClr>
                <a:schemeClr val="accent2"/>
              </a:buClr>
              <a:buSzPct val="85000"/>
              <a:buFont typeface="Wingdings 2"/>
              <a:buNone/>
              <a:defRPr kumimoji="0"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ts val="370"/>
              </a:spcBef>
              <a:buClr>
                <a:schemeClr val="accent1">
                  <a:tint val="60000"/>
                </a:schemeClr>
              </a:buClr>
              <a:buSzPct val="85000"/>
              <a:buFont typeface="Wingdings 2"/>
              <a:buNone/>
              <a:defRPr kumimoji="0"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ts val="370"/>
              </a:spcBef>
              <a:buClr>
                <a:schemeClr val="accent3"/>
              </a:buClr>
              <a:buSzPct val="80000"/>
              <a:buFont typeface="Wingdings 2"/>
              <a:buNone/>
              <a:defRPr kumimoji="0"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70"/>
              </a:spcBef>
              <a:buClr>
                <a:schemeClr val="accent3"/>
              </a:buClr>
              <a:buFontTx/>
              <a:buNone/>
              <a:defRPr kumimoji="0"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228600" algn="l" rtl="0" eaLnBrk="1" latinLnBrk="0" hangingPunct="1">
              <a:spcBef>
                <a:spcPts val="370"/>
              </a:spcBef>
              <a:buClr>
                <a:schemeClr val="accent3"/>
              </a:buClr>
              <a:buChar char="•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228600" algn="l" rtl="0" eaLnBrk="1" latinLnBrk="0" hangingPunct="1">
              <a:spcBef>
                <a:spcPts val="370"/>
              </a:spcBef>
              <a:buClr>
                <a:schemeClr val="accent2"/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228600" algn="l" rtl="0" eaLnBrk="1" latinLnBrk="0" hangingPunct="1">
              <a:spcBef>
                <a:spcPts val="370"/>
              </a:spcBef>
              <a:buClr>
                <a:schemeClr val="accent1">
                  <a:tint val="60000"/>
                </a:schemeClr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228600" algn="l" rtl="0" eaLnBrk="1" latinLnBrk="0" hangingPunct="1">
              <a:spcBef>
                <a:spcPts val="370"/>
              </a:spcBef>
              <a:buClr>
                <a:schemeClr val="accent2">
                  <a:tint val="60000"/>
                </a:schemeClr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B83D68"/>
              </a:buClr>
            </a:pPr>
            <a:r>
              <a:rPr lang="en-US" dirty="0" smtClean="0">
                <a:solidFill>
                  <a:srgbClr val="000000"/>
                </a:solidFill>
              </a:rPr>
              <a:t>Gravid </a:t>
            </a:r>
            <a:r>
              <a:rPr lang="en-US" dirty="0">
                <a:solidFill>
                  <a:srgbClr val="000000"/>
                </a:solidFill>
              </a:rPr>
              <a:t>segment </a:t>
            </a:r>
            <a:r>
              <a:rPr lang="en-US" dirty="0" smtClean="0">
                <a:solidFill>
                  <a:srgbClr val="000000"/>
                </a:solidFill>
              </a:rPr>
              <a:t>of </a:t>
            </a:r>
            <a:r>
              <a:rPr lang="en-US" i="1" dirty="0" err="1" smtClean="0">
                <a:solidFill>
                  <a:srgbClr val="000000"/>
                </a:solidFill>
              </a:rPr>
              <a:t>T.Solium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57014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FF0000"/>
                </a:solidFill>
                <a:latin typeface="Tango BT" pitchFamily="82" charset="0"/>
                <a:cs typeface="Times New Roman" pitchFamily="18" charset="0"/>
              </a:rPr>
              <a:t>Cysticercoids larva</a:t>
            </a:r>
            <a:endParaRPr lang="ar-IQ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algn="just" rtl="0" eaLnBrk="0" hangingPunct="0"/>
            <a:r>
              <a:rPr lang="en-US" dirty="0">
                <a:cs typeface="Times New Roman" pitchFamily="18" charset="0"/>
              </a:rPr>
              <a:t>It is bladder like cyst called bladder worm with </a:t>
            </a:r>
            <a:r>
              <a:rPr lang="en-US" dirty="0" err="1">
                <a:cs typeface="Times New Roman" pitchFamily="18" charset="0"/>
              </a:rPr>
              <a:t>invagenated</a:t>
            </a:r>
            <a:r>
              <a:rPr lang="en-US" dirty="0">
                <a:cs typeface="Times New Roman" pitchFamily="18" charset="0"/>
              </a:rPr>
              <a:t>  or </a:t>
            </a:r>
            <a:r>
              <a:rPr lang="en-US" dirty="0" err="1">
                <a:cs typeface="Times New Roman" pitchFamily="18" charset="0"/>
              </a:rPr>
              <a:t>evagenated</a:t>
            </a:r>
            <a:r>
              <a:rPr lang="en-US" dirty="0">
                <a:cs typeface="Times New Roman" pitchFamily="18" charset="0"/>
              </a:rPr>
              <a:t>  </a:t>
            </a:r>
            <a:r>
              <a:rPr lang="en-US" dirty="0" err="1">
                <a:cs typeface="Times New Roman" pitchFamily="18" charset="0"/>
              </a:rPr>
              <a:t>scolex</a:t>
            </a:r>
            <a:r>
              <a:rPr lang="en-US" dirty="0">
                <a:cs typeface="Times New Roman" pitchFamily="18" charset="0"/>
              </a:rPr>
              <a:t> .They are </a:t>
            </a:r>
            <a:r>
              <a:rPr lang="en-US" b="1" dirty="0">
                <a:solidFill>
                  <a:srgbClr val="FF0000"/>
                </a:solidFill>
                <a:cs typeface="Times New Roman" pitchFamily="18" charset="0"/>
              </a:rPr>
              <a:t>infective stages</a:t>
            </a:r>
            <a:r>
              <a:rPr lang="en-US" b="1" dirty="0">
                <a:cs typeface="Times New Roman" pitchFamily="18" charset="0"/>
              </a:rPr>
              <a:t> </a:t>
            </a:r>
            <a:r>
              <a:rPr lang="en-US" dirty="0">
                <a:cs typeface="Times New Roman" pitchFamily="18" charset="0"/>
              </a:rPr>
              <a:t>to human and they are two type :</a:t>
            </a:r>
            <a:endParaRPr lang="en-US" dirty="0"/>
          </a:p>
          <a:p>
            <a:pPr algn="just" rtl="0" eaLnBrk="0" hangingPunct="0"/>
            <a:endParaRPr lang="en-US" b="1" dirty="0">
              <a:cs typeface="Times New Roman" pitchFamily="18" charset="0"/>
            </a:endParaRPr>
          </a:p>
          <a:p>
            <a:pPr marL="514350" indent="-514350" algn="just" rtl="0" eaLnBrk="0" hangingPunct="0">
              <a:buClr>
                <a:srgbClr val="FF0000"/>
              </a:buClr>
              <a:buSzPct val="102000"/>
              <a:buFont typeface="+mj-lt"/>
              <a:buAutoNum type="romanUcPeriod"/>
            </a:pPr>
            <a:r>
              <a:rPr lang="en-US" b="1" dirty="0">
                <a:cs typeface="Times New Roman" pitchFamily="18" charset="0"/>
              </a:rPr>
              <a:t>C. </a:t>
            </a:r>
            <a:r>
              <a:rPr lang="en-US" b="1" dirty="0" err="1">
                <a:cs typeface="Times New Roman" pitchFamily="18" charset="0"/>
              </a:rPr>
              <a:t>Bovis</a:t>
            </a:r>
            <a:r>
              <a:rPr lang="en-US" b="1" dirty="0">
                <a:cs typeface="Times New Roman" pitchFamily="18" charset="0"/>
              </a:rPr>
              <a:t>:  </a:t>
            </a:r>
            <a:r>
              <a:rPr lang="en-US" dirty="0" err="1">
                <a:cs typeface="Times New Roman" pitchFamily="18" charset="0"/>
              </a:rPr>
              <a:t>scolex</a:t>
            </a:r>
            <a:r>
              <a:rPr lang="en-US" dirty="0">
                <a:cs typeface="Times New Roman" pitchFamily="18" charset="0"/>
              </a:rPr>
              <a:t> without hooks in the muscles of  </a:t>
            </a:r>
            <a:r>
              <a:rPr lang="en-US" dirty="0" err="1">
                <a:cs typeface="Times New Roman" pitchFamily="18" charset="0"/>
              </a:rPr>
              <a:t>cattles</a:t>
            </a:r>
            <a:r>
              <a:rPr lang="en-US" dirty="0">
                <a:cs typeface="Times New Roman" pitchFamily="18" charset="0"/>
              </a:rPr>
              <a:t> (</a:t>
            </a:r>
            <a:r>
              <a:rPr lang="en-US" i="1" dirty="0" err="1">
                <a:cs typeface="Times New Roman" pitchFamily="18" charset="0"/>
              </a:rPr>
              <a:t>T.saginata</a:t>
            </a:r>
            <a:r>
              <a:rPr lang="en-US" dirty="0">
                <a:cs typeface="Times New Roman" pitchFamily="18" charset="0"/>
              </a:rPr>
              <a:t>).                          </a:t>
            </a:r>
          </a:p>
          <a:p>
            <a:pPr marL="514350" indent="-514350" algn="just" rtl="0" eaLnBrk="0" hangingPunct="0">
              <a:buClr>
                <a:srgbClr val="FF0000"/>
              </a:buClr>
              <a:buSzPct val="102000"/>
              <a:buFont typeface="+mj-lt"/>
              <a:buAutoNum type="romanUcPeriod"/>
            </a:pPr>
            <a:endParaRPr lang="en-US" b="1" dirty="0">
              <a:cs typeface="Times New Roman" pitchFamily="18" charset="0"/>
            </a:endParaRPr>
          </a:p>
          <a:p>
            <a:pPr marL="514350" indent="-514350" algn="just" rtl="0" eaLnBrk="0" hangingPunct="0">
              <a:buClr>
                <a:srgbClr val="FF0000"/>
              </a:buClr>
              <a:buSzPct val="102000"/>
              <a:buFont typeface="+mj-lt"/>
              <a:buAutoNum type="romanUcPeriod"/>
            </a:pPr>
            <a:r>
              <a:rPr lang="en-US" b="1" dirty="0" err="1">
                <a:cs typeface="Times New Roman" pitchFamily="18" charset="0"/>
              </a:rPr>
              <a:t>C.cellulosae</a:t>
            </a:r>
            <a:r>
              <a:rPr lang="en-US" b="1" dirty="0">
                <a:cs typeface="Times New Roman" pitchFamily="18" charset="0"/>
              </a:rPr>
              <a:t> : </a:t>
            </a:r>
            <a:r>
              <a:rPr lang="en-US" dirty="0" err="1">
                <a:cs typeface="Times New Roman" pitchFamily="18" charset="0"/>
              </a:rPr>
              <a:t>scolex</a:t>
            </a:r>
            <a:r>
              <a:rPr lang="en-US" dirty="0">
                <a:cs typeface="Times New Roman" pitchFamily="18" charset="0"/>
              </a:rPr>
              <a:t> with hooks in muscles of pigs (</a:t>
            </a:r>
            <a:r>
              <a:rPr lang="en-US" i="1" dirty="0" err="1">
                <a:cs typeface="Times New Roman" pitchFamily="18" charset="0"/>
              </a:rPr>
              <a:t>T.solium</a:t>
            </a:r>
            <a:r>
              <a:rPr lang="en-US" dirty="0">
                <a:cs typeface="Times New Roman" pitchFamily="18" charset="0"/>
              </a:rPr>
              <a:t>).                            </a:t>
            </a:r>
          </a:p>
        </p:txBody>
      </p:sp>
    </p:spTree>
    <p:extLst>
      <p:ext uri="{BB962C8B-B14F-4D97-AF65-F5344CB8AC3E}">
        <p14:creationId xmlns:p14="http://schemas.microsoft.com/office/powerpoint/2010/main" val="1584199800"/>
      </p:ext>
    </p:extLst>
  </p:cSld>
  <p:clrMapOvr>
    <a:masterClrMapping/>
  </p:clrMapOvr>
  <p:transition spd="slow">
    <p:randomBar dir="vert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2800" b="1" dirty="0" err="1" smtClean="0">
                <a:cs typeface="Times New Roman" pitchFamily="18" charset="0"/>
              </a:rPr>
              <a:t>Cysticercus</a:t>
            </a:r>
            <a:r>
              <a:rPr lang="en-US" sz="2800" b="1" dirty="0" smtClean="0">
                <a:cs typeface="Times New Roman" pitchFamily="18" charset="0"/>
              </a:rPr>
              <a:t>  </a:t>
            </a:r>
            <a:r>
              <a:rPr lang="en-US" sz="2800" b="1" dirty="0" err="1" smtClean="0">
                <a:cs typeface="Times New Roman" pitchFamily="18" charset="0"/>
              </a:rPr>
              <a:t>bovis</a:t>
            </a:r>
            <a:endParaRPr lang="en-US" sz="2800" b="1" dirty="0" smtClean="0"/>
          </a:p>
        </p:txBody>
      </p:sp>
      <p:pic>
        <p:nvPicPr>
          <p:cNvPr id="5" name="Picture 2" descr="C:\Users\User\Pictures\TN_Tae-sag-sag-CysBov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23528" y="1196752"/>
            <a:ext cx="3096344" cy="4248472"/>
          </a:xfrm>
          <a:prstGeom prst="rect">
            <a:avLst/>
          </a:prstGeom>
          <a:noFill/>
        </p:spPr>
      </p:pic>
      <p:sp>
        <p:nvSpPr>
          <p:cNvPr id="6" name="Text Placeholder 3"/>
          <p:cNvSpPr txBox="1">
            <a:spLocks/>
          </p:cNvSpPr>
          <p:nvPr/>
        </p:nvSpPr>
        <p:spPr>
          <a:xfrm>
            <a:off x="5076056" y="332656"/>
            <a:ext cx="3733800" cy="762000"/>
          </a:xfrm>
          <a:prstGeom prst="rect">
            <a:avLst/>
          </a:prstGeo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 algn="l" rtl="0" eaLnBrk="1" latinLnBrk="0" hangingPunct="1">
              <a:spcBef>
                <a:spcPts val="580"/>
              </a:spcBef>
              <a:buClr>
                <a:schemeClr val="accent1"/>
              </a:buClr>
              <a:buSzPct val="85000"/>
              <a:buFont typeface="Wingdings 2"/>
              <a:buNone/>
              <a:defRPr kumimoji="0" sz="2400" b="1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548640" indent="-228600" algn="l" rtl="0" eaLnBrk="1" latinLnBrk="0" hangingPunct="1">
              <a:spcBef>
                <a:spcPts val="370"/>
              </a:spcBef>
              <a:buClr>
                <a:schemeClr val="accent2"/>
              </a:buClr>
              <a:buSzPct val="85000"/>
              <a:buFont typeface="Wingdings 2"/>
              <a:buNone/>
              <a:defRPr kumimoji="0"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ts val="370"/>
              </a:spcBef>
              <a:buClr>
                <a:schemeClr val="accent1">
                  <a:tint val="60000"/>
                </a:schemeClr>
              </a:buClr>
              <a:buSzPct val="85000"/>
              <a:buFont typeface="Wingdings 2"/>
              <a:buNone/>
              <a:defRPr kumimoji="0"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ts val="370"/>
              </a:spcBef>
              <a:buClr>
                <a:schemeClr val="accent3"/>
              </a:buClr>
              <a:buSzPct val="80000"/>
              <a:buFont typeface="Wingdings 2"/>
              <a:buNone/>
              <a:defRPr kumimoji="0"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70"/>
              </a:spcBef>
              <a:buClr>
                <a:schemeClr val="accent3"/>
              </a:buClr>
              <a:buFontTx/>
              <a:buNone/>
              <a:defRPr kumimoji="0"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228600" algn="l" rtl="0" eaLnBrk="1" latinLnBrk="0" hangingPunct="1">
              <a:spcBef>
                <a:spcPts val="370"/>
              </a:spcBef>
              <a:buClr>
                <a:schemeClr val="accent3"/>
              </a:buClr>
              <a:buChar char="•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228600" algn="l" rtl="0" eaLnBrk="1" latinLnBrk="0" hangingPunct="1">
              <a:spcBef>
                <a:spcPts val="370"/>
              </a:spcBef>
              <a:buClr>
                <a:schemeClr val="accent2"/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228600" algn="l" rtl="0" eaLnBrk="1" latinLnBrk="0" hangingPunct="1">
              <a:spcBef>
                <a:spcPts val="370"/>
              </a:spcBef>
              <a:buClr>
                <a:schemeClr val="accent1">
                  <a:tint val="60000"/>
                </a:schemeClr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228600" algn="l" rtl="0" eaLnBrk="1" latinLnBrk="0" hangingPunct="1">
              <a:spcBef>
                <a:spcPts val="370"/>
              </a:spcBef>
              <a:buClr>
                <a:schemeClr val="accent2">
                  <a:tint val="60000"/>
                </a:schemeClr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Clr>
                <a:srgbClr val="B83D68"/>
              </a:buClr>
              <a:buSzPct val="85000"/>
              <a:buFont typeface="Wingdings 2"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ea typeface="+mj-ea"/>
                <a:cs typeface="Times New Roman" pitchFamily="18" charset="0"/>
              </a:rPr>
              <a:t>Cysticercus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ea typeface="+mj-ea"/>
                <a:cs typeface="Times New Roman" pitchFamily="18" charset="0"/>
              </a:rPr>
              <a:t>  </a:t>
            </a: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ea typeface="+mj-ea"/>
                <a:cs typeface="Times New Roman" pitchFamily="18" charset="0"/>
              </a:rPr>
              <a:t>cellulosae</a:t>
            </a:r>
            <a:endParaRPr kumimoji="0" lang="en-US" sz="28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/>
              <a:ea typeface="+mj-ea"/>
            </a:endParaRPr>
          </a:p>
        </p:txBody>
      </p:sp>
      <p:pic>
        <p:nvPicPr>
          <p:cNvPr id="7" name="Picture 8" descr="C:\Users\User\Pictures\celluosa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76056" y="1166522"/>
            <a:ext cx="3488432" cy="42484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575866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 thruBlk="1" dir="r"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Life cycle of </a:t>
            </a:r>
            <a:r>
              <a:rPr lang="en-US" sz="32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T. </a:t>
            </a:r>
            <a:r>
              <a:rPr lang="en-US" sz="32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saginata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and </a:t>
            </a:r>
            <a:r>
              <a:rPr lang="en-US" sz="32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Taenia</a:t>
            </a:r>
            <a:r>
              <a:rPr lang="en-US" sz="32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solium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ar-IQ" sz="3200" dirty="0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23528" y="1412776"/>
            <a:ext cx="8496944" cy="52565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3643143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Taenia</a:t>
            </a:r>
            <a:r>
              <a:rPr lang="en-US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spp</a:t>
            </a:r>
            <a:endParaRPr lang="ar-IQ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 rtl="0"/>
            <a:r>
              <a:rPr lang="en-US" b="1" dirty="0">
                <a:solidFill>
                  <a:srgbClr val="FF0000"/>
                </a:solidFill>
                <a:cs typeface="Times New Roman" pitchFamily="18" charset="0"/>
              </a:rPr>
              <a:t>definitive </a:t>
            </a:r>
            <a:r>
              <a:rPr lang="en-US" b="1" dirty="0" smtClean="0">
                <a:solidFill>
                  <a:srgbClr val="FF0000"/>
                </a:solidFill>
                <a:cs typeface="Times New Roman" pitchFamily="18" charset="0"/>
              </a:rPr>
              <a:t>hosts : </a:t>
            </a:r>
            <a:r>
              <a:rPr lang="en-US" b="1" dirty="0" smtClean="0">
                <a:cs typeface="Times New Roman" pitchFamily="18" charset="0"/>
              </a:rPr>
              <a:t>Humans</a:t>
            </a:r>
          </a:p>
          <a:p>
            <a:pPr algn="l" rtl="0" eaLnBrk="0" hangingPunct="0">
              <a:tabLst>
                <a:tab pos="457200" algn="l"/>
              </a:tabLst>
            </a:pPr>
            <a:r>
              <a:rPr lang="en-US" b="1" dirty="0">
                <a:solidFill>
                  <a:srgbClr val="FF0000"/>
                </a:solidFill>
                <a:cs typeface="Times New Roman" pitchFamily="18" charset="0"/>
              </a:rPr>
              <a:t>intermediate </a:t>
            </a:r>
            <a:r>
              <a:rPr lang="en-US" b="1" dirty="0" smtClean="0">
                <a:solidFill>
                  <a:srgbClr val="FF0000"/>
                </a:solidFill>
                <a:cs typeface="Times New Roman" pitchFamily="18" charset="0"/>
              </a:rPr>
              <a:t>host: </a:t>
            </a:r>
            <a:r>
              <a:rPr lang="en-US" b="1" dirty="0">
                <a:cs typeface="Times New Roman" pitchFamily="18" charset="0"/>
              </a:rPr>
              <a:t>Cattle for </a:t>
            </a:r>
            <a:r>
              <a:rPr lang="en-US" b="1" i="1" dirty="0">
                <a:cs typeface="Times New Roman" pitchFamily="18" charset="0"/>
              </a:rPr>
              <a:t>T. </a:t>
            </a:r>
            <a:r>
              <a:rPr lang="en-US" b="1" i="1" dirty="0" err="1">
                <a:cs typeface="Times New Roman" pitchFamily="18" charset="0"/>
              </a:rPr>
              <a:t>saginata</a:t>
            </a:r>
            <a:r>
              <a:rPr lang="en-US" b="1" dirty="0">
                <a:cs typeface="Times New Roman" pitchFamily="18" charset="0"/>
              </a:rPr>
              <a:t> and </a:t>
            </a:r>
          </a:p>
          <a:p>
            <a:pPr algn="l" rtl="0" eaLnBrk="0" hangingPunct="0">
              <a:buNone/>
              <a:tabLst>
                <a:tab pos="457200" algn="l"/>
              </a:tabLst>
            </a:pPr>
            <a:r>
              <a:rPr lang="en-US" b="1" dirty="0">
                <a:cs typeface="Times New Roman" pitchFamily="18" charset="0"/>
              </a:rPr>
              <a:t>    pigs for </a:t>
            </a:r>
            <a:r>
              <a:rPr lang="en-US" b="1" i="1" dirty="0">
                <a:cs typeface="Times New Roman" pitchFamily="18" charset="0"/>
              </a:rPr>
              <a:t>T. </a:t>
            </a:r>
            <a:r>
              <a:rPr lang="en-US" b="1" i="1" dirty="0" err="1" smtClean="0">
                <a:cs typeface="Times New Roman" pitchFamily="18" charset="0"/>
              </a:rPr>
              <a:t>solium</a:t>
            </a:r>
            <a:r>
              <a:rPr lang="en-US" b="1" i="1" dirty="0" smtClean="0">
                <a:cs typeface="Times New Roman" pitchFamily="18" charset="0"/>
              </a:rPr>
              <a:t>.</a:t>
            </a:r>
          </a:p>
          <a:p>
            <a:pPr algn="l" rtl="0" eaLnBrk="0" hangingPunct="0">
              <a:tabLst>
                <a:tab pos="457200" algn="l"/>
              </a:tabLst>
            </a:pPr>
            <a:r>
              <a:rPr lang="en-US" b="1" dirty="0">
                <a:solidFill>
                  <a:srgbClr val="FF0000"/>
                </a:solidFill>
                <a:cs typeface="Times New Roman" pitchFamily="18" charset="0"/>
              </a:rPr>
              <a:t>infective </a:t>
            </a:r>
            <a:r>
              <a:rPr lang="en-US" b="1" dirty="0" smtClean="0">
                <a:solidFill>
                  <a:srgbClr val="FF0000"/>
                </a:solidFill>
                <a:cs typeface="Times New Roman" pitchFamily="18" charset="0"/>
              </a:rPr>
              <a:t>stages: </a:t>
            </a:r>
            <a:r>
              <a:rPr lang="en-US" b="1" dirty="0" err="1" smtClean="0">
                <a:cs typeface="Times New Roman" pitchFamily="18" charset="0"/>
              </a:rPr>
              <a:t>Cysticercus</a:t>
            </a:r>
            <a:r>
              <a:rPr lang="en-US" b="1" dirty="0" smtClean="0">
                <a:cs typeface="Times New Roman" pitchFamily="18" charset="0"/>
              </a:rPr>
              <a:t> Larva </a:t>
            </a:r>
          </a:p>
          <a:p>
            <a:pPr algn="l" rtl="0" eaLnBrk="0" hangingPunct="0">
              <a:tabLst>
                <a:tab pos="457200" algn="l"/>
              </a:tabLst>
            </a:pPr>
            <a:r>
              <a:rPr lang="en-US" b="1" dirty="0" smtClean="0">
                <a:solidFill>
                  <a:srgbClr val="FF0000"/>
                </a:solidFill>
                <a:cs typeface="Times New Roman" pitchFamily="18" charset="0"/>
              </a:rPr>
              <a:t>Diagnostic stages: </a:t>
            </a:r>
            <a:r>
              <a:rPr lang="en-US" b="1" dirty="0" smtClean="0">
                <a:cs typeface="Times New Roman" pitchFamily="18" charset="0"/>
              </a:rPr>
              <a:t>egg , </a:t>
            </a:r>
            <a:r>
              <a:rPr lang="en-US" b="1" dirty="0">
                <a:cs typeface="Times New Roman" pitchFamily="18" charset="0"/>
              </a:rPr>
              <a:t>gravid segments </a:t>
            </a:r>
            <a:r>
              <a:rPr lang="en-US" b="1" dirty="0" smtClean="0">
                <a:cs typeface="Times New Roman" pitchFamily="18" charset="0"/>
              </a:rPr>
              <a:t>in feces and </a:t>
            </a:r>
            <a:r>
              <a:rPr lang="en-US" b="1" dirty="0" err="1">
                <a:cs typeface="Times New Roman" pitchFamily="18" charset="0"/>
              </a:rPr>
              <a:t>scolex</a:t>
            </a:r>
            <a:r>
              <a:rPr lang="en-US" b="1" dirty="0" smtClean="0">
                <a:cs typeface="Times New Roman" pitchFamily="18" charset="0"/>
              </a:rPr>
              <a:t>.</a:t>
            </a:r>
            <a:endParaRPr lang="ar-IQ" b="1" dirty="0"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705437620"/>
      </p:ext>
    </p:extLst>
  </p:cSld>
  <p:clrMapOvr>
    <a:masterClrMapping/>
  </p:clrMapOvr>
  <p:transition spd="slow">
    <p:wipe dir="r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FF0000"/>
                </a:solidFill>
                <a:latin typeface="Tango BT" pitchFamily="82" charset="0"/>
                <a:cs typeface="Times New Roman" pitchFamily="18" charset="0"/>
              </a:rPr>
              <a:t>Laboratory Diagnosis</a:t>
            </a:r>
            <a:endParaRPr lang="ar-IQ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 rtl="0" eaLnBrk="0" hangingPunct="0">
              <a:buClr>
                <a:srgbClr val="902863"/>
              </a:buClr>
              <a:buSzPct val="106000"/>
              <a:buFont typeface="Wingdings" pitchFamily="2" charset="2"/>
              <a:buChar char="v"/>
            </a:pPr>
            <a:r>
              <a:rPr lang="en-US" sz="2800" dirty="0">
                <a:cs typeface="+mj-cs"/>
              </a:rPr>
              <a:t>Microscopic identification of </a:t>
            </a:r>
            <a:r>
              <a:rPr lang="en-US" sz="2800" dirty="0" err="1">
                <a:cs typeface="+mj-cs"/>
              </a:rPr>
              <a:t>scolex</a:t>
            </a:r>
            <a:r>
              <a:rPr lang="en-US" sz="2800" dirty="0">
                <a:cs typeface="+mj-cs"/>
              </a:rPr>
              <a:t> and segments  in feces are diagnostic for </a:t>
            </a:r>
            <a:r>
              <a:rPr lang="en-US" sz="2800" dirty="0" err="1" smtClean="0">
                <a:cs typeface="+mj-cs"/>
              </a:rPr>
              <a:t>taeniasis</a:t>
            </a:r>
            <a:r>
              <a:rPr lang="en-US" sz="2800" dirty="0" smtClean="0">
                <a:cs typeface="+mj-cs"/>
              </a:rPr>
              <a:t>. </a:t>
            </a:r>
          </a:p>
          <a:p>
            <a:pPr marL="0" indent="0" algn="just" rtl="0" eaLnBrk="0" hangingPunct="0">
              <a:buClr>
                <a:srgbClr val="902863"/>
              </a:buClr>
              <a:buSzPct val="106000"/>
              <a:buNone/>
            </a:pPr>
            <a:endParaRPr lang="en-US" sz="2800" dirty="0" smtClean="0">
              <a:cs typeface="+mj-cs"/>
            </a:endParaRPr>
          </a:p>
          <a:p>
            <a:pPr algn="just" rtl="0" eaLnBrk="0" hangingPunct="0">
              <a:buClr>
                <a:srgbClr val="902863"/>
              </a:buClr>
              <a:buSzPct val="106000"/>
              <a:buFont typeface="Wingdings" pitchFamily="2" charset="2"/>
              <a:buChar char="v"/>
            </a:pPr>
            <a:r>
              <a:rPr lang="en-US" sz="2800" dirty="0" smtClean="0">
                <a:cs typeface="+mj-cs"/>
              </a:rPr>
              <a:t>The </a:t>
            </a:r>
            <a:r>
              <a:rPr lang="en-US" sz="2800" dirty="0">
                <a:cs typeface="+mj-cs"/>
              </a:rPr>
              <a:t>gravid segments can </a:t>
            </a:r>
            <a:r>
              <a:rPr lang="en-US" sz="2800" dirty="0" err="1">
                <a:cs typeface="+mj-cs"/>
              </a:rPr>
              <a:t>differtiate</a:t>
            </a:r>
            <a:r>
              <a:rPr lang="en-US" sz="2800" dirty="0">
                <a:cs typeface="+mj-cs"/>
              </a:rPr>
              <a:t> between </a:t>
            </a:r>
            <a:r>
              <a:rPr lang="en-US" sz="2800" i="1" dirty="0" err="1">
                <a:cs typeface="+mj-cs"/>
              </a:rPr>
              <a:t>T.saginata</a:t>
            </a:r>
            <a:r>
              <a:rPr lang="en-US" sz="2800" i="1" dirty="0">
                <a:cs typeface="+mj-cs"/>
              </a:rPr>
              <a:t> </a:t>
            </a:r>
            <a:r>
              <a:rPr lang="en-US" sz="2800" dirty="0">
                <a:cs typeface="+mj-cs"/>
              </a:rPr>
              <a:t>and </a:t>
            </a:r>
            <a:r>
              <a:rPr lang="en-US" sz="2800" i="1" dirty="0">
                <a:cs typeface="+mj-cs"/>
              </a:rPr>
              <a:t>T.</a:t>
            </a:r>
            <a:r>
              <a:rPr lang="en-US" sz="2800" i="1" u="sng" dirty="0">
                <a:cs typeface="+mj-cs"/>
              </a:rPr>
              <a:t> </a:t>
            </a:r>
            <a:r>
              <a:rPr lang="en-US" sz="2800" i="1" dirty="0" err="1">
                <a:cs typeface="+mj-cs"/>
              </a:rPr>
              <a:t>solium</a:t>
            </a:r>
            <a:r>
              <a:rPr lang="en-US" sz="2800" i="1" dirty="0">
                <a:cs typeface="+mj-cs"/>
              </a:rPr>
              <a:t> </a:t>
            </a:r>
            <a:r>
              <a:rPr lang="en-US" sz="2800" dirty="0">
                <a:cs typeface="+mj-cs"/>
              </a:rPr>
              <a:t>but the  eggs  are morphologically identical, and  indistinguishable between </a:t>
            </a:r>
            <a:r>
              <a:rPr lang="en-US" sz="2800" dirty="0" err="1">
                <a:cs typeface="+mj-cs"/>
              </a:rPr>
              <a:t>taenia</a:t>
            </a:r>
            <a:r>
              <a:rPr lang="en-US" sz="2800" dirty="0">
                <a:cs typeface="+mj-cs"/>
              </a:rPr>
              <a:t> species</a:t>
            </a:r>
            <a:r>
              <a:rPr lang="en-US" sz="2800" dirty="0" smtClean="0">
                <a:cs typeface="+mj-cs"/>
              </a:rPr>
              <a:t>.</a:t>
            </a:r>
            <a:endParaRPr lang="en-US" sz="2800" dirty="0"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856356556"/>
      </p:ext>
    </p:extLst>
  </p:cSld>
  <p:clrMapOvr>
    <a:masterClrMapping/>
  </p:clrMapOvr>
  <p:transition spd="slow">
    <p:push dir="u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lenovo\Desktop\20180409_124916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404664"/>
            <a:ext cx="8388424" cy="63941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88810192"/>
      </p:ext>
    </p:extLst>
  </p:cSld>
  <p:clrMapOvr>
    <a:masterClrMapping/>
  </p:clrMapOvr>
  <p:transition spd="slow">
    <p:push dir="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i="1" dirty="0" err="1">
                <a:cs typeface="Times New Roman" pitchFamily="18" charset="0"/>
              </a:rPr>
              <a:t>Taenia</a:t>
            </a:r>
            <a:r>
              <a:rPr lang="en-US" sz="3600" b="1" i="1" dirty="0">
                <a:cs typeface="Times New Roman" pitchFamily="18" charset="0"/>
              </a:rPr>
              <a:t> </a:t>
            </a:r>
            <a:r>
              <a:rPr lang="en-US" sz="3600" b="1" i="1" dirty="0" err="1">
                <a:cs typeface="Times New Roman" pitchFamily="18" charset="0"/>
              </a:rPr>
              <a:t>saginata</a:t>
            </a:r>
            <a:r>
              <a:rPr lang="en-US" sz="3600" b="1" i="1" dirty="0">
                <a:cs typeface="Times New Roman" pitchFamily="18" charset="0"/>
              </a:rPr>
              <a:t>                   </a:t>
            </a:r>
            <a:r>
              <a:rPr lang="en-US" sz="3600" b="1" dirty="0">
                <a:cs typeface="Times New Roman" pitchFamily="18" charset="0"/>
              </a:rPr>
              <a:t>Beef tapeworm</a:t>
            </a:r>
            <a:r>
              <a:rPr lang="en-US" sz="3600" b="1" i="1" dirty="0">
                <a:cs typeface="Times New Roman" pitchFamily="18" charset="0"/>
              </a:rPr>
              <a:t> </a:t>
            </a:r>
            <a:endParaRPr lang="ar-IQ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0" hangingPunct="0">
              <a:buNone/>
            </a:pPr>
            <a:r>
              <a:rPr lang="en-US" b="1" i="1" dirty="0" err="1" smtClean="0">
                <a:cs typeface="Times New Roman" pitchFamily="18" charset="0"/>
              </a:rPr>
              <a:t>Taenia</a:t>
            </a:r>
            <a:r>
              <a:rPr lang="en-US" b="1" i="1" dirty="0" smtClean="0">
                <a:cs typeface="Times New Roman" pitchFamily="18" charset="0"/>
              </a:rPr>
              <a:t> </a:t>
            </a:r>
            <a:r>
              <a:rPr lang="en-US" b="1" i="1" dirty="0" err="1" smtClean="0">
                <a:cs typeface="Times New Roman" pitchFamily="18" charset="0"/>
              </a:rPr>
              <a:t>solium</a:t>
            </a:r>
            <a:r>
              <a:rPr lang="en-US" b="1" i="1" dirty="0" smtClean="0">
                <a:cs typeface="Times New Roman" pitchFamily="18" charset="0"/>
              </a:rPr>
              <a:t>                                </a:t>
            </a:r>
            <a:r>
              <a:rPr lang="en-US" b="1" dirty="0" smtClean="0">
                <a:cs typeface="Times New Roman" pitchFamily="18" charset="0"/>
              </a:rPr>
              <a:t> </a:t>
            </a:r>
            <a:r>
              <a:rPr lang="en-US" b="1" dirty="0">
                <a:cs typeface="Times New Roman" pitchFamily="18" charset="0"/>
              </a:rPr>
              <a:t>Pork </a:t>
            </a:r>
            <a:r>
              <a:rPr lang="en-US" b="1" dirty="0" smtClean="0">
                <a:cs typeface="Times New Roman" pitchFamily="18" charset="0"/>
              </a:rPr>
              <a:t>tapeworm</a:t>
            </a:r>
            <a:endParaRPr lang="en-US" dirty="0" smtClean="0"/>
          </a:p>
          <a:p>
            <a:pPr eaLnBrk="0" hangingPunct="0">
              <a:buNone/>
            </a:pPr>
            <a:endParaRPr lang="en-US" b="1" dirty="0" smtClean="0">
              <a:cs typeface="Times New Roman" pitchFamily="18" charset="0"/>
            </a:endParaRPr>
          </a:p>
          <a:p>
            <a:pPr algn="l" rtl="0" eaLnBrk="0" hangingPunct="0">
              <a:buNone/>
            </a:pPr>
            <a:r>
              <a:rPr lang="en-US" sz="4800" b="1" dirty="0" smtClean="0">
                <a:solidFill>
                  <a:srgbClr val="FF0000"/>
                </a:solidFill>
                <a:latin typeface="Tango BT" pitchFamily="82" charset="0"/>
                <a:cs typeface="Times New Roman" pitchFamily="18" charset="0"/>
              </a:rPr>
              <a:t>Disease </a:t>
            </a:r>
            <a:r>
              <a:rPr lang="en-US" sz="4800" b="1" dirty="0">
                <a:solidFill>
                  <a:srgbClr val="FF0000"/>
                </a:solidFill>
                <a:latin typeface="Tango BT" pitchFamily="82" charset="0"/>
                <a:cs typeface="Times New Roman" pitchFamily="18" charset="0"/>
              </a:rPr>
              <a:t>:</a:t>
            </a:r>
            <a:r>
              <a:rPr lang="en-US" sz="4800" dirty="0">
                <a:solidFill>
                  <a:srgbClr val="FF0000"/>
                </a:solidFill>
                <a:latin typeface="Tango BT" pitchFamily="82" charset="0"/>
                <a:cs typeface="Times New Roman" pitchFamily="18" charset="0"/>
              </a:rPr>
              <a:t>  </a:t>
            </a:r>
            <a:r>
              <a:rPr lang="en-US" dirty="0" err="1">
                <a:cs typeface="Times New Roman" pitchFamily="18" charset="0"/>
              </a:rPr>
              <a:t>Taeniasis</a:t>
            </a:r>
            <a:endParaRPr lang="ar-IQ" dirty="0"/>
          </a:p>
        </p:txBody>
      </p:sp>
      <p:sp>
        <p:nvSpPr>
          <p:cNvPr id="4" name="Right Arrow 4"/>
          <p:cNvSpPr/>
          <p:nvPr/>
        </p:nvSpPr>
        <p:spPr>
          <a:xfrm>
            <a:off x="4003936" y="1844824"/>
            <a:ext cx="978408" cy="304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ight Arrow 5"/>
          <p:cNvSpPr/>
          <p:nvPr/>
        </p:nvSpPr>
        <p:spPr>
          <a:xfrm>
            <a:off x="4067944" y="730889"/>
            <a:ext cx="914400" cy="304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7" descr="C:\Users\User\Pictures\FB_IMG_148879306093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067944" y="3573016"/>
            <a:ext cx="4876800" cy="29718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25306232"/>
      </p:ext>
    </p:extLst>
  </p:cSld>
  <p:clrMapOvr>
    <a:masterClrMapping/>
  </p:clrMapOvr>
  <p:transition spd="slow">
    <p:randomBar dir="vert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b="1" dirty="0">
                <a:solidFill>
                  <a:srgbClr val="FF0000"/>
                </a:solidFill>
                <a:latin typeface="Tango BT" pitchFamily="82" charset="0"/>
                <a:cs typeface="Times New Roman" pitchFamily="18" charset="0"/>
              </a:rPr>
              <a:t>Morphology of adult</a:t>
            </a:r>
            <a:endParaRPr lang="ar-IQ" sz="4800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 rtl="0" eaLnBrk="0" hangingPunct="0">
              <a:buNone/>
            </a:pPr>
            <a:r>
              <a:rPr lang="en-US" b="1" dirty="0" smtClean="0">
                <a:cs typeface="+mj-cs"/>
              </a:rPr>
              <a:t>1</a:t>
            </a:r>
            <a:r>
              <a:rPr lang="en-US" b="1" dirty="0">
                <a:cs typeface="+mj-cs"/>
              </a:rPr>
              <a:t>. </a:t>
            </a:r>
            <a:r>
              <a:rPr lang="en-US" dirty="0">
                <a:cs typeface="+mj-cs"/>
              </a:rPr>
              <a:t>They are flat , hermaphroditic  worms , </a:t>
            </a:r>
          </a:p>
          <a:p>
            <a:pPr algn="just" rtl="0" eaLnBrk="0" hangingPunct="0">
              <a:buNone/>
            </a:pPr>
            <a:r>
              <a:rPr lang="en-US" dirty="0">
                <a:cs typeface="+mj-cs"/>
              </a:rPr>
              <a:t>      live in small intestine of man.</a:t>
            </a:r>
          </a:p>
          <a:p>
            <a:pPr algn="just" rtl="0" eaLnBrk="0" hangingPunct="0">
              <a:buNone/>
            </a:pPr>
            <a:r>
              <a:rPr lang="en-US" b="1" dirty="0">
                <a:cs typeface="+mj-cs"/>
              </a:rPr>
              <a:t>2. </a:t>
            </a:r>
            <a:r>
              <a:rPr lang="en-US" dirty="0">
                <a:cs typeface="+mj-cs"/>
              </a:rPr>
              <a:t>Adult worms consist of a head , neck and</a:t>
            </a:r>
          </a:p>
          <a:p>
            <a:pPr algn="just" rtl="0" eaLnBrk="0" hangingPunct="0">
              <a:buNone/>
            </a:pPr>
            <a:r>
              <a:rPr lang="en-US" dirty="0">
                <a:cs typeface="+mj-cs"/>
              </a:rPr>
              <a:t>      segmented body (</a:t>
            </a:r>
            <a:r>
              <a:rPr lang="en-US" dirty="0" err="1">
                <a:cs typeface="+mj-cs"/>
              </a:rPr>
              <a:t>proglottids</a:t>
            </a:r>
            <a:r>
              <a:rPr lang="en-US" dirty="0">
                <a:cs typeface="+mj-cs"/>
              </a:rPr>
              <a:t>) may reach  </a:t>
            </a:r>
          </a:p>
          <a:p>
            <a:pPr algn="just" rtl="0" eaLnBrk="0" hangingPunct="0">
              <a:buNone/>
            </a:pPr>
            <a:r>
              <a:rPr lang="en-US" dirty="0">
                <a:cs typeface="+mj-cs"/>
              </a:rPr>
              <a:t>      thousands.</a:t>
            </a:r>
          </a:p>
          <a:p>
            <a:pPr algn="just" rtl="0"/>
            <a:endParaRPr lang="ar-IQ" dirty="0"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8917561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 thruBlk="1" dir="r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67544" y="548680"/>
            <a:ext cx="8229600" cy="1012974"/>
          </a:xfrm>
        </p:spPr>
        <p:txBody>
          <a:bodyPr>
            <a:noAutofit/>
          </a:bodyPr>
          <a:lstStyle/>
          <a:p>
            <a:pPr algn="just" rtl="0"/>
            <a:r>
              <a:rPr lang="en-US" sz="3200" b="1" dirty="0">
                <a:cs typeface="Times New Roman" pitchFamily="18" charset="0"/>
              </a:rPr>
              <a:t>3. </a:t>
            </a:r>
            <a:r>
              <a:rPr lang="en-US" sz="3200" dirty="0">
                <a:cs typeface="Times New Roman" pitchFamily="18" charset="0"/>
              </a:rPr>
              <a:t>The head (</a:t>
            </a:r>
            <a:r>
              <a:rPr lang="en-US" sz="3200" dirty="0" err="1">
                <a:cs typeface="Times New Roman" pitchFamily="18" charset="0"/>
              </a:rPr>
              <a:t>scolex</a:t>
            </a:r>
            <a:r>
              <a:rPr lang="en-US" sz="3200" dirty="0">
                <a:cs typeface="Times New Roman" pitchFamily="18" charset="0"/>
              </a:rPr>
              <a:t>) contain suckers </a:t>
            </a:r>
            <a:r>
              <a:rPr lang="en-US" sz="3200" dirty="0" smtClean="0">
                <a:cs typeface="Times New Roman" pitchFamily="18" charset="0"/>
              </a:rPr>
              <a:t>                   (</a:t>
            </a:r>
            <a:r>
              <a:rPr lang="en-US" sz="3200" i="1" dirty="0">
                <a:cs typeface="Times New Roman" pitchFamily="18" charset="0"/>
              </a:rPr>
              <a:t>T. </a:t>
            </a:r>
            <a:r>
              <a:rPr lang="en-US" sz="3200" i="1" dirty="0" err="1">
                <a:cs typeface="Times New Roman" pitchFamily="18" charset="0"/>
              </a:rPr>
              <a:t>saginata</a:t>
            </a:r>
            <a:r>
              <a:rPr lang="en-US" sz="3200" dirty="0">
                <a:cs typeface="Times New Roman" pitchFamily="18" charset="0"/>
              </a:rPr>
              <a:t>),  or suckers &amp; hooks  (</a:t>
            </a:r>
            <a:r>
              <a:rPr lang="en-US" sz="3200" i="1" dirty="0">
                <a:cs typeface="Times New Roman" pitchFamily="18" charset="0"/>
              </a:rPr>
              <a:t>T. </a:t>
            </a:r>
            <a:r>
              <a:rPr lang="en-US" sz="3200" i="1" dirty="0" err="1">
                <a:cs typeface="Times New Roman" pitchFamily="18" charset="0"/>
              </a:rPr>
              <a:t>solium</a:t>
            </a:r>
            <a:r>
              <a:rPr lang="en-US" sz="3200" dirty="0" smtClean="0">
                <a:cs typeface="Times New Roman" pitchFamily="18" charset="0"/>
              </a:rPr>
              <a:t>).</a:t>
            </a:r>
            <a:endParaRPr lang="ar-IQ" dirty="0"/>
          </a:p>
        </p:txBody>
      </p:sp>
      <p:pic>
        <p:nvPicPr>
          <p:cNvPr id="4" name="Picture 2" descr="C:\Users\User\Pictures\FB_IMG_1488793056268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67544" y="1700808"/>
            <a:ext cx="8208912" cy="475252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0275270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55576" y="836711"/>
            <a:ext cx="8229600" cy="1009535"/>
          </a:xfrm>
        </p:spPr>
        <p:txBody>
          <a:bodyPr>
            <a:normAutofit/>
          </a:bodyPr>
          <a:lstStyle/>
          <a:p>
            <a:pPr algn="l"/>
            <a:r>
              <a:rPr lang="en-US" sz="24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Scolex</a:t>
            </a: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of T. </a:t>
            </a:r>
            <a:r>
              <a:rPr lang="en-US" sz="24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saginata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ar-IQ" sz="2400" dirty="0"/>
          </a:p>
        </p:txBody>
      </p:sp>
      <p:pic>
        <p:nvPicPr>
          <p:cNvPr id="7" name="Picture 1" descr="Image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9600" y="1828800"/>
            <a:ext cx="3886200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3" descr="Image8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5004048" y="1844824"/>
            <a:ext cx="3672408" cy="4896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 Placeholder 3"/>
          <p:cNvSpPr txBox="1">
            <a:spLocks/>
          </p:cNvSpPr>
          <p:nvPr/>
        </p:nvSpPr>
        <p:spPr>
          <a:xfrm>
            <a:off x="5004048" y="1045383"/>
            <a:ext cx="3733800" cy="992088"/>
          </a:xfrm>
          <a:prstGeom prst="rect">
            <a:avLst/>
          </a:prstGeo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 algn="l" rtl="0" eaLnBrk="1" latinLnBrk="0" hangingPunct="1">
              <a:spcBef>
                <a:spcPts val="580"/>
              </a:spcBef>
              <a:buClr>
                <a:schemeClr val="accent1"/>
              </a:buClr>
              <a:buSzPct val="85000"/>
              <a:buFont typeface="Wingdings 2"/>
              <a:buNone/>
              <a:defRPr kumimoji="0" sz="2400" b="1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548640" indent="-228600" algn="l" rtl="0" eaLnBrk="1" latinLnBrk="0" hangingPunct="1">
              <a:spcBef>
                <a:spcPts val="370"/>
              </a:spcBef>
              <a:buClr>
                <a:schemeClr val="accent2"/>
              </a:buClr>
              <a:buSzPct val="85000"/>
              <a:buFont typeface="Wingdings 2"/>
              <a:buNone/>
              <a:defRPr kumimoji="0"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ts val="370"/>
              </a:spcBef>
              <a:buClr>
                <a:schemeClr val="accent1">
                  <a:tint val="60000"/>
                </a:schemeClr>
              </a:buClr>
              <a:buSzPct val="85000"/>
              <a:buFont typeface="Wingdings 2"/>
              <a:buNone/>
              <a:defRPr kumimoji="0"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ts val="370"/>
              </a:spcBef>
              <a:buClr>
                <a:schemeClr val="accent3"/>
              </a:buClr>
              <a:buSzPct val="80000"/>
              <a:buFont typeface="Wingdings 2"/>
              <a:buNone/>
              <a:defRPr kumimoji="0"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70"/>
              </a:spcBef>
              <a:buClr>
                <a:schemeClr val="accent3"/>
              </a:buClr>
              <a:buFontTx/>
              <a:buNone/>
              <a:defRPr kumimoji="0"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228600" algn="l" rtl="0" eaLnBrk="1" latinLnBrk="0" hangingPunct="1">
              <a:spcBef>
                <a:spcPts val="370"/>
              </a:spcBef>
              <a:buClr>
                <a:schemeClr val="accent3"/>
              </a:buClr>
              <a:buChar char="•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228600" algn="l" rtl="0" eaLnBrk="1" latinLnBrk="0" hangingPunct="1">
              <a:spcBef>
                <a:spcPts val="370"/>
              </a:spcBef>
              <a:buClr>
                <a:schemeClr val="accent2"/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228600" algn="l" rtl="0" eaLnBrk="1" latinLnBrk="0" hangingPunct="1">
              <a:spcBef>
                <a:spcPts val="370"/>
              </a:spcBef>
              <a:buClr>
                <a:schemeClr val="accent1">
                  <a:tint val="60000"/>
                </a:schemeClr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228600" algn="l" rtl="0" eaLnBrk="1" latinLnBrk="0" hangingPunct="1">
              <a:spcBef>
                <a:spcPts val="370"/>
              </a:spcBef>
              <a:buClr>
                <a:schemeClr val="accent2">
                  <a:tint val="60000"/>
                </a:schemeClr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Clr>
                <a:srgbClr val="B83D68"/>
              </a:buClr>
              <a:buSzPct val="85000"/>
              <a:buFont typeface="Wingdings 2"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>
                    <a:lumMod val="95000"/>
                    <a:lumOff val="5000"/>
                  </a:sysClr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   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Clr>
                <a:srgbClr val="B83D68"/>
              </a:buClr>
              <a:buSzPct val="85000"/>
              <a:buFont typeface="Wingdings 2"/>
              <a:buNone/>
              <a:tabLst/>
              <a:defRPr/>
            </a:pPr>
            <a:endParaRPr lang="en-US" dirty="0">
              <a:solidFill>
                <a:sysClr val="windowText" lastClr="000000">
                  <a:lumMod val="95000"/>
                  <a:lumOff val="5000"/>
                </a:sysClr>
              </a:solidFill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Clr>
                <a:srgbClr val="B83D68"/>
              </a:buClr>
              <a:buSzPct val="85000"/>
              <a:buFont typeface="Wingdings 2"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>
                    <a:lumMod val="95000"/>
                    <a:lumOff val="5000"/>
                  </a:sysClr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    </a:t>
            </a:r>
            <a:r>
              <a:rPr kumimoji="0" lang="en-US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>
                    <a:lumMod val="95000"/>
                    <a:lumOff val="5000"/>
                  </a:sysClr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Scolex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>
                    <a:lumMod val="95000"/>
                    <a:lumOff val="5000"/>
                  </a:sysClr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of T. </a:t>
            </a:r>
            <a:r>
              <a:rPr kumimoji="0" lang="en-US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>
                    <a:lumMod val="95000"/>
                    <a:lumOff val="5000"/>
                  </a:sysClr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Solium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>
                    <a:lumMod val="95000"/>
                    <a:lumOff val="5000"/>
                  </a:sysClr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Clr>
                <a:srgbClr val="B83D68"/>
              </a:buClr>
              <a:buSzPct val="85000"/>
              <a:buFont typeface="Wingdings 2"/>
              <a:buNone/>
              <a:tabLst/>
              <a:defRPr/>
            </a:pP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B83D68"/>
              </a:solidFill>
              <a:effectLst/>
              <a:uLnTx/>
              <a:uFillTx/>
              <a:latin typeface="Calibri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719260708"/>
      </p:ext>
    </p:extLst>
  </p:cSld>
  <p:clrMapOvr>
    <a:masterClrMapping/>
  </p:clrMapOvr>
  <p:transition spd="slow">
    <p:push dir="u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1143000"/>
          </a:xfrm>
        </p:spPr>
        <p:txBody>
          <a:bodyPr>
            <a:normAutofit/>
          </a:bodyPr>
          <a:lstStyle/>
          <a:p>
            <a:pPr algn="just" rtl="0" eaLnBrk="0" hangingPunct="0"/>
            <a:r>
              <a:rPr lang="en-US" sz="3100" b="1" dirty="0">
                <a:cs typeface="Times New Roman" pitchFamily="18" charset="0"/>
              </a:rPr>
              <a:t>4.</a:t>
            </a:r>
            <a:r>
              <a:rPr lang="en-US" sz="3100" dirty="0">
                <a:cs typeface="Times New Roman" pitchFamily="18" charset="0"/>
              </a:rPr>
              <a:t> Mature  segment  contain both male &amp; female </a:t>
            </a:r>
            <a:br>
              <a:rPr lang="en-US" sz="3100" dirty="0">
                <a:cs typeface="Times New Roman" pitchFamily="18" charset="0"/>
              </a:rPr>
            </a:br>
            <a:r>
              <a:rPr lang="en-US" sz="3100" dirty="0">
                <a:cs typeface="Times New Roman" pitchFamily="18" charset="0"/>
              </a:rPr>
              <a:t>    sexual organs. </a:t>
            </a:r>
            <a:endParaRPr lang="ar-IQ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457200" y="1700808"/>
            <a:ext cx="8229600" cy="4425355"/>
          </a:xfrm>
        </p:spPr>
        <p:txBody>
          <a:bodyPr/>
          <a:lstStyle/>
          <a:p>
            <a:pPr algn="just" rtl="0" eaLnBrk="0" hangingPunct="0">
              <a:buNone/>
            </a:pPr>
            <a:r>
              <a:rPr lang="en-US" b="1" dirty="0" smtClean="0">
                <a:cs typeface="Times New Roman" pitchFamily="18" charset="0"/>
              </a:rPr>
              <a:t>5</a:t>
            </a:r>
            <a:r>
              <a:rPr lang="en-US" b="1" dirty="0">
                <a:cs typeface="Times New Roman" pitchFamily="18" charset="0"/>
              </a:rPr>
              <a:t>. </a:t>
            </a:r>
            <a:r>
              <a:rPr lang="en-US" dirty="0">
                <a:cs typeface="Times New Roman" pitchFamily="18" charset="0"/>
              </a:rPr>
              <a:t>Gravid segment contain only uterus full with </a:t>
            </a:r>
            <a:endParaRPr lang="en-US" dirty="0"/>
          </a:p>
          <a:p>
            <a:pPr algn="just" rtl="0" eaLnBrk="0" hangingPunct="0">
              <a:buNone/>
            </a:pPr>
            <a:r>
              <a:rPr lang="en-US" dirty="0">
                <a:cs typeface="Times New Roman" pitchFamily="18" charset="0"/>
              </a:rPr>
              <a:t>   eggs which usually passed with eggs out with</a:t>
            </a:r>
            <a:endParaRPr lang="en-US" dirty="0"/>
          </a:p>
          <a:p>
            <a:pPr algn="just" rtl="0" eaLnBrk="0" hangingPunct="0">
              <a:buNone/>
            </a:pPr>
            <a:r>
              <a:rPr lang="en-US" dirty="0">
                <a:cs typeface="Times New Roman" pitchFamily="18" charset="0"/>
              </a:rPr>
              <a:t>   feces as </a:t>
            </a:r>
            <a:r>
              <a:rPr lang="en-US" dirty="0">
                <a:solidFill>
                  <a:srgbClr val="FF0000"/>
                </a:solidFill>
                <a:cs typeface="Times New Roman" pitchFamily="18" charset="0"/>
              </a:rPr>
              <a:t>diagnostic stages</a:t>
            </a:r>
            <a:r>
              <a:rPr lang="en-US" dirty="0" smtClean="0">
                <a:solidFill>
                  <a:srgbClr val="FF0000"/>
                </a:solidFill>
                <a:cs typeface="Times New Roman" pitchFamily="18" charset="0"/>
              </a:rPr>
              <a:t>.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36555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pic>
        <p:nvPicPr>
          <p:cNvPr id="4" name="Picture 2" descr="C:\Users\User\Pictures\FB_IMG_1488744799006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67544" y="548680"/>
            <a:ext cx="8280919" cy="597666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6170911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395536" y="404664"/>
            <a:ext cx="8363272" cy="1143000"/>
          </a:xfrm>
        </p:spPr>
        <p:txBody>
          <a:bodyPr>
            <a:normAutofit fontScale="90000"/>
          </a:bodyPr>
          <a:lstStyle/>
          <a:p>
            <a:r>
              <a:rPr lang="en-US" sz="3600" b="1" dirty="0"/>
              <a:t>6. </a:t>
            </a:r>
            <a:r>
              <a:rPr lang="en-US" sz="3600" dirty="0"/>
              <a:t>The length of adult worms is usually 4-10 m for </a:t>
            </a:r>
            <a:r>
              <a:rPr lang="en-US" sz="3600" i="1" dirty="0"/>
              <a:t>T. </a:t>
            </a:r>
            <a:r>
              <a:rPr lang="en-US" sz="3600" i="1" dirty="0" err="1"/>
              <a:t>saginata</a:t>
            </a:r>
            <a:r>
              <a:rPr lang="en-US" sz="3600" i="1" dirty="0"/>
              <a:t> </a:t>
            </a:r>
            <a:r>
              <a:rPr lang="en-US" sz="3600" dirty="0"/>
              <a:t>and  2-7 meter  for </a:t>
            </a:r>
            <a:r>
              <a:rPr lang="en-US" sz="3600" i="1" dirty="0"/>
              <a:t>T. </a:t>
            </a:r>
            <a:r>
              <a:rPr lang="en-US" sz="3600" i="1" dirty="0" err="1"/>
              <a:t>solium</a:t>
            </a:r>
            <a:r>
              <a:rPr lang="en-US" sz="3600" i="1" dirty="0" smtClean="0"/>
              <a:t>.</a:t>
            </a:r>
            <a:endParaRPr lang="ar-IQ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457200" y="1772816"/>
            <a:ext cx="8229600" cy="4353347"/>
          </a:xfrm>
        </p:spPr>
        <p:txBody>
          <a:bodyPr/>
          <a:lstStyle/>
          <a:p>
            <a:pPr algn="just" rtl="0">
              <a:buNone/>
            </a:pPr>
            <a:r>
              <a:rPr lang="en-US" b="1" dirty="0" smtClean="0"/>
              <a:t>7 </a:t>
            </a:r>
            <a:r>
              <a:rPr lang="en-US" b="1" dirty="0"/>
              <a:t>. </a:t>
            </a:r>
            <a:r>
              <a:rPr lang="en-US" i="1" dirty="0"/>
              <a:t>T. </a:t>
            </a:r>
            <a:r>
              <a:rPr lang="en-US" i="1" dirty="0" err="1"/>
              <a:t>saginata</a:t>
            </a:r>
            <a:r>
              <a:rPr lang="en-US" dirty="0"/>
              <a:t> usually have 1,000 to 2,000 segments,  </a:t>
            </a:r>
          </a:p>
          <a:p>
            <a:pPr algn="just" rtl="0">
              <a:buNone/>
            </a:pPr>
            <a:r>
              <a:rPr lang="en-US" dirty="0"/>
              <a:t>        </a:t>
            </a:r>
          </a:p>
          <a:p>
            <a:pPr algn="just" rtl="0">
              <a:buNone/>
            </a:pPr>
            <a:r>
              <a:rPr lang="en-US" dirty="0"/>
              <a:t>    while </a:t>
            </a:r>
            <a:r>
              <a:rPr lang="en-US" i="1" dirty="0"/>
              <a:t>T. </a:t>
            </a:r>
            <a:r>
              <a:rPr lang="en-US" i="1" dirty="0" err="1"/>
              <a:t>solium</a:t>
            </a:r>
            <a:r>
              <a:rPr lang="en-US" dirty="0"/>
              <a:t> have an  average of 1,000 segments. </a:t>
            </a:r>
          </a:p>
        </p:txBody>
      </p:sp>
    </p:spTree>
    <p:extLst>
      <p:ext uri="{BB962C8B-B14F-4D97-AF65-F5344CB8AC3E}">
        <p14:creationId xmlns:p14="http://schemas.microsoft.com/office/powerpoint/2010/main" val="39074022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 thruBlk="1" dir="r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>
                <a:cs typeface="Times New Roman" pitchFamily="18" charset="0"/>
              </a:rPr>
              <a:t>Adult worm of </a:t>
            </a:r>
            <a:r>
              <a:rPr lang="en-US" b="1" i="1" dirty="0" err="1">
                <a:cs typeface="Times New Roman" pitchFamily="18" charset="0"/>
              </a:rPr>
              <a:t>Taenia</a:t>
            </a:r>
            <a:r>
              <a:rPr lang="en-US" b="1" i="1" dirty="0">
                <a:cs typeface="Times New Roman" pitchFamily="18" charset="0"/>
              </a:rPr>
              <a:t> </a:t>
            </a:r>
            <a:r>
              <a:rPr lang="en-US" b="1" i="1" dirty="0" err="1">
                <a:cs typeface="Times New Roman" pitchFamily="18" charset="0"/>
              </a:rPr>
              <a:t>saginata</a:t>
            </a:r>
            <a:r>
              <a:rPr lang="en-US" b="1" i="1" dirty="0">
                <a:cs typeface="Times New Roman" pitchFamily="18" charset="0"/>
              </a:rPr>
              <a:t> </a:t>
            </a:r>
            <a:endParaRPr lang="ar-IQ" i="1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IQ"/>
          </a:p>
        </p:txBody>
      </p:sp>
      <p:pic>
        <p:nvPicPr>
          <p:cNvPr id="4" name="Picture 2" descr="C:\Users\User\Pictures\Taenia_saginata_adult_5260_lore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5536" y="1484784"/>
            <a:ext cx="8280920" cy="482453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169574416"/>
      </p:ext>
    </p:extLst>
  </p:cSld>
  <p:clrMapOvr>
    <a:masterClrMapping/>
  </p:clrMapOvr>
  <p:transition spd="slow">
    <p:randomBar dir="vert"/>
  </p:transition>
</p:sld>
</file>

<file path=ppt/theme/theme1.xml><?xml version="1.0" encoding="utf-8"?>
<a:theme xmlns:a="http://schemas.openxmlformats.org/drawingml/2006/main" name="سمة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115</TotalTime>
  <Words>374</Words>
  <Application>Microsoft Office PowerPoint</Application>
  <PresentationFormat>عرض على الشاشة (3:4)‏</PresentationFormat>
  <Paragraphs>53</Paragraphs>
  <Slides>19</Slides>
  <Notes>0</Notes>
  <HiddenSlides>0</HiddenSlides>
  <MMClips>0</MMClips>
  <ScaleCrop>false</ScaleCrop>
  <HeadingPairs>
    <vt:vector size="4" baseType="variant">
      <vt:variant>
        <vt:lpstr>نسق</vt:lpstr>
      </vt:variant>
      <vt:variant>
        <vt:i4>1</vt:i4>
      </vt:variant>
      <vt:variant>
        <vt:lpstr>عناوين الشرائح</vt:lpstr>
      </vt:variant>
      <vt:variant>
        <vt:i4>19</vt:i4>
      </vt:variant>
    </vt:vector>
  </HeadingPairs>
  <TitlesOfParts>
    <vt:vector size="20" baseType="lpstr">
      <vt:lpstr>سمة Office</vt:lpstr>
      <vt:lpstr>Cestodes</vt:lpstr>
      <vt:lpstr>Taenia saginata                   Beef tapeworm </vt:lpstr>
      <vt:lpstr>Morphology of adult</vt:lpstr>
      <vt:lpstr>3. The head (scolex) contain suckers                    (T. saginata),  or suckers &amp; hooks  (T. solium).</vt:lpstr>
      <vt:lpstr>Scolex of T. saginata </vt:lpstr>
      <vt:lpstr>4. Mature  segment  contain both male &amp; female      sexual organs. </vt:lpstr>
      <vt:lpstr>عرض تقديمي في PowerPoint</vt:lpstr>
      <vt:lpstr>6. The length of adult worms is usually 4-10 m for T. saginata and  2-7 meter  for T. solium.</vt:lpstr>
      <vt:lpstr>Adult worm of Taenia saginata </vt:lpstr>
      <vt:lpstr>Adult worm of Taenia solium </vt:lpstr>
      <vt:lpstr>عرض تقديمي في PowerPoint</vt:lpstr>
      <vt:lpstr>Gravid segment of T.Saginata</vt:lpstr>
      <vt:lpstr> Gravid segment of T.Saginata</vt:lpstr>
      <vt:lpstr>Cysticercoids larva</vt:lpstr>
      <vt:lpstr>Cysticercus  bovis</vt:lpstr>
      <vt:lpstr>Life cycle of T. saginata and Taenia solium </vt:lpstr>
      <vt:lpstr>Taenia spp</vt:lpstr>
      <vt:lpstr>Laboratory Diagnosis</vt:lpstr>
      <vt:lpstr>عرض تقديمي في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Cestodes</dc:title>
  <dc:creator>علـــي الــنــــداوي</dc:creator>
  <cp:lastModifiedBy>lenovo</cp:lastModifiedBy>
  <cp:revision>40</cp:revision>
  <dcterms:created xsi:type="dcterms:W3CDTF">2018-04-08T06:52:51Z</dcterms:created>
  <dcterms:modified xsi:type="dcterms:W3CDTF">2018-04-09T10:04:11Z</dcterms:modified>
</cp:coreProperties>
</file>