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4886-9DAE-483A-99ED-44DFD5298BD4}" type="datetimeFigureOut">
              <a:rPr lang="ar-IQ" smtClean="0"/>
              <a:t>06/02/1440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AC8C-D9EC-4DA4-9177-CBC242BFC3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904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4886-9DAE-483A-99ED-44DFD5298BD4}" type="datetimeFigureOut">
              <a:rPr lang="ar-IQ" smtClean="0"/>
              <a:t>06/02/1440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AC8C-D9EC-4DA4-9177-CBC242BFC3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701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>
                <a:latin typeface="Apple Chancery" charset="0"/>
                <a:ea typeface="Apple Chancery" charset="0"/>
                <a:cs typeface="Apple Chancery" charset="0"/>
              </a:rPr>
              <a:t/>
            </a:r>
            <a:br>
              <a:rPr lang="en-US" sz="7200" b="1" smtClean="0">
                <a:latin typeface="Apple Chancery" charset="0"/>
                <a:ea typeface="Apple Chancery" charset="0"/>
                <a:cs typeface="Apple Chancery" charset="0"/>
              </a:rPr>
            </a:br>
            <a:r>
              <a:rPr lang="en-US" sz="7200" b="1" smtClean="0">
                <a:latin typeface="Apple Chancery" charset="0"/>
                <a:ea typeface="Apple Chancery" charset="0"/>
                <a:cs typeface="Apple Chancery" charset="0"/>
              </a:rPr>
              <a:t>Diagnosis of skin        diseases</a:t>
            </a:r>
            <a:endParaRPr lang="en-US" sz="72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2---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3-</a:t>
            </a:r>
            <a:b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9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4- Nodule </a:t>
            </a:r>
            <a:r>
              <a:rPr lang="en-US" sz="36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:  </a:t>
            </a:r>
            <a:r>
              <a:rPr lang="en-US" sz="3600" smtClean="0"/>
              <a:t>A larger &amp; deeper lesion than a papule, e.g., erythema nodosum</a:t>
            </a:r>
            <a:br>
              <a:rPr lang="en-US" sz="3600" smtClean="0"/>
            </a:br>
            <a:endParaRPr lang="en-US" sz="3600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5- Blisters </a:t>
            </a:r>
            <a:endParaRPr lang="en-US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 of vesicles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6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end of this lecture the student should be able to: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6- pustule: </a:t>
            </a:r>
            <a:r>
              <a:rPr lang="en-US" smtClean="0"/>
              <a:t>A visible accumulation of pus, as in folliculitis.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7-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8- Purpura</a:t>
            </a:r>
            <a:endParaRPr lang="en-US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06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E.g. of petechiae &amp; ecchymosis </a:t>
            </a:r>
            <a:endParaRPr lang="en-US" sz="3600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9-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10-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7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11- Telangectasia : </a:t>
            </a:r>
            <a:r>
              <a:rPr lang="en-US" sz="3200" smtClean="0"/>
              <a:t>Permanent visible dilation of superficial blood vessels in the skin as in rosacea</a:t>
            </a:r>
            <a:r>
              <a:rPr lang="en-US" sz="320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1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12- Comedo</a:t>
            </a:r>
            <a:r>
              <a:rPr lang="en-US" sz="31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: </a:t>
            </a:r>
            <a:r>
              <a:rPr lang="en-US" sz="3100" smtClean="0"/>
              <a:t>A plug of keratin &amp; sebum wedged in a dilated pilo-sebaceous follicle, there are 2 types; open (black heads) &amp; closed (white heads), as in acne vulgaris.</a:t>
            </a:r>
            <a:endParaRPr lang="en-US" sz="3100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chemeClr val="tx1"/>
                </a:solidFill>
                <a:latin typeface="Apple Chancery" charset="0"/>
                <a:ea typeface="Apple Chancery" charset="0"/>
                <a:cs typeface="Apple Chancery" charset="0"/>
              </a:rPr>
              <a:t>Secondary skin lesions</a:t>
            </a:r>
            <a:endParaRPr lang="en-US" sz="6600" b="1" dirty="0">
              <a:solidFill>
                <a:schemeClr val="tx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1</a:t>
            </a:r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-Scale: </a:t>
            </a:r>
            <a:r>
              <a:rPr lang="en-US" sz="3600" smtClean="0"/>
              <a:t>Excess flakes of dead </a:t>
            </a:r>
            <a:br>
              <a:rPr lang="en-US" sz="3600" smtClean="0"/>
            </a:br>
            <a:r>
              <a:rPr lang="en-US" sz="3600" smtClean="0"/>
              <a:t>epidermal cells from the horny layer, </a:t>
            </a:r>
            <a:br>
              <a:rPr lang="en-US" sz="3600" smtClean="0"/>
            </a:br>
            <a:r>
              <a:rPr lang="en-US" sz="3600" smtClean="0"/>
              <a:t>could be mild as in chapping or severe </a:t>
            </a:r>
            <a:br>
              <a:rPr lang="en-US" sz="3600" smtClean="0"/>
            </a:br>
            <a:r>
              <a:rPr lang="en-US" sz="3600" smtClean="0"/>
              <a:t>as in psoriasis.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key to a successful Rx is a correct Dx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5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2) </a:t>
            </a:r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Crust: </a:t>
            </a:r>
            <a:r>
              <a:rPr lang="en-US" sz="3200" smtClean="0"/>
              <a:t>A collection of dried serum &amp; cellular debris as in impetigo.</a:t>
            </a:r>
            <a:endParaRPr lang="en-US" sz="3200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3-Erosion:</a:t>
            </a:r>
            <a:endParaRPr lang="en-US" sz="4800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3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4-Ulcer</a:t>
            </a:r>
            <a:r>
              <a:rPr lang="en-US" sz="4800" b="1" smtClean="0"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sz="48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0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5-fissure:</a:t>
            </a:r>
            <a:endParaRPr lang="en-US" sz="48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8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6-Sinus :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7-Excoriation </a:t>
            </a:r>
            <a:r>
              <a:rPr lang="en-US" smtClean="0"/>
              <a:t/>
            </a:r>
            <a:br>
              <a:rPr lang="en-US" smtClean="0"/>
            </a:br>
            <a:endParaRPr lang="en-US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8-Atrophy:</a:t>
            </a:r>
            <a:r>
              <a:rPr lang="en-US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smtClean="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9-Scar: </a:t>
            </a:r>
            <a:r>
              <a:rPr lang="en-US" smtClean="0"/>
              <a:t/>
            </a:r>
            <a:br>
              <a:rPr lang="en-US" smtClean="0"/>
            </a:br>
            <a:endParaRPr lang="en-US" sz="48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7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/>
            </a:r>
            <a:b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10-Lichenification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48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5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Dermatological diseases are usually visible, so inspection is all that is needed for Dx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Koebner’s phenomenon</a:t>
            </a:r>
            <a:endParaRPr lang="en-US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9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Nikolsky's sign</a:t>
            </a:r>
            <a:r>
              <a:rPr lang="en-US" smtClean="0">
                <a:effectLst/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0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Nikolsky's sign</a:t>
            </a:r>
            <a:r>
              <a:rPr lang="en-US" smtClean="0">
                <a:effectLst/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40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latin typeface="Apple Chancery" charset="0"/>
                <a:ea typeface="Apple Chancery" charset="0"/>
                <a:cs typeface="Apple Chancery" charset="0"/>
              </a:rPr>
              <a:t>Auspitz's sign</a:t>
            </a:r>
            <a:r>
              <a:rPr lang="en-US" b="1" smtClean="0"/>
              <a:t>: </a:t>
            </a:r>
            <a:br>
              <a:rPr lang="en-US" b="1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0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of lesions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95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43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Arrangement of lesions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3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5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bring order to confusion:</a:t>
            </a:r>
            <a:br>
              <a:rPr lang="en-US" altLang="en-US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22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1- DIASCOPY:</a:t>
            </a:r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8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TB of the skin diascopy reveals an appearance called apple- jelly nodules. 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8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2- Dermoscopy</a:t>
            </a:r>
            <a:r>
              <a:rPr lang="en-US" smtClean="0">
                <a:effectLst/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4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0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Wood's lamp 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3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WOOD’S lamp 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12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4)MYCOLOGY SAMPLES</a:t>
            </a:r>
            <a:r>
              <a:rPr lang="en-US" smtClean="0">
                <a:effectLst/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00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pple Chancery" charset="0"/>
                <a:ea typeface="Apple Chancery" charset="0"/>
                <a:cs typeface="Apple Chancery" charset="0"/>
              </a:rPr>
              <a:t>5)LAB. INVESTIGATIONS :</a:t>
            </a:r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0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6) CYTOLOGY (Tzanck's smear): 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3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7) PATCH TESTS: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Types of lesions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4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8) PRICK TESTS: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92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9) HISTOLOGY &amp; IMMUNOFLUORESCNCE: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4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7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latin typeface="Apple Chancery" charset="0"/>
                <a:ea typeface="Apple Chancery" charset="0"/>
                <a:cs typeface="Apple Chancery" charset="0"/>
              </a:rPr>
              <a:t>Primary skin lesions</a:t>
            </a:r>
            <a:endParaRPr lang="en-US" sz="66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4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95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ملء الشاشة</PresentationFormat>
  <Paragraphs>49</Paragraphs>
  <Slides>63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9" baseType="lpstr">
      <vt:lpstr>Apple Chancery</vt:lpstr>
      <vt:lpstr>Arial</vt:lpstr>
      <vt:lpstr>Calibri</vt:lpstr>
      <vt:lpstr>Calibri Light</vt:lpstr>
      <vt:lpstr>Times New Roman</vt:lpstr>
      <vt:lpstr>نسق Office</vt:lpstr>
      <vt:lpstr> Diagnosis of skin        diseases</vt:lpstr>
      <vt:lpstr>By end of this lecture the student should be able to:</vt:lpstr>
      <vt:lpstr>The key to a successful Rx is a correct Dx</vt:lpstr>
      <vt:lpstr> Dermatological diseases are usually visible, so inspection is all that is needed for Dx </vt:lpstr>
      <vt:lpstr>How to bring order to confusion: </vt:lpstr>
      <vt:lpstr>Types of lesions</vt:lpstr>
      <vt:lpstr>Primary skin lesions</vt:lpstr>
      <vt:lpstr> </vt:lpstr>
      <vt:lpstr>عرض تقديمي في PowerPoint</vt:lpstr>
      <vt:lpstr>                           2---</vt:lpstr>
      <vt:lpstr>عرض تقديمي في PowerPoint</vt:lpstr>
      <vt:lpstr>3- </vt:lpstr>
      <vt:lpstr>عرض تقديمي في PowerPoint</vt:lpstr>
      <vt:lpstr>عرض تقديمي في PowerPoint</vt:lpstr>
      <vt:lpstr>4- Nodule :  A larger &amp; deeper lesion than a papule, e.g., erythema nodosum </vt:lpstr>
      <vt:lpstr>عرض تقديمي في PowerPoint</vt:lpstr>
      <vt:lpstr>5- Blisters </vt:lpstr>
      <vt:lpstr>Eg of vesicles</vt:lpstr>
      <vt:lpstr>عرض تقديمي في PowerPoint</vt:lpstr>
      <vt:lpstr> 6- pustule: A visible accumulation of pus, as in folliculitis. </vt:lpstr>
      <vt:lpstr>7-</vt:lpstr>
      <vt:lpstr>8- Purpura</vt:lpstr>
      <vt:lpstr>E.g. of petechiae &amp; ecchymosis </vt:lpstr>
      <vt:lpstr>9-</vt:lpstr>
      <vt:lpstr>10-</vt:lpstr>
      <vt:lpstr>11- Telangectasia : Permanent visible dilation of superficial blood vessels in the skin as in rosacea </vt:lpstr>
      <vt:lpstr>12- Comedo: A plug of keratin &amp; sebum wedged in a dilated pilo-sebaceous follicle, there are 2 types; open (black heads) &amp; closed (white heads), as in acne vulgaris.</vt:lpstr>
      <vt:lpstr>Secondary skin lesions</vt:lpstr>
      <vt:lpstr>1-Scale: Excess flakes of dead  epidermal cells from the horny layer,  could be mild as in chapping or severe  as in psoriasis. </vt:lpstr>
      <vt:lpstr>2) Crust: A collection of dried serum &amp; cellular debris as in impetigo.</vt:lpstr>
      <vt:lpstr>3-Erosion:</vt:lpstr>
      <vt:lpstr>4-Ulcer </vt:lpstr>
      <vt:lpstr>5-fissure:</vt:lpstr>
      <vt:lpstr>6-Sinus :</vt:lpstr>
      <vt:lpstr>7-Excoriation  </vt:lpstr>
      <vt:lpstr>8-Atrophy:   </vt:lpstr>
      <vt:lpstr>9-Scar:  </vt:lpstr>
      <vt:lpstr> 10-Lichenification   </vt:lpstr>
      <vt:lpstr>عرض تقديمي في PowerPoint</vt:lpstr>
      <vt:lpstr>عرض تقديمي في PowerPoint</vt:lpstr>
      <vt:lpstr>Koebner’s phenomenon</vt:lpstr>
      <vt:lpstr>Nikolsky's sign </vt:lpstr>
      <vt:lpstr>Nikolsky's sign </vt:lpstr>
      <vt:lpstr>Auspitz's sign:  </vt:lpstr>
      <vt:lpstr>Configuration of lesions</vt:lpstr>
      <vt:lpstr>عرض تقديمي في PowerPoint</vt:lpstr>
      <vt:lpstr>Arrangement of lesions</vt:lpstr>
      <vt:lpstr>عرض تقديمي في PowerPoint</vt:lpstr>
      <vt:lpstr>عرض تقديمي في PowerPoint</vt:lpstr>
      <vt:lpstr>1- DIASCOPY: </vt:lpstr>
      <vt:lpstr>   In TB of the skin diascopy reveals an appearance called apple- jelly nodules.  </vt:lpstr>
      <vt:lpstr>2- Dermoscopy </vt:lpstr>
      <vt:lpstr>عرض تقديمي في PowerPoint</vt:lpstr>
      <vt:lpstr>Wood's lamp </vt:lpstr>
      <vt:lpstr>Uses of WOOD’S lamp  </vt:lpstr>
      <vt:lpstr>4)MYCOLOGY SAMPLES </vt:lpstr>
      <vt:lpstr>5)LAB. INVESTIGATIONS : </vt:lpstr>
      <vt:lpstr>6) CYTOLOGY (Tzanck's smear): </vt:lpstr>
      <vt:lpstr>7) PATCH TESTS: </vt:lpstr>
      <vt:lpstr>8) PRICK TESTS: </vt:lpstr>
      <vt:lpstr>9) HISTOLOGY &amp; IMMUNOFLUORESCNCE: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Diagnosis of skin        diseases</dc:title>
  <dc:creator>Windows User</dc:creator>
  <cp:lastModifiedBy>Windows User</cp:lastModifiedBy>
  <cp:revision>1</cp:revision>
  <dcterms:created xsi:type="dcterms:W3CDTF">2018-10-16T00:42:56Z</dcterms:created>
  <dcterms:modified xsi:type="dcterms:W3CDTF">2018-10-16T00:42:57Z</dcterms:modified>
</cp:coreProperties>
</file>