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5" r:id="rId8"/>
    <p:sldId id="266" r:id="rId9"/>
    <p:sldId id="267" r:id="rId10"/>
    <p:sldId id="274" r:id="rId11"/>
    <p:sldId id="270" r:id="rId12"/>
    <p:sldId id="271" r:id="rId13"/>
    <p:sldId id="272" r:id="rId14"/>
    <p:sldId id="273" r:id="rId15"/>
    <p:sldId id="262" r:id="rId16"/>
    <p:sldId id="269" r:id="rId17"/>
    <p:sldId id="263" r:id="rId18"/>
    <p:sldId id="264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B8F254-11F5-47BC-A77C-4C4165D6F8DF}" type="datetimeFigureOut">
              <a:rPr lang="ar-IQ" smtClean="0"/>
              <a:pPr/>
              <a:t>04/04/1440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92DDC3-9AD7-469F-918C-41514C36AF7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419100" y="288131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lgerian" pitchFamily="82" charset="0"/>
                <a:cs typeface="Traditional Arabic" pitchFamily="2" charset="-78"/>
              </a:rPr>
              <a:t>Nasal Polyps</a:t>
            </a:r>
            <a:endParaRPr lang="ar-SA" sz="8000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مستطيل 5"/>
          <p:cNvSpPr/>
          <p:nvPr/>
        </p:nvSpPr>
        <p:spPr>
          <a:xfrm>
            <a:off x="2959100" y="2967038"/>
            <a:ext cx="18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www.primehealthchannel.com/wp-content/uploads/2010/12/nasal-polyp-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6899"/>
            <a:ext cx="9525001" cy="4991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8727"/>
            <a:ext cx="7056783" cy="515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9938" name="Picture 2" descr="H:\ACP\Photo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95" y="692696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62" name="Picture 2" descr="H:\ACP\Photo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2047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1986" name="Picture 2" descr="H:\ACP\Photo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3010" name="Picture 2" descr="H:\ACP\Rt.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408712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</a:t>
            </a:r>
            <a:r>
              <a:rPr lang="en-US" sz="3100" b="1" i="1" dirty="0" smtClean="0"/>
              <a:t>Treatment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ar-SA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en-US" sz="2700" b="1" i="1" dirty="0" smtClean="0">
                <a:solidFill>
                  <a:srgbClr val="66FF66"/>
                </a:solidFill>
              </a:rPr>
              <a:t>Conservative;       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</a:t>
            </a:r>
            <a:r>
              <a:rPr lang="en-US" sz="27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early cases</a:t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i="1" dirty="0" smtClean="0">
                <a:solidFill>
                  <a:srgbClr val="FFFF00"/>
                </a:solidFill>
              </a:rPr>
              <a:t>1.Antihistamine        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applied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topically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or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systemic.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i="1" dirty="0" smtClean="0">
                <a:solidFill>
                  <a:srgbClr val="FFFF00"/>
                </a:solidFill>
              </a:rPr>
              <a:t>2. Topical steroid therapy.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7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Beclomethasone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aerosol spray  often shrink existing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polyps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 prevent recurrence of those removed surgi­cally. </a:t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3.</a:t>
            </a:r>
            <a:r>
              <a:rPr lang="en-US" sz="2700" i="1" dirty="0" smtClean="0">
                <a:solidFill>
                  <a:srgbClr val="FFFF00"/>
                </a:solidFill>
              </a:rPr>
              <a:t>Combination therapy. </a:t>
            </a:r>
            <a:r>
              <a:rPr lang="en-US" sz="2700" dirty="0" smtClean="0">
                <a:solidFill>
                  <a:srgbClr val="FFFF00"/>
                </a:solidFill>
              </a:rPr>
              <a:t>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700" dirty="0" smtClean="0"/>
              <a:t>a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 </a:t>
            </a:r>
            <a:r>
              <a:rPr lang="en-US" sz="2700" dirty="0" smtClean="0"/>
              <a:t>Oral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pred­nisolone on a reducing dose regimen is given for 15 days starting with 60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mg/day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700" dirty="0" smtClean="0"/>
              <a:t>b. steroid nasal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drops(</a:t>
            </a:r>
            <a:r>
              <a:rPr lang="en-US" sz="27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ophtamethasone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 are administered four times daily for a month.</a:t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700" dirty="0" smtClean="0"/>
              <a:t>c.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 </a:t>
            </a:r>
            <a:r>
              <a:rPr lang="en-US" sz="2700" dirty="0" smtClean="0"/>
              <a:t>antibiotic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 given for a week if 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there is infection  .</a:t>
            </a:r>
            <a:b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700" dirty="0" err="1" smtClean="0"/>
              <a:t>d.Antihistamine</a:t>
            </a:r>
            <a:r>
              <a:rPr lang="en-US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as well </a:t>
            </a:r>
            <a: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IQ" sz="32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ar-SA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8914" name="Picture 2" descr="http://t0.gstatic.com/images?q=tbn:ANd9GcTGx3j4TUFsCdsLWbDhvWU6NH9QXdCXOvfLQKwPl87i-7xYbw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14290"/>
            <a:ext cx="7776864" cy="638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891"/>
            <a:ext cx="8229600" cy="6590109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92D050"/>
                </a:solidFill>
              </a:rPr>
              <a:t>Surgical </a:t>
            </a:r>
            <a:r>
              <a:rPr lang="en-US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000" dirty="0" smtClean="0"/>
              <a:t>Required when obstructive symptoms are established. </a:t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dirty="0" smtClean="0">
                <a:solidFill>
                  <a:srgbClr val="FFFF00"/>
                </a:solidFill>
              </a:rPr>
              <a:t>1. </a:t>
            </a:r>
            <a:r>
              <a:rPr lang="en-US" sz="2000" i="1" dirty="0" smtClean="0">
                <a:solidFill>
                  <a:srgbClr val="FFFF00"/>
                </a:solidFill>
              </a:rPr>
              <a:t>Minor procedures</a:t>
            </a:r>
            <a:r>
              <a:rPr lang="en-US" sz="2000" i="1" dirty="0" smtClean="0"/>
              <a:t>. Removal </a:t>
            </a:r>
            <a:r>
              <a:rPr lang="en-US" sz="2000" i="1" dirty="0" err="1" smtClean="0"/>
              <a:t>wilh</a:t>
            </a:r>
            <a:r>
              <a:rPr lang="en-US" sz="2000" i="1" dirty="0" smtClean="0"/>
              <a:t> the cold-wire snare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i="1" dirty="0" smtClean="0">
                <a:solidFill>
                  <a:srgbClr val="FFFF00"/>
                </a:solidFill>
              </a:rPr>
              <a:t>2. Major procedures </a:t>
            </a:r>
            <a:r>
              <a:rPr lang="en-US" sz="2000" dirty="0" smtClean="0"/>
              <a:t>are indicated </a:t>
            </a:r>
            <a:r>
              <a:rPr lang="en-US" sz="2000" dirty="0" smtClean="0"/>
              <a:t>for </a:t>
            </a:r>
            <a:r>
              <a:rPr lang="en-US" sz="2000" dirty="0" smtClean="0">
                <a:solidFill>
                  <a:srgbClr val="92D050"/>
                </a:solidFill>
              </a:rPr>
              <a:t>recurrent </a:t>
            </a:r>
            <a:r>
              <a:rPr lang="en-US" sz="2000" dirty="0" smtClean="0">
                <a:solidFill>
                  <a:srgbClr val="92D050"/>
                </a:solidFill>
              </a:rPr>
              <a:t>multiple </a:t>
            </a:r>
            <a:r>
              <a:rPr lang="en-US" sz="2000" dirty="0" err="1" smtClean="0">
                <a:solidFill>
                  <a:srgbClr val="92D050"/>
                </a:solidFill>
              </a:rPr>
              <a:t>polypi</a:t>
            </a:r>
            <a:r>
              <a:rPr lang="en-US" sz="2000" dirty="0" smtClean="0"/>
              <a:t>; for gross </a:t>
            </a:r>
            <a:r>
              <a:rPr lang="en-US" sz="2000" dirty="0" smtClean="0">
                <a:solidFill>
                  <a:srgbClr val="92D050"/>
                </a:solidFill>
              </a:rPr>
              <a:t>infection</a:t>
            </a:r>
            <a:r>
              <a:rPr lang="en-US" sz="2000" dirty="0" smtClean="0"/>
              <a:t>; </a:t>
            </a:r>
            <a:r>
              <a:rPr lang="en-US" sz="2000" dirty="0" smtClean="0"/>
              <a:t>or </a:t>
            </a:r>
            <a:r>
              <a:rPr lang="en-US" sz="2000" dirty="0" err="1" smtClean="0">
                <a:solidFill>
                  <a:srgbClr val="92D050"/>
                </a:solidFill>
              </a:rPr>
              <a:t>antrochoanal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polypi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dirty="0" smtClean="0"/>
              <a:t>polyp</a:t>
            </a:r>
            <a:r>
              <a:rPr lang="en-US" sz="2000" i="1" dirty="0" smtClean="0"/>
              <a:t>ectomy </a:t>
            </a:r>
            <a:r>
              <a:rPr lang="en-US" sz="2000" dirty="0" smtClean="0"/>
              <a:t>may be performed by </a:t>
            </a:r>
            <a:r>
              <a:rPr lang="en-US" sz="2000" dirty="0" smtClean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dirty="0" smtClean="0"/>
              <a:t>(a) Intranasal </a:t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dirty="0" smtClean="0"/>
              <a:t>. </a:t>
            </a:r>
            <a:r>
              <a:rPr lang="en-US" sz="2000" b="1" i="1" dirty="0"/>
              <a:t>Functional endoscopic surgery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dirty="0" smtClean="0"/>
              <a:t>(c) </a:t>
            </a:r>
            <a:r>
              <a:rPr lang="en-US" sz="2000" dirty="0" err="1" smtClean="0"/>
              <a:t>Exterrnal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i="1" dirty="0" err="1" smtClean="0"/>
              <a:t>Sublabial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antrostomy</a:t>
            </a:r>
            <a:r>
              <a:rPr lang="en-US" sz="2000" i="1" dirty="0" smtClean="0"/>
              <a:t> </a:t>
            </a:r>
            <a:r>
              <a:rPr lang="en-US" sz="2000" dirty="0" smtClean="0"/>
              <a:t>is used for recurrent </a:t>
            </a:r>
            <a:r>
              <a:rPr lang="en-US" sz="2000" dirty="0" err="1" smtClean="0"/>
              <a:t>antrochoanal</a:t>
            </a:r>
            <a:r>
              <a:rPr lang="en-US" sz="2000" dirty="0" smtClean="0"/>
              <a:t> </a:t>
            </a:r>
            <a:r>
              <a:rPr lang="en-US" sz="2000" dirty="0" err="1" smtClean="0"/>
              <a:t>polypi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ar-SA" sz="2000" dirty="0" smtClean="0"/>
              <a:t>‎</a:t>
            </a:r>
            <a:r>
              <a:rPr lang="en-US" sz="2000" b="1" i="1" dirty="0" smtClean="0"/>
              <a:t>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SA" sz="2000" b="1" dirty="0" smtClean="0"/>
              <a:t>‎</a:t>
            </a:r>
            <a:r>
              <a:rPr lang="en-US" sz="20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ar-SA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914400"/>
            <a:ext cx="8229600" cy="504706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47DC"/>
                </a:solidFill>
              </a:rPr>
              <a:t>Long-term management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	  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31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Removal of </a:t>
            </a:r>
            <a:r>
              <a:rPr lang="en-US" sz="31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polypi</a:t>
            </a:r>
            <a: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is best followed by long-continued antihistamines by mouth, and regular courses of topical steroid aerosol or drops. </a:t>
            </a:r>
            <a:br>
              <a:rPr lang="en-US" sz="31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 </a:t>
            </a:r>
            <a:b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ar-S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1613298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en-US" sz="5400" b="1" i="1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   Nasal </a:t>
            </a:r>
            <a:r>
              <a:rPr lang="en-US" sz="5400" b="1" i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polyps  </a:t>
            </a:r>
            <a:endParaRPr lang="en-US" sz="5400" b="1" i="1" dirty="0">
              <a:solidFill>
                <a:srgbClr val="FF0000"/>
              </a:solidFill>
              <a:latin typeface="Arial Black" pitchFamily="34" charset="0"/>
              <a:ea typeface="Times New Roman" pitchFamily="18" charset="0"/>
            </a:endParaRPr>
          </a:p>
          <a:p>
            <a:pPr algn="l" eaLnBrk="0" hangingPunct="0">
              <a:defRPr/>
            </a:pPr>
            <a:endParaRPr lang="en-US" sz="54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 eaLnBrk="0" hangingPunct="0">
              <a:defRPr/>
            </a:pPr>
            <a:r>
              <a:rPr lang="en-US" sz="4000" dirty="0">
                <a:solidFill>
                  <a:srgbClr val="00B0F0"/>
                </a:solidFill>
                <a:ea typeface="Times New Roman" pitchFamily="18" charset="0"/>
                <a:cs typeface="+mj-cs"/>
              </a:rPr>
              <a:t>  A pedunculated portion of </a:t>
            </a:r>
            <a:r>
              <a:rPr lang="en-US" sz="4000" dirty="0" smtClean="0">
                <a:solidFill>
                  <a:srgbClr val="00B0F0"/>
                </a:solidFill>
                <a:ea typeface="Times New Roman" pitchFamily="18" charset="0"/>
                <a:cs typeface="+mj-cs"/>
              </a:rPr>
              <a:t>edematous </a:t>
            </a:r>
            <a:r>
              <a:rPr lang="en-US" sz="4000" dirty="0">
                <a:solidFill>
                  <a:srgbClr val="00B0F0"/>
                </a:solidFill>
                <a:ea typeface="Times New Roman" pitchFamily="18" charset="0"/>
                <a:cs typeface="+mj-cs"/>
              </a:rPr>
              <a:t>mucosa of the nose or </a:t>
            </a:r>
            <a:r>
              <a:rPr lang="en-US" sz="4000" dirty="0" smtClean="0">
                <a:solidFill>
                  <a:srgbClr val="00B0F0"/>
                </a:solidFill>
                <a:ea typeface="Times New Roman" pitchFamily="18" charset="0"/>
                <a:cs typeface="+mj-cs"/>
              </a:rPr>
              <a:t>para-nasal </a:t>
            </a:r>
            <a:r>
              <a:rPr lang="en-US" sz="4000" dirty="0">
                <a:solidFill>
                  <a:srgbClr val="00B0F0"/>
                </a:solidFill>
                <a:ea typeface="Times New Roman" pitchFamily="18" charset="0"/>
                <a:cs typeface="+mj-cs"/>
              </a:rPr>
              <a:t>sinuses</a:t>
            </a:r>
            <a:r>
              <a:rPr lang="en-US" sz="4000" dirty="0">
                <a:ea typeface="Times New Roman" pitchFamily="18" charset="0"/>
              </a:rPr>
              <a:t>.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84188"/>
            <a:r>
              <a:rPr lang="en-US" sz="2000" b="1" i="1" dirty="0" smtClean="0">
                <a:solidFill>
                  <a:srgbClr val="00B0F0"/>
                </a:solidFill>
                <a:cs typeface="Tahoma" pitchFamily="34" charset="0"/>
              </a:rPr>
              <a:t>                          </a:t>
            </a:r>
            <a:r>
              <a:rPr lang="en-US" sz="2000" b="1" i="1" dirty="0" err="1" smtClean="0">
                <a:solidFill>
                  <a:srgbClr val="00B0F0"/>
                </a:solidFill>
                <a:cs typeface="Tahoma" pitchFamily="34" charset="0"/>
              </a:rPr>
              <a:t>Aetiology</a:t>
            </a:r>
            <a:r>
              <a:rPr lang="en-US" sz="2000" b="1" i="1" dirty="0" smtClean="0">
                <a:solidFill>
                  <a:srgbClr val="00B0F0"/>
                </a:solidFill>
                <a:cs typeface="Tahoma" pitchFamily="34" charset="0"/>
              </a:rPr>
              <a:t> </a:t>
            </a:r>
            <a:r>
              <a:rPr lang="en-US" sz="2000" b="1" i="1" dirty="0" smtClean="0">
                <a:solidFill>
                  <a:srgbClr val="00B0F0"/>
                </a:solidFill>
                <a:cs typeface="Tahoma" pitchFamily="34" charset="0"/>
              </a:rPr>
              <a:t>and pathology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i="1" dirty="0" smtClean="0">
                <a:solidFill>
                  <a:srgbClr val="FFFF00"/>
                </a:solidFill>
                <a:cs typeface="Tahoma" pitchFamily="34" charset="0"/>
              </a:rPr>
              <a:t>Types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: 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b="1" dirty="0" smtClean="0">
                <a:solidFill>
                  <a:srgbClr val="00B0F0"/>
                </a:solidFill>
                <a:cs typeface="Tahoma" pitchFamily="34" charset="0"/>
              </a:rPr>
              <a:t>1. </a:t>
            </a:r>
            <a:r>
              <a:rPr lang="en-US" sz="1800" b="1" i="1" dirty="0" smtClean="0">
                <a:solidFill>
                  <a:srgbClr val="00B0F0"/>
                </a:solidFill>
                <a:cs typeface="Tahoma" pitchFamily="34" charset="0"/>
              </a:rPr>
              <a:t>Simple. </a:t>
            </a:r>
            <a:r>
              <a:rPr lang="en-US" sz="1800" b="1" dirty="0" smtClean="0">
                <a:solidFill>
                  <a:srgbClr val="00B0F0"/>
                </a:solidFill>
                <a:cs typeface="Tahoma" pitchFamily="34" charset="0"/>
              </a:rPr>
              <a:t> 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oedematous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submucosa, very loose fibrillary stroma, with intercellular serous (not mucinous) fluid. The surface is covered with ciliated columnar epithe­lium in the early stage: metaplasia to a transitional and then to a squamous type occurs in some cases.. </a:t>
            </a:r>
            <a:r>
              <a:rPr lang="en-US" sz="1800" dirty="0" smtClean="0">
                <a:cs typeface="Tahoma" pitchFamily="34" charset="0"/>
              </a:rPr>
              <a:t/>
            </a:r>
            <a:br>
              <a:rPr lang="en-US" sz="1800" dirty="0" smtClean="0">
                <a:cs typeface="Tahoma" pitchFamily="34" charset="0"/>
              </a:rPr>
            </a:br>
            <a:r>
              <a:rPr lang="ar-SA" sz="1800" dirty="0" smtClean="0"/>
              <a:t>‎</a:t>
            </a:r>
            <a:r>
              <a:rPr lang="en-US" sz="1800" b="1" i="1" dirty="0" smtClean="0">
                <a:cs typeface="Tahoma" pitchFamily="34" charset="0"/>
              </a:rPr>
              <a:t>Allergic</a:t>
            </a:r>
            <a:r>
              <a:rPr lang="en-US" sz="1800" i="1" dirty="0" smtClean="0">
                <a:cs typeface="Tahoma" pitchFamily="34" charset="0"/>
              </a:rPr>
              <a:t>:</a:t>
            </a:r>
            <a:r>
              <a:rPr lang="en-US" sz="1800" dirty="0" smtClean="0"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usually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multiple,eosinophils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and plasma cells are found in large </a:t>
            </a: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numbers  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b="1" i="1" dirty="0" smtClean="0">
                <a:cs typeface="Tahoma" pitchFamily="34" charset="0"/>
              </a:rPr>
              <a:t>Vasomotor</a:t>
            </a:r>
            <a:r>
              <a:rPr lang="en-US" sz="1800" b="1" i="1" dirty="0" smtClean="0">
                <a:solidFill>
                  <a:srgbClr val="FFFF00"/>
                </a:solidFill>
                <a:cs typeface="Tahoma" pitchFamily="34" charset="0"/>
              </a:rPr>
              <a:t>:</a:t>
            </a:r>
            <a:r>
              <a:rPr lang="en-US" sz="1800" i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similar to allergic, but no allergen identifiable.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en-US" sz="1800" i="1" dirty="0" smtClean="0">
                <a:cs typeface="Tahoma" pitchFamily="34" charset="0"/>
              </a:rPr>
              <a:t> </a:t>
            </a:r>
            <a:r>
              <a:rPr lang="en-US" sz="1800" b="1" i="1" dirty="0" smtClean="0">
                <a:cs typeface="Tahoma" pitchFamily="34" charset="0"/>
              </a:rPr>
              <a:t>Inflammatory</a:t>
            </a:r>
            <a:r>
              <a:rPr lang="en-US" sz="1800" i="1" dirty="0" smtClean="0">
                <a:solidFill>
                  <a:srgbClr val="FF0000"/>
                </a:solidFill>
                <a:cs typeface="Tahoma" pitchFamily="34" charset="0"/>
              </a:rPr>
              <a:t>: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the role of </a:t>
            </a:r>
            <a:r>
              <a:rPr lang="en-US" sz="1800" i="1" dirty="0">
                <a:solidFill>
                  <a:srgbClr val="FFFF00"/>
                </a:solidFill>
                <a:cs typeface="Tahoma" pitchFamily="34" charset="0"/>
              </a:rPr>
              <a:t>infection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is unclear They are not common but may be :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dirty="0" smtClean="0">
                <a:cs typeface="Tahoma" pitchFamily="34" charset="0"/>
              </a:rPr>
              <a:t>(a)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'Acute', an uncommon type, usually asso­ciated with influenza. The polypus is usually single, very soft, and slightly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haemorrhagic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. 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i="1" dirty="0" smtClean="0">
                <a:cs typeface="Tahoma" pitchFamily="34" charset="0"/>
              </a:rPr>
              <a:t>(b)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'Chronic non-specific'  often multiple. 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i="1" dirty="0" smtClean="0">
                <a:cs typeface="Tahoma" pitchFamily="34" charset="0"/>
              </a:rPr>
              <a:t>(c)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'Chronic specific'.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Rhinosporidiosis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causes a friable bleeding polypus  . 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b="1" i="1" dirty="0" smtClean="0">
                <a:cs typeface="Tahoma" pitchFamily="34" charset="0"/>
              </a:rPr>
              <a:t>Mixed infective-allergic</a:t>
            </a:r>
            <a:r>
              <a:rPr lang="en-US" sz="1800" i="1" dirty="0" smtClean="0">
                <a:solidFill>
                  <a:srgbClr val="FF0000"/>
                </a:solidFill>
                <a:cs typeface="Tahoma" pitchFamily="34" charset="0"/>
              </a:rPr>
              <a:t>: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Probably represents secondary infection in the allergic or </a:t>
            </a:r>
            <a:r>
              <a:rPr lang="en-US" sz="1800" dirty="0" smtClean="0">
                <a:solidFill>
                  <a:srgbClr val="FFC000"/>
                </a:solidFill>
                <a:cs typeface="Tahoma" pitchFamily="34" charset="0"/>
              </a:rPr>
              <a:t>vasomotor type</a:t>
            </a:r>
            <a:r>
              <a:rPr lang="en-US" sz="1800" dirty="0" smtClean="0">
                <a:cs typeface="Tahoma" pitchFamily="34" charset="0"/>
              </a:rPr>
              <a:t>. </a:t>
            </a:r>
            <a:br>
              <a:rPr lang="en-US" sz="1800" dirty="0" smtClean="0">
                <a:cs typeface="Tahoma" pitchFamily="34" charset="0"/>
              </a:rPr>
            </a:br>
            <a:r>
              <a:rPr lang="ar-SA" sz="1800" dirty="0" smtClean="0"/>
              <a:t>‎</a:t>
            </a:r>
            <a:r>
              <a:rPr lang="en-US" sz="1800" b="1" i="1" dirty="0" smtClean="0">
                <a:cs typeface="Tahoma" pitchFamily="34" charset="0"/>
              </a:rPr>
              <a:t>Aspirin intolerance</a:t>
            </a:r>
            <a:r>
              <a:rPr lang="en-US" sz="1800" b="1" i="1" dirty="0" smtClean="0">
                <a:solidFill>
                  <a:srgbClr val="FF0000"/>
                </a:solidFill>
                <a:cs typeface="Tahoma" pitchFamily="34" charset="0"/>
              </a:rPr>
              <a:t>: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the mechanism of development is not known but is not allergic. When associated with asthma the recurrence rate is particu­larly high. 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00B0F0"/>
                </a:solidFill>
              </a:rPr>
              <a:t>‎</a:t>
            </a:r>
            <a:r>
              <a:rPr lang="en-US" sz="1800" b="1" i="1" dirty="0" smtClean="0">
                <a:solidFill>
                  <a:srgbClr val="00B0F0"/>
                </a:solidFill>
                <a:cs typeface="Tahoma" pitchFamily="34" charset="0"/>
              </a:rPr>
              <a:t>2. Neoplastic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b="1" i="1" dirty="0" smtClean="0">
                <a:cs typeface="Tahoma" pitchFamily="34" charset="0"/>
              </a:rPr>
              <a:t>Benign</a:t>
            </a:r>
            <a:r>
              <a:rPr lang="en-US" sz="1800" i="1" dirty="0" smtClean="0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18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fjbroangioma, granuloma,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neurofibromas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, transitional-cell </a:t>
            </a:r>
            <a:r>
              <a:rPr lang="en-US" sz="1800" dirty="0" err="1" smtClean="0">
                <a:solidFill>
                  <a:srgbClr val="FFFF00"/>
                </a:solidFill>
                <a:cs typeface="Tahoma" pitchFamily="34" charset="0"/>
              </a:rPr>
              <a:t>tumours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. and fibromas  </a:t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ar-SA" sz="1800" dirty="0" smtClean="0">
                <a:solidFill>
                  <a:srgbClr val="FFFF00"/>
                </a:solidFill>
              </a:rPr>
              <a:t>‎</a:t>
            </a:r>
            <a:r>
              <a:rPr lang="en-US" sz="1800" b="1" i="1" dirty="0" smtClean="0">
                <a:cs typeface="Tahoma" pitchFamily="34" charset="0"/>
              </a:rPr>
              <a:t>Malignant</a:t>
            </a:r>
            <a:r>
              <a:rPr lang="en-US" sz="1800" i="1" dirty="0" smtClean="0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1800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carcinoma,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melanoma ,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lymphoma 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</a:br>
            <a:endParaRPr lang="ar-SA" sz="1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rgbClr val="FF47DC"/>
                </a:solidFill>
              </a:rPr>
              <a:t>         Sites of origin</a:t>
            </a:r>
            <a:r>
              <a:rPr lang="en-US" sz="28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800" dirty="0" smtClean="0">
                <a:solidFill>
                  <a:srgbClr val="FFFF00"/>
                </a:solidFill>
              </a:rPr>
              <a:t>1. </a:t>
            </a:r>
            <a:r>
              <a:rPr lang="en-US" sz="2800" i="1" dirty="0" smtClean="0">
                <a:solidFill>
                  <a:srgbClr val="FFFF00"/>
                </a:solidFill>
              </a:rPr>
              <a:t>Ethmoidal </a:t>
            </a:r>
            <a:r>
              <a:rPr lang="en-US" sz="2800" dirty="0" smtClean="0">
                <a:solidFill>
                  <a:srgbClr val="FFFF00"/>
                </a:solidFill>
              </a:rPr>
              <a:t>    </a:t>
            </a:r>
            <a:r>
              <a:rPr lang="en-US" sz="2800" dirty="0" smtClean="0"/>
              <a:t>the commonest  </a:t>
            </a:r>
            <a:br>
              <a:rPr lang="en-US" sz="2800" dirty="0" smtClean="0"/>
            </a:br>
            <a:r>
              <a:rPr lang="ar-SA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800" i="1" dirty="0" smtClean="0">
                <a:solidFill>
                  <a:srgbClr val="FFFF00"/>
                </a:solidFill>
              </a:rPr>
              <a:t>2. Antral (maxillary).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less , may be multiple   or a single polypus may emerge from the sinus ostium and extend backwards to the posterior choana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antrochoanal</a:t>
            </a:r>
            <a:r>
              <a:rPr lang="en-US" sz="2800" i="1" dirty="0" smtClean="0"/>
              <a:t> polypus).</a:t>
            </a:r>
            <a:br>
              <a:rPr lang="en-US" sz="2800" i="1" dirty="0" smtClean="0"/>
            </a:br>
            <a:r>
              <a:rPr lang="en-US" sz="2800" i="1" dirty="0" smtClean="0">
                <a:solidFill>
                  <a:srgbClr val="FFC000"/>
                </a:solidFill>
              </a:rPr>
              <a:t>3. frontal or sphenoidal.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4800" dirty="0" smtClean="0">
                <a:solidFill>
                  <a:srgbClr val="FF47DC"/>
                </a:solidFill>
              </a:rPr>
              <a:t>‎</a:t>
            </a:r>
            <a:r>
              <a:rPr lang="en-US" sz="4800" dirty="0" smtClean="0">
                <a:solidFill>
                  <a:srgbClr val="FF47DC"/>
                </a:solidFill>
              </a:rPr>
              <a:t>          </a:t>
            </a:r>
            <a:r>
              <a:rPr lang="en-US" sz="4800" b="1" i="1" dirty="0" smtClean="0">
                <a:solidFill>
                  <a:srgbClr val="FF47DC"/>
                </a:solidFill>
              </a:rPr>
              <a:t>Age incidence</a:t>
            </a:r>
            <a:r>
              <a:rPr lang="en-US" sz="28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Simple </a:t>
            </a:r>
            <a:r>
              <a:rPr lang="en-US" sz="2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ethmoidal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polypi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usually occur in adults but children with cystic fibrosis can have them.</a:t>
            </a:r>
            <a:b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</a:t>
            </a:r>
            <a:r>
              <a:rPr lang="en-US" sz="2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Antrochoanal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polypi</a:t>
            </a: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occur more commonly in children and young adults. </a:t>
            </a:r>
            <a:b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endParaRPr lang="ar-SA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858000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5300" b="1" i="1" dirty="0" smtClean="0">
                <a:solidFill>
                  <a:srgbClr val="66FF66"/>
                </a:solidFill>
              </a:rPr>
              <a:t>      </a:t>
            </a:r>
            <a:br>
              <a:rPr lang="en-US" sz="5300" b="1" i="1" dirty="0" smtClean="0">
                <a:solidFill>
                  <a:srgbClr val="66FF66"/>
                </a:solidFill>
              </a:rPr>
            </a:br>
            <a:r>
              <a:rPr lang="en-US" sz="5300" b="1" i="1" dirty="0" smtClean="0">
                <a:solidFill>
                  <a:srgbClr val="66FF66"/>
                </a:solidFill>
              </a:rPr>
              <a:t> </a:t>
            </a:r>
            <a:r>
              <a:rPr lang="en-US" sz="4900" b="1" i="1" dirty="0" smtClean="0">
                <a:solidFill>
                  <a:srgbClr val="66FF66"/>
                </a:solidFill>
              </a:rPr>
              <a:t>Clinical features </a:t>
            </a:r>
            <a:r>
              <a:rPr lang="en-US" sz="2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Male/ Female;   </a:t>
            </a:r>
            <a:r>
              <a:rPr lang="en-US" sz="2400" dirty="0" smtClean="0"/>
              <a:t>3/1.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rgbClr val="FF47DC"/>
                </a:solidFill>
              </a:rPr>
              <a:t>Onset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usually  insidious, but may be sudden and rapid after an acute infection. 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400" i="1" dirty="0" smtClean="0">
                <a:solidFill>
                  <a:srgbClr val="FF47DC"/>
                </a:solidFill>
              </a:rPr>
              <a:t>Nasal obstruction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 the chief symptom.  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rgbClr val="FF47DC"/>
                </a:solidFill>
              </a:rPr>
              <a:t>Other features :  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anosmia, </a:t>
            </a:r>
            <a:r>
              <a:rPr lang="en-US" sz="24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epiphora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, postnasal 'catarrh' (irritation and drip), headaches, snoring and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change in speech tone.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</a:t>
            </a:r>
            <a:r>
              <a:rPr lang="en-US" sz="24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Antrochoanal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polypus causes marked obstruction, 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IQ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</a:t>
            </a:r>
            <a:r>
              <a:rPr lang="en-US" sz="2400" i="1" dirty="0" smtClean="0">
                <a:solidFill>
                  <a:srgbClr val="EF67CB"/>
                </a:solidFill>
              </a:rPr>
              <a:t>Purulent </a:t>
            </a:r>
            <a:r>
              <a:rPr lang="en-US" sz="2400" i="1" dirty="0" err="1" smtClean="0">
                <a:solidFill>
                  <a:srgbClr val="EF67CB"/>
                </a:solidFill>
              </a:rPr>
              <a:t>rhinorrhoea</a:t>
            </a:r>
            <a:r>
              <a:rPr lang="en-US" sz="2400" i="1" dirty="0" smtClean="0">
                <a:solidFill>
                  <a:srgbClr val="EF67CB"/>
                </a:solidFill>
              </a:rPr>
              <a:t> </a:t>
            </a:r>
            <a:r>
              <a:rPr lang="en-US" sz="2400" dirty="0" smtClean="0">
                <a:solidFill>
                  <a:srgbClr val="EF67CB"/>
                </a:solidFill>
              </a:rPr>
              <a:t> </a:t>
            </a:r>
            <a:br>
              <a:rPr lang="en-US" sz="2400" dirty="0" smtClean="0">
                <a:solidFill>
                  <a:srgbClr val="EF67CB"/>
                </a:solidFill>
              </a:rPr>
            </a:br>
            <a:r>
              <a:rPr lang="ar-SA" sz="2400" dirty="0" smtClean="0">
                <a:solidFill>
                  <a:srgbClr val="EF67CB"/>
                </a:solidFill>
              </a:rPr>
              <a:t>‎</a:t>
            </a:r>
            <a:r>
              <a:rPr lang="en-US" sz="2400" dirty="0" smtClean="0">
                <a:solidFill>
                  <a:srgbClr val="EF67CB"/>
                </a:solidFill>
              </a:rPr>
              <a:t>     </a:t>
            </a:r>
            <a:r>
              <a:rPr lang="en-US" sz="2400" i="1" dirty="0" smtClean="0">
                <a:solidFill>
                  <a:srgbClr val="EF67CB"/>
                </a:solidFill>
              </a:rPr>
              <a:t>Expansion of the nasal bones </a:t>
            </a:r>
            <a:r>
              <a:rPr lang="en-US" sz="2400" dirty="0" smtClean="0">
                <a:solidFill>
                  <a:srgbClr val="EF67CB"/>
                </a:solidFill>
              </a:rPr>
              <a:t>  ('frog-face').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5300" dirty="0" smtClean="0">
                <a:solidFill>
                  <a:srgbClr val="66FF66"/>
                </a:solidFill>
              </a:rPr>
              <a:t>‎</a:t>
            </a:r>
            <a:r>
              <a:rPr lang="en-US" sz="5300" dirty="0" smtClean="0">
                <a:solidFill>
                  <a:srgbClr val="66FF66"/>
                </a:solidFill>
              </a:rPr>
              <a:t>  </a:t>
            </a:r>
            <a:r>
              <a:rPr lang="en-US" sz="4900" b="1" i="1" dirty="0" smtClean="0">
                <a:solidFill>
                  <a:srgbClr val="66FF66"/>
                </a:solidFill>
              </a:rPr>
              <a:t>Diagnosis</a:t>
            </a:r>
            <a:r>
              <a:rPr lang="en-US" sz="22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ar-SA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‎ </a:t>
            </a:r>
            <a:r>
              <a:rPr lang="en-US" sz="2400" i="1" dirty="0" smtClean="0"/>
              <a:t>Biopsy</a:t>
            </a:r>
            <a:r>
              <a:rPr lang="en-US" sz="24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is essential when the polypus is unilateral and </a:t>
            </a:r>
            <a:r>
              <a:rPr lang="en-US" sz="24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haemorrhagic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2400" i="1" dirty="0" smtClean="0"/>
              <a:t>Radiography   </a:t>
            </a:r>
            <a:r>
              <a:rPr lang="en-US" sz="2400" i="1" dirty="0" smtClean="0">
                <a:solidFill>
                  <a:srgbClr val="FF47DC"/>
                </a:solidFill>
              </a:rPr>
              <a:t>   </a:t>
            </a:r>
            <a:r>
              <a:rPr lang="en-US" sz="24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CT scan is best</a:t>
            </a: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 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 </a:t>
            </a:r>
            <a:br>
              <a:rPr lang="en-US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ar-SA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7890" name="Picture 2" descr="http://t2.gstatic.com/images?q=tbn:ANd9GcSkIrcKeQJkScVZ_jf29E1WKlLff0zBWWuhaDG_T5rqO8xLoiq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8426841" cy="6023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 descr="http://www.entusa.com/Nasal%20Photos/nasal_poly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4296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5842" name="Picture 2" descr="http://www.drpaulose.com/wp-content/uploads/nasal-polyps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500990" cy="5867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6866" name="Picture 2" descr="http://t0.gstatic.com/images?q=tbn:ANd9GcQC5wcrANx2OCHegra3H7qunwsylPbfZLfjZE2tBpi68SuvRx6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685804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234</TotalTime>
  <Words>33</Words>
  <Application>Microsoft Office PowerPoint</Application>
  <PresentationFormat>On-screen Show (4:3)</PresentationFormat>
  <Paragraphs>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Arial Black</vt:lpstr>
      <vt:lpstr>Franklin Gothic Book</vt:lpstr>
      <vt:lpstr>Tahoma</vt:lpstr>
      <vt:lpstr>Times New Roman</vt:lpstr>
      <vt:lpstr>Traditional Arabic</vt:lpstr>
      <vt:lpstr>Wingdings 2</vt:lpstr>
      <vt:lpstr>تقنية</vt:lpstr>
      <vt:lpstr>Nasal Polyps</vt:lpstr>
      <vt:lpstr>PowerPoint Presentation</vt:lpstr>
      <vt:lpstr>                          Aetiology and pathology  ‎Types:  ‎1. Simple.   oedematous submucosa, very loose fibrillary stroma, with intercellular serous (not mucinous) fluid. The surface is covered with ciliated columnar epithe­lium in the early stage: metaplasia to a transitional and then to a squamous type occurs in some cases..  ‎Allergic: usually multiple,eosinophils and plasma cells are found in large ‎numbers   ‎Vasomotor: similar to allergic, but no allergen identifiable.  Inflammatory: the role of infection is unclear They are not common but may be :  ‎(a) 'Acute', an uncommon type, usually asso­ciated with influenza. The polypus is usually single, very soft, and slightly haemorrhagic.  ‎(b) 'Chronic non-specific'  often multiple.  ‎(c) 'Chronic specific'. Rhinosporidiosis causes a friable bleeding polypus  .  ‎Mixed infective-allergic: Probably represents secondary infection in the allergic or vasomotor type.  ‎Aspirin intolerance: the mechanism of development is not known but is not allergic. When associated with asthma the recurrence rate is particu­larly high.  ‎2. Neoplastic  ‎Benign: fjbroangioma, granuloma, neurofibromas, transitional-cell tumours. and fibromas   ‎Malignant: carcinoma, melanoma , lymphoma  </vt:lpstr>
      <vt:lpstr>         Sites of origin  ‎1. Ethmoidal     the commonest   ‎2. Antral (maxillary).   less , may be multiple   or a single polypus may emerge from the sinus ostium and extend backwards to the posterior choana (antrochoanal polypus). 3. frontal or sphenoidal.  ‎          Age incidence  ‎   Simple ethmoidal polypi usually occur in adults but children with cystic fibrosis can have them.     Antrochoanal polypi occur more commonly in children and young adults.  ‎</vt:lpstr>
      <vt:lpstr>        Clinical features  ‎Male/ Female;   3/1.  Onset usually  insidious, but may be sudden and rapid after an acute infection.  ‎Nasal obstruction is the chief symptom.   Other features :   anosmia, epiphora, postnasal 'catarrh' (irritation and drip), headaches, snoring and change in speech tone.   ‎    Antrochoanal polypus causes marked obstruction,     ‎     Purulent rhinorrhoea   ‎     Expansion of the nasal bones   ('frog-face').  ‎  Diagnosis  ‎ Biopsy is essential when the polypus is unilateral and haemorrhagic.  Radiography        CT scan is best  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Treatment    ‎  Conservative;        in early cases 1.Antihistamine         applied topically or systemic.  2. Topical steroid therapy.  Beclomethasone aerosol spray  often shrink existing polyps and prevent recurrence of those removed surgi­cally.  3.Combination therapy.    a. Oral pred­nisolone on a reducing dose regimen is given for 15 days starting with 60 mg/day  b. steroid nasal drops(ophtamethasone) are administered four times daily for a month.  c. An antibiotic is given for a week if there is infection  .  d.Antihistamine as well   </vt:lpstr>
      <vt:lpstr>PowerPoint Presentation</vt:lpstr>
      <vt:lpstr>Surgical  ‎Required when obstructive symptoms are established.  ‎1. Minor procedures. Removal wilh the cold-wire snare   ‎2. Major procedures are indicated for recurrent multiple polypi; for gross infection; or antrochoanal polypi.  ‎polypectomy may be performed by :  ‎(a) Intranasal  ‎. Functional endoscopic surgery ‎(c) Exterrnal  ‎Sublabial antrostomy is used for recurrent antrochoanal polypi.  ‎. ‎  </vt:lpstr>
      <vt:lpstr>Long-term management  ‎    ‎Removal of polypi  is best followed by long-continued antihistamines by mouth, and regular courses of topical steroid aerosol or drops.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 Shamil</dc:creator>
  <cp:lastModifiedBy>hp1</cp:lastModifiedBy>
  <cp:revision>21</cp:revision>
  <dcterms:created xsi:type="dcterms:W3CDTF">2011-10-20T03:52:11Z</dcterms:created>
  <dcterms:modified xsi:type="dcterms:W3CDTF">2018-12-12T21:42:32Z</dcterms:modified>
</cp:coreProperties>
</file>