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82"/>
  </p:notesMasterIdLst>
  <p:sldIdLst>
    <p:sldId id="256" r:id="rId2"/>
    <p:sldId id="257" r:id="rId3"/>
    <p:sldId id="258" r:id="rId4"/>
    <p:sldId id="259" r:id="rId5"/>
    <p:sldId id="260" r:id="rId6"/>
    <p:sldId id="261" r:id="rId7"/>
    <p:sldId id="262" r:id="rId8"/>
    <p:sldId id="44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7" r:id="rId22"/>
    <p:sldId id="275" r:id="rId23"/>
    <p:sldId id="276" r:id="rId24"/>
    <p:sldId id="277" r:id="rId25"/>
    <p:sldId id="527" r:id="rId26"/>
    <p:sldId id="278" r:id="rId27"/>
    <p:sldId id="279" r:id="rId28"/>
    <p:sldId id="280" r:id="rId29"/>
    <p:sldId id="281" r:id="rId30"/>
    <p:sldId id="282" r:id="rId31"/>
    <p:sldId id="283" r:id="rId32"/>
    <p:sldId id="284" r:id="rId33"/>
    <p:sldId id="285" r:id="rId34"/>
    <p:sldId id="286" r:id="rId35"/>
    <p:sldId id="553" r:id="rId36"/>
    <p:sldId id="554" r:id="rId37"/>
    <p:sldId id="555" r:id="rId38"/>
    <p:sldId id="556" r:id="rId39"/>
    <p:sldId id="557" r:id="rId40"/>
    <p:sldId id="558" r:id="rId41"/>
    <p:sldId id="559" r:id="rId42"/>
    <p:sldId id="288" r:id="rId43"/>
    <p:sldId id="289" r:id="rId44"/>
    <p:sldId id="290" r:id="rId45"/>
    <p:sldId id="291" r:id="rId46"/>
    <p:sldId id="292" r:id="rId47"/>
    <p:sldId id="293" r:id="rId48"/>
    <p:sldId id="294" r:id="rId49"/>
    <p:sldId id="528" r:id="rId50"/>
    <p:sldId id="295" r:id="rId51"/>
    <p:sldId id="296" r:id="rId52"/>
    <p:sldId id="297" r:id="rId53"/>
    <p:sldId id="479" r:id="rId54"/>
    <p:sldId id="480" r:id="rId55"/>
    <p:sldId id="298" r:id="rId56"/>
    <p:sldId id="481" r:id="rId57"/>
    <p:sldId id="476" r:id="rId58"/>
    <p:sldId id="477" r:id="rId59"/>
    <p:sldId id="475" r:id="rId60"/>
    <p:sldId id="300" r:id="rId61"/>
    <p:sldId id="301" r:id="rId62"/>
    <p:sldId id="299" r:id="rId63"/>
    <p:sldId id="302" r:id="rId64"/>
    <p:sldId id="303" r:id="rId65"/>
    <p:sldId id="304" r:id="rId66"/>
    <p:sldId id="305" r:id="rId67"/>
    <p:sldId id="445" r:id="rId68"/>
    <p:sldId id="444" r:id="rId69"/>
    <p:sldId id="307" r:id="rId70"/>
    <p:sldId id="308" r:id="rId71"/>
    <p:sldId id="306" r:id="rId72"/>
    <p:sldId id="309" r:id="rId73"/>
    <p:sldId id="310" r:id="rId74"/>
    <p:sldId id="311" r:id="rId75"/>
    <p:sldId id="312" r:id="rId76"/>
    <p:sldId id="313" r:id="rId77"/>
    <p:sldId id="449" r:id="rId78"/>
    <p:sldId id="314" r:id="rId79"/>
    <p:sldId id="315" r:id="rId80"/>
    <p:sldId id="316" r:id="rId8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75" d="100"/>
          <a:sy n="75" d="100"/>
        </p:scale>
        <p:origin x="-122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902AF-4DCC-4B00-A5C1-6FC8B4DEDA6C}" type="datetimeFigureOut">
              <a:rPr lang="en-US" smtClean="0"/>
              <a:pPr/>
              <a:t>11/7/2018</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8E56B-4812-41FC-BC55-30704208D0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A8E56B-4812-41FC-BC55-30704208D068}"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ar-SA" smtClean="0"/>
              <a:t>انقر لتحرير نمط العنوان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وان فرعي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3">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a:xfrm>
            <a:off x="7924800" y="6416675"/>
            <a:ext cx="762000" cy="365125"/>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ar-SA" smtClean="0">
                <a:solidFill>
                  <a:schemeClr val="lt1"/>
                </a:solidFill>
                <a:latin typeface="+mn-lt"/>
                <a:ea typeface="+mn-ea"/>
                <a:cs typeface="+mn-cs"/>
              </a:rPr>
              <a:t>انقر فوق الرمز لإضافة صورة</a:t>
            </a:r>
            <a:endParaRPr kumimoji="0" lang="en-US" dirty="0">
              <a:solidFill>
                <a:schemeClr val="lt1"/>
              </a:solidFill>
              <a:latin typeface="+mn-lt"/>
              <a:ea typeface="+mn-ea"/>
              <a:cs typeface="+mn-cs"/>
            </a:endParaRPr>
          </a:p>
        </p:txBody>
      </p:sp>
      <p:sp>
        <p:nvSpPr>
          <p:cNvPr id="4" name="عنصر نائب للنص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B8ABB09-4A1D-463E-8065-109CC2B7EFAA}" type="datetimeFigureOut">
              <a:rPr lang="ar-SA" smtClean="0"/>
              <a:pPr/>
              <a:t>28/02/1440</a:t>
            </a:fld>
            <a:endParaRPr lang="ar-SA"/>
          </a:p>
        </p:txBody>
      </p:sp>
      <p:sp>
        <p:nvSpPr>
          <p:cNvPr id="3" name="عنصر نائب للتذييل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a:p>
        </p:txBody>
      </p:sp>
      <p:sp>
        <p:nvSpPr>
          <p:cNvPr id="23" name="عنصر نائب لرقم الشريحة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General Pathology of Infectious Diseases</a:t>
            </a:r>
            <a:endParaRPr lang="en-US" dirty="0"/>
          </a:p>
        </p:txBody>
      </p:sp>
      <p:sp>
        <p:nvSpPr>
          <p:cNvPr id="3" name="عنوان فرعي 2"/>
          <p:cNvSpPr>
            <a:spLocks noGrp="1"/>
          </p:cNvSpPr>
          <p:nvPr>
            <p:ph type="subTitle" idx="1"/>
          </p:nvPr>
        </p:nvSpPr>
        <p:spPr/>
        <p:txBody>
          <a:bodyPr/>
          <a:lstStyle/>
          <a:p>
            <a:r>
              <a:rPr lang="en-US" dirty="0" err="1" smtClean="0"/>
              <a:t>Dr.Zahraa</a:t>
            </a:r>
            <a:r>
              <a:rPr lang="en-US" dirty="0" smtClean="0"/>
              <a:t> Osama </a:t>
            </a:r>
            <a:r>
              <a:rPr lang="en-US" dirty="0" err="1" smtClean="0"/>
              <a:t>Yehya</a:t>
            </a:r>
            <a:endParaRPr lang="en-US" dirty="0" smtClean="0"/>
          </a:p>
          <a:p>
            <a:r>
              <a:rPr lang="en-US" dirty="0" smtClean="0"/>
              <a:t>Department of Pathology</a:t>
            </a:r>
          </a:p>
          <a:p>
            <a:r>
              <a:rPr lang="en-US" dirty="0" err="1" smtClean="0"/>
              <a:t>Ninevah</a:t>
            </a:r>
            <a:r>
              <a:rPr lang="en-US" dirty="0" smtClean="0"/>
              <a:t> College of Medicine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785786" y="714356"/>
            <a:ext cx="7358114" cy="4369942"/>
          </a:xfrm>
        </p:spPr>
        <p:txBody>
          <a:bodyPr>
            <a:normAutofit fontScale="92500" lnSpcReduction="20000"/>
          </a:bodyPr>
          <a:lstStyle/>
          <a:p>
            <a:r>
              <a:rPr lang="en-US" sz="4400" dirty="0" smtClean="0"/>
              <a:t>The outcome depends on the </a:t>
            </a:r>
            <a:r>
              <a:rPr lang="en-US" sz="5800" dirty="0" smtClean="0">
                <a:solidFill>
                  <a:srgbClr val="FF0000"/>
                </a:solidFill>
              </a:rPr>
              <a:t>complex balance </a:t>
            </a:r>
            <a:r>
              <a:rPr lang="en-US" sz="4400" dirty="0" smtClean="0"/>
              <a:t>between:</a:t>
            </a:r>
          </a:p>
          <a:p>
            <a:pPr algn="just">
              <a:buFont typeface="Wingdings" pitchFamily="2" charset="2"/>
              <a:buChar char="v"/>
            </a:pPr>
            <a:r>
              <a:rPr lang="en-US" sz="4400" dirty="0" smtClean="0"/>
              <a:t>the </a:t>
            </a:r>
            <a:r>
              <a:rPr lang="en-US" sz="5200" dirty="0" smtClean="0">
                <a:solidFill>
                  <a:srgbClr val="FF0000"/>
                </a:solidFill>
              </a:rPr>
              <a:t>aggressive</a:t>
            </a:r>
            <a:r>
              <a:rPr lang="en-US" sz="4400" dirty="0" smtClean="0">
                <a:solidFill>
                  <a:srgbClr val="FF0000"/>
                </a:solidFill>
              </a:rPr>
              <a:t> mechanisms of the </a:t>
            </a:r>
            <a:r>
              <a:rPr lang="en-US" sz="4400" dirty="0" err="1" smtClean="0">
                <a:solidFill>
                  <a:srgbClr val="FF0000"/>
                </a:solidFill>
              </a:rPr>
              <a:t>m.o</a:t>
            </a:r>
            <a:r>
              <a:rPr lang="en-US" sz="4400" dirty="0" smtClean="0">
                <a:solidFill>
                  <a:srgbClr val="FF0000"/>
                </a:solidFill>
              </a:rPr>
              <a:t>.</a:t>
            </a:r>
          </a:p>
          <a:p>
            <a:pPr algn="just">
              <a:buFont typeface="Wingdings" pitchFamily="2" charset="2"/>
              <a:buChar char="v"/>
            </a:pPr>
            <a:r>
              <a:rPr lang="en-US" sz="4400" dirty="0" smtClean="0">
                <a:solidFill>
                  <a:srgbClr val="FF0000"/>
                </a:solidFill>
              </a:rPr>
              <a:t> </a:t>
            </a:r>
            <a:r>
              <a:rPr lang="en-US" sz="4400" dirty="0" smtClean="0"/>
              <a:t>&amp; the </a:t>
            </a:r>
            <a:r>
              <a:rPr lang="en-US" sz="5200" dirty="0" smtClean="0">
                <a:solidFill>
                  <a:srgbClr val="FF0000"/>
                </a:solidFill>
              </a:rPr>
              <a:t>defense</a:t>
            </a:r>
            <a:r>
              <a:rPr lang="en-US" sz="4400" dirty="0" smtClean="0">
                <a:solidFill>
                  <a:srgbClr val="FF0000"/>
                </a:solidFill>
              </a:rPr>
              <a:t> mechanisms of the host</a:t>
            </a:r>
            <a:endParaRPr lang="en-US" sz="4400" dirty="0" smtClean="0"/>
          </a:p>
          <a:p>
            <a:endParaRPr lang="en-U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Definitions</a:t>
            </a: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42910" y="642918"/>
            <a:ext cx="7786742" cy="4441380"/>
          </a:xfrm>
        </p:spPr>
        <p:txBody>
          <a:bodyPr>
            <a:noAutofit/>
          </a:bodyPr>
          <a:lstStyle/>
          <a:p>
            <a:r>
              <a:rPr lang="en-US" sz="4800" dirty="0" err="1" smtClean="0">
                <a:solidFill>
                  <a:srgbClr val="FF0000"/>
                </a:solidFill>
              </a:rPr>
              <a:t>Commensals</a:t>
            </a:r>
            <a:endParaRPr lang="en-US" sz="4000" dirty="0" smtClean="0">
              <a:solidFill>
                <a:srgbClr val="FF0000"/>
              </a:solidFill>
            </a:endParaRPr>
          </a:p>
          <a:p>
            <a:r>
              <a:rPr lang="en-US" sz="4000" dirty="0" smtClean="0"/>
              <a:t> are microorganisms that live on the </a:t>
            </a:r>
            <a:r>
              <a:rPr lang="en-US" sz="4000" dirty="0" err="1" smtClean="0"/>
              <a:t>expoure</a:t>
            </a:r>
            <a:r>
              <a:rPr lang="en-US" sz="4000" dirty="0" smtClean="0"/>
              <a:t> of the host WITHOUT causing harm. e.g. bacteria living on the skin, however, these harmless </a:t>
            </a:r>
            <a:r>
              <a:rPr lang="en-US" sz="4000" dirty="0" err="1" smtClean="0"/>
              <a:t>m.o</a:t>
            </a:r>
            <a:r>
              <a:rPr lang="en-US" sz="4000" dirty="0" smtClean="0"/>
              <a:t>. can cause diseases in case of </a:t>
            </a:r>
            <a:r>
              <a:rPr lang="en-US" sz="4000" dirty="0" err="1" smtClean="0"/>
              <a:t>immunodefeciency</a:t>
            </a:r>
            <a:r>
              <a:rPr lang="en-US" sz="4000" dirty="0" smtClean="0"/>
              <a:t>, these are called (</a:t>
            </a:r>
            <a:r>
              <a:rPr lang="en-US" sz="4000" dirty="0" smtClean="0">
                <a:solidFill>
                  <a:srgbClr val="FF0000"/>
                </a:solidFill>
              </a:rPr>
              <a:t>Opportunistic infections</a:t>
            </a:r>
            <a:r>
              <a:rPr lang="en-US" sz="4000" dirty="0" smtClean="0"/>
              <a:t>)</a:t>
            </a:r>
          </a:p>
          <a:p>
            <a:endParaRPr lang="en-US" sz="4000"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57224" y="500042"/>
            <a:ext cx="7429552" cy="4643470"/>
          </a:xfrm>
        </p:spPr>
        <p:txBody>
          <a:bodyPr>
            <a:normAutofit/>
          </a:bodyPr>
          <a:lstStyle/>
          <a:p>
            <a:r>
              <a:rPr lang="en-US" sz="6000" dirty="0" smtClean="0">
                <a:solidFill>
                  <a:srgbClr val="FF0000"/>
                </a:solidFill>
              </a:rPr>
              <a:t>Pathogen</a:t>
            </a:r>
            <a:r>
              <a:rPr lang="en-US" sz="4400" dirty="0" smtClean="0">
                <a:solidFill>
                  <a:srgbClr val="FF0000"/>
                </a:solidFill>
              </a:rPr>
              <a:t> </a:t>
            </a:r>
          </a:p>
          <a:p>
            <a:r>
              <a:rPr lang="en-US" sz="4400" dirty="0" err="1" smtClean="0"/>
              <a:t>m.o</a:t>
            </a:r>
            <a:r>
              <a:rPr lang="en-US" sz="4400" dirty="0" smtClean="0"/>
              <a:t>. that injure the host, this range from very small </a:t>
            </a:r>
            <a:r>
              <a:rPr lang="en-US" sz="4400" dirty="0" err="1" smtClean="0"/>
              <a:t>prion</a:t>
            </a:r>
            <a:r>
              <a:rPr lang="en-US" sz="4400" dirty="0" smtClean="0"/>
              <a:t> protein </a:t>
            </a:r>
            <a:r>
              <a:rPr lang="en-US" sz="4400" dirty="0" err="1" smtClean="0"/>
              <a:t>PPr</a:t>
            </a:r>
            <a:r>
              <a:rPr lang="en-US" sz="4400" dirty="0" smtClean="0"/>
              <a:t> which is 27 </a:t>
            </a:r>
            <a:r>
              <a:rPr lang="en-US" sz="4400" dirty="0" err="1" smtClean="0"/>
              <a:t>kD</a:t>
            </a:r>
            <a:r>
              <a:rPr lang="en-US" sz="4400" dirty="0" smtClean="0"/>
              <a:t> to 10 meters tape worm</a:t>
            </a:r>
          </a:p>
          <a:p>
            <a:endParaRPr 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71472" y="785794"/>
            <a:ext cx="7858180" cy="5286412"/>
          </a:xfrm>
        </p:spPr>
        <p:txBody>
          <a:bodyPr>
            <a:normAutofit/>
          </a:bodyPr>
          <a:lstStyle/>
          <a:p>
            <a:r>
              <a:rPr lang="en-US" sz="5400" dirty="0" err="1" smtClean="0">
                <a:solidFill>
                  <a:srgbClr val="FF0000"/>
                </a:solidFill>
              </a:rPr>
              <a:t>Pathogenicity</a:t>
            </a:r>
            <a:endParaRPr lang="en-US" sz="5400" dirty="0" smtClean="0">
              <a:solidFill>
                <a:srgbClr val="FF0000"/>
              </a:solidFill>
            </a:endParaRPr>
          </a:p>
          <a:p>
            <a:r>
              <a:rPr lang="en-US" sz="4400" dirty="0" smtClean="0"/>
              <a:t> the capacity of a particular </a:t>
            </a:r>
            <a:r>
              <a:rPr lang="en-US" sz="4400" dirty="0" err="1" smtClean="0"/>
              <a:t>m.o</a:t>
            </a:r>
            <a:r>
              <a:rPr lang="en-US" sz="4400" dirty="0" smtClean="0"/>
              <a:t>. to cause disease</a:t>
            </a:r>
          </a:p>
          <a:p>
            <a:endParaRPr lang="en-US" sz="4400" dirty="0" smtClean="0"/>
          </a:p>
          <a:p>
            <a:r>
              <a:rPr lang="en-US" sz="5400" dirty="0" smtClean="0">
                <a:solidFill>
                  <a:srgbClr val="FF0000"/>
                </a:solidFill>
              </a:rPr>
              <a:t>Virulence</a:t>
            </a:r>
          </a:p>
          <a:p>
            <a:r>
              <a:rPr lang="en-US" sz="4400" dirty="0" smtClean="0"/>
              <a:t> the degree of </a:t>
            </a:r>
            <a:r>
              <a:rPr lang="en-US" sz="4400" dirty="0" err="1" smtClean="0"/>
              <a:t>pathogenicity</a:t>
            </a:r>
            <a:endParaRPr lang="en-US" sz="4400" dirty="0" smtClean="0"/>
          </a:p>
          <a:p>
            <a:endParaRPr lang="en-US"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42910" y="714356"/>
            <a:ext cx="7786742" cy="4500594"/>
          </a:xfrm>
        </p:spPr>
        <p:txBody>
          <a:bodyPr>
            <a:normAutofit fontScale="92500"/>
          </a:bodyPr>
          <a:lstStyle/>
          <a:p>
            <a:r>
              <a:rPr lang="en-US" sz="6000" dirty="0" err="1" smtClean="0">
                <a:solidFill>
                  <a:srgbClr val="FF0000"/>
                </a:solidFill>
              </a:rPr>
              <a:t>Prions</a:t>
            </a:r>
            <a:endParaRPr lang="en-US" sz="6000" dirty="0" smtClean="0">
              <a:solidFill>
                <a:srgbClr val="FF0000"/>
              </a:solidFill>
            </a:endParaRPr>
          </a:p>
          <a:p>
            <a:r>
              <a:rPr lang="en-US" sz="4400" dirty="0" smtClean="0"/>
              <a:t> are modified host protein that can cause human disease like spongiform </a:t>
            </a:r>
            <a:r>
              <a:rPr lang="en-US" sz="4400" dirty="0" err="1" smtClean="0"/>
              <a:t>enchephalopathies</a:t>
            </a:r>
            <a:r>
              <a:rPr lang="en-US" sz="4400" dirty="0" smtClean="0"/>
              <a:t> as in </a:t>
            </a:r>
            <a:r>
              <a:rPr lang="en-US" sz="4400" dirty="0" err="1" smtClean="0"/>
              <a:t>Creutzfeld</a:t>
            </a:r>
            <a:r>
              <a:rPr lang="en-US" sz="4400" dirty="0" smtClean="0"/>
              <a:t>-Jacob disease (CJD-mad cow disease).</a:t>
            </a:r>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Routes of Infection</a:t>
            </a:r>
            <a:br>
              <a:rPr lang="en-US" dirty="0" smtClean="0"/>
            </a:b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71472" y="500042"/>
            <a:ext cx="7858180" cy="5857916"/>
          </a:xfrm>
        </p:spPr>
        <p:txBody>
          <a:bodyPr>
            <a:normAutofit/>
          </a:bodyPr>
          <a:lstStyle/>
          <a:p>
            <a:pPr lvl="0" algn="l">
              <a:buFont typeface="Wingdings" pitchFamily="2" charset="2"/>
              <a:buChar char="Ø"/>
            </a:pPr>
            <a:r>
              <a:rPr lang="en-US" sz="4400" dirty="0" smtClean="0"/>
              <a:t>Inhalation</a:t>
            </a:r>
          </a:p>
          <a:p>
            <a:pPr lvl="0" algn="l">
              <a:buFont typeface="Wingdings" pitchFamily="2" charset="2"/>
              <a:buChar char="Ø"/>
            </a:pPr>
            <a:r>
              <a:rPr lang="en-US" sz="4400" dirty="0" smtClean="0"/>
              <a:t>Ingestion</a:t>
            </a:r>
          </a:p>
          <a:p>
            <a:pPr lvl="0" algn="l">
              <a:buFont typeface="Wingdings" pitchFamily="2" charset="2"/>
              <a:buChar char="Ø"/>
            </a:pPr>
            <a:r>
              <a:rPr lang="en-US" sz="4400" dirty="0" smtClean="0"/>
              <a:t>Sexual routes</a:t>
            </a:r>
          </a:p>
          <a:p>
            <a:pPr lvl="0" algn="l">
              <a:buFont typeface="Wingdings" pitchFamily="2" charset="2"/>
              <a:buChar char="Ø"/>
            </a:pPr>
            <a:r>
              <a:rPr lang="en-US" sz="4400" dirty="0" err="1" smtClean="0"/>
              <a:t>Parentral</a:t>
            </a:r>
            <a:r>
              <a:rPr lang="en-US" sz="4400" dirty="0" smtClean="0"/>
              <a:t> e.g. injection , bite etc</a:t>
            </a:r>
          </a:p>
          <a:p>
            <a:pPr algn="l">
              <a:buFont typeface="Wingdings" pitchFamily="2" charset="2"/>
              <a:buChar char="Ø"/>
            </a:pPr>
            <a:r>
              <a:rPr lang="en-US" sz="4400" dirty="0" err="1" smtClean="0"/>
              <a:t>transplacental</a:t>
            </a:r>
            <a:endParaRPr lang="en-US"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000240"/>
            <a:ext cx="8229600" cy="1828800"/>
          </a:xfrm>
        </p:spPr>
        <p:txBody>
          <a:bodyPr>
            <a:noAutofit/>
          </a:bodyPr>
          <a:lstStyle/>
          <a:p>
            <a:r>
              <a:rPr lang="en-US" dirty="0" smtClean="0"/>
              <a:t>Factors influencing the infection</a:t>
            </a:r>
            <a:br>
              <a:rPr lang="en-US" dirty="0" smtClean="0"/>
            </a:br>
            <a:endParaRPr lang="en-US" dirty="0"/>
          </a:p>
        </p:txBody>
      </p:sp>
      <p:sp>
        <p:nvSpPr>
          <p:cNvPr id="3" name="عنوان فرعي 2"/>
          <p:cNvSpPr>
            <a:spLocks noGrp="1"/>
          </p:cNvSpPr>
          <p:nvPr>
            <p:ph type="subTitle" idx="1"/>
          </p:nvPr>
        </p:nvSpPr>
        <p:spPr>
          <a:xfrm>
            <a:off x="1357290" y="3571876"/>
            <a:ext cx="6400800" cy="1752600"/>
          </a:xfrm>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Autofit/>
          </a:bodyPr>
          <a:lstStyle/>
          <a:p>
            <a:pPr algn="just"/>
            <a:r>
              <a:rPr lang="en-US" sz="4400" b="1" dirty="0" smtClean="0">
                <a:solidFill>
                  <a:srgbClr val="FF0000"/>
                </a:solidFill>
              </a:rPr>
              <a:t>1- Microorganism factors</a:t>
            </a:r>
          </a:p>
          <a:p>
            <a:pPr marL="742950" indent="-742950" algn="just">
              <a:buAutoNum type="arabicPeriod"/>
            </a:pPr>
            <a:r>
              <a:rPr lang="en-US" sz="3600" b="1" dirty="0" smtClean="0">
                <a:solidFill>
                  <a:srgbClr val="FF0000"/>
                </a:solidFill>
              </a:rPr>
              <a:t>Access</a:t>
            </a:r>
            <a:r>
              <a:rPr lang="en-US" sz="3200" dirty="0" smtClean="0"/>
              <a:t>: entry of </a:t>
            </a:r>
            <a:r>
              <a:rPr lang="en-US" sz="3200" dirty="0" err="1" smtClean="0"/>
              <a:t>m.o</a:t>
            </a:r>
            <a:r>
              <a:rPr lang="en-US" sz="3200" dirty="0" smtClean="0"/>
              <a:t> to the body cells</a:t>
            </a:r>
          </a:p>
          <a:p>
            <a:pPr marL="514350" indent="-514350" algn="just">
              <a:buAutoNum type="arabicPeriod"/>
            </a:pPr>
            <a:endParaRPr lang="en-US" sz="3200" dirty="0" smtClean="0"/>
          </a:p>
          <a:p>
            <a:pPr algn="just"/>
            <a:r>
              <a:rPr lang="en-US" sz="3200" dirty="0" smtClean="0"/>
              <a:t>2. </a:t>
            </a:r>
            <a:r>
              <a:rPr lang="en-US" sz="3600" b="1" dirty="0" smtClean="0">
                <a:solidFill>
                  <a:srgbClr val="FF0000"/>
                </a:solidFill>
              </a:rPr>
              <a:t>Dose &amp; virulence</a:t>
            </a:r>
          </a:p>
          <a:p>
            <a:pPr algn="just"/>
            <a:endParaRPr lang="en-US" sz="3200" dirty="0" smtClean="0"/>
          </a:p>
          <a:p>
            <a:pPr algn="just"/>
            <a:r>
              <a:rPr lang="en-US" sz="3200" dirty="0" smtClean="0"/>
              <a:t> 3. </a:t>
            </a:r>
            <a:r>
              <a:rPr lang="en-US" sz="3600" b="1" dirty="0" smtClean="0">
                <a:solidFill>
                  <a:srgbClr val="FF0000"/>
                </a:solidFill>
              </a:rPr>
              <a:t>Invasiveness</a:t>
            </a:r>
            <a:r>
              <a:rPr lang="en-US" sz="3200" dirty="0" smtClean="0"/>
              <a:t>: ability of </a:t>
            </a:r>
            <a:r>
              <a:rPr lang="en-US" sz="3200" dirty="0" err="1" smtClean="0"/>
              <a:t>m.o</a:t>
            </a:r>
            <a:r>
              <a:rPr lang="en-US" sz="3200" dirty="0" smtClean="0"/>
              <a:t> to multiply &amp; spread in the body through the use of </a:t>
            </a:r>
            <a:r>
              <a:rPr lang="en-US" sz="3200" dirty="0" err="1" smtClean="0"/>
              <a:t>endotoxin</a:t>
            </a:r>
            <a:r>
              <a:rPr lang="en-US" sz="3200" dirty="0" smtClean="0"/>
              <a:t> &amp; </a:t>
            </a:r>
            <a:r>
              <a:rPr lang="en-US" sz="3200" dirty="0" err="1" smtClean="0"/>
              <a:t>exotoxin</a:t>
            </a:r>
            <a:r>
              <a:rPr lang="en-US" sz="3200" dirty="0" smtClean="0"/>
              <a:t> </a:t>
            </a:r>
          </a:p>
          <a:p>
            <a:pPr algn="just"/>
            <a:endParaRPr lang="en-US" sz="3200" dirty="0" smtClean="0"/>
          </a:p>
          <a:p>
            <a:pPr algn="just"/>
            <a:r>
              <a:rPr lang="ar-IQ" sz="3200" dirty="0" smtClean="0"/>
              <a:t> </a:t>
            </a:r>
            <a:r>
              <a:rPr lang="en-US" sz="3200" dirty="0" smtClean="0"/>
              <a:t>4. </a:t>
            </a:r>
            <a:r>
              <a:rPr lang="en-US" sz="3600" b="1" dirty="0" smtClean="0">
                <a:solidFill>
                  <a:srgbClr val="FF0000"/>
                </a:solidFill>
              </a:rPr>
              <a:t>Transmission</a:t>
            </a:r>
            <a:r>
              <a:rPr lang="en-US" sz="3200" dirty="0" smtClean="0"/>
              <a:t>: ability of </a:t>
            </a:r>
            <a:r>
              <a:rPr lang="en-US" sz="3200" dirty="0" err="1" smtClean="0"/>
              <a:t>m.o</a:t>
            </a:r>
            <a:r>
              <a:rPr lang="en-US" sz="3200" dirty="0" smtClean="0"/>
              <a:t> to pass to another suitable host.</a:t>
            </a:r>
          </a:p>
          <a:p>
            <a:pPr algn="just"/>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Infectious Diseases </a:t>
            </a:r>
            <a:br>
              <a:rPr lang="en-US" dirty="0" smtClean="0"/>
            </a:br>
            <a:endParaRPr lang="en-US" dirty="0"/>
          </a:p>
        </p:txBody>
      </p:sp>
      <p:sp>
        <p:nvSpPr>
          <p:cNvPr id="3" name="عنوان فرعي 2"/>
          <p:cNvSpPr>
            <a:spLocks noGrp="1"/>
          </p:cNvSpPr>
          <p:nvPr>
            <p:ph type="subTitle" idx="1"/>
          </p:nvPr>
        </p:nvSpPr>
        <p:spPr/>
        <p:txBody>
          <a:bodyPr>
            <a:normAutofit/>
          </a:bodyPr>
          <a:lstStyle/>
          <a:p>
            <a:r>
              <a:rPr lang="en-US" sz="4400" dirty="0" smtClean="0"/>
              <a:t>INTRODUCTION</a:t>
            </a:r>
            <a:endParaRPr 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285728"/>
            <a:ext cx="8786874" cy="6286544"/>
          </a:xfrm>
        </p:spPr>
        <p:txBody>
          <a:bodyPr>
            <a:noAutofit/>
          </a:bodyPr>
          <a:lstStyle/>
          <a:p>
            <a:pPr algn="just"/>
            <a:r>
              <a:rPr lang="en-US" sz="4400" b="1" dirty="0" smtClean="0">
                <a:solidFill>
                  <a:srgbClr val="FF0000"/>
                </a:solidFill>
              </a:rPr>
              <a:t>2-Host Factors:</a:t>
            </a:r>
          </a:p>
          <a:p>
            <a:pPr marL="742950" indent="-742950" algn="just">
              <a:buAutoNum type="arabicPeriod"/>
            </a:pPr>
            <a:r>
              <a:rPr lang="en-US" sz="3600" b="1" dirty="0" smtClean="0">
                <a:solidFill>
                  <a:srgbClr val="FF0000"/>
                </a:solidFill>
              </a:rPr>
              <a:t>Mechanical barriers</a:t>
            </a:r>
            <a:r>
              <a:rPr lang="en-US" sz="3600" dirty="0" smtClean="0"/>
              <a:t>: </a:t>
            </a:r>
            <a:r>
              <a:rPr lang="en-US" sz="3200" dirty="0" smtClean="0"/>
              <a:t>clean dry Intact skin, keratin, mucous membrane of the </a:t>
            </a:r>
            <a:r>
              <a:rPr lang="en-US" sz="3200" dirty="0" err="1" smtClean="0"/>
              <a:t>conjuctiva</a:t>
            </a:r>
            <a:r>
              <a:rPr lang="en-US" sz="3200" dirty="0" smtClean="0"/>
              <a:t>,  respiratory &amp; GIT epithelium.</a:t>
            </a:r>
          </a:p>
          <a:p>
            <a:pPr marL="742950" indent="-742950" algn="just">
              <a:buAutoNum type="arabicPeriod"/>
            </a:pPr>
            <a:endParaRPr lang="en-US" sz="3200" dirty="0" smtClean="0"/>
          </a:p>
          <a:p>
            <a:pPr marL="742950" indent="-742950" algn="just">
              <a:buAutoNum type="arabicPeriod"/>
            </a:pPr>
            <a:r>
              <a:rPr lang="en-US" sz="3600" b="1" dirty="0" smtClean="0">
                <a:solidFill>
                  <a:srgbClr val="FF0000"/>
                </a:solidFill>
              </a:rPr>
              <a:t>Chemical forces</a:t>
            </a:r>
            <a:r>
              <a:rPr lang="en-US" sz="3600" dirty="0" smtClean="0"/>
              <a:t>: </a:t>
            </a:r>
            <a:r>
              <a:rPr lang="en-US" sz="3200" dirty="0" smtClean="0"/>
              <a:t>acidity of sweat &amp; gastric juice, </a:t>
            </a:r>
            <a:r>
              <a:rPr lang="en-US" sz="3200" dirty="0" err="1" smtClean="0"/>
              <a:t>lysosomal</a:t>
            </a:r>
            <a:r>
              <a:rPr lang="en-US" sz="3200" dirty="0" smtClean="0"/>
              <a:t> </a:t>
            </a:r>
            <a:r>
              <a:rPr lang="en-US" sz="3200" dirty="0" err="1" smtClean="0"/>
              <a:t>enz</a:t>
            </a:r>
            <a:r>
              <a:rPr lang="en-US" sz="3200" dirty="0" smtClean="0"/>
              <a:t>. secreted  by mucous membrane of the </a:t>
            </a:r>
            <a:r>
              <a:rPr lang="en-US" sz="3200" dirty="0" err="1" smtClean="0"/>
              <a:t>lacrimal</a:t>
            </a:r>
            <a:r>
              <a:rPr lang="en-US" sz="3200" dirty="0" smtClean="0"/>
              <a:t>, salivary &amp; nasal glands, </a:t>
            </a:r>
            <a:r>
              <a:rPr lang="en-US" sz="3200" dirty="0" err="1" smtClean="0"/>
              <a:t>secretory</a:t>
            </a:r>
            <a:r>
              <a:rPr lang="en-US" sz="3200" dirty="0" smtClean="0"/>
              <a:t> </a:t>
            </a:r>
            <a:r>
              <a:rPr lang="en-US" sz="3200" dirty="0" err="1" smtClean="0"/>
              <a:t>IgA</a:t>
            </a:r>
            <a:r>
              <a:rPr lang="en-US" sz="3200" dirty="0" smtClean="0"/>
              <a:t> antibodies in saliva, tears, intestinal contents, respiratory mucous, milk &amp; urine.</a:t>
            </a:r>
          </a:p>
          <a:p>
            <a:pPr algn="just"/>
            <a:endParaRPr lang="en-US" sz="3200" dirty="0" smtClean="0"/>
          </a:p>
          <a:p>
            <a:pPr algn="just"/>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214290"/>
            <a:ext cx="8715436" cy="6429420"/>
          </a:xfrm>
        </p:spPr>
        <p:txBody>
          <a:bodyPr>
            <a:normAutofit/>
          </a:bodyPr>
          <a:lstStyle/>
          <a:p>
            <a:pPr marL="742950" indent="-742950" algn="just">
              <a:buFont typeface="+mj-lt"/>
              <a:buAutoNum type="arabicPeriod" startAt="3"/>
            </a:pPr>
            <a:r>
              <a:rPr lang="en-US" sz="3600" b="1" dirty="0" smtClean="0">
                <a:solidFill>
                  <a:srgbClr val="FF0000"/>
                </a:solidFill>
              </a:rPr>
              <a:t>Physical Forces</a:t>
            </a:r>
            <a:r>
              <a:rPr lang="en-US" sz="3600" dirty="0" smtClean="0"/>
              <a:t>: movement of respiratory cilia, mucus, continuous flow of urine &amp; saliva, increase peristalsis causing diarrhea .</a:t>
            </a:r>
          </a:p>
          <a:p>
            <a:pPr marL="742950" indent="-742950" algn="just">
              <a:buFont typeface="+mj-lt"/>
              <a:buAutoNum type="arabicPeriod" startAt="3"/>
            </a:pPr>
            <a:endParaRPr lang="en-US" sz="3600" dirty="0" smtClean="0"/>
          </a:p>
          <a:p>
            <a:pPr marL="742950" indent="-742950" algn="just">
              <a:buFont typeface="+mj-lt"/>
              <a:buAutoNum type="arabicPeriod" startAt="3"/>
            </a:pPr>
            <a:r>
              <a:rPr lang="en-US" sz="3600" b="1" dirty="0" err="1" smtClean="0">
                <a:solidFill>
                  <a:srgbClr val="FF0000"/>
                </a:solidFill>
              </a:rPr>
              <a:t>Phagocytosis</a:t>
            </a:r>
            <a:r>
              <a:rPr lang="en-US" sz="3600" dirty="0" smtClean="0"/>
              <a:t>: by macrophages  &amp; </a:t>
            </a:r>
            <a:r>
              <a:rPr lang="en-US" sz="3600" dirty="0" err="1" smtClean="0"/>
              <a:t>neutrophils</a:t>
            </a:r>
            <a:r>
              <a:rPr lang="en-US" sz="3600" dirty="0" smtClean="0"/>
              <a:t>.</a:t>
            </a:r>
          </a:p>
          <a:p>
            <a:pPr marL="742950" indent="-742950" algn="just">
              <a:buFont typeface="+mj-lt"/>
              <a:buAutoNum type="arabicPeriod" startAt="3"/>
            </a:pPr>
            <a:endParaRPr lang="en-US" sz="3600" dirty="0" smtClean="0"/>
          </a:p>
          <a:p>
            <a:pPr marL="742950" indent="-742950" algn="just">
              <a:buFont typeface="+mj-lt"/>
              <a:buAutoNum type="arabicPeriod" startAt="3"/>
            </a:pPr>
            <a:r>
              <a:rPr lang="en-US" sz="3600" b="1" dirty="0" smtClean="0">
                <a:solidFill>
                  <a:srgbClr val="FF0000"/>
                </a:solidFill>
              </a:rPr>
              <a:t>Specific immune response</a:t>
            </a:r>
            <a:r>
              <a:rPr lang="en-US" sz="3600" dirty="0" smtClean="0"/>
              <a:t>: by cell-mediated &amp; humeral immunity. </a:t>
            </a:r>
          </a:p>
          <a:p>
            <a:pPr algn="just"/>
            <a:endParaRPr lang="en-US" sz="3600" dirty="0" smtClean="0"/>
          </a:p>
          <a:p>
            <a:pPr algn="just"/>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214290"/>
            <a:ext cx="8786874" cy="6500858"/>
          </a:xfrm>
        </p:spPr>
        <p:txBody>
          <a:bodyPr>
            <a:normAutofit lnSpcReduction="10000"/>
          </a:bodyPr>
          <a:lstStyle/>
          <a:p>
            <a:pPr marL="514350" indent="-514350" algn="just">
              <a:buFont typeface="+mj-lt"/>
              <a:buAutoNum type="arabicPeriod" startAt="6"/>
            </a:pPr>
            <a:r>
              <a:rPr lang="en-US" sz="3600" b="1" dirty="0" smtClean="0">
                <a:solidFill>
                  <a:srgbClr val="FF0000"/>
                </a:solidFill>
              </a:rPr>
              <a:t>Local factors</a:t>
            </a:r>
            <a:r>
              <a:rPr lang="en-US" sz="3200" b="1" dirty="0" smtClean="0"/>
              <a:t>:</a:t>
            </a:r>
            <a:r>
              <a:rPr lang="en-US" sz="3200" dirty="0" smtClean="0"/>
              <a:t> e.g. ischemia &amp; foreign body   promote infection.</a:t>
            </a:r>
          </a:p>
          <a:p>
            <a:pPr marL="514350" indent="-514350" algn="just">
              <a:buFont typeface="+mj-lt"/>
              <a:buAutoNum type="arabicPeriod" startAt="6"/>
            </a:pPr>
            <a:endParaRPr lang="en-US" sz="3200" dirty="0" smtClean="0"/>
          </a:p>
          <a:p>
            <a:pPr marL="514350" indent="-514350" algn="just">
              <a:buFont typeface="+mj-lt"/>
              <a:buAutoNum type="arabicPeriod" startAt="6"/>
            </a:pPr>
            <a:r>
              <a:rPr lang="en-US" sz="3600" b="1" dirty="0" smtClean="0">
                <a:solidFill>
                  <a:srgbClr val="FF0000"/>
                </a:solidFill>
              </a:rPr>
              <a:t>Systemic factors</a:t>
            </a:r>
            <a:r>
              <a:rPr lang="en-US" sz="3200" dirty="0" smtClean="0"/>
              <a:t>: e.g., malnutrition, diabetes mellitus,  chronic alcoholism &amp; malignancy.</a:t>
            </a:r>
          </a:p>
          <a:p>
            <a:pPr marL="514350" indent="-514350" algn="just">
              <a:buFont typeface="+mj-lt"/>
              <a:buAutoNum type="arabicPeriod" startAt="6"/>
            </a:pPr>
            <a:endParaRPr lang="en-US" sz="3200" dirty="0" smtClean="0"/>
          </a:p>
          <a:p>
            <a:pPr marL="514350" indent="-514350" algn="just">
              <a:buFont typeface="+mj-lt"/>
              <a:buAutoNum type="arabicPeriod" startAt="6"/>
            </a:pPr>
            <a:r>
              <a:rPr lang="en-US" sz="3600" b="1" dirty="0" smtClean="0">
                <a:solidFill>
                  <a:srgbClr val="FF0000"/>
                </a:solidFill>
              </a:rPr>
              <a:t>Age</a:t>
            </a:r>
            <a:r>
              <a:rPr lang="en-US" sz="3200" b="1" dirty="0" smtClean="0"/>
              <a:t>: </a:t>
            </a:r>
            <a:r>
              <a:rPr lang="en-US" sz="3200" dirty="0" smtClean="0"/>
              <a:t>both very young &amp; very old have increasing risk of infection.     </a:t>
            </a:r>
          </a:p>
          <a:p>
            <a:pPr marL="514350" indent="-514350" algn="just">
              <a:buFont typeface="+mj-lt"/>
              <a:buAutoNum type="arabicPeriod" startAt="6"/>
            </a:pPr>
            <a:endParaRPr lang="en-US" sz="3200" b="1" dirty="0" smtClean="0">
              <a:solidFill>
                <a:srgbClr val="FF0000"/>
              </a:solidFill>
            </a:endParaRPr>
          </a:p>
          <a:p>
            <a:pPr marL="514350" indent="-514350" algn="just">
              <a:buFont typeface="+mj-lt"/>
              <a:buAutoNum type="arabicPeriod" startAt="6"/>
            </a:pPr>
            <a:r>
              <a:rPr lang="en-US" sz="3600" b="1" dirty="0" smtClean="0">
                <a:solidFill>
                  <a:srgbClr val="FF0000"/>
                </a:solidFill>
              </a:rPr>
              <a:t>Drugs</a:t>
            </a:r>
            <a:r>
              <a:rPr lang="en-US" sz="3200" dirty="0" smtClean="0"/>
              <a:t>: appropriate antimicrobial drugs  eradicate many susceptible microorganism.     </a:t>
            </a:r>
          </a:p>
          <a:p>
            <a:pPr marL="514350" indent="-514350" algn="just">
              <a:buFont typeface="+mj-lt"/>
              <a:buAutoNum type="arabicPeriod" startAt="6"/>
            </a:pP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Results of infection</a:t>
            </a:r>
            <a:br>
              <a:rPr lang="en-US" dirty="0" smtClean="0"/>
            </a:br>
            <a:endParaRPr lang="en-US" dirty="0"/>
          </a:p>
        </p:txBody>
      </p:sp>
      <p:sp>
        <p:nvSpPr>
          <p:cNvPr id="3" name="عنوان فرعي 2"/>
          <p:cNvSpPr>
            <a:spLocks noGrp="1"/>
          </p:cNvSpPr>
          <p:nvPr>
            <p:ph type="subTitle" idx="1"/>
          </p:nvPr>
        </p:nvSpPr>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57158" y="1071546"/>
            <a:ext cx="8358246" cy="5572164"/>
          </a:xfrm>
        </p:spPr>
        <p:txBody>
          <a:bodyPr>
            <a:noAutofit/>
          </a:bodyPr>
          <a:lstStyle/>
          <a:p>
            <a:pPr marL="742950" indent="-742950" algn="just"/>
            <a:r>
              <a:rPr lang="en-US" sz="3600" b="1" dirty="0" smtClean="0">
                <a:solidFill>
                  <a:srgbClr val="FF0000"/>
                </a:solidFill>
              </a:rPr>
              <a:t>1. Eradication</a:t>
            </a:r>
            <a:r>
              <a:rPr lang="en-US" sz="3600" b="1" dirty="0" smtClean="0"/>
              <a:t>: </a:t>
            </a:r>
            <a:r>
              <a:rPr lang="en-US" sz="3600" dirty="0" smtClean="0"/>
              <a:t>most infections end by total eradication at the site of entry. </a:t>
            </a:r>
          </a:p>
          <a:p>
            <a:pPr marL="742950" indent="-742950" algn="just"/>
            <a:r>
              <a:rPr lang="en-US" sz="3600" dirty="0" smtClean="0"/>
              <a:t>    </a:t>
            </a:r>
          </a:p>
          <a:p>
            <a:pPr algn="just"/>
            <a:r>
              <a:rPr lang="en-US" sz="3600" b="1" dirty="0" smtClean="0">
                <a:solidFill>
                  <a:srgbClr val="FF0000"/>
                </a:solidFill>
              </a:rPr>
              <a:t>2. Persistence of infection</a:t>
            </a:r>
            <a:r>
              <a:rPr lang="en-US" sz="3600" b="1" dirty="0" smtClean="0"/>
              <a:t>: </a:t>
            </a:r>
            <a:r>
              <a:rPr lang="en-US" sz="3600" dirty="0" smtClean="0"/>
              <a:t>either in form of carrier state or mild chronic forms e.g. typhoid fever, hepatitis infection.</a:t>
            </a:r>
          </a:p>
          <a:p>
            <a:pPr algn="just"/>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428604"/>
            <a:ext cx="8572560" cy="6000792"/>
          </a:xfrm>
        </p:spPr>
        <p:txBody>
          <a:bodyPr>
            <a:normAutofit/>
          </a:bodyPr>
          <a:lstStyle/>
          <a:p>
            <a:pPr algn="just"/>
            <a:r>
              <a:rPr lang="en-US" sz="3600" b="1" dirty="0" smtClean="0"/>
              <a:t>3. </a:t>
            </a:r>
            <a:r>
              <a:rPr lang="en-US" sz="3600" b="1" dirty="0" smtClean="0">
                <a:solidFill>
                  <a:srgbClr val="FF0000"/>
                </a:solidFill>
              </a:rPr>
              <a:t>Spread</a:t>
            </a:r>
            <a:r>
              <a:rPr lang="en-US" sz="3600" b="1" dirty="0" smtClean="0"/>
              <a:t>:</a:t>
            </a:r>
            <a:r>
              <a:rPr lang="en-US" sz="3600" dirty="0" smtClean="0"/>
              <a:t> to other parts of the body .e.g. </a:t>
            </a:r>
            <a:r>
              <a:rPr lang="en-US" sz="3600" b="1" dirty="0" smtClean="0"/>
              <a:t>direct</a:t>
            </a:r>
            <a:r>
              <a:rPr lang="en-US" sz="3600" dirty="0" smtClean="0"/>
              <a:t> spread as in </a:t>
            </a:r>
            <a:r>
              <a:rPr lang="en-US" sz="3600" dirty="0" err="1" smtClean="0"/>
              <a:t>cellulitis</a:t>
            </a:r>
            <a:r>
              <a:rPr lang="en-US" sz="3600" dirty="0" smtClean="0"/>
              <a:t>, </a:t>
            </a:r>
            <a:r>
              <a:rPr lang="en-US" sz="3600" b="1" dirty="0" smtClean="0"/>
              <a:t>lymphatic</a:t>
            </a:r>
            <a:r>
              <a:rPr lang="en-US" sz="3600" dirty="0" smtClean="0"/>
              <a:t> spread as in </a:t>
            </a:r>
            <a:r>
              <a:rPr lang="en-US" sz="3600" dirty="0" err="1" smtClean="0"/>
              <a:t>lymphangitis</a:t>
            </a:r>
            <a:r>
              <a:rPr lang="en-US" sz="3600" dirty="0" smtClean="0"/>
              <a:t> &amp; lymphadenitis ,</a:t>
            </a:r>
            <a:r>
              <a:rPr lang="en-US" sz="3600" b="1" dirty="0" smtClean="0"/>
              <a:t> blood</a:t>
            </a:r>
            <a:r>
              <a:rPr lang="en-US" sz="3600" dirty="0" smtClean="0"/>
              <a:t> spread as in </a:t>
            </a:r>
            <a:r>
              <a:rPr lang="en-US" sz="3600" dirty="0" err="1" smtClean="0"/>
              <a:t>bactermia</a:t>
            </a:r>
            <a:r>
              <a:rPr lang="en-US" sz="3600" dirty="0" smtClean="0"/>
              <a:t>, septicemia &amp; </a:t>
            </a:r>
            <a:r>
              <a:rPr lang="en-US" sz="3600" dirty="0" err="1" smtClean="0"/>
              <a:t>pyaemia</a:t>
            </a:r>
            <a:r>
              <a:rPr lang="en-US" sz="3600" dirty="0" smtClean="0"/>
              <a:t>.</a:t>
            </a:r>
          </a:p>
          <a:p>
            <a:pPr algn="just"/>
            <a:endParaRPr lang="en-US" sz="3600" dirty="0" smtClean="0"/>
          </a:p>
          <a:p>
            <a:pPr algn="just"/>
            <a:r>
              <a:rPr lang="en-US" sz="3600" b="1" dirty="0" smtClean="0"/>
              <a:t>4. </a:t>
            </a:r>
            <a:r>
              <a:rPr lang="en-US" sz="3600" b="1" dirty="0" smtClean="0">
                <a:solidFill>
                  <a:srgbClr val="FF0000"/>
                </a:solidFill>
              </a:rPr>
              <a:t>Host death</a:t>
            </a:r>
            <a:r>
              <a:rPr lang="en-US" sz="3600" b="1" dirty="0" smtClean="0"/>
              <a:t>: </a:t>
            </a:r>
            <a:r>
              <a:rPr lang="en-US" sz="3600" dirty="0" smtClean="0"/>
              <a:t>in severe infection e.g. tetanus &amp; diphtheria.</a:t>
            </a:r>
          </a:p>
          <a:p>
            <a:pPr algn="just"/>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smtClean="0"/>
              <a:t>Routs of infection spread inside the body</a:t>
            </a: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428596" y="285728"/>
            <a:ext cx="8286808" cy="6215106"/>
          </a:xfrm>
        </p:spPr>
        <p:txBody>
          <a:bodyPr>
            <a:normAutofit lnSpcReduction="10000"/>
          </a:bodyPr>
          <a:lstStyle/>
          <a:p>
            <a:pPr algn="just"/>
            <a:r>
              <a:rPr lang="en-US" sz="3200" b="1" dirty="0" smtClean="0"/>
              <a:t>1- </a:t>
            </a:r>
            <a:r>
              <a:rPr lang="en-US" sz="3200" b="1" dirty="0" smtClean="0">
                <a:solidFill>
                  <a:srgbClr val="FF0000"/>
                </a:solidFill>
              </a:rPr>
              <a:t>Local spread</a:t>
            </a:r>
            <a:r>
              <a:rPr lang="en-US" sz="3200" dirty="0" smtClean="0"/>
              <a:t>: by the action of </a:t>
            </a:r>
            <a:r>
              <a:rPr lang="en-US" sz="3200" dirty="0" err="1" smtClean="0"/>
              <a:t>lytic</a:t>
            </a:r>
            <a:r>
              <a:rPr lang="en-US" sz="3200" dirty="0" smtClean="0"/>
              <a:t> enzymes. </a:t>
            </a:r>
            <a:r>
              <a:rPr lang="en-US" sz="3200" dirty="0" err="1" smtClean="0"/>
              <a:t>e.g</a:t>
            </a:r>
            <a:r>
              <a:rPr lang="en-US" sz="3200" dirty="0" smtClean="0"/>
              <a:t> Streptococci secrete  </a:t>
            </a:r>
            <a:r>
              <a:rPr lang="en-US" sz="3200" dirty="0" err="1" smtClean="0"/>
              <a:t>hyaluronidase</a:t>
            </a:r>
            <a:r>
              <a:rPr lang="en-US" sz="3200" dirty="0" smtClean="0"/>
              <a:t> enzyme which degrades the extra cellular matrix between host cells.</a:t>
            </a:r>
          </a:p>
          <a:p>
            <a:pPr algn="just"/>
            <a:endParaRPr lang="en-US" sz="3200" dirty="0" smtClean="0"/>
          </a:p>
          <a:p>
            <a:pPr algn="just"/>
            <a:r>
              <a:rPr lang="en-US" sz="3200" dirty="0" smtClean="0"/>
              <a:t>2- </a:t>
            </a:r>
            <a:r>
              <a:rPr lang="en-US" sz="3200" b="1" dirty="0" smtClean="0">
                <a:solidFill>
                  <a:srgbClr val="FF0000"/>
                </a:solidFill>
              </a:rPr>
              <a:t>Lymphatic spread</a:t>
            </a:r>
            <a:r>
              <a:rPr lang="en-US" sz="3200" dirty="0" smtClean="0"/>
              <a:t>: to the Lymph nodes.</a:t>
            </a:r>
          </a:p>
          <a:p>
            <a:pPr algn="just"/>
            <a:endParaRPr lang="en-US" sz="3200" dirty="0" smtClean="0"/>
          </a:p>
          <a:p>
            <a:pPr algn="just"/>
            <a:r>
              <a:rPr lang="en-US" sz="3200" dirty="0" smtClean="0"/>
              <a:t>3- </a:t>
            </a:r>
            <a:r>
              <a:rPr lang="en-US" sz="3200" b="1" dirty="0" err="1" smtClean="0">
                <a:solidFill>
                  <a:srgbClr val="FF0000"/>
                </a:solidFill>
              </a:rPr>
              <a:t>Hematogenous</a:t>
            </a:r>
            <a:r>
              <a:rPr lang="en-US" sz="3200" b="1" dirty="0" smtClean="0">
                <a:solidFill>
                  <a:srgbClr val="FF0000"/>
                </a:solidFill>
              </a:rPr>
              <a:t> spread</a:t>
            </a:r>
            <a:r>
              <a:rPr lang="en-US" sz="3200" dirty="0" smtClean="0"/>
              <a:t>: causing:</a:t>
            </a:r>
          </a:p>
          <a:p>
            <a:pPr algn="just"/>
            <a:r>
              <a:rPr lang="en-US" sz="3200" i="1" dirty="0" smtClean="0"/>
              <a:t>    -</a:t>
            </a:r>
            <a:r>
              <a:rPr lang="en-US" sz="3200" dirty="0" err="1" smtClean="0"/>
              <a:t>Bacteremia</a:t>
            </a:r>
            <a:r>
              <a:rPr lang="en-US" sz="3200" dirty="0" smtClean="0"/>
              <a:t>: Presence of </a:t>
            </a:r>
            <a:r>
              <a:rPr lang="en-US" sz="3200" dirty="0" err="1" smtClean="0"/>
              <a:t>m.o</a:t>
            </a:r>
            <a:r>
              <a:rPr lang="en-US" sz="3200" dirty="0" smtClean="0"/>
              <a:t> in    the blood.                         </a:t>
            </a:r>
          </a:p>
          <a:p>
            <a:pPr algn="just"/>
            <a:r>
              <a:rPr lang="en-US" sz="3200" dirty="0" smtClean="0"/>
              <a:t>    -Septicemia: actively multiplying </a:t>
            </a:r>
            <a:r>
              <a:rPr lang="en-US" sz="3200" dirty="0" err="1" smtClean="0"/>
              <a:t>m.o</a:t>
            </a:r>
            <a:r>
              <a:rPr lang="en-US" sz="3200" dirty="0" smtClean="0"/>
              <a:t> in the blood. </a:t>
            </a:r>
          </a:p>
          <a:p>
            <a:pPr algn="just"/>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57158" y="428604"/>
            <a:ext cx="8429684" cy="6000792"/>
          </a:xfrm>
        </p:spPr>
        <p:txBody>
          <a:bodyPr>
            <a:normAutofit/>
          </a:bodyPr>
          <a:lstStyle/>
          <a:p>
            <a:pPr algn="just"/>
            <a:r>
              <a:rPr lang="en-US" sz="3200" dirty="0" smtClean="0"/>
              <a:t>4- </a:t>
            </a:r>
            <a:r>
              <a:rPr lang="en-US" sz="3200" b="1" dirty="0" smtClean="0">
                <a:solidFill>
                  <a:srgbClr val="FF0000"/>
                </a:solidFill>
              </a:rPr>
              <a:t>Through body fluids</a:t>
            </a:r>
            <a:r>
              <a:rPr lang="en-US" sz="3200" dirty="0" smtClean="0"/>
              <a:t>: e.g., sexual transmitted disease (gonococcus).</a:t>
            </a:r>
          </a:p>
          <a:p>
            <a:pPr algn="just"/>
            <a:endParaRPr lang="en-US" sz="3200" dirty="0" smtClean="0"/>
          </a:p>
          <a:p>
            <a:pPr algn="just"/>
            <a:r>
              <a:rPr lang="en-US" sz="3200" dirty="0" smtClean="0"/>
              <a:t>5- </a:t>
            </a:r>
            <a:r>
              <a:rPr lang="en-US" sz="3200" b="1" dirty="0" smtClean="0">
                <a:solidFill>
                  <a:srgbClr val="FF0000"/>
                </a:solidFill>
              </a:rPr>
              <a:t>Through excretions</a:t>
            </a:r>
            <a:r>
              <a:rPr lang="en-US" sz="3200" dirty="0" smtClean="0"/>
              <a:t>: e.g., from kidney to lower urinary tract.</a:t>
            </a:r>
          </a:p>
          <a:p>
            <a:pPr algn="just"/>
            <a:endParaRPr lang="en-US" sz="3200" dirty="0" smtClean="0"/>
          </a:p>
          <a:p>
            <a:pPr algn="just"/>
            <a:r>
              <a:rPr lang="en-US" sz="3200" dirty="0" smtClean="0"/>
              <a:t>6- </a:t>
            </a:r>
            <a:r>
              <a:rPr lang="en-US" sz="3200" b="1" dirty="0" smtClean="0">
                <a:solidFill>
                  <a:srgbClr val="FF0000"/>
                </a:solidFill>
              </a:rPr>
              <a:t>Through nerves</a:t>
            </a:r>
            <a:r>
              <a:rPr lang="en-US" sz="3200" dirty="0" smtClean="0"/>
              <a:t>: e.g. rabies virus, </a:t>
            </a:r>
            <a:r>
              <a:rPr lang="en-US" sz="3200" dirty="0" err="1" smtClean="0"/>
              <a:t>varicella</a:t>
            </a:r>
            <a:r>
              <a:rPr lang="en-US" sz="3200" dirty="0" smtClean="0"/>
              <a:t> zoster virus.</a:t>
            </a:r>
          </a:p>
          <a:p>
            <a:pPr algn="just"/>
            <a:endParaRPr lang="en-US" sz="3200" dirty="0" smtClean="0"/>
          </a:p>
          <a:p>
            <a:pPr algn="just"/>
            <a:r>
              <a:rPr lang="en-US" sz="3200" dirty="0" smtClean="0"/>
              <a:t>7- </a:t>
            </a:r>
            <a:r>
              <a:rPr lang="en-US" sz="3200" b="1" dirty="0" smtClean="0">
                <a:solidFill>
                  <a:srgbClr val="FF0000"/>
                </a:solidFill>
              </a:rPr>
              <a:t>Through placental- fetal route</a:t>
            </a:r>
            <a:r>
              <a:rPr lang="en-US" sz="3200" dirty="0" smtClean="0"/>
              <a:t>.</a:t>
            </a:r>
          </a:p>
          <a:p>
            <a:pPr algn="just"/>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714488"/>
            <a:ext cx="9144000" cy="1828800"/>
          </a:xfrm>
        </p:spPr>
        <p:txBody>
          <a:bodyPr>
            <a:normAutofit fontScale="90000"/>
          </a:bodyPr>
          <a:lstStyle/>
          <a:p>
            <a:r>
              <a:rPr lang="en-US" dirty="0" smtClean="0"/>
              <a:t>Tissue response </a:t>
            </a:r>
            <a:br>
              <a:rPr lang="en-US" dirty="0" smtClean="0"/>
            </a:br>
            <a:r>
              <a:rPr lang="en-US" dirty="0" smtClean="0"/>
              <a:t>( </a:t>
            </a:r>
            <a:r>
              <a:rPr lang="en-US" dirty="0" err="1" smtClean="0"/>
              <a:t>microsopical</a:t>
            </a:r>
            <a:r>
              <a:rPr lang="en-US" dirty="0" smtClean="0"/>
              <a:t> responses) to infections</a:t>
            </a:r>
            <a:br>
              <a:rPr lang="en-US" dirty="0" smtClean="0"/>
            </a:br>
            <a:endParaRPr lang="en-US" dirty="0"/>
          </a:p>
        </p:txBody>
      </p:sp>
      <p:sp>
        <p:nvSpPr>
          <p:cNvPr id="3" name="عنوان فرعي 2"/>
          <p:cNvSpPr>
            <a:spLocks noGrp="1"/>
          </p:cNvSpPr>
          <p:nvPr>
            <p:ph type="subTitle" idx="1"/>
          </p:nvPr>
        </p:nvSpPr>
        <p:spPr>
          <a:xfrm>
            <a:off x="1428728" y="4357694"/>
            <a:ext cx="6400800" cy="1752600"/>
          </a:xfrm>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714356"/>
            <a:ext cx="8715436" cy="6357982"/>
          </a:xfrm>
        </p:spPr>
        <p:txBody>
          <a:bodyPr>
            <a:normAutofit/>
          </a:bodyPr>
          <a:lstStyle/>
          <a:p>
            <a:r>
              <a:rPr lang="en-US" sz="3600" dirty="0" smtClean="0"/>
              <a:t>Despite medical advances, only a handful of these diseases had actually been defeated, almost all victories are due to immunization programs (e.g. small pox, whooping cough, polio &amp; measles), &amp; thus, these diseases remain important cause of death around the globe, especially in developing countries due to the unsanitary living conditions &amp; malnutrition</a:t>
            </a:r>
          </a:p>
          <a:p>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285728"/>
            <a:ext cx="8572560" cy="6143668"/>
          </a:xfrm>
        </p:spPr>
        <p:txBody>
          <a:bodyPr>
            <a:normAutofit/>
          </a:bodyPr>
          <a:lstStyle/>
          <a:p>
            <a:pPr lvl="0" algn="just"/>
            <a:r>
              <a:rPr lang="en-US" sz="3600" dirty="0" smtClean="0"/>
              <a:t>There are 5 major histological patterns of tissue reaction in infections:</a:t>
            </a:r>
          </a:p>
          <a:p>
            <a:pPr lvl="0" algn="just"/>
            <a:r>
              <a:rPr lang="en-US" sz="3600" dirty="0" smtClean="0"/>
              <a:t>1- </a:t>
            </a:r>
            <a:r>
              <a:rPr lang="en-US" sz="4000" b="1" dirty="0" err="1" smtClean="0">
                <a:solidFill>
                  <a:srgbClr val="FF0000"/>
                </a:solidFill>
              </a:rPr>
              <a:t>Suppurative</a:t>
            </a:r>
            <a:r>
              <a:rPr lang="en-US" sz="3600" dirty="0" smtClean="0"/>
              <a:t> ( PMN ) inflammation characterized by production of pus .</a:t>
            </a:r>
          </a:p>
          <a:p>
            <a:pPr lvl="0" algn="just"/>
            <a:endParaRPr lang="en-US" sz="3600" dirty="0" smtClean="0"/>
          </a:p>
          <a:p>
            <a:pPr lvl="0" algn="just"/>
            <a:r>
              <a:rPr lang="en-US" sz="4000" dirty="0" smtClean="0"/>
              <a:t>2- </a:t>
            </a:r>
            <a:r>
              <a:rPr lang="en-US" sz="4000" b="1" dirty="0" smtClean="0">
                <a:solidFill>
                  <a:srgbClr val="FF0000"/>
                </a:solidFill>
              </a:rPr>
              <a:t>Mononuclear &amp; </a:t>
            </a:r>
            <a:r>
              <a:rPr lang="en-US" sz="4000" b="1" dirty="0" err="1" smtClean="0">
                <a:solidFill>
                  <a:srgbClr val="FF0000"/>
                </a:solidFill>
              </a:rPr>
              <a:t>Granulomatous</a:t>
            </a:r>
            <a:r>
              <a:rPr lang="en-US" sz="4000" b="1" dirty="0" smtClean="0">
                <a:solidFill>
                  <a:srgbClr val="FF0000"/>
                </a:solidFill>
              </a:rPr>
              <a:t> </a:t>
            </a:r>
            <a:r>
              <a:rPr lang="en-US" sz="3600" dirty="0" smtClean="0"/>
              <a:t>characterized by interstitial inflammation  &amp; formation of </a:t>
            </a:r>
            <a:r>
              <a:rPr lang="en-US" sz="3600" dirty="0" err="1" smtClean="0"/>
              <a:t>granuloma</a:t>
            </a:r>
            <a:r>
              <a:rPr lang="en-US" sz="3600" dirty="0" smtClean="0"/>
              <a:t> </a:t>
            </a:r>
          </a:p>
          <a:p>
            <a:pPr algn="just"/>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357166"/>
            <a:ext cx="8572560" cy="6143668"/>
          </a:xfrm>
        </p:spPr>
        <p:txBody>
          <a:bodyPr>
            <a:noAutofit/>
          </a:bodyPr>
          <a:lstStyle/>
          <a:p>
            <a:pPr lvl="0" algn="just"/>
            <a:r>
              <a:rPr lang="en-US" sz="4000" dirty="0" smtClean="0"/>
              <a:t>3- </a:t>
            </a:r>
            <a:r>
              <a:rPr lang="en-US" sz="4000" b="1" dirty="0" err="1" smtClean="0">
                <a:solidFill>
                  <a:srgbClr val="FF0000"/>
                </a:solidFill>
              </a:rPr>
              <a:t>Cytopathic</a:t>
            </a:r>
            <a:r>
              <a:rPr lang="en-US" sz="4000" b="1" dirty="0" smtClean="0">
                <a:solidFill>
                  <a:srgbClr val="FF0000"/>
                </a:solidFill>
              </a:rPr>
              <a:t>- </a:t>
            </a:r>
            <a:r>
              <a:rPr lang="en-US" sz="4000" b="1" dirty="0" err="1" smtClean="0">
                <a:solidFill>
                  <a:srgbClr val="FF0000"/>
                </a:solidFill>
              </a:rPr>
              <a:t>Cytoproliferative</a:t>
            </a:r>
            <a:r>
              <a:rPr lang="en-US" sz="4000" b="1" dirty="0" smtClean="0">
                <a:solidFill>
                  <a:srgbClr val="FF0000"/>
                </a:solidFill>
              </a:rPr>
              <a:t> </a:t>
            </a:r>
            <a:r>
              <a:rPr lang="en-US" sz="4000" dirty="0" smtClean="0"/>
              <a:t>inflammation. These reactions are usually produced by viruses.</a:t>
            </a:r>
          </a:p>
          <a:p>
            <a:pPr lvl="0" algn="just"/>
            <a:endParaRPr lang="en-US" sz="4000" dirty="0" smtClean="0"/>
          </a:p>
          <a:p>
            <a:pPr lvl="0" algn="just"/>
            <a:r>
              <a:rPr lang="en-US" sz="4000" dirty="0" smtClean="0"/>
              <a:t>4- </a:t>
            </a:r>
            <a:r>
              <a:rPr lang="en-US" sz="4000" b="1" dirty="0" smtClean="0">
                <a:solidFill>
                  <a:srgbClr val="FF0000"/>
                </a:solidFill>
              </a:rPr>
              <a:t>Necrotizing inflammation  </a:t>
            </a:r>
            <a:r>
              <a:rPr lang="en-US" sz="4000" dirty="0" smtClean="0"/>
              <a:t>caused by powerful toxins e.g. Cl. </a:t>
            </a:r>
            <a:r>
              <a:rPr lang="en-US" sz="4000" dirty="0" err="1" smtClean="0"/>
              <a:t>Perfringens</a:t>
            </a:r>
            <a:r>
              <a:rPr lang="en-US" sz="4000" dirty="0" smtClean="0"/>
              <a:t> lead to gangrene .</a:t>
            </a:r>
          </a:p>
          <a:p>
            <a:pPr lvl="0" algn="just"/>
            <a:endParaRPr lang="en-US" sz="4000" dirty="0" smtClean="0"/>
          </a:p>
          <a:p>
            <a:pPr algn="just"/>
            <a:endParaRPr lang="en-US"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57158" y="428604"/>
            <a:ext cx="8358246" cy="5929354"/>
          </a:xfrm>
        </p:spPr>
        <p:txBody>
          <a:bodyPr>
            <a:normAutofit/>
          </a:bodyPr>
          <a:lstStyle/>
          <a:p>
            <a:pPr algn="just"/>
            <a:r>
              <a:rPr lang="en-US" sz="4000" dirty="0" smtClean="0"/>
              <a:t>5- </a:t>
            </a:r>
            <a:r>
              <a:rPr lang="en-US" sz="4000" b="1" dirty="0" smtClean="0">
                <a:solidFill>
                  <a:srgbClr val="FF0000"/>
                </a:solidFill>
              </a:rPr>
              <a:t>Chronic inflammation &amp; scarring</a:t>
            </a:r>
            <a:r>
              <a:rPr lang="en-US" sz="4000" dirty="0" smtClean="0"/>
              <a:t>, is the final common pathway of many infections, e.g.  HBV  lead to  cirrhosis, </a:t>
            </a:r>
            <a:r>
              <a:rPr lang="en-US" sz="4000" dirty="0" err="1" smtClean="0"/>
              <a:t>Schistosomal</a:t>
            </a:r>
            <a:r>
              <a:rPr lang="en-US" sz="4000" dirty="0" smtClean="0"/>
              <a:t> eggs lead to fibrosis of U.B. wall</a:t>
            </a:r>
            <a:endParaRPr lang="en-US"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smtClean="0"/>
              <a:t>techniques for diagnosis of infectious diseases</a:t>
            </a: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214290"/>
            <a:ext cx="8715436" cy="6643710"/>
          </a:xfrm>
        </p:spPr>
        <p:txBody>
          <a:bodyPr>
            <a:normAutofit/>
          </a:bodyPr>
          <a:lstStyle/>
          <a:p>
            <a:pPr lvl="0"/>
            <a:r>
              <a:rPr lang="en-US" sz="3200" dirty="0" smtClean="0">
                <a:solidFill>
                  <a:srgbClr val="FF0000"/>
                </a:solidFill>
              </a:rPr>
              <a:t>H&amp;E stain</a:t>
            </a:r>
            <a:r>
              <a:rPr lang="en-US" sz="3200" dirty="0" smtClean="0"/>
              <a:t>: e.g. CMV &amp; </a:t>
            </a:r>
            <a:r>
              <a:rPr lang="en-US" sz="3200" dirty="0" err="1" smtClean="0"/>
              <a:t>herpesviruse</a:t>
            </a:r>
            <a:r>
              <a:rPr lang="en-US" sz="3200" dirty="0" smtClean="0"/>
              <a:t> inclusion bodies, bacterial clumps, </a:t>
            </a:r>
            <a:r>
              <a:rPr lang="en-US" sz="3200" dirty="0" err="1" smtClean="0"/>
              <a:t>candida</a:t>
            </a:r>
            <a:r>
              <a:rPr lang="en-US" sz="3200" dirty="0" smtClean="0"/>
              <a:t> spp. All protozoa &amp; </a:t>
            </a:r>
            <a:r>
              <a:rPr lang="en-US" sz="3200" dirty="0" err="1" smtClean="0"/>
              <a:t>helminths</a:t>
            </a:r>
            <a:endParaRPr lang="en-US" sz="3200" dirty="0" smtClean="0"/>
          </a:p>
          <a:p>
            <a:pPr lvl="0" algn="just"/>
            <a:endParaRPr lang="en-US" sz="3200" dirty="0"/>
          </a:p>
        </p:txBody>
      </p:sp>
      <p:pic>
        <p:nvPicPr>
          <p:cNvPr id="4" name="Picture 2"/>
          <p:cNvPicPr>
            <a:picLocks noChangeAspect="1" noChangeArrowheads="1"/>
          </p:cNvPicPr>
          <p:nvPr/>
        </p:nvPicPr>
        <p:blipFill>
          <a:blip r:embed="rId2"/>
          <a:srcRect/>
          <a:stretch>
            <a:fillRect/>
          </a:stretch>
        </p:blipFill>
        <p:spPr bwMode="auto">
          <a:xfrm>
            <a:off x="857224" y="1785926"/>
            <a:ext cx="7786742" cy="4857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a:xfrm>
            <a:off x="214282" y="0"/>
            <a:ext cx="8929718" cy="6715148"/>
          </a:xfrm>
        </p:spPr>
        <p:txBody>
          <a:bodyPr>
            <a:normAutofit/>
          </a:bodyPr>
          <a:lstStyle/>
          <a:p>
            <a:pPr lvl="0"/>
            <a:r>
              <a:rPr lang="en-US" sz="3600" dirty="0" smtClean="0">
                <a:solidFill>
                  <a:srgbClr val="FF0000"/>
                </a:solidFill>
              </a:rPr>
              <a:t>Gram stain</a:t>
            </a:r>
            <a:r>
              <a:rPr lang="en-US" sz="3600" dirty="0" smtClean="0"/>
              <a:t>: for most bacteria</a:t>
            </a:r>
          </a:p>
          <a:p>
            <a:endParaRPr lang="en-US" sz="3600" dirty="0"/>
          </a:p>
        </p:txBody>
      </p:sp>
      <p:pic>
        <p:nvPicPr>
          <p:cNvPr id="4" name="Picture 2"/>
          <p:cNvPicPr>
            <a:picLocks noChangeAspect="1" noChangeArrowheads="1"/>
          </p:cNvPicPr>
          <p:nvPr/>
        </p:nvPicPr>
        <p:blipFill>
          <a:blip r:embed="rId2"/>
          <a:srcRect/>
          <a:stretch>
            <a:fillRect/>
          </a:stretch>
        </p:blipFill>
        <p:spPr bwMode="auto">
          <a:xfrm>
            <a:off x="1785918" y="714356"/>
            <a:ext cx="5786478" cy="5911561"/>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a:xfrm>
            <a:off x="0" y="500042"/>
            <a:ext cx="9001156" cy="6357958"/>
          </a:xfrm>
        </p:spPr>
        <p:txBody>
          <a:bodyPr>
            <a:normAutofit/>
          </a:bodyPr>
          <a:lstStyle/>
          <a:p>
            <a:pPr lvl="0"/>
            <a:r>
              <a:rPr lang="en-US" sz="3600" dirty="0" smtClean="0">
                <a:solidFill>
                  <a:srgbClr val="FF0000"/>
                </a:solidFill>
              </a:rPr>
              <a:t>Acid fast stain</a:t>
            </a:r>
            <a:r>
              <a:rPr lang="en-US" sz="3600" dirty="0" smtClean="0"/>
              <a:t>: for </a:t>
            </a:r>
            <a:r>
              <a:rPr lang="en-US" sz="3600" dirty="0" err="1" smtClean="0"/>
              <a:t>Mycobacteria</a:t>
            </a:r>
            <a:endParaRPr lang="en-US" sz="3600" dirty="0" smtClean="0"/>
          </a:p>
          <a:p>
            <a:pPr lvl="0"/>
            <a:endParaRPr lang="en-US" sz="3600" dirty="0"/>
          </a:p>
        </p:txBody>
      </p:sp>
      <p:pic>
        <p:nvPicPr>
          <p:cNvPr id="4" name="Picture 2"/>
          <p:cNvPicPr>
            <a:picLocks noChangeAspect="1" noChangeArrowheads="1"/>
          </p:cNvPicPr>
          <p:nvPr/>
        </p:nvPicPr>
        <p:blipFill>
          <a:blip r:embed="rId2"/>
          <a:srcRect/>
          <a:stretch>
            <a:fillRect/>
          </a:stretch>
        </p:blipFill>
        <p:spPr bwMode="auto">
          <a:xfrm>
            <a:off x="1817624" y="1091256"/>
            <a:ext cx="5611896" cy="576674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a:xfrm>
            <a:off x="0" y="285728"/>
            <a:ext cx="9144000" cy="6215106"/>
          </a:xfrm>
        </p:spPr>
        <p:txBody>
          <a:bodyPr>
            <a:normAutofit/>
          </a:bodyPr>
          <a:lstStyle/>
          <a:p>
            <a:pPr lvl="0"/>
            <a:r>
              <a:rPr lang="en-US" sz="3600" dirty="0" smtClean="0">
                <a:solidFill>
                  <a:srgbClr val="FF0000"/>
                </a:solidFill>
              </a:rPr>
              <a:t>PAS </a:t>
            </a:r>
            <a:r>
              <a:rPr lang="en-US" sz="3600" dirty="0" smtClean="0"/>
              <a:t>(Periodic Acid </a:t>
            </a:r>
            <a:r>
              <a:rPr lang="en-US" sz="3600" dirty="0" err="1" smtClean="0"/>
              <a:t>Shiff</a:t>
            </a:r>
            <a:r>
              <a:rPr lang="en-US" sz="3600" dirty="0" smtClean="0"/>
              <a:t>): for fungi &amp; </a:t>
            </a:r>
            <a:r>
              <a:rPr lang="en-US" sz="3600" dirty="0" err="1" smtClean="0"/>
              <a:t>ameobae</a:t>
            </a:r>
            <a:r>
              <a:rPr lang="en-US" sz="3600" dirty="0" smtClean="0"/>
              <a:t>, detect </a:t>
            </a:r>
            <a:r>
              <a:rPr lang="en-US" sz="3600" dirty="0" err="1" smtClean="0"/>
              <a:t>mucin</a:t>
            </a:r>
            <a:r>
              <a:rPr lang="en-US" sz="3600" dirty="0" smtClean="0"/>
              <a:t> &amp; polysaccharides in </a:t>
            </a:r>
            <a:r>
              <a:rPr lang="en-US" sz="3600" dirty="0" err="1" smtClean="0"/>
              <a:t>m.o</a:t>
            </a:r>
            <a:r>
              <a:rPr lang="en-US" sz="3600" dirty="0" smtClean="0"/>
              <a:t>. cell wall </a:t>
            </a:r>
          </a:p>
          <a:p>
            <a:pPr lvl="0"/>
            <a:endParaRPr lang="en-US" sz="3600" dirty="0"/>
          </a:p>
        </p:txBody>
      </p:sp>
      <p:pic>
        <p:nvPicPr>
          <p:cNvPr id="1026" name="Picture 2"/>
          <p:cNvPicPr>
            <a:picLocks noChangeAspect="1" noChangeArrowheads="1"/>
          </p:cNvPicPr>
          <p:nvPr/>
        </p:nvPicPr>
        <p:blipFill>
          <a:blip r:embed="rId2"/>
          <a:srcRect/>
          <a:stretch>
            <a:fillRect/>
          </a:stretch>
        </p:blipFill>
        <p:spPr bwMode="auto">
          <a:xfrm>
            <a:off x="1214414" y="1982357"/>
            <a:ext cx="6500857" cy="487564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a:xfrm>
            <a:off x="142844" y="285728"/>
            <a:ext cx="8715436" cy="6286544"/>
          </a:xfrm>
        </p:spPr>
        <p:txBody>
          <a:bodyPr>
            <a:normAutofit/>
          </a:bodyPr>
          <a:lstStyle/>
          <a:p>
            <a:pPr lvl="0"/>
            <a:r>
              <a:rPr lang="en-US" sz="4000" dirty="0" smtClean="0">
                <a:solidFill>
                  <a:srgbClr val="FF0000"/>
                </a:solidFill>
              </a:rPr>
              <a:t>Silver stain</a:t>
            </a:r>
            <a:r>
              <a:rPr lang="en-US" sz="4000" dirty="0" smtClean="0"/>
              <a:t>: for fungi, </a:t>
            </a:r>
            <a:r>
              <a:rPr lang="en-US" sz="4000" dirty="0" err="1" smtClean="0"/>
              <a:t>pneumocystis</a:t>
            </a:r>
            <a:endParaRPr lang="en-US" sz="4000" dirty="0" smtClean="0"/>
          </a:p>
          <a:p>
            <a:pPr lvl="0"/>
            <a:endParaRPr lang="en-US" sz="4000" dirty="0"/>
          </a:p>
        </p:txBody>
      </p:sp>
      <p:pic>
        <p:nvPicPr>
          <p:cNvPr id="2050" name="Picture 2"/>
          <p:cNvPicPr>
            <a:picLocks noChangeAspect="1" noChangeArrowheads="1"/>
          </p:cNvPicPr>
          <p:nvPr/>
        </p:nvPicPr>
        <p:blipFill>
          <a:blip r:embed="rId2"/>
          <a:srcRect/>
          <a:stretch>
            <a:fillRect/>
          </a:stretch>
        </p:blipFill>
        <p:spPr bwMode="auto">
          <a:xfrm>
            <a:off x="642910" y="1135817"/>
            <a:ext cx="7715304" cy="5722183"/>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a:xfrm>
            <a:off x="142844" y="357166"/>
            <a:ext cx="8786874" cy="6500834"/>
          </a:xfrm>
        </p:spPr>
        <p:txBody>
          <a:bodyPr>
            <a:normAutofit/>
          </a:bodyPr>
          <a:lstStyle/>
          <a:p>
            <a:pPr lvl="0"/>
            <a:r>
              <a:rPr lang="en-US" sz="3600" dirty="0" err="1" smtClean="0">
                <a:solidFill>
                  <a:srgbClr val="FF0000"/>
                </a:solidFill>
              </a:rPr>
              <a:t>Giemsa</a:t>
            </a:r>
            <a:r>
              <a:rPr lang="en-US" sz="3600" dirty="0" smtClean="0">
                <a:solidFill>
                  <a:srgbClr val="FF0000"/>
                </a:solidFill>
              </a:rPr>
              <a:t> stain</a:t>
            </a:r>
            <a:r>
              <a:rPr lang="en-US" sz="3600" dirty="0" smtClean="0"/>
              <a:t>: for Campylobacter, </a:t>
            </a:r>
            <a:r>
              <a:rPr lang="en-US" sz="3600" dirty="0" err="1" smtClean="0"/>
              <a:t>Leishmaniae</a:t>
            </a:r>
            <a:r>
              <a:rPr lang="en-US" sz="3600" dirty="0" smtClean="0"/>
              <a:t>, Malaria parasites</a:t>
            </a:r>
          </a:p>
          <a:p>
            <a:pPr lvl="0"/>
            <a:endParaRPr lang="en-US" sz="3600" dirty="0"/>
          </a:p>
        </p:txBody>
      </p:sp>
      <p:pic>
        <p:nvPicPr>
          <p:cNvPr id="3074" name="Picture 2"/>
          <p:cNvPicPr>
            <a:picLocks noChangeAspect="1" noChangeArrowheads="1"/>
          </p:cNvPicPr>
          <p:nvPr/>
        </p:nvPicPr>
        <p:blipFill>
          <a:blip r:embed="rId2"/>
          <a:srcRect/>
          <a:stretch>
            <a:fillRect/>
          </a:stretch>
        </p:blipFill>
        <p:spPr bwMode="auto">
          <a:xfrm>
            <a:off x="785786" y="1643050"/>
            <a:ext cx="7743557" cy="499746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2844" y="642918"/>
            <a:ext cx="8643998" cy="6429420"/>
          </a:xfrm>
        </p:spPr>
        <p:txBody>
          <a:bodyPr>
            <a:normAutofit/>
          </a:bodyPr>
          <a:lstStyle/>
          <a:p>
            <a:r>
              <a:rPr lang="en-US" sz="4400" dirty="0" smtClean="0"/>
              <a:t>Although </a:t>
            </a:r>
            <a:r>
              <a:rPr lang="en-US" sz="4400" dirty="0" smtClean="0">
                <a:solidFill>
                  <a:srgbClr val="FF0000"/>
                </a:solidFill>
              </a:rPr>
              <a:t>antibiotic usage </a:t>
            </a:r>
            <a:r>
              <a:rPr lang="en-US" sz="4400" dirty="0" smtClean="0"/>
              <a:t>has contributed indeed to the taming of some Infectious Diseases, indiscriminate use also has resulted in the development of increasingly virulent, multiple </a:t>
            </a:r>
            <a:r>
              <a:rPr lang="en-US" sz="5400" dirty="0" smtClean="0">
                <a:solidFill>
                  <a:srgbClr val="FF0000"/>
                </a:solidFill>
              </a:rPr>
              <a:t>drug-resistant pathogens</a:t>
            </a:r>
            <a:endParaRPr lang="en-US" sz="5400" dirty="0" smtClean="0"/>
          </a:p>
          <a:p>
            <a:endParaRPr lang="en-US" sz="4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a:xfrm>
            <a:off x="214282" y="142852"/>
            <a:ext cx="8715436" cy="6215106"/>
          </a:xfrm>
        </p:spPr>
        <p:txBody>
          <a:bodyPr>
            <a:normAutofit/>
          </a:bodyPr>
          <a:lstStyle/>
          <a:p>
            <a:pPr lvl="0"/>
            <a:r>
              <a:rPr lang="en-US" sz="4000" dirty="0" smtClean="0">
                <a:solidFill>
                  <a:srgbClr val="FF0000"/>
                </a:solidFill>
              </a:rPr>
              <a:t>Culture</a:t>
            </a:r>
            <a:r>
              <a:rPr lang="en-US" sz="4000" dirty="0" smtClean="0"/>
              <a:t>: for all classes</a:t>
            </a:r>
          </a:p>
          <a:p>
            <a:pPr lvl="0"/>
            <a:r>
              <a:rPr lang="en-US" sz="4000" dirty="0" smtClean="0">
                <a:solidFill>
                  <a:srgbClr val="FF0000"/>
                </a:solidFill>
              </a:rPr>
              <a:t> </a:t>
            </a:r>
          </a:p>
          <a:p>
            <a:endParaRPr lang="en-US" sz="4000" dirty="0"/>
          </a:p>
        </p:txBody>
      </p:sp>
      <p:pic>
        <p:nvPicPr>
          <p:cNvPr id="5" name="Picture 2"/>
          <p:cNvPicPr>
            <a:picLocks noChangeAspect="1" noChangeArrowheads="1"/>
          </p:cNvPicPr>
          <p:nvPr/>
        </p:nvPicPr>
        <p:blipFill>
          <a:blip r:embed="rId2"/>
          <a:srcRect/>
          <a:stretch>
            <a:fillRect/>
          </a:stretch>
        </p:blipFill>
        <p:spPr bwMode="auto">
          <a:xfrm>
            <a:off x="1837491" y="918474"/>
            <a:ext cx="5734905" cy="593952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a:xfrm>
            <a:off x="0" y="214290"/>
            <a:ext cx="9001156" cy="1752600"/>
          </a:xfrm>
        </p:spPr>
        <p:txBody>
          <a:bodyPr>
            <a:normAutofit/>
          </a:bodyPr>
          <a:lstStyle/>
          <a:p>
            <a:r>
              <a:rPr lang="en-US" sz="3600" dirty="0" smtClean="0">
                <a:solidFill>
                  <a:srgbClr val="FF0000"/>
                </a:solidFill>
              </a:rPr>
              <a:t>Molecular</a:t>
            </a:r>
            <a:r>
              <a:rPr lang="en-US" sz="3600" dirty="0" smtClean="0"/>
              <a:t> diagnostic tests e.g. </a:t>
            </a:r>
            <a:r>
              <a:rPr lang="en-US" sz="3600" dirty="0" smtClean="0">
                <a:solidFill>
                  <a:srgbClr val="FF0000"/>
                </a:solidFill>
              </a:rPr>
              <a:t>PCR</a:t>
            </a:r>
            <a:endParaRPr lang="en-US" sz="3600" dirty="0"/>
          </a:p>
        </p:txBody>
      </p:sp>
      <p:pic>
        <p:nvPicPr>
          <p:cNvPr id="4098" name="Picture 2"/>
          <p:cNvPicPr>
            <a:picLocks noChangeAspect="1" noChangeArrowheads="1"/>
          </p:cNvPicPr>
          <p:nvPr/>
        </p:nvPicPr>
        <p:blipFill>
          <a:blip r:embed="rId2"/>
          <a:srcRect/>
          <a:stretch>
            <a:fillRect/>
          </a:stretch>
        </p:blipFill>
        <p:spPr bwMode="auto">
          <a:xfrm>
            <a:off x="1357290" y="928670"/>
            <a:ext cx="6714543" cy="563881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Viral Infections</a:t>
            </a: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1538" y="0"/>
            <a:ext cx="7221804" cy="914408"/>
          </a:xfrm>
        </p:spPr>
        <p:txBody>
          <a:bodyPr/>
          <a:lstStyle/>
          <a:p>
            <a:r>
              <a:rPr lang="en-US" dirty="0" smtClean="0"/>
              <a:t>Viruses</a:t>
            </a:r>
            <a:endParaRPr lang="en-US" dirty="0"/>
          </a:p>
        </p:txBody>
      </p:sp>
      <p:sp>
        <p:nvSpPr>
          <p:cNvPr id="3" name="عنوان فرعي 2"/>
          <p:cNvSpPr>
            <a:spLocks noGrp="1"/>
          </p:cNvSpPr>
          <p:nvPr>
            <p:ph type="subTitle" idx="1"/>
          </p:nvPr>
        </p:nvSpPr>
        <p:spPr>
          <a:xfrm>
            <a:off x="500034" y="1000108"/>
            <a:ext cx="8072494" cy="5429288"/>
          </a:xfrm>
        </p:spPr>
        <p:txBody>
          <a:bodyPr>
            <a:normAutofit lnSpcReduction="10000"/>
          </a:bodyPr>
          <a:lstStyle/>
          <a:p>
            <a:pPr lvl="0" algn="just"/>
            <a:r>
              <a:rPr lang="en-US" sz="3600" dirty="0" smtClean="0"/>
              <a:t>are relatively simple, small, obligatory intracellular </a:t>
            </a:r>
            <a:r>
              <a:rPr lang="en-US" sz="3600" dirty="0" err="1" smtClean="0"/>
              <a:t>m.o</a:t>
            </a:r>
            <a:r>
              <a:rPr lang="en-US" sz="3600" dirty="0" smtClean="0"/>
              <a:t>. which replicates within cells by synthesis and assembly of separate components.</a:t>
            </a:r>
          </a:p>
          <a:p>
            <a:pPr lvl="0" algn="just"/>
            <a:endParaRPr lang="en-US" sz="3600" dirty="0" smtClean="0"/>
          </a:p>
          <a:p>
            <a:pPr lvl="0" algn="just"/>
            <a:r>
              <a:rPr lang="en-US" sz="3600" dirty="0" smtClean="0"/>
              <a:t>Viruses are classified by their nucleic acid genomes  into:</a:t>
            </a:r>
          </a:p>
          <a:p>
            <a:pPr lvl="0" algn="just">
              <a:buFont typeface="Arial" pitchFamily="34" charset="0"/>
              <a:buChar char="•"/>
            </a:pPr>
            <a:r>
              <a:rPr lang="en-US" sz="3600" dirty="0" smtClean="0"/>
              <a:t> DNA viruses</a:t>
            </a:r>
          </a:p>
          <a:p>
            <a:pPr algn="just">
              <a:buFont typeface="Arial" pitchFamily="34" charset="0"/>
              <a:buChar char="•"/>
            </a:pPr>
            <a:r>
              <a:rPr lang="en-US" sz="3600" dirty="0" smtClean="0"/>
              <a:t> RNA viruses  </a:t>
            </a:r>
          </a:p>
          <a:p>
            <a:pPr algn="just"/>
            <a:endParaRPr lang="en-US"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Routes of infection</a:t>
            </a:r>
            <a:br>
              <a:rPr lang="en-US" dirty="0" smtClean="0"/>
            </a:b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285728"/>
            <a:ext cx="8572560" cy="6357982"/>
          </a:xfrm>
        </p:spPr>
        <p:txBody>
          <a:bodyPr>
            <a:normAutofit/>
          </a:bodyPr>
          <a:lstStyle/>
          <a:p>
            <a:pPr lvl="0" algn="just">
              <a:buFont typeface="Arial" pitchFamily="34" charset="0"/>
              <a:buChar char="•"/>
            </a:pPr>
            <a:r>
              <a:rPr lang="en-US" sz="3600" dirty="0" smtClean="0">
                <a:solidFill>
                  <a:srgbClr val="FF0000"/>
                </a:solidFill>
              </a:rPr>
              <a:t> Airborne</a:t>
            </a:r>
            <a:r>
              <a:rPr lang="en-US" sz="3600" dirty="0" smtClean="0"/>
              <a:t>: </a:t>
            </a:r>
            <a:r>
              <a:rPr lang="en-US" sz="3600" dirty="0" err="1" smtClean="0"/>
              <a:t>m.o</a:t>
            </a:r>
            <a:r>
              <a:rPr lang="en-US" sz="3600" dirty="0" smtClean="0"/>
              <a:t>. carried by air, direct contact is not needed e.g. measles virus. </a:t>
            </a:r>
          </a:p>
          <a:p>
            <a:pPr lvl="0" algn="just">
              <a:buFont typeface="Arial" pitchFamily="34" charset="0"/>
              <a:buChar char="•"/>
            </a:pPr>
            <a:r>
              <a:rPr lang="en-US" sz="3600" dirty="0" smtClean="0">
                <a:solidFill>
                  <a:srgbClr val="FF0000"/>
                </a:solidFill>
              </a:rPr>
              <a:t> Inhalation</a:t>
            </a:r>
            <a:r>
              <a:rPr lang="en-US" sz="3600" dirty="0" smtClean="0"/>
              <a:t> of respiratory droplets: direct contact is needed  ; e.g. influenza, chicken pox, measles, </a:t>
            </a:r>
            <a:r>
              <a:rPr lang="en-US" sz="3600" dirty="0" err="1" smtClean="0"/>
              <a:t>pertusis</a:t>
            </a:r>
            <a:r>
              <a:rPr lang="en-US" sz="3600" dirty="0" smtClean="0"/>
              <a:t>, RSV.</a:t>
            </a:r>
          </a:p>
          <a:p>
            <a:pPr lvl="0" algn="just">
              <a:buFont typeface="Arial" pitchFamily="34" charset="0"/>
              <a:buChar char="•"/>
            </a:pPr>
            <a:r>
              <a:rPr lang="en-US" sz="3600" dirty="0" smtClean="0">
                <a:solidFill>
                  <a:srgbClr val="FF0000"/>
                </a:solidFill>
              </a:rPr>
              <a:t> Ingestion</a:t>
            </a:r>
            <a:r>
              <a:rPr lang="en-US" sz="3600" dirty="0" smtClean="0"/>
              <a:t> : polio viruses </a:t>
            </a:r>
          </a:p>
          <a:p>
            <a:pPr lvl="0" algn="just">
              <a:buFont typeface="Arial" pitchFamily="34" charset="0"/>
              <a:buChar char="•"/>
            </a:pPr>
            <a:r>
              <a:rPr lang="en-US" sz="3600" dirty="0" smtClean="0">
                <a:solidFill>
                  <a:srgbClr val="FF0000"/>
                </a:solidFill>
              </a:rPr>
              <a:t> </a:t>
            </a:r>
            <a:r>
              <a:rPr lang="en-US" sz="3600" dirty="0" err="1" smtClean="0">
                <a:solidFill>
                  <a:srgbClr val="FF0000"/>
                </a:solidFill>
              </a:rPr>
              <a:t>Parentral</a:t>
            </a:r>
            <a:r>
              <a:rPr lang="en-US" sz="3600" dirty="0" smtClean="0"/>
              <a:t> (</a:t>
            </a:r>
            <a:r>
              <a:rPr lang="en-US" sz="3600" dirty="0" err="1" smtClean="0"/>
              <a:t>s.c</a:t>
            </a:r>
            <a:r>
              <a:rPr lang="en-US" sz="3600" dirty="0" smtClean="0"/>
              <a:t>., </a:t>
            </a:r>
            <a:r>
              <a:rPr lang="en-US" sz="3600" dirty="0" err="1" smtClean="0"/>
              <a:t>i.v</a:t>
            </a:r>
            <a:r>
              <a:rPr lang="en-US" sz="3600" dirty="0" smtClean="0"/>
              <a:t>., </a:t>
            </a:r>
            <a:r>
              <a:rPr lang="en-US" sz="3600" dirty="0" err="1" smtClean="0"/>
              <a:t>i.m</a:t>
            </a:r>
            <a:r>
              <a:rPr lang="en-US" sz="3600" dirty="0" smtClean="0"/>
              <a:t>.) : e.g. AIDs in drug abuse &amp; blood transfusion</a:t>
            </a:r>
          </a:p>
          <a:p>
            <a:pPr lvl="0" algn="just">
              <a:buFont typeface="Arial" pitchFamily="34" charset="0"/>
              <a:buChar char="•"/>
            </a:pPr>
            <a:r>
              <a:rPr lang="en-US" sz="3600" dirty="0" smtClean="0">
                <a:solidFill>
                  <a:srgbClr val="FF0000"/>
                </a:solidFill>
              </a:rPr>
              <a:t> Sexual route</a:t>
            </a:r>
            <a:r>
              <a:rPr lang="en-US" sz="3600" dirty="0" smtClean="0"/>
              <a:t>: e.g. HIV, HBV </a:t>
            </a:r>
          </a:p>
          <a:p>
            <a:pPr lvl="0" algn="just">
              <a:buFont typeface="Arial" pitchFamily="34" charset="0"/>
              <a:buChar char="•"/>
            </a:pPr>
            <a:r>
              <a:rPr lang="en-US" sz="3600" dirty="0" smtClean="0"/>
              <a:t> </a:t>
            </a:r>
            <a:r>
              <a:rPr lang="en-US" sz="3600" dirty="0" err="1" smtClean="0">
                <a:solidFill>
                  <a:srgbClr val="FF0000"/>
                </a:solidFill>
              </a:rPr>
              <a:t>Transplacental</a:t>
            </a:r>
            <a:r>
              <a:rPr lang="en-US" sz="3600" dirty="0" smtClean="0"/>
              <a:t>: e.g. HIV, HBV, HCV.</a:t>
            </a:r>
          </a:p>
          <a:p>
            <a:pPr algn="just">
              <a:buFont typeface="Arial" pitchFamily="34" charset="0"/>
              <a:buChar char="•"/>
            </a:pPr>
            <a:endParaRPr lang="en-US"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71472" y="785794"/>
            <a:ext cx="7786742" cy="4714908"/>
          </a:xfrm>
        </p:spPr>
        <p:txBody>
          <a:bodyPr>
            <a:normAutofit/>
          </a:bodyPr>
          <a:lstStyle/>
          <a:p>
            <a:r>
              <a:rPr lang="en-US" sz="4000" dirty="0" smtClean="0"/>
              <a:t>Following infection the virus is transmitted by blood cells, along nerves and become localized in certain tissue which it prefer           (</a:t>
            </a:r>
            <a:r>
              <a:rPr lang="en-US" sz="5400" dirty="0" smtClean="0">
                <a:solidFill>
                  <a:srgbClr val="FF0000"/>
                </a:solidFill>
              </a:rPr>
              <a:t>tropism</a:t>
            </a:r>
            <a:r>
              <a:rPr lang="en-US" sz="4000" dirty="0" smtClean="0"/>
              <a:t>) e.g. polio, rabies etc</a:t>
            </a:r>
          </a:p>
          <a:p>
            <a:endParaRPr lang="en-US"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1928802"/>
            <a:ext cx="8229600" cy="1828800"/>
          </a:xfrm>
        </p:spPr>
        <p:txBody>
          <a:bodyPr>
            <a:noAutofit/>
          </a:bodyPr>
          <a:lstStyle/>
          <a:p>
            <a:r>
              <a:rPr lang="en-US" dirty="0" smtClean="0"/>
              <a:t>Mechanisms of viral injury</a:t>
            </a:r>
            <a:br>
              <a:rPr lang="en-US" dirty="0" smtClean="0"/>
            </a:b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285728"/>
            <a:ext cx="8501122" cy="6357982"/>
          </a:xfrm>
        </p:spPr>
        <p:txBody>
          <a:bodyPr>
            <a:noAutofit/>
          </a:bodyPr>
          <a:lstStyle/>
          <a:p>
            <a:pPr algn="just"/>
            <a:r>
              <a:rPr lang="en-US" sz="3600" dirty="0" smtClean="0"/>
              <a:t>1- Inhibits host cell DNA, RNA or  protein synthesis e.g. Poliovirus.</a:t>
            </a:r>
          </a:p>
          <a:p>
            <a:pPr algn="just"/>
            <a:endParaRPr lang="en-US" sz="3600" dirty="0" smtClean="0"/>
          </a:p>
          <a:p>
            <a:pPr algn="just"/>
            <a:r>
              <a:rPr lang="en-US" sz="3600" dirty="0" smtClean="0"/>
              <a:t>2- Direct cell killing by damaging host cell membrane or DNA e.g. Rhinoviruses.</a:t>
            </a:r>
          </a:p>
          <a:p>
            <a:pPr algn="just"/>
            <a:endParaRPr lang="en-US" sz="3600" dirty="0" smtClean="0"/>
          </a:p>
          <a:p>
            <a:pPr algn="just"/>
            <a:r>
              <a:rPr lang="en-US" sz="3600" dirty="0" smtClean="0"/>
              <a:t>3. Virus replicate efficiently causing host cell </a:t>
            </a:r>
            <a:r>
              <a:rPr lang="en-US" sz="3600" dirty="0" err="1" smtClean="0"/>
              <a:t>lysis</a:t>
            </a:r>
            <a:r>
              <a:rPr lang="en-US" sz="3600" dirty="0" smtClean="0"/>
              <a:t> e.g. rhinovirus &amp; influenza</a:t>
            </a:r>
          </a:p>
          <a:p>
            <a:pPr algn="just"/>
            <a:endParaRPr lang="en-US"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142852"/>
            <a:ext cx="8643998" cy="6429420"/>
          </a:xfrm>
        </p:spPr>
        <p:txBody>
          <a:bodyPr>
            <a:normAutofit/>
          </a:bodyPr>
          <a:lstStyle/>
          <a:p>
            <a:pPr algn="just"/>
            <a:r>
              <a:rPr lang="en-US" sz="3600" dirty="0" smtClean="0"/>
              <a:t>4- Induce Immune reaction </a:t>
            </a:r>
            <a:r>
              <a:rPr lang="en-US" sz="3600" dirty="0" err="1" smtClean="0"/>
              <a:t>e.g</a:t>
            </a:r>
            <a:r>
              <a:rPr lang="en-US" sz="3600" dirty="0" smtClean="0"/>
              <a:t> type III &amp; IV hypersensitivity reaction in respiratory </a:t>
            </a:r>
            <a:r>
              <a:rPr lang="en-US" sz="3600" dirty="0" err="1" smtClean="0"/>
              <a:t>cyncytial</a:t>
            </a:r>
            <a:r>
              <a:rPr lang="en-US" sz="3600" dirty="0" smtClean="0"/>
              <a:t> viruses, </a:t>
            </a:r>
            <a:r>
              <a:rPr lang="en-US" sz="3600" dirty="0" err="1" smtClean="0"/>
              <a:t>arbovirus</a:t>
            </a:r>
            <a:r>
              <a:rPr lang="en-US" sz="3600" dirty="0" smtClean="0"/>
              <a:t> encephalitis.</a:t>
            </a:r>
          </a:p>
          <a:p>
            <a:pPr algn="just"/>
            <a:endParaRPr lang="en-US" sz="3600" dirty="0" smtClean="0"/>
          </a:p>
          <a:p>
            <a:pPr algn="just"/>
            <a:r>
              <a:rPr lang="en-US" sz="3600" dirty="0" smtClean="0"/>
              <a:t>5- Damage host </a:t>
            </a:r>
            <a:r>
              <a:rPr lang="en-US" sz="3600" dirty="0" err="1" smtClean="0"/>
              <a:t>defence</a:t>
            </a:r>
            <a:r>
              <a:rPr lang="en-US" sz="3600" dirty="0" smtClean="0"/>
              <a:t> mechanism e.g. respiratory epithelium predisposes to the pneumonia by Staph. </a:t>
            </a:r>
            <a:r>
              <a:rPr lang="en-US" sz="3600" dirty="0" err="1" smtClean="0"/>
              <a:t>Pneumoniae</a:t>
            </a:r>
            <a:r>
              <a:rPr lang="en-US" sz="3600" dirty="0" smtClean="0"/>
              <a:t> &amp; </a:t>
            </a:r>
            <a:r>
              <a:rPr lang="en-US" sz="3600" dirty="0" err="1" smtClean="0"/>
              <a:t>Haemophilus</a:t>
            </a:r>
            <a:r>
              <a:rPr lang="en-US" sz="3600" dirty="0" smtClean="0"/>
              <a:t> influenza. Immune system in AIDS.</a:t>
            </a:r>
          </a:p>
          <a:p>
            <a:pPr algn="just"/>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285728"/>
            <a:ext cx="8572560" cy="6215106"/>
          </a:xfrm>
        </p:spPr>
        <p:txBody>
          <a:bodyPr>
            <a:normAutofit/>
          </a:bodyPr>
          <a:lstStyle/>
          <a:p>
            <a:r>
              <a:rPr lang="en-US" sz="4000" dirty="0" smtClean="0"/>
              <a:t>The goal of these lectures is to highlight the </a:t>
            </a:r>
            <a:r>
              <a:rPr lang="en-US" sz="4000" dirty="0" smtClean="0">
                <a:solidFill>
                  <a:srgbClr val="FF0000"/>
                </a:solidFill>
              </a:rPr>
              <a:t>general mechanisms </a:t>
            </a:r>
            <a:r>
              <a:rPr lang="en-US" sz="4000" dirty="0" smtClean="0"/>
              <a:t>by which infectious organelles cause pathology, i.e. to know the </a:t>
            </a:r>
            <a:r>
              <a:rPr lang="en-US" sz="4000" dirty="0" smtClean="0">
                <a:solidFill>
                  <a:srgbClr val="FF0000"/>
                </a:solidFill>
              </a:rPr>
              <a:t>types</a:t>
            </a:r>
            <a:r>
              <a:rPr lang="en-US" sz="4000" dirty="0" smtClean="0"/>
              <a:t>, </a:t>
            </a:r>
            <a:r>
              <a:rPr lang="en-US" sz="4000" dirty="0" err="1" smtClean="0">
                <a:solidFill>
                  <a:srgbClr val="FF0000"/>
                </a:solidFill>
              </a:rPr>
              <a:t>eatiology</a:t>
            </a:r>
            <a:r>
              <a:rPr lang="en-US" sz="4000" dirty="0" smtClean="0"/>
              <a:t>, </a:t>
            </a:r>
            <a:r>
              <a:rPr lang="en-US" sz="4000" dirty="0" smtClean="0">
                <a:solidFill>
                  <a:srgbClr val="FF0000"/>
                </a:solidFill>
              </a:rPr>
              <a:t>pathogenesis</a:t>
            </a:r>
            <a:r>
              <a:rPr lang="en-US" sz="4000" dirty="0" smtClean="0"/>
              <a:t>, </a:t>
            </a:r>
            <a:r>
              <a:rPr lang="en-US" sz="4000" dirty="0" smtClean="0">
                <a:solidFill>
                  <a:srgbClr val="FF0000"/>
                </a:solidFill>
              </a:rPr>
              <a:t>gross &amp; </a:t>
            </a:r>
            <a:r>
              <a:rPr lang="en-US" sz="4000" dirty="0" err="1" smtClean="0">
                <a:solidFill>
                  <a:srgbClr val="FF0000"/>
                </a:solidFill>
              </a:rPr>
              <a:t>microscopial</a:t>
            </a:r>
            <a:r>
              <a:rPr lang="en-US" sz="4000" dirty="0" smtClean="0">
                <a:solidFill>
                  <a:srgbClr val="FF0000"/>
                </a:solidFill>
              </a:rPr>
              <a:t> appearance </a:t>
            </a:r>
            <a:r>
              <a:rPr lang="en-US" sz="4000" dirty="0" smtClean="0"/>
              <a:t>of these diseases so that we can understand the </a:t>
            </a:r>
            <a:r>
              <a:rPr lang="en-US" sz="4000" dirty="0" smtClean="0">
                <a:solidFill>
                  <a:srgbClr val="FF0000"/>
                </a:solidFill>
              </a:rPr>
              <a:t>signs and symptoms</a:t>
            </a:r>
            <a:r>
              <a:rPr lang="en-US" sz="4000" dirty="0" smtClean="0"/>
              <a:t>, plan </a:t>
            </a:r>
            <a:r>
              <a:rPr lang="en-US" sz="4000" dirty="0" smtClean="0">
                <a:solidFill>
                  <a:srgbClr val="FF0000"/>
                </a:solidFill>
              </a:rPr>
              <a:t>therapy</a:t>
            </a:r>
            <a:r>
              <a:rPr lang="en-US" sz="4000" dirty="0" smtClean="0"/>
              <a:t>, assess </a:t>
            </a:r>
            <a:r>
              <a:rPr lang="en-US" sz="4000" dirty="0" smtClean="0">
                <a:solidFill>
                  <a:srgbClr val="FF0000"/>
                </a:solidFill>
              </a:rPr>
              <a:t>prognosis</a:t>
            </a:r>
            <a:r>
              <a:rPr lang="en-US" sz="4000" dirty="0" smtClean="0"/>
              <a:t> &amp; plan </a:t>
            </a:r>
            <a:r>
              <a:rPr lang="en-US" sz="4000" dirty="0" smtClean="0">
                <a:solidFill>
                  <a:srgbClr val="FF0000"/>
                </a:solidFill>
              </a:rPr>
              <a:t>prevention</a:t>
            </a:r>
            <a:endParaRPr lang="en-US" sz="4000"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214290"/>
            <a:ext cx="8786874" cy="6357982"/>
          </a:xfrm>
        </p:spPr>
        <p:txBody>
          <a:bodyPr>
            <a:noAutofit/>
          </a:bodyPr>
          <a:lstStyle/>
          <a:p>
            <a:pPr algn="just"/>
            <a:r>
              <a:rPr lang="en-US" sz="3600" dirty="0" smtClean="0"/>
              <a:t>6- Induce cell proliferation &amp; transformation result in </a:t>
            </a:r>
            <a:r>
              <a:rPr lang="en-US" sz="3600" dirty="0" err="1" smtClean="0"/>
              <a:t>neoplasia</a:t>
            </a:r>
            <a:r>
              <a:rPr lang="en-US" sz="3600" dirty="0" smtClean="0"/>
              <a:t> e.g. HBV, EBV.</a:t>
            </a:r>
          </a:p>
          <a:p>
            <a:pPr algn="just"/>
            <a:endParaRPr lang="en-US" sz="3600" dirty="0" smtClean="0"/>
          </a:p>
          <a:p>
            <a:pPr algn="just"/>
            <a:r>
              <a:rPr lang="en-US" sz="3600" dirty="0" smtClean="0"/>
              <a:t>7- Virus killing cells of one type may cause damage to other cells that are dependent on the integrity of the virally damaged cells e.g. Poliovirus kills neurons leading to muscular atrophy.</a:t>
            </a:r>
          </a:p>
          <a:p>
            <a:pPr algn="just"/>
            <a:endParaRPr lang="en-US"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err="1" smtClean="0"/>
              <a:t>Microscopical</a:t>
            </a:r>
            <a:r>
              <a:rPr lang="en-US" dirty="0" smtClean="0"/>
              <a:t> picture of viral infection</a:t>
            </a:r>
            <a:br>
              <a:rPr lang="en-US" dirty="0" smtClean="0"/>
            </a:b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1142984"/>
            <a:ext cx="8501122" cy="5429288"/>
          </a:xfrm>
        </p:spPr>
        <p:txBody>
          <a:bodyPr>
            <a:normAutofit/>
          </a:bodyPr>
          <a:lstStyle/>
          <a:p>
            <a:pPr lvl="0" algn="l">
              <a:buFont typeface="Wingdings" pitchFamily="2" charset="2"/>
              <a:buChar char="v"/>
            </a:pPr>
            <a:r>
              <a:rPr lang="en-US" sz="4000" dirty="0" smtClean="0"/>
              <a:t>Mononuclear infiltration</a:t>
            </a:r>
          </a:p>
          <a:p>
            <a:pPr lvl="0" algn="l">
              <a:buFont typeface="Wingdings" pitchFamily="2" charset="2"/>
              <a:buChar char="v"/>
            </a:pPr>
            <a:r>
              <a:rPr lang="en-US" sz="4000" dirty="0" smtClean="0"/>
              <a:t>Tissue necrosis</a:t>
            </a:r>
          </a:p>
          <a:p>
            <a:pPr lvl="0" algn="l">
              <a:buFont typeface="Wingdings" pitchFamily="2" charset="2"/>
              <a:buChar char="v"/>
            </a:pPr>
            <a:r>
              <a:rPr lang="en-US" sz="4000" dirty="0" smtClean="0"/>
              <a:t>Giant cell formation</a:t>
            </a:r>
          </a:p>
          <a:p>
            <a:pPr lvl="0" algn="l">
              <a:buFont typeface="Wingdings" pitchFamily="2" charset="2"/>
              <a:buChar char="v"/>
            </a:pPr>
            <a:r>
              <a:rPr lang="en-US" sz="4000" dirty="0" smtClean="0"/>
              <a:t>Inclusion body formation. (</a:t>
            </a:r>
            <a:r>
              <a:rPr lang="en-US" sz="4000" dirty="0" err="1" smtClean="0"/>
              <a:t>intranuclear</a:t>
            </a:r>
            <a:r>
              <a:rPr lang="en-US" sz="4000" dirty="0" smtClean="0"/>
              <a:t> or </a:t>
            </a:r>
            <a:r>
              <a:rPr lang="en-US" sz="4000" dirty="0" err="1" smtClean="0"/>
              <a:t>intracytoplasmic</a:t>
            </a:r>
            <a:r>
              <a:rPr lang="en-US" sz="4000" dirty="0" smtClean="0"/>
              <a:t>)</a:t>
            </a:r>
          </a:p>
          <a:p>
            <a:pPr algn="l">
              <a:buFont typeface="Wingdings" pitchFamily="2" charset="2"/>
              <a:buChar char="v"/>
            </a:pPr>
            <a:endParaRPr lang="en-US" sz="4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a:xfrm>
            <a:off x="1285852" y="5786454"/>
            <a:ext cx="6400800" cy="1752600"/>
          </a:xfrm>
        </p:spPr>
        <p:txBody>
          <a:bodyPr/>
          <a:lstStyle/>
          <a:p>
            <a:r>
              <a:rPr lang="en-US" dirty="0" smtClean="0"/>
              <a:t>Giant cell pneumonia </a:t>
            </a:r>
          </a:p>
          <a:p>
            <a:r>
              <a:rPr lang="en-US" dirty="0" smtClean="0"/>
              <a:t>Measles , RSV , </a:t>
            </a:r>
            <a:r>
              <a:rPr lang="en-US" dirty="0" err="1" smtClean="0"/>
              <a:t>para</a:t>
            </a:r>
            <a:r>
              <a:rPr lang="en-US" dirty="0" smtClean="0"/>
              <a:t> </a:t>
            </a:r>
            <a:r>
              <a:rPr lang="en-US" dirty="0" err="1" smtClean="0"/>
              <a:t>inlf</a:t>
            </a:r>
            <a:r>
              <a:rPr lang="en-US" dirty="0" smtClean="0"/>
              <a:t>. V.</a:t>
            </a:r>
            <a:endParaRPr lang="en-US" dirty="0"/>
          </a:p>
        </p:txBody>
      </p:sp>
      <p:pic>
        <p:nvPicPr>
          <p:cNvPr id="63490" name="Picture 2"/>
          <p:cNvPicPr>
            <a:picLocks noChangeAspect="1" noChangeArrowheads="1"/>
          </p:cNvPicPr>
          <p:nvPr/>
        </p:nvPicPr>
        <p:blipFill>
          <a:blip r:embed="rId2"/>
          <a:srcRect/>
          <a:stretch>
            <a:fillRect/>
          </a:stretch>
        </p:blipFill>
        <p:spPr bwMode="auto">
          <a:xfrm>
            <a:off x="857224" y="0"/>
            <a:ext cx="7184615" cy="5786454"/>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a:xfrm>
            <a:off x="1142976" y="5786454"/>
            <a:ext cx="6400800" cy="1752600"/>
          </a:xfrm>
        </p:spPr>
        <p:txBody>
          <a:bodyPr/>
          <a:lstStyle/>
          <a:p>
            <a:r>
              <a:rPr lang="en-US" dirty="0" err="1" smtClean="0"/>
              <a:t>Multinuc</a:t>
            </a:r>
            <a:r>
              <a:rPr lang="en-US" dirty="0" smtClean="0"/>
              <a:t>. Giant cells</a:t>
            </a:r>
          </a:p>
          <a:p>
            <a:r>
              <a:rPr lang="en-US" dirty="0" smtClean="0"/>
              <a:t>HSV</a:t>
            </a:r>
            <a:endParaRPr lang="en-US" dirty="0"/>
          </a:p>
        </p:txBody>
      </p:sp>
      <p:pic>
        <p:nvPicPr>
          <p:cNvPr id="64514" name="Picture 2"/>
          <p:cNvPicPr>
            <a:picLocks noChangeAspect="1" noChangeArrowheads="1"/>
          </p:cNvPicPr>
          <p:nvPr/>
        </p:nvPicPr>
        <p:blipFill>
          <a:blip r:embed="rId2"/>
          <a:srcRect/>
          <a:stretch>
            <a:fillRect/>
          </a:stretch>
        </p:blipFill>
        <p:spPr bwMode="auto">
          <a:xfrm>
            <a:off x="428596" y="0"/>
            <a:ext cx="8430680" cy="557214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0"/>
            <a:ext cx="8229600" cy="1828800"/>
          </a:xfrm>
        </p:spPr>
        <p:txBody>
          <a:bodyPr/>
          <a:lstStyle/>
          <a:p>
            <a:r>
              <a:rPr lang="en-US" dirty="0" smtClean="0"/>
              <a:t>Viral inclusion bodies</a:t>
            </a:r>
            <a:br>
              <a:rPr lang="en-US" dirty="0" smtClean="0"/>
            </a:br>
            <a:endParaRPr lang="en-US" dirty="0"/>
          </a:p>
        </p:txBody>
      </p:sp>
      <p:sp>
        <p:nvSpPr>
          <p:cNvPr id="3" name="عنوان فرعي 2"/>
          <p:cNvSpPr>
            <a:spLocks noGrp="1"/>
          </p:cNvSpPr>
          <p:nvPr>
            <p:ph type="subTitle" idx="1"/>
          </p:nvPr>
        </p:nvSpPr>
        <p:spPr>
          <a:xfrm>
            <a:off x="500034" y="1214422"/>
            <a:ext cx="8143932" cy="5214974"/>
          </a:xfrm>
        </p:spPr>
        <p:txBody>
          <a:bodyPr>
            <a:normAutofit lnSpcReduction="10000"/>
          </a:bodyPr>
          <a:lstStyle/>
          <a:p>
            <a:pPr algn="just"/>
            <a:r>
              <a:rPr lang="en-US" sz="3200" dirty="0" smtClean="0"/>
              <a:t> viral particles aggregate within the cells they infect &amp; form characteristic ( Inclusion bodies).</a:t>
            </a:r>
          </a:p>
          <a:p>
            <a:pPr algn="just"/>
            <a:endParaRPr lang="en-US" sz="3200" dirty="0" smtClean="0"/>
          </a:p>
          <a:p>
            <a:pPr lvl="0" algn="just">
              <a:buFont typeface="Wingdings" pitchFamily="2" charset="2"/>
              <a:buChar char="v"/>
            </a:pPr>
            <a:r>
              <a:rPr lang="en-US" sz="3200" dirty="0" smtClean="0"/>
              <a:t> </a:t>
            </a:r>
            <a:r>
              <a:rPr lang="en-US" sz="3600" dirty="0" smtClean="0">
                <a:solidFill>
                  <a:srgbClr val="FF0000"/>
                </a:solidFill>
              </a:rPr>
              <a:t>Nuclear</a:t>
            </a:r>
            <a:r>
              <a:rPr lang="en-US" sz="3200" dirty="0" smtClean="0"/>
              <a:t> inclusions surrounded by a clear halo as in Herpes  virus</a:t>
            </a:r>
          </a:p>
          <a:p>
            <a:pPr algn="just">
              <a:buFont typeface="Wingdings" pitchFamily="2" charset="2"/>
              <a:buChar char="v"/>
            </a:pPr>
            <a:r>
              <a:rPr lang="en-US" sz="3200" dirty="0" smtClean="0">
                <a:solidFill>
                  <a:srgbClr val="FF0000"/>
                </a:solidFill>
              </a:rPr>
              <a:t> </a:t>
            </a:r>
            <a:r>
              <a:rPr lang="en-US" sz="3200" dirty="0" err="1" smtClean="0">
                <a:solidFill>
                  <a:srgbClr val="FF0000"/>
                </a:solidFill>
              </a:rPr>
              <a:t>C</a:t>
            </a:r>
            <a:r>
              <a:rPr lang="en-US" sz="3600" dirty="0" err="1" smtClean="0">
                <a:solidFill>
                  <a:srgbClr val="FF0000"/>
                </a:solidFill>
              </a:rPr>
              <a:t>ytoplasmic</a:t>
            </a:r>
            <a:r>
              <a:rPr lang="en-US" sz="3200" dirty="0" smtClean="0">
                <a:solidFill>
                  <a:srgbClr val="FF0000"/>
                </a:solidFill>
              </a:rPr>
              <a:t> </a:t>
            </a:r>
            <a:r>
              <a:rPr lang="en-US" sz="3200" dirty="0" smtClean="0"/>
              <a:t>inclusions as in small pox and rabies virus</a:t>
            </a:r>
          </a:p>
          <a:p>
            <a:pPr lvl="0" algn="just">
              <a:buFont typeface="Wingdings" pitchFamily="2" charset="2"/>
              <a:buChar char="v"/>
            </a:pPr>
            <a:r>
              <a:rPr lang="en-US" sz="3200" dirty="0" smtClean="0"/>
              <a:t>Many  viruses do </a:t>
            </a:r>
            <a:r>
              <a:rPr lang="en-US" sz="3600" dirty="0" smtClean="0">
                <a:solidFill>
                  <a:srgbClr val="FF0000"/>
                </a:solidFill>
              </a:rPr>
              <a:t>NOT</a:t>
            </a:r>
            <a:r>
              <a:rPr lang="en-US" sz="3200" dirty="0" smtClean="0"/>
              <a:t> give rise to inclusions e.g. EBV.</a:t>
            </a:r>
            <a:endParaRPr lang="en-US" sz="3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a:xfrm>
            <a:off x="0" y="5786454"/>
            <a:ext cx="9144000" cy="1752600"/>
          </a:xfrm>
        </p:spPr>
        <p:txBody>
          <a:bodyPr/>
          <a:lstStyle/>
          <a:p>
            <a:r>
              <a:rPr lang="en-US" dirty="0" err="1" smtClean="0"/>
              <a:t>Perinuclear</a:t>
            </a:r>
            <a:r>
              <a:rPr lang="en-US" dirty="0" smtClean="0"/>
              <a:t> clearing &amp; basophilic staining </a:t>
            </a:r>
            <a:r>
              <a:rPr lang="en-US" dirty="0" err="1" smtClean="0"/>
              <a:t>cytoplasmic</a:t>
            </a:r>
            <a:r>
              <a:rPr lang="en-US" dirty="0" smtClean="0"/>
              <a:t> inclusion bodies (owl’s eye appearance) CMV infection</a:t>
            </a:r>
            <a:endParaRPr lang="en-US" dirty="0"/>
          </a:p>
        </p:txBody>
      </p:sp>
      <p:pic>
        <p:nvPicPr>
          <p:cNvPr id="65538" name="Picture 2"/>
          <p:cNvPicPr>
            <a:picLocks noChangeAspect="1" noChangeArrowheads="1"/>
          </p:cNvPicPr>
          <p:nvPr/>
        </p:nvPicPr>
        <p:blipFill>
          <a:blip r:embed="rId2"/>
          <a:srcRect/>
          <a:stretch>
            <a:fillRect/>
          </a:stretch>
        </p:blipFill>
        <p:spPr bwMode="auto">
          <a:xfrm>
            <a:off x="500034" y="214290"/>
            <a:ext cx="8124846" cy="5467111"/>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60418" name="Picture 2"/>
          <p:cNvPicPr>
            <a:picLocks noChangeAspect="1" noChangeArrowheads="1"/>
          </p:cNvPicPr>
          <p:nvPr/>
        </p:nvPicPr>
        <p:blipFill>
          <a:blip r:embed="rId2"/>
          <a:srcRect/>
          <a:stretch>
            <a:fillRect/>
          </a:stretch>
        </p:blipFill>
        <p:spPr bwMode="auto">
          <a:xfrm>
            <a:off x="0" y="0"/>
            <a:ext cx="9139137" cy="68580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61442" name="Picture 2"/>
          <p:cNvPicPr>
            <a:picLocks noChangeAspect="1" noChangeArrowheads="1"/>
          </p:cNvPicPr>
          <p:nvPr/>
        </p:nvPicPr>
        <p:blipFill>
          <a:blip r:embed="rId2"/>
          <a:srcRect/>
          <a:stretch>
            <a:fillRect/>
          </a:stretch>
        </p:blipFill>
        <p:spPr bwMode="auto">
          <a:xfrm>
            <a:off x="0" y="0"/>
            <a:ext cx="9158382" cy="6802438"/>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59395" name="Picture 3"/>
          <p:cNvPicPr>
            <a:picLocks noChangeAspect="1" noChangeArrowheads="1"/>
          </p:cNvPicPr>
          <p:nvPr/>
        </p:nvPicPr>
        <p:blipFill>
          <a:blip r:embed="rId2"/>
          <a:srcRect/>
          <a:stretch>
            <a:fillRect/>
          </a:stretch>
        </p:blipFill>
        <p:spPr bwMode="auto">
          <a:xfrm>
            <a:off x="1576154" y="74760"/>
            <a:ext cx="6639184" cy="678324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Definition of infection</a:t>
            </a: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smtClean="0"/>
              <a:t>Body response to viral infection</a:t>
            </a:r>
            <a:br>
              <a:rPr lang="en-US" dirty="0" smtClean="0"/>
            </a:b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57158" y="857232"/>
            <a:ext cx="8786842" cy="4227066"/>
          </a:xfrm>
        </p:spPr>
        <p:txBody>
          <a:bodyPr>
            <a:noAutofit/>
          </a:bodyPr>
          <a:lstStyle/>
          <a:p>
            <a:pPr lvl="0" algn="l">
              <a:buFont typeface="Wingdings" pitchFamily="2" charset="2"/>
              <a:buChar char="v"/>
            </a:pPr>
            <a:r>
              <a:rPr lang="en-US" sz="4000" dirty="0" err="1" smtClean="0">
                <a:solidFill>
                  <a:srgbClr val="FF0000"/>
                </a:solidFill>
              </a:rPr>
              <a:t>Lymphocytosis</a:t>
            </a:r>
            <a:endParaRPr lang="en-US" sz="4000" dirty="0" smtClean="0">
              <a:solidFill>
                <a:srgbClr val="FF0000"/>
              </a:solidFill>
            </a:endParaRPr>
          </a:p>
          <a:p>
            <a:pPr lvl="0" algn="l">
              <a:buFont typeface="Wingdings" pitchFamily="2" charset="2"/>
              <a:buChar char="v"/>
            </a:pPr>
            <a:r>
              <a:rPr lang="en-US" sz="4000" dirty="0" smtClean="0"/>
              <a:t>Production of </a:t>
            </a:r>
            <a:r>
              <a:rPr lang="en-US" sz="4000" dirty="0" err="1" smtClean="0">
                <a:solidFill>
                  <a:srgbClr val="FF0000"/>
                </a:solidFill>
              </a:rPr>
              <a:t>interferons</a:t>
            </a:r>
            <a:r>
              <a:rPr lang="en-US" sz="4000" dirty="0" smtClean="0"/>
              <a:t> </a:t>
            </a:r>
          </a:p>
          <a:p>
            <a:pPr lvl="0" algn="l">
              <a:buFont typeface="Wingdings" pitchFamily="2" charset="2"/>
              <a:buChar char="v"/>
            </a:pPr>
            <a:r>
              <a:rPr lang="en-US" sz="4000" dirty="0" smtClean="0"/>
              <a:t>Production of </a:t>
            </a:r>
            <a:r>
              <a:rPr lang="en-US" sz="4000" dirty="0" smtClean="0">
                <a:solidFill>
                  <a:srgbClr val="FF0000"/>
                </a:solidFill>
              </a:rPr>
              <a:t>neutralizing </a:t>
            </a:r>
            <a:r>
              <a:rPr lang="en-US" sz="4000" dirty="0" err="1" smtClean="0">
                <a:solidFill>
                  <a:srgbClr val="FF0000"/>
                </a:solidFill>
              </a:rPr>
              <a:t>a.b.s</a:t>
            </a:r>
            <a:endParaRPr lang="en-US" sz="4000" dirty="0" smtClean="0">
              <a:solidFill>
                <a:srgbClr val="FF0000"/>
              </a:solidFill>
            </a:endParaRPr>
          </a:p>
          <a:p>
            <a:pPr lvl="0" algn="l">
              <a:buFont typeface="Wingdings" pitchFamily="2" charset="2"/>
              <a:buChar char="v"/>
            </a:pPr>
            <a:r>
              <a:rPr lang="en-US" sz="4000" dirty="0" smtClean="0">
                <a:solidFill>
                  <a:srgbClr val="FF0000"/>
                </a:solidFill>
              </a:rPr>
              <a:t>Cell mediated immunity </a:t>
            </a:r>
            <a:r>
              <a:rPr lang="en-US" sz="4000" dirty="0" smtClean="0"/>
              <a:t>plays a role in controlling viral infection</a:t>
            </a:r>
          </a:p>
          <a:p>
            <a:pPr algn="l">
              <a:buFont typeface="Wingdings" pitchFamily="2" charset="2"/>
              <a:buChar char="v"/>
            </a:pPr>
            <a:endParaRPr lang="en-US" sz="4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smtClean="0"/>
              <a:t>Types of viral infection</a:t>
            </a:r>
            <a:br>
              <a:rPr lang="en-US" dirty="0" smtClean="0"/>
            </a:b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285728"/>
            <a:ext cx="8715436" cy="6357982"/>
          </a:xfrm>
        </p:spPr>
        <p:txBody>
          <a:bodyPr>
            <a:normAutofit lnSpcReduction="10000"/>
          </a:bodyPr>
          <a:lstStyle/>
          <a:p>
            <a:pPr lvl="0" algn="just">
              <a:buFont typeface="Wingdings" pitchFamily="2" charset="2"/>
              <a:buChar char="v"/>
            </a:pPr>
            <a:r>
              <a:rPr lang="en-US" sz="3600" dirty="0" smtClean="0">
                <a:solidFill>
                  <a:srgbClr val="FF0000"/>
                </a:solidFill>
              </a:rPr>
              <a:t> Aborted</a:t>
            </a:r>
            <a:r>
              <a:rPr lang="en-US" sz="3600" dirty="0" smtClean="0"/>
              <a:t>.</a:t>
            </a:r>
          </a:p>
          <a:p>
            <a:pPr lvl="0" algn="just">
              <a:buFont typeface="Wingdings" pitchFamily="2" charset="2"/>
              <a:buChar char="v"/>
            </a:pPr>
            <a:endParaRPr lang="en-US" sz="3600" dirty="0" smtClean="0"/>
          </a:p>
          <a:p>
            <a:pPr lvl="0" algn="just">
              <a:buFont typeface="Wingdings" pitchFamily="2" charset="2"/>
              <a:buChar char="v"/>
            </a:pPr>
            <a:r>
              <a:rPr lang="en-US" sz="3600" dirty="0" smtClean="0">
                <a:solidFill>
                  <a:srgbClr val="FF0000"/>
                </a:solidFill>
              </a:rPr>
              <a:t> Latent</a:t>
            </a:r>
            <a:r>
              <a:rPr lang="en-US" sz="3600" dirty="0" smtClean="0"/>
              <a:t> : Virus is synthesized continuously without altered cell e.g. HBV.</a:t>
            </a:r>
          </a:p>
          <a:p>
            <a:pPr lvl="0" algn="just">
              <a:buFont typeface="Wingdings" pitchFamily="2" charset="2"/>
              <a:buChar char="v"/>
            </a:pPr>
            <a:endParaRPr lang="en-US" sz="3600" dirty="0" smtClean="0"/>
          </a:p>
          <a:p>
            <a:pPr lvl="0" algn="just">
              <a:buFont typeface="Wingdings" pitchFamily="2" charset="2"/>
              <a:buChar char="v"/>
            </a:pPr>
            <a:r>
              <a:rPr lang="en-US" sz="3600" dirty="0" smtClean="0">
                <a:solidFill>
                  <a:srgbClr val="FF0000"/>
                </a:solidFill>
              </a:rPr>
              <a:t> Persistent</a:t>
            </a:r>
            <a:r>
              <a:rPr lang="en-US" sz="3600" dirty="0" smtClean="0"/>
              <a:t>: Integrated in the cells, reactivated with depressed immunity.</a:t>
            </a:r>
          </a:p>
          <a:p>
            <a:pPr lvl="0" algn="just">
              <a:buFont typeface="Wingdings" pitchFamily="2" charset="2"/>
              <a:buChar char="v"/>
            </a:pPr>
            <a:endParaRPr lang="en-US" sz="3600" dirty="0" smtClean="0"/>
          </a:p>
          <a:p>
            <a:pPr lvl="0" algn="just">
              <a:buFont typeface="Wingdings" pitchFamily="2" charset="2"/>
              <a:buChar char="v"/>
            </a:pPr>
            <a:r>
              <a:rPr lang="en-US" sz="3600" dirty="0" smtClean="0">
                <a:solidFill>
                  <a:srgbClr val="FF0000"/>
                </a:solidFill>
              </a:rPr>
              <a:t> Slow viral infection </a:t>
            </a:r>
            <a:r>
              <a:rPr lang="en-US" sz="3600" dirty="0" smtClean="0"/>
              <a:t>take very long incubation period as in HIV/AIDS.</a:t>
            </a:r>
          </a:p>
          <a:p>
            <a:pPr algn="just">
              <a:buFont typeface="Wingdings" pitchFamily="2" charset="2"/>
              <a:buChar char="v"/>
            </a:pPr>
            <a:endParaRPr lang="en-US" sz="3600" dirty="0" smtClean="0"/>
          </a:p>
          <a:p>
            <a:pPr algn="just">
              <a:buFont typeface="Wingdings" pitchFamily="2" charset="2"/>
              <a:buChar char="v"/>
            </a:pPr>
            <a:endParaRPr lang="en-US" sz="3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Bacterial infections</a:t>
            </a:r>
            <a:br>
              <a:rPr lang="en-US" dirty="0" smtClean="0"/>
            </a:b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smtClean="0"/>
              <a:t>Classification of Bacteria</a:t>
            </a:r>
            <a:br>
              <a:rPr lang="en-US" dirty="0" smtClean="0"/>
            </a:br>
            <a:endParaRPr lang="en-US" dirty="0"/>
          </a:p>
        </p:txBody>
      </p:sp>
      <p:sp>
        <p:nvSpPr>
          <p:cNvPr id="3" name="عنوان فرعي 2"/>
          <p:cNvSpPr>
            <a:spLocks noGrp="1"/>
          </p:cNvSpPr>
          <p:nvPr>
            <p:ph type="subTitle" idx="1"/>
          </p:nvPr>
        </p:nvSpPr>
        <p:spPr>
          <a:xfrm>
            <a:off x="857224" y="3331698"/>
            <a:ext cx="7286676" cy="1752600"/>
          </a:xfrm>
        </p:spPr>
        <p:txBody>
          <a:bodyPr>
            <a:normAutofit/>
          </a:bodyPr>
          <a:lstStyle/>
          <a:p>
            <a:r>
              <a:rPr lang="en-US" sz="3600" b="1" dirty="0" smtClean="0"/>
              <a:t>Bacteria are classified on several criteria</a:t>
            </a:r>
            <a:r>
              <a:rPr lang="en-US" sz="3600" dirty="0" smtClean="0"/>
              <a:t>:</a:t>
            </a:r>
          </a:p>
          <a:p>
            <a:endParaRPr lang="en-US" sz="3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857232"/>
            <a:ext cx="8229600" cy="1828800"/>
          </a:xfrm>
        </p:spPr>
        <p:txBody>
          <a:bodyPr/>
          <a:lstStyle/>
          <a:p>
            <a:r>
              <a:rPr lang="en-US" dirty="0" smtClean="0"/>
              <a:t>Gram stain</a:t>
            </a:r>
            <a:endParaRPr lang="en-US" dirty="0"/>
          </a:p>
        </p:txBody>
      </p:sp>
      <p:sp>
        <p:nvSpPr>
          <p:cNvPr id="3" name="عنوان فرعي 2"/>
          <p:cNvSpPr>
            <a:spLocks noGrp="1"/>
          </p:cNvSpPr>
          <p:nvPr>
            <p:ph type="subTitle" idx="1"/>
          </p:nvPr>
        </p:nvSpPr>
        <p:spPr>
          <a:xfrm>
            <a:off x="1357290" y="2928934"/>
            <a:ext cx="6400800" cy="2454756"/>
          </a:xfrm>
        </p:spPr>
        <p:txBody>
          <a:bodyPr>
            <a:normAutofit fontScale="92500" lnSpcReduction="10000"/>
          </a:bodyPr>
          <a:lstStyle/>
          <a:p>
            <a:r>
              <a:rPr lang="en-US" sz="4000" dirty="0" smtClean="0"/>
              <a:t>Bacteria are </a:t>
            </a:r>
            <a:r>
              <a:rPr lang="en-US" sz="4000" dirty="0" err="1" smtClean="0"/>
              <a:t>accorodingly</a:t>
            </a:r>
            <a:r>
              <a:rPr lang="en-US" sz="4000" dirty="0" smtClean="0"/>
              <a:t>, of two types:</a:t>
            </a:r>
          </a:p>
          <a:p>
            <a:r>
              <a:rPr lang="en-US" sz="4000" dirty="0" smtClean="0">
                <a:solidFill>
                  <a:srgbClr val="FF0000"/>
                </a:solidFill>
              </a:rPr>
              <a:t>Gram (+)</a:t>
            </a:r>
          </a:p>
          <a:p>
            <a:r>
              <a:rPr lang="en-US" sz="4000" dirty="0" smtClean="0">
                <a:solidFill>
                  <a:srgbClr val="FF0000"/>
                </a:solidFill>
              </a:rPr>
              <a:t>Gram (-)</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26626" name="Picture 2"/>
          <p:cNvPicPr>
            <a:picLocks noChangeAspect="1" noChangeArrowheads="1"/>
          </p:cNvPicPr>
          <p:nvPr/>
        </p:nvPicPr>
        <p:blipFill>
          <a:blip r:embed="rId2"/>
          <a:srcRect/>
          <a:stretch>
            <a:fillRect/>
          </a:stretch>
        </p:blipFill>
        <p:spPr bwMode="auto">
          <a:xfrm>
            <a:off x="1357290" y="-2330"/>
            <a:ext cx="6715172" cy="686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22530" name="Picture 2"/>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214290"/>
            <a:ext cx="8572560" cy="1752600"/>
          </a:xfrm>
        </p:spPr>
        <p:txBody>
          <a:bodyPr>
            <a:normAutofit/>
          </a:bodyPr>
          <a:lstStyle/>
          <a:p>
            <a:pPr lvl="0"/>
            <a:r>
              <a:rPr lang="en-US" sz="4000" dirty="0" smtClean="0">
                <a:solidFill>
                  <a:srgbClr val="FF0000"/>
                </a:solidFill>
              </a:rPr>
              <a:t>Gram(+)</a:t>
            </a:r>
            <a:r>
              <a:rPr lang="en-US" sz="3200" dirty="0" smtClean="0"/>
              <a:t>: e.g.  Staph, </a:t>
            </a:r>
            <a:r>
              <a:rPr lang="en-US" sz="3200" dirty="0" err="1" smtClean="0"/>
              <a:t>Strept</a:t>
            </a:r>
            <a:r>
              <a:rPr lang="en-US" sz="3200" dirty="0" smtClean="0"/>
              <a:t>, </a:t>
            </a:r>
            <a:r>
              <a:rPr lang="en-US" sz="3200" dirty="0" err="1" smtClean="0"/>
              <a:t>Mycoplasma</a:t>
            </a:r>
            <a:r>
              <a:rPr lang="en-US" sz="3200" dirty="0" smtClean="0"/>
              <a:t>, Clostridium,  </a:t>
            </a:r>
            <a:r>
              <a:rPr lang="en-US" sz="3200" dirty="0" err="1" smtClean="0"/>
              <a:t>Corynebac</a:t>
            </a:r>
            <a:endParaRPr lang="en-US" sz="3200" dirty="0" smtClean="0"/>
          </a:p>
          <a:p>
            <a:endParaRPr lang="en-US" sz="3200" dirty="0"/>
          </a:p>
        </p:txBody>
      </p:sp>
      <p:pic>
        <p:nvPicPr>
          <p:cNvPr id="23554" name="Picture 2"/>
          <p:cNvPicPr>
            <a:picLocks noChangeAspect="1" noChangeArrowheads="1"/>
          </p:cNvPicPr>
          <p:nvPr/>
        </p:nvPicPr>
        <p:blipFill>
          <a:blip r:embed="rId2"/>
          <a:srcRect/>
          <a:stretch>
            <a:fillRect/>
          </a:stretch>
        </p:blipFill>
        <p:spPr bwMode="auto">
          <a:xfrm>
            <a:off x="1785918" y="1580523"/>
            <a:ext cx="5357818" cy="52774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57224" y="857232"/>
            <a:ext cx="7500990" cy="4071966"/>
          </a:xfrm>
        </p:spPr>
        <p:txBody>
          <a:bodyPr>
            <a:noAutofit/>
          </a:bodyPr>
          <a:lstStyle/>
          <a:p>
            <a:r>
              <a:rPr lang="en-US" sz="4800" dirty="0" smtClean="0"/>
              <a:t>Infection is defined as the </a:t>
            </a:r>
            <a:r>
              <a:rPr lang="en-US" sz="4800" dirty="0" smtClean="0">
                <a:solidFill>
                  <a:srgbClr val="FF0000"/>
                </a:solidFill>
              </a:rPr>
              <a:t>invasion</a:t>
            </a:r>
            <a:r>
              <a:rPr lang="en-US" sz="4800" dirty="0" smtClean="0"/>
              <a:t> of living tissue by </a:t>
            </a:r>
            <a:r>
              <a:rPr lang="en-US" sz="4800" dirty="0" err="1" smtClean="0">
                <a:solidFill>
                  <a:srgbClr val="FF0000"/>
                </a:solidFill>
              </a:rPr>
              <a:t>m.o</a:t>
            </a:r>
            <a:r>
              <a:rPr lang="en-US" sz="4800" dirty="0" smtClean="0">
                <a:solidFill>
                  <a:srgbClr val="FF0000"/>
                </a:solidFill>
              </a:rPr>
              <a:t>. or its products</a:t>
            </a:r>
            <a:r>
              <a:rPr lang="en-US" sz="4800" dirty="0" smtClean="0"/>
              <a:t>, followed by </a:t>
            </a:r>
            <a:r>
              <a:rPr lang="en-US" sz="4800" dirty="0" smtClean="0">
                <a:solidFill>
                  <a:srgbClr val="FF0000"/>
                </a:solidFill>
              </a:rPr>
              <a:t>local reaction</a:t>
            </a:r>
            <a:r>
              <a:rPr lang="en-US" sz="4800" dirty="0" smtClean="0"/>
              <a:t> which may be associated with </a:t>
            </a:r>
            <a:r>
              <a:rPr lang="en-US" sz="4800" dirty="0" smtClean="0">
                <a:solidFill>
                  <a:srgbClr val="FF0000"/>
                </a:solidFill>
              </a:rPr>
              <a:t>general reaction</a:t>
            </a:r>
            <a:endParaRPr lang="en-US" sz="4800" dirty="0" smtClean="0"/>
          </a:p>
          <a:p>
            <a:endParaRPr lang="en-US" sz="4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142852"/>
            <a:ext cx="8715436" cy="1752600"/>
          </a:xfrm>
        </p:spPr>
        <p:txBody>
          <a:bodyPr>
            <a:normAutofit/>
          </a:bodyPr>
          <a:lstStyle/>
          <a:p>
            <a:r>
              <a:rPr lang="en-US" sz="4000" dirty="0" smtClean="0">
                <a:solidFill>
                  <a:srgbClr val="FF0000"/>
                </a:solidFill>
              </a:rPr>
              <a:t>Gram (-) </a:t>
            </a:r>
            <a:r>
              <a:rPr lang="en-US" sz="3200" dirty="0" smtClean="0"/>
              <a:t>Salmonella, </a:t>
            </a:r>
            <a:r>
              <a:rPr lang="en-US" sz="3200" dirty="0" err="1" smtClean="0"/>
              <a:t>Shigella</a:t>
            </a:r>
            <a:r>
              <a:rPr lang="en-US" sz="3200" dirty="0" smtClean="0"/>
              <a:t>, Pseudomonas, </a:t>
            </a:r>
            <a:r>
              <a:rPr lang="en-US" sz="3200" dirty="0" err="1" smtClean="0"/>
              <a:t>Neisseria</a:t>
            </a:r>
            <a:r>
              <a:rPr lang="en-US" sz="3200" dirty="0" smtClean="0"/>
              <a:t>, </a:t>
            </a:r>
            <a:r>
              <a:rPr lang="en-US" sz="3200" dirty="0" err="1" smtClean="0"/>
              <a:t>Klebsiella</a:t>
            </a:r>
            <a:r>
              <a:rPr lang="en-US" sz="3200" dirty="0" smtClean="0"/>
              <a:t>, </a:t>
            </a:r>
            <a:r>
              <a:rPr lang="en-US" sz="3200" dirty="0" err="1" smtClean="0"/>
              <a:t>H.pylori</a:t>
            </a:r>
            <a:r>
              <a:rPr lang="en-US" sz="3200" dirty="0" smtClean="0"/>
              <a:t>, </a:t>
            </a:r>
            <a:r>
              <a:rPr lang="en-US" sz="3200" dirty="0" err="1" smtClean="0"/>
              <a:t>E.coli</a:t>
            </a:r>
            <a:endParaRPr lang="en-US" sz="3200" dirty="0"/>
          </a:p>
        </p:txBody>
      </p:sp>
      <p:pic>
        <p:nvPicPr>
          <p:cNvPr id="25602" name="Picture 2"/>
          <p:cNvPicPr>
            <a:picLocks noChangeAspect="1" noChangeArrowheads="1"/>
          </p:cNvPicPr>
          <p:nvPr/>
        </p:nvPicPr>
        <p:blipFill>
          <a:blip r:embed="rId2" cstate="print"/>
          <a:srcRect/>
          <a:stretch>
            <a:fillRect/>
          </a:stretch>
        </p:blipFill>
        <p:spPr bwMode="auto">
          <a:xfrm>
            <a:off x="0" y="2714620"/>
            <a:ext cx="4286247" cy="3167055"/>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4261066" y="2714620"/>
            <a:ext cx="4882934" cy="31416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642918"/>
            <a:ext cx="8229600" cy="1828800"/>
          </a:xfrm>
        </p:spPr>
        <p:txBody>
          <a:bodyPr/>
          <a:lstStyle/>
          <a:p>
            <a:r>
              <a:rPr lang="en-US" dirty="0" smtClean="0"/>
              <a:t>Shape</a:t>
            </a:r>
            <a:endParaRPr lang="en-US" dirty="0"/>
          </a:p>
        </p:txBody>
      </p:sp>
      <p:sp>
        <p:nvSpPr>
          <p:cNvPr id="3" name="عنوان فرعي 2"/>
          <p:cNvSpPr>
            <a:spLocks noGrp="1"/>
          </p:cNvSpPr>
          <p:nvPr>
            <p:ph type="subTitle" idx="1"/>
          </p:nvPr>
        </p:nvSpPr>
        <p:spPr>
          <a:xfrm>
            <a:off x="1428728" y="2571744"/>
            <a:ext cx="6400800" cy="3097698"/>
          </a:xfrm>
        </p:spPr>
        <p:txBody>
          <a:bodyPr>
            <a:noAutofit/>
          </a:bodyPr>
          <a:lstStyle/>
          <a:p>
            <a:pPr algn="l"/>
            <a:r>
              <a:rPr lang="en-US" sz="3600" dirty="0" smtClean="0"/>
              <a:t>Bacteria are classified as:</a:t>
            </a:r>
          </a:p>
          <a:p>
            <a:pPr algn="l">
              <a:buFont typeface="Arial" pitchFamily="34" charset="0"/>
              <a:buChar char="•"/>
            </a:pPr>
            <a:r>
              <a:rPr lang="en-US" sz="3600" dirty="0" smtClean="0">
                <a:solidFill>
                  <a:srgbClr val="FF0000"/>
                </a:solidFill>
              </a:rPr>
              <a:t> </a:t>
            </a:r>
            <a:r>
              <a:rPr lang="en-US" sz="3600" dirty="0" err="1" smtClean="0">
                <a:solidFill>
                  <a:srgbClr val="FF0000"/>
                </a:solidFill>
              </a:rPr>
              <a:t>Cocci</a:t>
            </a:r>
            <a:endParaRPr lang="en-US" sz="3600" dirty="0" smtClean="0">
              <a:solidFill>
                <a:srgbClr val="FF0000"/>
              </a:solidFill>
            </a:endParaRPr>
          </a:p>
          <a:p>
            <a:pPr algn="l">
              <a:buFont typeface="Arial" pitchFamily="34" charset="0"/>
              <a:buChar char="•"/>
            </a:pPr>
            <a:r>
              <a:rPr lang="en-US" sz="3600" dirty="0" smtClean="0">
                <a:solidFill>
                  <a:srgbClr val="FF0000"/>
                </a:solidFill>
              </a:rPr>
              <a:t> Bacilli</a:t>
            </a:r>
          </a:p>
          <a:p>
            <a:pPr algn="l">
              <a:buFont typeface="Arial" pitchFamily="34" charset="0"/>
              <a:buChar char="•"/>
            </a:pPr>
            <a:r>
              <a:rPr lang="en-US" sz="3600" dirty="0" smtClean="0">
                <a:solidFill>
                  <a:srgbClr val="FF0000"/>
                </a:solidFill>
              </a:rPr>
              <a:t> </a:t>
            </a:r>
            <a:r>
              <a:rPr lang="en-US" sz="3600" dirty="0" err="1" smtClean="0">
                <a:solidFill>
                  <a:srgbClr val="FF0000"/>
                </a:solidFill>
              </a:rPr>
              <a:t>Vibrios</a:t>
            </a:r>
            <a:endParaRPr lang="en-US" sz="3600" dirty="0" smtClean="0">
              <a:solidFill>
                <a:srgbClr val="FF0000"/>
              </a:solidFill>
            </a:endParaRPr>
          </a:p>
          <a:p>
            <a:pPr algn="l">
              <a:buFont typeface="Arial" pitchFamily="34" charset="0"/>
              <a:buChar char="•"/>
            </a:pPr>
            <a:r>
              <a:rPr lang="en-US" sz="3600" dirty="0" smtClean="0">
                <a:solidFill>
                  <a:srgbClr val="FF0000"/>
                </a:solidFill>
              </a:rPr>
              <a:t> </a:t>
            </a:r>
            <a:r>
              <a:rPr lang="en-US" sz="3600" dirty="0" err="1" smtClean="0">
                <a:solidFill>
                  <a:srgbClr val="FF0000"/>
                </a:solidFill>
              </a:rPr>
              <a:t>Spirochates</a:t>
            </a:r>
            <a:r>
              <a:rPr lang="en-US" sz="3600" dirty="0" smtClean="0">
                <a:solidFill>
                  <a:srgbClr val="FF0000"/>
                </a:solidFill>
              </a:rPr>
              <a:t> </a:t>
            </a:r>
          </a:p>
          <a:p>
            <a:endParaRPr lang="en-US" sz="36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214290"/>
            <a:ext cx="8572560" cy="1752600"/>
          </a:xfrm>
        </p:spPr>
        <p:txBody>
          <a:bodyPr>
            <a:normAutofit/>
          </a:bodyPr>
          <a:lstStyle/>
          <a:p>
            <a:r>
              <a:rPr lang="en-US" sz="4800" dirty="0" err="1" smtClean="0">
                <a:solidFill>
                  <a:srgbClr val="FF0000"/>
                </a:solidFill>
              </a:rPr>
              <a:t>Cocci</a:t>
            </a:r>
            <a:r>
              <a:rPr lang="en-US" sz="3600" dirty="0" smtClean="0"/>
              <a:t> : e.g. </a:t>
            </a:r>
            <a:r>
              <a:rPr lang="en-US" sz="3600" dirty="0" err="1" smtClean="0"/>
              <a:t>Strept</a:t>
            </a:r>
            <a:r>
              <a:rPr lang="en-US" sz="3600" dirty="0" smtClean="0"/>
              <a:t>, Staph</a:t>
            </a:r>
            <a:endParaRPr lang="en-US" sz="3600" dirty="0"/>
          </a:p>
        </p:txBody>
      </p:sp>
      <p:pic>
        <p:nvPicPr>
          <p:cNvPr id="21506" name="Picture 2"/>
          <p:cNvPicPr>
            <a:picLocks noChangeAspect="1" noChangeArrowheads="1"/>
          </p:cNvPicPr>
          <p:nvPr/>
        </p:nvPicPr>
        <p:blipFill>
          <a:blip r:embed="rId2"/>
          <a:srcRect/>
          <a:stretch>
            <a:fillRect/>
          </a:stretch>
        </p:blipFill>
        <p:spPr bwMode="auto">
          <a:xfrm>
            <a:off x="1142976" y="1071546"/>
            <a:ext cx="7128062"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214290"/>
            <a:ext cx="8501122" cy="1752600"/>
          </a:xfrm>
        </p:spPr>
        <p:txBody>
          <a:bodyPr>
            <a:normAutofit/>
          </a:bodyPr>
          <a:lstStyle/>
          <a:p>
            <a:r>
              <a:rPr lang="en-US" sz="4800" dirty="0" smtClean="0">
                <a:solidFill>
                  <a:srgbClr val="FF0000"/>
                </a:solidFill>
              </a:rPr>
              <a:t>bacilli (rods) </a:t>
            </a:r>
            <a:r>
              <a:rPr lang="en-US" sz="3600" dirty="0" smtClean="0"/>
              <a:t>e.g.:  Clostridium,  </a:t>
            </a:r>
            <a:r>
              <a:rPr lang="en-US" sz="3600" dirty="0" err="1" smtClean="0"/>
              <a:t>Corynebac</a:t>
            </a:r>
            <a:r>
              <a:rPr lang="en-US" sz="3600" dirty="0" smtClean="0"/>
              <a:t>, </a:t>
            </a:r>
            <a:r>
              <a:rPr lang="en-US" sz="3600" dirty="0" err="1" smtClean="0"/>
              <a:t>Liisteria</a:t>
            </a:r>
            <a:endParaRPr lang="en-US" sz="3600" dirty="0"/>
          </a:p>
        </p:txBody>
      </p:sp>
      <p:pic>
        <p:nvPicPr>
          <p:cNvPr id="24578" name="Picture 2"/>
          <p:cNvPicPr>
            <a:picLocks noChangeAspect="1" noChangeArrowheads="1"/>
          </p:cNvPicPr>
          <p:nvPr/>
        </p:nvPicPr>
        <p:blipFill>
          <a:blip r:embed="rId2"/>
          <a:srcRect/>
          <a:stretch>
            <a:fillRect/>
          </a:stretch>
        </p:blipFill>
        <p:spPr bwMode="auto">
          <a:xfrm>
            <a:off x="0" y="1643050"/>
            <a:ext cx="4496583" cy="4429156"/>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4525669" y="1643050"/>
            <a:ext cx="4618331"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57158" y="214290"/>
            <a:ext cx="8501122" cy="1752600"/>
          </a:xfrm>
        </p:spPr>
        <p:txBody>
          <a:bodyPr>
            <a:normAutofit/>
          </a:bodyPr>
          <a:lstStyle/>
          <a:p>
            <a:pPr marL="0" lvl="2">
              <a:buClr>
                <a:schemeClr val="tx1">
                  <a:shade val="95000"/>
                </a:schemeClr>
              </a:buClr>
              <a:buSzPct val="65000"/>
            </a:pPr>
            <a:r>
              <a:rPr lang="en-US" sz="4800" dirty="0" err="1" smtClean="0">
                <a:solidFill>
                  <a:srgbClr val="FF0000"/>
                </a:solidFill>
              </a:rPr>
              <a:t>Vibrios</a:t>
            </a:r>
            <a:r>
              <a:rPr lang="en-US" sz="3600" dirty="0" smtClean="0"/>
              <a:t> </a:t>
            </a:r>
            <a:r>
              <a:rPr lang="en-US" sz="3600" dirty="0" err="1" smtClean="0"/>
              <a:t>e.g</a:t>
            </a:r>
            <a:r>
              <a:rPr lang="en-US" sz="3600" dirty="0" smtClean="0"/>
              <a:t>: V. </a:t>
            </a:r>
            <a:r>
              <a:rPr lang="en-US" sz="3600" dirty="0" err="1" smtClean="0"/>
              <a:t>cholerae</a:t>
            </a:r>
            <a:endParaRPr lang="en-US" sz="3600" dirty="0" smtClean="0"/>
          </a:p>
          <a:p>
            <a:endParaRPr lang="en-US" sz="3600" dirty="0"/>
          </a:p>
        </p:txBody>
      </p:sp>
      <p:pic>
        <p:nvPicPr>
          <p:cNvPr id="30722" name="Picture 2"/>
          <p:cNvPicPr>
            <a:picLocks noChangeAspect="1" noChangeArrowheads="1"/>
          </p:cNvPicPr>
          <p:nvPr/>
        </p:nvPicPr>
        <p:blipFill>
          <a:blip r:embed="rId2"/>
          <a:srcRect/>
          <a:stretch>
            <a:fillRect/>
          </a:stretch>
        </p:blipFill>
        <p:spPr bwMode="auto">
          <a:xfrm>
            <a:off x="2285984" y="2428868"/>
            <a:ext cx="4709856" cy="32480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214290"/>
            <a:ext cx="8643998" cy="1752600"/>
          </a:xfrm>
        </p:spPr>
        <p:txBody>
          <a:bodyPr>
            <a:normAutofit/>
          </a:bodyPr>
          <a:lstStyle/>
          <a:p>
            <a:pPr marL="0" lvl="2">
              <a:buClr>
                <a:schemeClr val="tx1">
                  <a:shade val="95000"/>
                </a:schemeClr>
              </a:buClr>
              <a:buSzPct val="65000"/>
            </a:pPr>
            <a:r>
              <a:rPr lang="en-US" sz="4800" dirty="0" smtClean="0">
                <a:solidFill>
                  <a:srgbClr val="FF0000"/>
                </a:solidFill>
              </a:rPr>
              <a:t>Spirochetes</a:t>
            </a:r>
            <a:r>
              <a:rPr lang="en-US" sz="3600" dirty="0" smtClean="0"/>
              <a:t> e.g. </a:t>
            </a:r>
            <a:r>
              <a:rPr lang="en-US" sz="3600" dirty="0" err="1" smtClean="0"/>
              <a:t>Treponema</a:t>
            </a:r>
            <a:r>
              <a:rPr lang="en-US" sz="3600" dirty="0" smtClean="0"/>
              <a:t> </a:t>
            </a:r>
            <a:r>
              <a:rPr lang="en-US" sz="3600" dirty="0" err="1" smtClean="0"/>
              <a:t>pallidum</a:t>
            </a:r>
            <a:r>
              <a:rPr lang="en-US" sz="3600" dirty="0" smtClean="0"/>
              <a:t> (</a:t>
            </a:r>
            <a:r>
              <a:rPr lang="en-US" sz="3600" dirty="0" err="1" smtClean="0"/>
              <a:t>Syphlis</a:t>
            </a:r>
            <a:r>
              <a:rPr lang="en-US" sz="3600" dirty="0" smtClean="0"/>
              <a:t>)</a:t>
            </a:r>
          </a:p>
          <a:p>
            <a:endParaRPr lang="en-US" sz="3600" dirty="0"/>
          </a:p>
        </p:txBody>
      </p:sp>
      <p:pic>
        <p:nvPicPr>
          <p:cNvPr id="31746" name="Picture 2"/>
          <p:cNvPicPr>
            <a:picLocks noChangeAspect="1" noChangeArrowheads="1"/>
          </p:cNvPicPr>
          <p:nvPr/>
        </p:nvPicPr>
        <p:blipFill>
          <a:blip r:embed="rId2"/>
          <a:srcRect/>
          <a:stretch>
            <a:fillRect/>
          </a:stretch>
        </p:blipFill>
        <p:spPr bwMode="auto">
          <a:xfrm>
            <a:off x="0" y="3286124"/>
            <a:ext cx="4929190" cy="1950496"/>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cstate="print"/>
          <a:srcRect/>
          <a:stretch>
            <a:fillRect/>
          </a:stretch>
        </p:blipFill>
        <p:spPr bwMode="auto">
          <a:xfrm>
            <a:off x="4929191" y="1752677"/>
            <a:ext cx="4214810" cy="5105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58" y="285728"/>
            <a:ext cx="8229600" cy="1828800"/>
          </a:xfrm>
        </p:spPr>
        <p:txBody>
          <a:bodyPr/>
          <a:lstStyle/>
          <a:p>
            <a:r>
              <a:rPr lang="en-US" dirty="0" smtClean="0"/>
              <a:t>Growth requirements</a:t>
            </a:r>
            <a:endParaRPr lang="en-US" dirty="0"/>
          </a:p>
        </p:txBody>
      </p:sp>
      <p:sp>
        <p:nvSpPr>
          <p:cNvPr id="3" name="عنوان فرعي 2"/>
          <p:cNvSpPr>
            <a:spLocks noGrp="1"/>
          </p:cNvSpPr>
          <p:nvPr>
            <p:ph type="subTitle" idx="1"/>
          </p:nvPr>
        </p:nvSpPr>
        <p:spPr>
          <a:xfrm>
            <a:off x="928662" y="2357430"/>
            <a:ext cx="7215238" cy="3143272"/>
          </a:xfrm>
        </p:spPr>
        <p:txBody>
          <a:bodyPr>
            <a:normAutofit/>
          </a:bodyPr>
          <a:lstStyle/>
          <a:p>
            <a:pPr lvl="0"/>
            <a:r>
              <a:rPr lang="en-US" sz="3600" dirty="0" smtClean="0"/>
              <a:t>bacteria are classified as:</a:t>
            </a:r>
          </a:p>
          <a:p>
            <a:pPr>
              <a:buFont typeface="Arial" pitchFamily="34" charset="0"/>
              <a:buChar char="•"/>
            </a:pPr>
            <a:r>
              <a:rPr lang="en-US" sz="3600" dirty="0" smtClean="0">
                <a:solidFill>
                  <a:srgbClr val="FF0000"/>
                </a:solidFill>
              </a:rPr>
              <a:t>      Aerobic</a:t>
            </a:r>
          </a:p>
          <a:p>
            <a:pPr>
              <a:buFont typeface="Arial" pitchFamily="34" charset="0"/>
              <a:buChar char="•"/>
            </a:pPr>
            <a:r>
              <a:rPr lang="en-US" sz="3600" dirty="0" smtClean="0">
                <a:solidFill>
                  <a:srgbClr val="FF0000"/>
                </a:solidFill>
              </a:rPr>
              <a:t>      Anaerobic</a:t>
            </a:r>
          </a:p>
          <a:p>
            <a:endParaRPr lang="en-US" sz="36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327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1857364"/>
            <a:ext cx="8229600" cy="1828800"/>
          </a:xfrm>
        </p:spPr>
        <p:txBody>
          <a:bodyPr>
            <a:normAutofit fontScale="90000"/>
          </a:bodyPr>
          <a:lstStyle/>
          <a:p>
            <a:r>
              <a:rPr lang="en-US" dirty="0" smtClean="0"/>
              <a:t>Mechanism of  Bacterial injury</a:t>
            </a:r>
            <a:br>
              <a:rPr lang="en-US" dirty="0" smtClean="0"/>
            </a:br>
            <a:r>
              <a:rPr lang="en-US" dirty="0" smtClean="0"/>
              <a:t>(Pathogenesis) </a:t>
            </a:r>
            <a:br>
              <a:rPr lang="en-US" dirty="0" smtClean="0"/>
            </a:b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57158" y="428604"/>
            <a:ext cx="8429684" cy="6000792"/>
          </a:xfrm>
        </p:spPr>
        <p:txBody>
          <a:bodyPr>
            <a:normAutofit/>
          </a:bodyPr>
          <a:lstStyle/>
          <a:p>
            <a:pPr algn="just"/>
            <a:r>
              <a:rPr lang="en-US" sz="3600" dirty="0" smtClean="0"/>
              <a:t>1- </a:t>
            </a:r>
            <a:r>
              <a:rPr lang="en-US" sz="3600" b="1" dirty="0" smtClean="0"/>
              <a:t>Release </a:t>
            </a:r>
            <a:r>
              <a:rPr lang="en-US" sz="4800" b="1" dirty="0" smtClean="0">
                <a:solidFill>
                  <a:srgbClr val="FF0000"/>
                </a:solidFill>
              </a:rPr>
              <a:t>toxins</a:t>
            </a:r>
            <a:r>
              <a:rPr lang="en-US" sz="3600" b="1" dirty="0" smtClean="0"/>
              <a:t> that kill cells. (</a:t>
            </a:r>
            <a:r>
              <a:rPr lang="en-US" sz="3600" b="1" dirty="0" err="1" smtClean="0"/>
              <a:t>exotoxin</a:t>
            </a:r>
            <a:r>
              <a:rPr lang="en-US" sz="3600" b="1" dirty="0" smtClean="0"/>
              <a:t> &amp; </a:t>
            </a:r>
            <a:r>
              <a:rPr lang="en-US" sz="3600" b="1" dirty="0" err="1" smtClean="0"/>
              <a:t>endotoxin</a:t>
            </a:r>
            <a:r>
              <a:rPr lang="en-US" sz="3600" b="1" dirty="0" smtClean="0"/>
              <a:t>).</a:t>
            </a:r>
          </a:p>
          <a:p>
            <a:pPr algn="just"/>
            <a:endParaRPr lang="en-US" sz="3600" dirty="0" smtClean="0"/>
          </a:p>
          <a:p>
            <a:pPr algn="just"/>
            <a:r>
              <a:rPr lang="en-US" sz="3600" b="1" dirty="0" smtClean="0"/>
              <a:t>2- Release </a:t>
            </a:r>
            <a:r>
              <a:rPr lang="en-US" sz="4400" b="1" dirty="0" err="1" smtClean="0">
                <a:solidFill>
                  <a:srgbClr val="FF0000"/>
                </a:solidFill>
              </a:rPr>
              <a:t>lytic</a:t>
            </a:r>
            <a:r>
              <a:rPr lang="en-US" sz="4400" b="1" dirty="0" smtClean="0">
                <a:solidFill>
                  <a:srgbClr val="FF0000"/>
                </a:solidFill>
              </a:rPr>
              <a:t> enzymes</a:t>
            </a:r>
            <a:r>
              <a:rPr lang="en-US" sz="3600" b="1" dirty="0" smtClean="0"/>
              <a:t>, includes proteases, </a:t>
            </a:r>
            <a:r>
              <a:rPr lang="en-US" sz="3600" b="1" dirty="0" err="1" smtClean="0"/>
              <a:t>hyaluronidase</a:t>
            </a:r>
            <a:r>
              <a:rPr lang="en-US" sz="3600" b="1" dirty="0" smtClean="0"/>
              <a:t>, </a:t>
            </a:r>
            <a:r>
              <a:rPr lang="en-US" sz="3600" b="1" dirty="0" err="1" smtClean="0"/>
              <a:t>coagulase</a:t>
            </a:r>
            <a:r>
              <a:rPr lang="en-US" sz="3600" b="1" dirty="0" smtClean="0"/>
              <a:t> &amp; </a:t>
            </a:r>
            <a:r>
              <a:rPr lang="en-US" sz="3600" b="1" dirty="0" err="1" smtClean="0"/>
              <a:t>fibrinolysins</a:t>
            </a:r>
            <a:r>
              <a:rPr lang="en-US" sz="3600" b="1" dirty="0" smtClean="0"/>
              <a:t> that destroy the tissue &amp; facilitate the spread of bacteria .</a:t>
            </a:r>
            <a:endParaRPr lang="en-US" sz="3600" dirty="0" smtClean="0"/>
          </a:p>
          <a:p>
            <a:pPr algn="just"/>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28674" name="Picture 2"/>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57158" y="357166"/>
            <a:ext cx="8429684" cy="6215106"/>
          </a:xfrm>
        </p:spPr>
        <p:txBody>
          <a:bodyPr>
            <a:normAutofit/>
          </a:bodyPr>
          <a:lstStyle/>
          <a:p>
            <a:pPr algn="just"/>
            <a:r>
              <a:rPr lang="en-US" sz="3600" b="1" dirty="0" smtClean="0"/>
              <a:t>3- Elicit an </a:t>
            </a:r>
            <a:r>
              <a:rPr lang="en-US" sz="4400" b="1" dirty="0" smtClean="0">
                <a:solidFill>
                  <a:srgbClr val="FF0000"/>
                </a:solidFill>
              </a:rPr>
              <a:t>inflammatory reaction </a:t>
            </a:r>
            <a:r>
              <a:rPr lang="en-US" sz="3600" b="1" dirty="0" smtClean="0"/>
              <a:t>that may destroy not only the bacteria but also the infected tissue.</a:t>
            </a:r>
          </a:p>
          <a:p>
            <a:pPr algn="just"/>
            <a:endParaRPr lang="en-US" sz="3600" dirty="0" smtClean="0"/>
          </a:p>
          <a:p>
            <a:pPr algn="just"/>
            <a:r>
              <a:rPr lang="en-US" sz="3600" b="1" dirty="0" smtClean="0"/>
              <a:t>4-Elicit an </a:t>
            </a:r>
            <a:r>
              <a:rPr lang="en-US" sz="4400" b="1" dirty="0" smtClean="0">
                <a:solidFill>
                  <a:srgbClr val="FF0000"/>
                </a:solidFill>
              </a:rPr>
              <a:t>immune reaction </a:t>
            </a:r>
            <a:r>
              <a:rPr lang="en-US" sz="3600" b="1" dirty="0" smtClean="0"/>
              <a:t>that may damage the tissues carrying the same antigen as the bacterium (“</a:t>
            </a:r>
            <a:r>
              <a:rPr lang="en-US" sz="4400" b="1" dirty="0" smtClean="0">
                <a:solidFill>
                  <a:srgbClr val="FF0000"/>
                </a:solidFill>
              </a:rPr>
              <a:t>cross reactivity</a:t>
            </a:r>
            <a:r>
              <a:rPr lang="en-US" sz="3600" b="1" dirty="0" smtClean="0"/>
              <a:t>”).</a:t>
            </a:r>
            <a:endParaRPr lang="en-US" sz="3600" dirty="0" smtClean="0"/>
          </a:p>
          <a:p>
            <a:pPr algn="just"/>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2844" y="714356"/>
            <a:ext cx="9001156" cy="4369942"/>
          </a:xfrm>
        </p:spPr>
        <p:txBody>
          <a:bodyPr>
            <a:noAutofit/>
          </a:bodyPr>
          <a:lstStyle/>
          <a:p>
            <a:pPr algn="just"/>
            <a:r>
              <a:rPr lang="en-US" sz="4000" dirty="0" smtClean="0"/>
              <a:t>Following invasion, the </a:t>
            </a:r>
            <a:r>
              <a:rPr lang="en-US" sz="4000" dirty="0" err="1" smtClean="0"/>
              <a:t>m.o</a:t>
            </a:r>
            <a:r>
              <a:rPr lang="en-US" sz="4000" dirty="0" smtClean="0"/>
              <a:t>. may be : </a:t>
            </a:r>
          </a:p>
          <a:p>
            <a:pPr algn="just">
              <a:buFont typeface="Wingdings" pitchFamily="2" charset="2"/>
              <a:buChar char="v"/>
            </a:pPr>
            <a:r>
              <a:rPr lang="en-US" sz="4000" dirty="0" smtClean="0"/>
              <a:t>eliminated without causing obvious disease (</a:t>
            </a:r>
            <a:r>
              <a:rPr lang="en-US" sz="4000" dirty="0" smtClean="0">
                <a:solidFill>
                  <a:srgbClr val="FF0000"/>
                </a:solidFill>
              </a:rPr>
              <a:t>sub-clinical</a:t>
            </a:r>
            <a:r>
              <a:rPr lang="en-US" sz="4000" dirty="0" smtClean="0"/>
              <a:t> infection) </a:t>
            </a:r>
          </a:p>
          <a:p>
            <a:pPr algn="just">
              <a:buFont typeface="Wingdings" pitchFamily="2" charset="2"/>
              <a:buChar char="v"/>
            </a:pPr>
            <a:endParaRPr lang="en-US" sz="4000" dirty="0" smtClean="0"/>
          </a:p>
          <a:p>
            <a:pPr algn="just">
              <a:buFont typeface="Wingdings" pitchFamily="2" charset="2"/>
              <a:buChar char="v"/>
            </a:pPr>
            <a:r>
              <a:rPr lang="en-US" sz="4000" dirty="0" smtClean="0"/>
              <a:t>or causing </a:t>
            </a:r>
            <a:r>
              <a:rPr lang="en-US" sz="4000" dirty="0" smtClean="0">
                <a:solidFill>
                  <a:srgbClr val="FF0000"/>
                </a:solidFill>
              </a:rPr>
              <a:t>clinical </a:t>
            </a:r>
            <a:r>
              <a:rPr lang="en-US" sz="4000" dirty="0" smtClean="0"/>
              <a:t>disease of any grade of severity</a:t>
            </a:r>
          </a:p>
          <a:p>
            <a:endParaRPr lang="en-US" sz="4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ذروة">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ذروة">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ذروة">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12914</TotalTime>
  <Words>1636</Words>
  <PresentationFormat>عرض على الشاشة (3:4)‏</PresentationFormat>
  <Paragraphs>189</Paragraphs>
  <Slides>80</Slides>
  <Notes>1</Notes>
  <HiddenSlides>0</HiddenSlides>
  <MMClips>0</MMClips>
  <ScaleCrop>false</ScaleCrop>
  <HeadingPairs>
    <vt:vector size="4" baseType="variant">
      <vt:variant>
        <vt:lpstr>سمة</vt:lpstr>
      </vt:variant>
      <vt:variant>
        <vt:i4>1</vt:i4>
      </vt:variant>
      <vt:variant>
        <vt:lpstr>عناوين الشرائح</vt:lpstr>
      </vt:variant>
      <vt:variant>
        <vt:i4>80</vt:i4>
      </vt:variant>
    </vt:vector>
  </HeadingPairs>
  <TitlesOfParts>
    <vt:vector size="81" baseType="lpstr">
      <vt:lpstr>ذروة</vt:lpstr>
      <vt:lpstr>General Pathology of Infectious Diseases</vt:lpstr>
      <vt:lpstr>Infectious Diseases  </vt:lpstr>
      <vt:lpstr>الشريحة 3</vt:lpstr>
      <vt:lpstr>الشريحة 4</vt:lpstr>
      <vt:lpstr>الشريحة 5</vt:lpstr>
      <vt:lpstr>Definition of infection</vt:lpstr>
      <vt:lpstr>الشريحة 7</vt:lpstr>
      <vt:lpstr>الشريحة 8</vt:lpstr>
      <vt:lpstr>الشريحة 9</vt:lpstr>
      <vt:lpstr>الشريحة 10</vt:lpstr>
      <vt:lpstr>Definitions</vt:lpstr>
      <vt:lpstr>الشريحة 12</vt:lpstr>
      <vt:lpstr>الشريحة 13</vt:lpstr>
      <vt:lpstr>الشريحة 14</vt:lpstr>
      <vt:lpstr>الشريحة 15</vt:lpstr>
      <vt:lpstr>Routes of Infection </vt:lpstr>
      <vt:lpstr>الشريحة 17</vt:lpstr>
      <vt:lpstr>Factors influencing the infection </vt:lpstr>
      <vt:lpstr>الشريحة 19</vt:lpstr>
      <vt:lpstr>الشريحة 20</vt:lpstr>
      <vt:lpstr>الشريحة 21</vt:lpstr>
      <vt:lpstr>الشريحة 22</vt:lpstr>
      <vt:lpstr>Results of infection </vt:lpstr>
      <vt:lpstr>الشريحة 24</vt:lpstr>
      <vt:lpstr>الشريحة 25</vt:lpstr>
      <vt:lpstr>Routs of infection spread inside the body</vt:lpstr>
      <vt:lpstr>الشريحة 27</vt:lpstr>
      <vt:lpstr>الشريحة 28</vt:lpstr>
      <vt:lpstr>Tissue response  ( microsopical responses) to infections </vt:lpstr>
      <vt:lpstr>الشريحة 30</vt:lpstr>
      <vt:lpstr>الشريحة 31</vt:lpstr>
      <vt:lpstr>الشريحة 32</vt:lpstr>
      <vt:lpstr>techniques for diagnosis of infectious diseases</vt:lpstr>
      <vt:lpstr>الشريحة 34</vt:lpstr>
      <vt:lpstr>الشريحة 35</vt:lpstr>
      <vt:lpstr>الشريحة 36</vt:lpstr>
      <vt:lpstr>الشريحة 37</vt:lpstr>
      <vt:lpstr>الشريحة 38</vt:lpstr>
      <vt:lpstr>الشريحة 39</vt:lpstr>
      <vt:lpstr>الشريحة 40</vt:lpstr>
      <vt:lpstr>الشريحة 41</vt:lpstr>
      <vt:lpstr>Viral Infections</vt:lpstr>
      <vt:lpstr>Viruses</vt:lpstr>
      <vt:lpstr>Routes of infection </vt:lpstr>
      <vt:lpstr>الشريحة 45</vt:lpstr>
      <vt:lpstr>الشريحة 46</vt:lpstr>
      <vt:lpstr>Mechanisms of viral injury </vt:lpstr>
      <vt:lpstr>الشريحة 48</vt:lpstr>
      <vt:lpstr>الشريحة 49</vt:lpstr>
      <vt:lpstr>الشريحة 50</vt:lpstr>
      <vt:lpstr>Microscopical picture of viral infection </vt:lpstr>
      <vt:lpstr>الشريحة 52</vt:lpstr>
      <vt:lpstr>الشريحة 53</vt:lpstr>
      <vt:lpstr>الشريحة 54</vt:lpstr>
      <vt:lpstr>Viral inclusion bodies </vt:lpstr>
      <vt:lpstr>الشريحة 56</vt:lpstr>
      <vt:lpstr>الشريحة 57</vt:lpstr>
      <vt:lpstr>الشريحة 58</vt:lpstr>
      <vt:lpstr>الشريحة 59</vt:lpstr>
      <vt:lpstr>Body response to viral infection </vt:lpstr>
      <vt:lpstr>الشريحة 61</vt:lpstr>
      <vt:lpstr>Types of viral infection </vt:lpstr>
      <vt:lpstr>الشريحة 63</vt:lpstr>
      <vt:lpstr>Bacterial infections </vt:lpstr>
      <vt:lpstr>Classification of Bacteria </vt:lpstr>
      <vt:lpstr>Gram stain</vt:lpstr>
      <vt:lpstr>الشريحة 67</vt:lpstr>
      <vt:lpstr>الشريحة 68</vt:lpstr>
      <vt:lpstr>الشريحة 69</vt:lpstr>
      <vt:lpstr>الشريحة 70</vt:lpstr>
      <vt:lpstr>Shape</vt:lpstr>
      <vt:lpstr>الشريحة 72</vt:lpstr>
      <vt:lpstr>الشريحة 73</vt:lpstr>
      <vt:lpstr>الشريحة 74</vt:lpstr>
      <vt:lpstr>الشريحة 75</vt:lpstr>
      <vt:lpstr>Growth requirements</vt:lpstr>
      <vt:lpstr>الشريحة 77</vt:lpstr>
      <vt:lpstr>Mechanism of  Bacterial injury (Pathogenesis)  </vt:lpstr>
      <vt:lpstr>الشريحة 79</vt:lpstr>
      <vt:lpstr>الشريحة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Pathology of Infectious Diseases</dc:title>
  <dc:creator>lenovo</dc:creator>
  <cp:lastModifiedBy>Windows User</cp:lastModifiedBy>
  <cp:revision>614</cp:revision>
  <dcterms:created xsi:type="dcterms:W3CDTF">2018-09-19T15:53:42Z</dcterms:created>
  <dcterms:modified xsi:type="dcterms:W3CDTF">2018-11-07T20:53:13Z</dcterms:modified>
</cp:coreProperties>
</file>