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72" r:id="rId15"/>
    <p:sldId id="268" r:id="rId16"/>
    <p:sldId id="269" r:id="rId17"/>
    <p:sldId id="271"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54A5E8C-24EC-4780-B73C-A9E46339D70B}" type="datetimeFigureOut">
              <a:rPr lang="ar-IQ" smtClean="0"/>
              <a:t>23/04/1440</a:t>
            </a:fld>
            <a:endParaRPr lang="ar-IQ"/>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IQ"/>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1B2B7AA7-1E2E-4366-9566-433537F7452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54A5E8C-24EC-4780-B73C-A9E46339D70B}" type="datetimeFigureOut">
              <a:rPr lang="ar-IQ" smtClean="0"/>
              <a:t>23/04/1440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2B7AA7-1E2E-4366-9566-433537F7452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754A5E8C-24EC-4780-B73C-A9E46339D70B}" type="datetimeFigureOut">
              <a:rPr lang="ar-IQ" smtClean="0"/>
              <a:t>23/04/1440</a:t>
            </a:fld>
            <a:endParaRPr lang="ar-IQ"/>
          </a:p>
        </p:txBody>
      </p:sp>
      <p:sp>
        <p:nvSpPr>
          <p:cNvPr id="5" name="عنصر نائب للتذييل 4"/>
          <p:cNvSpPr>
            <a:spLocks noGrp="1"/>
          </p:cNvSpPr>
          <p:nvPr>
            <p:ph type="ftr" sz="quarter" idx="11"/>
          </p:nvPr>
        </p:nvSpPr>
        <p:spPr>
          <a:xfrm>
            <a:off x="457201" y="6248207"/>
            <a:ext cx="5573483" cy="365125"/>
          </a:xfrm>
        </p:spPr>
        <p:txBody>
          <a:bodyPr/>
          <a:lstStyle/>
          <a:p>
            <a:endParaRPr lang="ar-IQ"/>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1B2B7AA7-1E2E-4366-9566-433537F7452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754A5E8C-24EC-4780-B73C-A9E46339D70B}" type="datetimeFigureOut">
              <a:rPr lang="ar-IQ" smtClean="0"/>
              <a:t>23/04/1440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1B2B7AA7-1E2E-4366-9566-433537F74526}" type="slidenum">
              <a:rPr lang="ar-IQ" smtClean="0"/>
              <a:t>‹#›</a:t>
            </a:fld>
            <a:endParaRPr lang="ar-IQ"/>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754A5E8C-24EC-4780-B73C-A9E46339D70B}" type="datetimeFigureOut">
              <a:rPr lang="ar-IQ" smtClean="0"/>
              <a:t>23/04/1440</a:t>
            </a:fld>
            <a:endParaRPr lang="ar-IQ"/>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B2B7AA7-1E2E-4366-9566-433537F74526}" type="slidenum">
              <a:rPr lang="ar-IQ" smtClean="0"/>
              <a:t>‹#›</a:t>
            </a:fld>
            <a:endParaRPr lang="ar-IQ"/>
          </a:p>
        </p:txBody>
      </p:sp>
      <p:sp>
        <p:nvSpPr>
          <p:cNvPr id="14" name="عنصر نائب للتذييل 13"/>
          <p:cNvSpPr>
            <a:spLocks noGrp="1"/>
          </p:cNvSpPr>
          <p:nvPr>
            <p:ph type="ftr" sz="quarter" idx="12"/>
          </p:nvPr>
        </p:nvSpPr>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754A5E8C-24EC-4780-B73C-A9E46339D70B}" type="datetimeFigureOut">
              <a:rPr lang="ar-IQ" smtClean="0"/>
              <a:t>23/04/1440</a:t>
            </a:fld>
            <a:endParaRPr lang="ar-IQ"/>
          </a:p>
        </p:txBody>
      </p:sp>
      <p:sp>
        <p:nvSpPr>
          <p:cNvPr id="10" name="عنصر نائب لرقم الشريحة 9"/>
          <p:cNvSpPr>
            <a:spLocks noGrp="1"/>
          </p:cNvSpPr>
          <p:nvPr>
            <p:ph type="sldNum" sz="quarter" idx="16"/>
          </p:nvPr>
        </p:nvSpPr>
        <p:spPr/>
        <p:txBody>
          <a:bodyPr rtlCol="0"/>
          <a:lstStyle/>
          <a:p>
            <a:fld id="{1B2B7AA7-1E2E-4366-9566-433537F74526}" type="slidenum">
              <a:rPr lang="ar-IQ" smtClean="0"/>
              <a:t>‹#›</a:t>
            </a:fld>
            <a:endParaRPr lang="ar-IQ"/>
          </a:p>
        </p:txBody>
      </p:sp>
      <p:sp>
        <p:nvSpPr>
          <p:cNvPr id="12" name="عنصر نائب للتذييل 11"/>
          <p:cNvSpPr>
            <a:spLocks noGrp="1"/>
          </p:cNvSpPr>
          <p:nvPr>
            <p:ph type="ftr" sz="quarter" idx="17"/>
          </p:nvPr>
        </p:nvSpPr>
        <p:spPr/>
        <p:txBody>
          <a:bodyPr rtlCol="0"/>
          <a:lstStyle/>
          <a:p>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754A5E8C-24EC-4780-B73C-A9E46339D70B}" type="datetimeFigureOut">
              <a:rPr lang="ar-IQ" smtClean="0"/>
              <a:t>23/04/1440</a:t>
            </a:fld>
            <a:endParaRPr lang="ar-IQ"/>
          </a:p>
        </p:txBody>
      </p:sp>
      <p:sp>
        <p:nvSpPr>
          <p:cNvPr id="12" name="عنصر نائب لرقم الشريحة 11"/>
          <p:cNvSpPr>
            <a:spLocks noGrp="1"/>
          </p:cNvSpPr>
          <p:nvPr>
            <p:ph type="sldNum" sz="quarter" idx="16"/>
          </p:nvPr>
        </p:nvSpPr>
        <p:spPr/>
        <p:txBody>
          <a:bodyPr rtlCol="0"/>
          <a:lstStyle/>
          <a:p>
            <a:fld id="{1B2B7AA7-1E2E-4366-9566-433537F74526}" type="slidenum">
              <a:rPr lang="ar-IQ" smtClean="0"/>
              <a:t>‹#›</a:t>
            </a:fld>
            <a:endParaRPr lang="ar-IQ"/>
          </a:p>
        </p:txBody>
      </p:sp>
      <p:sp>
        <p:nvSpPr>
          <p:cNvPr id="14" name="عنصر نائب للتذييل 13"/>
          <p:cNvSpPr>
            <a:spLocks noGrp="1"/>
          </p:cNvSpPr>
          <p:nvPr>
            <p:ph type="ftr" sz="quarter" idx="17"/>
          </p:nvPr>
        </p:nvSpPr>
        <p:spPr/>
        <p:txBody>
          <a:bodyPr rtlCol="0"/>
          <a:lstStyle/>
          <a:p>
            <a:endParaRPr lang="ar-IQ"/>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754A5E8C-24EC-4780-B73C-A9E46339D70B}" type="datetimeFigureOut">
              <a:rPr lang="ar-IQ" smtClean="0"/>
              <a:t>23/04/1440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1B2B7AA7-1E2E-4366-9566-433537F7452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54A5E8C-24EC-4780-B73C-A9E46339D70B}" type="datetimeFigureOut">
              <a:rPr lang="ar-IQ" smtClean="0"/>
              <a:t>23/04/1440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1B2B7AA7-1E2E-4366-9566-433537F7452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754A5E8C-24EC-4780-B73C-A9E46339D70B}" type="datetimeFigureOut">
              <a:rPr lang="ar-IQ" smtClean="0"/>
              <a:t>23/04/1440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1B2B7AA7-1E2E-4366-9566-433537F74526}" type="slidenum">
              <a:rPr lang="ar-IQ" smtClean="0"/>
              <a:t>‹#›</a:t>
            </a:fld>
            <a:endParaRPr lang="ar-IQ"/>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754A5E8C-24EC-4780-B73C-A9E46339D70B}" type="datetimeFigureOut">
              <a:rPr lang="ar-IQ" smtClean="0"/>
              <a:t>23/04/1440</a:t>
            </a:fld>
            <a:endParaRPr lang="ar-IQ"/>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1B2B7AA7-1E2E-4366-9566-433537F74526}" type="slidenum">
              <a:rPr lang="ar-IQ" smtClean="0"/>
              <a:t>‹#›</a:t>
            </a:fld>
            <a:endParaRPr lang="ar-IQ"/>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IQ"/>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54A5E8C-24EC-4780-B73C-A9E46339D70B}" type="datetimeFigureOut">
              <a:rPr lang="ar-IQ" smtClean="0"/>
              <a:t>23/04/1440</a:t>
            </a:fld>
            <a:endParaRPr lang="ar-IQ"/>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IQ"/>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B2B7AA7-1E2E-4366-9566-433537F7452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b="1" dirty="0" smtClean="0"/>
              <a:t>HEMORRHAGIC CEREBROVASCULAR DISEASE </a:t>
            </a:r>
            <a:endParaRPr lang="ar-IQ" b="1" dirty="0"/>
          </a:p>
        </p:txBody>
      </p:sp>
      <p:sp>
        <p:nvSpPr>
          <p:cNvPr id="3" name="عنوان فرعي 2"/>
          <p:cNvSpPr>
            <a:spLocks noGrp="1"/>
          </p:cNvSpPr>
          <p:nvPr>
            <p:ph type="subTitle" idx="1"/>
          </p:nvPr>
        </p:nvSpPr>
        <p:spPr/>
        <p:txBody>
          <a:bodyPr/>
          <a:lstStyle/>
          <a:p>
            <a:endParaRPr lang="ar-IQ"/>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Diagnosis</a:t>
            </a:r>
            <a:endParaRPr lang="ar-IQ" b="1" dirty="0"/>
          </a:p>
        </p:txBody>
      </p:sp>
      <p:sp>
        <p:nvSpPr>
          <p:cNvPr id="3" name="عنصر نائب للمحتوى 2"/>
          <p:cNvSpPr>
            <a:spLocks noGrp="1"/>
          </p:cNvSpPr>
          <p:nvPr>
            <p:ph sz="quarter" idx="1"/>
          </p:nvPr>
        </p:nvSpPr>
        <p:spPr/>
        <p:txBody>
          <a:bodyPr>
            <a:normAutofit/>
          </a:bodyPr>
          <a:lstStyle/>
          <a:p>
            <a:pPr algn="l"/>
            <a:r>
              <a:rPr lang="en-US" b="1" dirty="0" err="1" smtClean="0"/>
              <a:t>Intracerebral</a:t>
            </a:r>
            <a:r>
              <a:rPr lang="en-US" b="1" dirty="0" smtClean="0"/>
              <a:t> hemorrhage often cannot be distinguished from other types of strokes based on clinical findings alone.</a:t>
            </a:r>
          </a:p>
          <a:p>
            <a:pPr algn="l"/>
            <a:r>
              <a:rPr lang="en-US" b="1" dirty="0" smtClean="0"/>
              <a:t> The test of choice for making the diagnosis is a non– contrast-enhanced CT scan that shows areas of hemorrhage as zones of increased density, which may or may not have associated regions of decreased density indicating infarction</a:t>
            </a:r>
            <a:r>
              <a:rPr lang="en-US" dirty="0" smtClean="0"/>
              <a:t>.  </a:t>
            </a: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026" name="Picture 2"/>
          <p:cNvPicPr>
            <a:picLocks noGrp="1" noChangeAspect="1" noChangeArrowheads="1"/>
          </p:cNvPicPr>
          <p:nvPr>
            <p:ph sz="quarter" idx="1"/>
          </p:nvPr>
        </p:nvPicPr>
        <p:blipFill>
          <a:blip r:embed="rId2"/>
          <a:srcRect/>
          <a:stretch>
            <a:fillRect/>
          </a:stretch>
        </p:blipFill>
        <p:spPr bwMode="auto">
          <a:xfrm>
            <a:off x="928662" y="1142984"/>
            <a:ext cx="6072230" cy="46434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Treatment</a:t>
            </a:r>
            <a:endParaRPr lang="ar-IQ" b="1" dirty="0"/>
          </a:p>
        </p:txBody>
      </p:sp>
      <p:sp>
        <p:nvSpPr>
          <p:cNvPr id="3" name="عنصر نائب للمحتوى 2"/>
          <p:cNvSpPr>
            <a:spLocks noGrp="1"/>
          </p:cNvSpPr>
          <p:nvPr>
            <p:ph sz="quarter" idx="1"/>
          </p:nvPr>
        </p:nvSpPr>
        <p:spPr/>
        <p:txBody>
          <a:bodyPr>
            <a:normAutofit/>
          </a:bodyPr>
          <a:lstStyle/>
          <a:p>
            <a:pPr algn="l"/>
            <a:r>
              <a:rPr lang="en-US" b="1" dirty="0" smtClean="0"/>
              <a:t>General Measures  </a:t>
            </a:r>
          </a:p>
          <a:p>
            <a:pPr algn="l"/>
            <a:r>
              <a:rPr lang="en-US" b="1" dirty="0" smtClean="0"/>
              <a:t>With initial care directed at maintenance of the airway, oxygenation, nutrition, and prevention and treatment of secondary complications. </a:t>
            </a:r>
          </a:p>
          <a:p>
            <a:pPr algn="l"/>
            <a:r>
              <a:rPr lang="en-US" b="1" dirty="0" smtClean="0"/>
              <a:t>Optimal blood pressure treatment is uncertain, although the general guidelines for excessive hypertension and reduction of cerebral perfusion apply as for ischemic strokes</a:t>
            </a:r>
            <a:endParaRPr lang="ar-IQ"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pPr algn="l"/>
            <a:r>
              <a:rPr lang="en-US" b="1" dirty="0" smtClean="0"/>
              <a:t>There is no accepted protocol for the management of increased intracranial pressure; </a:t>
            </a:r>
            <a:r>
              <a:rPr lang="en-US" b="1" dirty="0" err="1" smtClean="0"/>
              <a:t>osmotherapy</a:t>
            </a:r>
            <a:r>
              <a:rPr lang="en-US" b="1" dirty="0" smtClean="0"/>
              <a:t>, hyperventilation, and neuromuscular paralysis rarely are beneficial.</a:t>
            </a:r>
          </a:p>
          <a:p>
            <a:pPr algn="l"/>
            <a:r>
              <a:rPr lang="en-US" b="1" dirty="0" smtClean="0"/>
              <a:t>Fluid management should maintain </a:t>
            </a:r>
            <a:r>
              <a:rPr lang="en-US" b="1" dirty="0" err="1" smtClean="0"/>
              <a:t>euvolemia</a:t>
            </a:r>
            <a:r>
              <a:rPr lang="en-US" b="1" dirty="0" smtClean="0"/>
              <a:t>; </a:t>
            </a:r>
          </a:p>
          <a:p>
            <a:pPr algn="l"/>
            <a:r>
              <a:rPr lang="en-US" b="1" dirty="0" smtClean="0"/>
              <a:t>fluid</a:t>
            </a:r>
            <a:endParaRPr lang="ar-IQ" b="1" dirty="0"/>
          </a:p>
          <a:p>
            <a:pPr algn="l"/>
            <a:r>
              <a:rPr lang="en-US" b="1" dirty="0" smtClean="0"/>
              <a:t>restriction or volume expansion is not of proven value.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algn="l"/>
            <a:r>
              <a:rPr lang="en-US" dirty="0" smtClean="0"/>
              <a:t> </a:t>
            </a:r>
            <a:r>
              <a:rPr lang="en-US" b="1" dirty="0" smtClean="0"/>
              <a:t>Seizures are particularly harmful in critically ill patients and are treated despite lack of data from randomized trials. </a:t>
            </a:r>
          </a:p>
          <a:p>
            <a:pPr algn="l"/>
            <a:r>
              <a:rPr lang="en-US" b="1" dirty="0" smtClean="0"/>
              <a:t>Maintenance of normal body temperature is theoretically desirable because fever may accelerate tissue destruction</a:t>
            </a:r>
            <a:endParaRPr lang="ar-IQ"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Medical Therapy</a:t>
            </a:r>
            <a:endParaRPr lang="ar-IQ" b="1" dirty="0"/>
          </a:p>
        </p:txBody>
      </p:sp>
      <p:sp>
        <p:nvSpPr>
          <p:cNvPr id="3" name="عنصر نائب للمحتوى 2"/>
          <p:cNvSpPr>
            <a:spLocks noGrp="1"/>
          </p:cNvSpPr>
          <p:nvPr>
            <p:ph sz="quarter" idx="1"/>
          </p:nvPr>
        </p:nvSpPr>
        <p:spPr/>
        <p:txBody>
          <a:bodyPr>
            <a:normAutofit/>
          </a:bodyPr>
          <a:lstStyle/>
          <a:p>
            <a:pPr algn="l"/>
            <a:r>
              <a:rPr lang="en-US" b="1" dirty="0" smtClean="0"/>
              <a:t>Intravenous administration of recombinant factor </a:t>
            </a:r>
            <a:r>
              <a:rPr lang="en-US" b="1" dirty="0" err="1" smtClean="0"/>
              <a:t>VIIa</a:t>
            </a:r>
            <a:r>
              <a:rPr lang="en-US" b="1" dirty="0" smtClean="0"/>
              <a:t> within 4 hours after onset reduces the volume of hemorrhage and surrounding cerebral edema, as measured by CT, and improves neurologic outcomes at 90 days despite an increase in ischemic stroke and myocardial infarction [. 2] </a:t>
            </a:r>
          </a:p>
          <a:p>
            <a:pPr algn="l"/>
            <a:r>
              <a:rPr lang="en-US" b="1" dirty="0" smtClean="0"/>
              <a:t>Corticosteroids may increase the risk for infectious complication</a:t>
            </a:r>
            <a:endParaRPr lang="ar-IQ"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Surgical Therapy</a:t>
            </a:r>
            <a:endParaRPr lang="ar-IQ" b="1" dirty="0"/>
          </a:p>
        </p:txBody>
      </p:sp>
      <p:sp>
        <p:nvSpPr>
          <p:cNvPr id="3" name="عنصر نائب للمحتوى 2"/>
          <p:cNvSpPr>
            <a:spLocks noGrp="1"/>
          </p:cNvSpPr>
          <p:nvPr>
            <p:ph sz="quarter" idx="1"/>
          </p:nvPr>
        </p:nvSpPr>
        <p:spPr/>
        <p:txBody>
          <a:bodyPr>
            <a:normAutofit/>
          </a:bodyPr>
          <a:lstStyle/>
          <a:p>
            <a:pPr algn="l"/>
            <a:r>
              <a:rPr lang="en-US" b="1" dirty="0" smtClean="0"/>
              <a:t>The goal of surgical treatment of </a:t>
            </a:r>
            <a:r>
              <a:rPr lang="en-US" b="1" dirty="0" err="1" smtClean="0"/>
              <a:t>intracerebral</a:t>
            </a:r>
            <a:r>
              <a:rPr lang="en-US" b="1" dirty="0" smtClean="0"/>
              <a:t> hemorrhage is to remove as much blood clot as possible as quickly as possible. Ideally, surgery should remove the underlying cause, such as an AVM, and prevent hydrocephalus. Early surgical intervention to evacuate </a:t>
            </a:r>
            <a:r>
              <a:rPr lang="en-US" b="1" dirty="0" err="1" smtClean="0"/>
              <a:t>intracerebral</a:t>
            </a:r>
            <a:r>
              <a:rPr lang="en-US" b="1" dirty="0" smtClean="0"/>
              <a:t> hematomas within 24 hours is no better than medical therapy</a:t>
            </a:r>
            <a:r>
              <a:rPr lang="en-US"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algn="l"/>
            <a:r>
              <a:rPr lang="en-US" b="1" dirty="0" smtClean="0"/>
              <a:t>However, patients who have </a:t>
            </a:r>
            <a:r>
              <a:rPr lang="en-US" b="1" dirty="0" err="1" smtClean="0"/>
              <a:t>cerebellar</a:t>
            </a:r>
            <a:r>
              <a:rPr lang="en-US" b="1" dirty="0" smtClean="0"/>
              <a:t> hemorrhages and are deteriorating because of brain stem compression and hydrocephalus caused by ventricular obstruction are still recommended by some for removal of the clot or amputation of part of the cerebellum, although no proof exists to support this approach</a:t>
            </a:r>
            <a:endParaRPr lang="ar-IQ" b="1"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pPr algn="l"/>
            <a:r>
              <a:rPr lang="en-US" sz="4000" b="1" dirty="0" smtClean="0"/>
              <a:t>15% of stroke are caused by hemorrhage </a:t>
            </a:r>
          </a:p>
          <a:p>
            <a:pPr algn="l"/>
            <a:r>
              <a:rPr lang="en-US" sz="4000" b="1" dirty="0" smtClean="0"/>
              <a:t>10%  are intra-cerebral hemorrhage</a:t>
            </a:r>
          </a:p>
          <a:p>
            <a:pPr algn="l"/>
            <a:r>
              <a:rPr lang="en-US" sz="4000" b="1" dirty="0" smtClean="0"/>
              <a:t> 5% are subarachnoid hemorrhage </a:t>
            </a:r>
            <a:endParaRPr lang="ar-IQ" sz="4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err="1" smtClean="0"/>
              <a:t>Intracerebral</a:t>
            </a:r>
            <a:r>
              <a:rPr lang="en-US" b="1" dirty="0" smtClean="0"/>
              <a:t> hemorrhage</a:t>
            </a:r>
            <a:r>
              <a:rPr lang="en-US" dirty="0" smtClean="0"/>
              <a:t> </a:t>
            </a:r>
            <a:endParaRPr lang="ar-IQ" dirty="0"/>
          </a:p>
        </p:txBody>
      </p:sp>
      <p:sp>
        <p:nvSpPr>
          <p:cNvPr id="3" name="عنصر نائب للمحتوى 2"/>
          <p:cNvSpPr>
            <a:spLocks noGrp="1"/>
          </p:cNvSpPr>
          <p:nvPr>
            <p:ph sz="quarter" idx="1"/>
          </p:nvPr>
        </p:nvSpPr>
        <p:spPr/>
        <p:txBody>
          <a:bodyPr>
            <a:normAutofit lnSpcReduction="10000"/>
          </a:bodyPr>
          <a:lstStyle/>
          <a:p>
            <a:pPr algn="l"/>
            <a:r>
              <a:rPr lang="en-US" b="1" dirty="0" smtClean="0"/>
              <a:t>Causes</a:t>
            </a:r>
          </a:p>
          <a:p>
            <a:pPr algn="l"/>
            <a:r>
              <a:rPr lang="en-US" dirty="0" smtClean="0"/>
              <a:t> </a:t>
            </a:r>
            <a:r>
              <a:rPr lang="en-US" b="1" dirty="0" smtClean="0"/>
              <a:t>1-Hypertension </a:t>
            </a:r>
          </a:p>
          <a:p>
            <a:pPr algn="l"/>
            <a:r>
              <a:rPr lang="en-US" b="1" dirty="0" smtClean="0"/>
              <a:t>2-Amyloid (</a:t>
            </a:r>
            <a:r>
              <a:rPr lang="en-US" b="1" dirty="0" err="1" smtClean="0"/>
              <a:t>congophilic</a:t>
            </a:r>
            <a:r>
              <a:rPr lang="en-US" b="1" dirty="0" smtClean="0"/>
              <a:t>) </a:t>
            </a:r>
            <a:r>
              <a:rPr lang="en-US" b="1" dirty="0" err="1" smtClean="0"/>
              <a:t>angiopathy</a:t>
            </a:r>
            <a:endParaRPr lang="en-US" b="1" dirty="0" smtClean="0"/>
          </a:p>
          <a:p>
            <a:pPr algn="l"/>
            <a:r>
              <a:rPr lang="en-US" b="1" dirty="0" smtClean="0"/>
              <a:t> 3-Arteriovenous malformation</a:t>
            </a:r>
          </a:p>
          <a:p>
            <a:pPr algn="l"/>
            <a:r>
              <a:rPr lang="en-US" b="1" dirty="0" smtClean="0"/>
              <a:t> 4-Bleeding diathesis </a:t>
            </a:r>
          </a:p>
          <a:p>
            <a:pPr algn="l"/>
            <a:r>
              <a:rPr lang="en-US" b="1" dirty="0" smtClean="0"/>
              <a:t>5-Drugs (amphetamines, cocaine, anticoagulants, </a:t>
            </a:r>
            <a:r>
              <a:rPr lang="en-US" b="1" dirty="0" err="1" smtClean="0"/>
              <a:t>thrombolytics</a:t>
            </a:r>
            <a:r>
              <a:rPr lang="en-US" b="1" dirty="0" smtClean="0"/>
              <a:t>)</a:t>
            </a:r>
          </a:p>
          <a:p>
            <a:pPr algn="l"/>
            <a:r>
              <a:rPr lang="en-US" b="1" dirty="0" smtClean="0"/>
              <a:t> 6-head injury </a:t>
            </a:r>
          </a:p>
          <a:p>
            <a:pPr algn="l"/>
            <a:r>
              <a:rPr lang="en-US" b="1" dirty="0" smtClean="0"/>
              <a:t>7-tumour </a:t>
            </a:r>
            <a:endParaRPr lang="ar-IQ"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In hypertensive ICH</a:t>
            </a:r>
            <a:endParaRPr lang="ar-IQ" b="1" dirty="0"/>
          </a:p>
        </p:txBody>
      </p:sp>
      <p:sp>
        <p:nvSpPr>
          <p:cNvPr id="3" name="عنصر نائب للمحتوى 2"/>
          <p:cNvSpPr>
            <a:spLocks noGrp="1"/>
          </p:cNvSpPr>
          <p:nvPr>
            <p:ph sz="quarter" idx="1"/>
          </p:nvPr>
        </p:nvSpPr>
        <p:spPr/>
        <p:txBody>
          <a:bodyPr/>
          <a:lstStyle/>
          <a:p>
            <a:pPr algn="l"/>
            <a:r>
              <a:rPr lang="en-US" b="1" dirty="0" smtClean="0"/>
              <a:t>Rupture of </a:t>
            </a:r>
            <a:r>
              <a:rPr lang="en-US" b="1" dirty="0" err="1" smtClean="0"/>
              <a:t>microaneurysms</a:t>
            </a:r>
            <a:r>
              <a:rPr lang="en-US" b="1" dirty="0" smtClean="0"/>
              <a:t> (Charcot-Bouchard aneurysms, 0.8-1.0 mm diameter) and degeneration of small deep penetrating arteries are the principal pathology. </a:t>
            </a:r>
          </a:p>
          <a:p>
            <a:pPr algn="l"/>
            <a:r>
              <a:rPr lang="en-US" b="1" dirty="0" smtClean="0"/>
              <a:t>Such hemorrhage is usually massive, often fatal and occurs in chronic hypertension and at well-defined sites - basal ganglia, </a:t>
            </a:r>
            <a:r>
              <a:rPr lang="en-US" b="1" dirty="0" err="1" smtClean="0"/>
              <a:t>pons</a:t>
            </a:r>
            <a:r>
              <a:rPr lang="en-US" b="1" dirty="0" smtClean="0"/>
              <a:t>, cerebellum and </a:t>
            </a:r>
            <a:r>
              <a:rPr lang="en-US" b="1" dirty="0" err="1" smtClean="0"/>
              <a:t>subcortical</a:t>
            </a:r>
            <a:r>
              <a:rPr lang="en-US" b="1" dirty="0" smtClean="0"/>
              <a:t> white matter </a:t>
            </a:r>
            <a:r>
              <a:rPr lang="en-US" dirty="0" smtClean="0"/>
              <a:t>.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In </a:t>
            </a:r>
            <a:r>
              <a:rPr lang="en-US" b="1" dirty="0" err="1" smtClean="0"/>
              <a:t>normotensive</a:t>
            </a:r>
            <a:r>
              <a:rPr lang="en-US" b="1" dirty="0" smtClean="0"/>
              <a:t> patients</a:t>
            </a:r>
            <a:endParaRPr lang="ar-IQ" b="1" dirty="0"/>
          </a:p>
        </p:txBody>
      </p:sp>
      <p:sp>
        <p:nvSpPr>
          <p:cNvPr id="3" name="عنصر نائب للمحتوى 2"/>
          <p:cNvSpPr>
            <a:spLocks noGrp="1"/>
          </p:cNvSpPr>
          <p:nvPr>
            <p:ph sz="quarter" idx="1"/>
          </p:nvPr>
        </p:nvSpPr>
        <p:spPr/>
        <p:txBody>
          <a:bodyPr/>
          <a:lstStyle/>
          <a:p>
            <a:pPr algn="l"/>
            <a:r>
              <a:rPr lang="en-US" b="1" dirty="0" smtClean="0"/>
              <a:t>particularly over 60 years, lobar </a:t>
            </a:r>
            <a:r>
              <a:rPr lang="en-US" b="1" dirty="0" err="1" smtClean="0"/>
              <a:t>intracerebral</a:t>
            </a:r>
            <a:r>
              <a:rPr lang="en-US" b="1" dirty="0" smtClean="0"/>
              <a:t> hemorrhage occurs - in the frontal, temporal, parietal or occipital cortex.</a:t>
            </a:r>
          </a:p>
          <a:p>
            <a:pPr algn="l"/>
            <a:r>
              <a:rPr lang="en-US" b="1" dirty="0" smtClean="0"/>
              <a:t> Cerebral </a:t>
            </a:r>
            <a:r>
              <a:rPr lang="en-US" b="1" dirty="0" err="1" smtClean="0"/>
              <a:t>amyloid</a:t>
            </a:r>
            <a:r>
              <a:rPr lang="en-US" b="1" dirty="0" smtClean="0"/>
              <a:t> </a:t>
            </a:r>
            <a:r>
              <a:rPr lang="en-US" b="1" dirty="0" err="1" smtClean="0"/>
              <a:t>angiopathy</a:t>
            </a:r>
            <a:r>
              <a:rPr lang="en-US" b="1" dirty="0" smtClean="0"/>
              <a:t> (rare) is the cause in some of these hemorrhages, and the tendency to re-bleed is associated with particular </a:t>
            </a:r>
            <a:r>
              <a:rPr lang="en-US" b="1" dirty="0" err="1" smtClean="0"/>
              <a:t>apolipoprotein</a:t>
            </a:r>
            <a:r>
              <a:rPr lang="en-US" b="1" dirty="0" smtClean="0"/>
              <a:t> E genotypes</a:t>
            </a:r>
            <a:endParaRPr lang="ar-IQ"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Clinical Manifestations</a:t>
            </a:r>
            <a:endParaRPr lang="ar-IQ" b="1" dirty="0"/>
          </a:p>
        </p:txBody>
      </p:sp>
      <p:sp>
        <p:nvSpPr>
          <p:cNvPr id="3" name="عنصر نائب للمحتوى 2"/>
          <p:cNvSpPr>
            <a:spLocks noGrp="1"/>
          </p:cNvSpPr>
          <p:nvPr>
            <p:ph sz="quarter" idx="1"/>
          </p:nvPr>
        </p:nvSpPr>
        <p:spPr/>
        <p:txBody>
          <a:bodyPr>
            <a:normAutofit lnSpcReduction="10000"/>
          </a:bodyPr>
          <a:lstStyle/>
          <a:p>
            <a:pPr algn="l"/>
            <a:r>
              <a:rPr lang="en-US" b="1" dirty="0" smtClean="0"/>
              <a:t>Although not particularly associated with exertion, </a:t>
            </a:r>
            <a:r>
              <a:rPr lang="en-US" b="1" dirty="0" err="1" smtClean="0"/>
              <a:t>intracerebral</a:t>
            </a:r>
            <a:r>
              <a:rPr lang="en-US" b="1" dirty="0" smtClean="0"/>
              <a:t> hemorrhages almost always occur while the patient is awake and sometimes when stressed.</a:t>
            </a:r>
          </a:p>
          <a:p>
            <a:pPr algn="l"/>
            <a:r>
              <a:rPr lang="en-US" b="1" dirty="0" smtClean="0"/>
              <a:t> The hemorrhage generally presents as the abrupt onset of focal neurologic deficit. Seizures are uncommon. The focal deficit typically worsens steadily over 30–90 min and is associated with a diminishing level of consciousness and signs of increased ICP, such as headache and vomiting  </a:t>
            </a:r>
            <a:endParaRPr lang="ar-IQ"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Putamen hemorrhage</a:t>
            </a:r>
            <a:endParaRPr lang="ar-IQ" b="1" dirty="0"/>
          </a:p>
        </p:txBody>
      </p:sp>
      <p:sp>
        <p:nvSpPr>
          <p:cNvPr id="3" name="عنصر نائب للمحتوى 2"/>
          <p:cNvSpPr>
            <a:spLocks noGrp="1"/>
          </p:cNvSpPr>
          <p:nvPr>
            <p:ph sz="quarter" idx="1"/>
          </p:nvPr>
        </p:nvSpPr>
        <p:spPr/>
        <p:txBody>
          <a:bodyPr>
            <a:normAutofit fontScale="92500" lnSpcReduction="20000"/>
          </a:bodyPr>
          <a:lstStyle/>
          <a:p>
            <a:pPr algn="l"/>
            <a:r>
              <a:rPr lang="en-US" b="1" dirty="0" smtClean="0"/>
              <a:t>The </a:t>
            </a:r>
            <a:r>
              <a:rPr lang="en-US" b="1" dirty="0" err="1" smtClean="0"/>
              <a:t>putamen</a:t>
            </a:r>
            <a:r>
              <a:rPr lang="en-US" b="1" dirty="0" smtClean="0"/>
              <a:t> is the most common site for hypertensive hemorrhage, and the adjacent internal capsule is usually damaged  </a:t>
            </a:r>
            <a:r>
              <a:rPr lang="en-US" b="1" dirty="0" err="1" smtClean="0"/>
              <a:t>Contralateral</a:t>
            </a:r>
            <a:r>
              <a:rPr lang="en-US" b="1" dirty="0" smtClean="0"/>
              <a:t> </a:t>
            </a:r>
            <a:r>
              <a:rPr lang="en-US" b="1" dirty="0" err="1" smtClean="0"/>
              <a:t>hemiparesis</a:t>
            </a:r>
            <a:r>
              <a:rPr lang="en-US" b="1" dirty="0" smtClean="0"/>
              <a:t> is therefore the sentinel sign.. </a:t>
            </a:r>
          </a:p>
          <a:p>
            <a:pPr algn="l"/>
            <a:r>
              <a:rPr lang="en-US" b="1" dirty="0" smtClean="0"/>
              <a:t>When hemorrhages are large, drowsiness gives way to stupor as signs of upper brainstem compression appear. Coma ensues, accompanied by deep, irregular, or </a:t>
            </a:r>
          </a:p>
          <a:p>
            <a:pPr algn="l"/>
            <a:r>
              <a:rPr lang="en-US" b="1" dirty="0" smtClean="0"/>
              <a:t>intermittent respiration, a dilated and fixed -pupil, and </a:t>
            </a:r>
            <a:r>
              <a:rPr lang="en-US" b="1" dirty="0" err="1" smtClean="0"/>
              <a:t>decerebrate</a:t>
            </a:r>
            <a:r>
              <a:rPr lang="en-US" b="1" dirty="0" smtClean="0"/>
              <a:t> rigidity. In milder cases, edema in adjacent brain tissue may cause progressive deterioration over 12–72 h</a:t>
            </a:r>
            <a:r>
              <a:rPr lang="en-US" dirty="0" smtClean="0"/>
              <a:t>. </a:t>
            </a: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Pontine hemorrhage</a:t>
            </a:r>
            <a:endParaRPr lang="ar-IQ" b="1" dirty="0"/>
          </a:p>
        </p:txBody>
      </p:sp>
      <p:sp>
        <p:nvSpPr>
          <p:cNvPr id="3" name="عنصر نائب للمحتوى 2"/>
          <p:cNvSpPr>
            <a:spLocks noGrp="1"/>
          </p:cNvSpPr>
          <p:nvPr>
            <p:ph sz="quarter" idx="1"/>
          </p:nvPr>
        </p:nvSpPr>
        <p:spPr/>
        <p:txBody>
          <a:bodyPr>
            <a:normAutofit/>
          </a:bodyPr>
          <a:lstStyle/>
          <a:p>
            <a:pPr algn="l"/>
            <a:r>
              <a:rPr lang="en-US" b="1" dirty="0" smtClean="0"/>
              <a:t>In </a:t>
            </a:r>
            <a:r>
              <a:rPr lang="en-US" b="1" dirty="0" err="1" smtClean="0"/>
              <a:t>pontine</a:t>
            </a:r>
            <a:r>
              <a:rPr lang="en-US" b="1" dirty="0" smtClean="0"/>
              <a:t> hemorrhages, deep coma with quadriplegia usually occurs over a few minutes. </a:t>
            </a:r>
          </a:p>
          <a:p>
            <a:pPr algn="l"/>
            <a:r>
              <a:rPr lang="en-US" b="1" dirty="0" smtClean="0"/>
              <a:t>There is often prominent </a:t>
            </a:r>
            <a:r>
              <a:rPr lang="en-US" b="1" dirty="0" err="1" smtClean="0"/>
              <a:t>decerebrate</a:t>
            </a:r>
            <a:r>
              <a:rPr lang="en-US" b="1" dirty="0" smtClean="0"/>
              <a:t> rigidity and "pin-point" (1 mm) pupils that react to light., severe hypertension, and </a:t>
            </a:r>
            <a:r>
              <a:rPr lang="en-US" b="1" dirty="0" err="1" smtClean="0"/>
              <a:t>hyperhidrosis</a:t>
            </a:r>
            <a:r>
              <a:rPr lang="en-US" b="1" dirty="0" smtClean="0"/>
              <a:t> are common.</a:t>
            </a:r>
          </a:p>
          <a:p>
            <a:pPr algn="l"/>
            <a:r>
              <a:rPr lang="en-US" b="1" dirty="0" smtClean="0"/>
              <a:t> Death often occurs within a few hours, but small hemorrhages are compatible with survival</a:t>
            </a:r>
            <a:endParaRPr lang="ar-IQ"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err="1" smtClean="0"/>
              <a:t>Cerebellar</a:t>
            </a:r>
            <a:r>
              <a:rPr lang="en-US" b="1" dirty="0" smtClean="0"/>
              <a:t> </a:t>
            </a:r>
            <a:r>
              <a:rPr lang="en-US" b="1" dirty="0" err="1" smtClean="0"/>
              <a:t>haemorrhage</a:t>
            </a:r>
            <a:endParaRPr lang="ar-IQ" b="1" dirty="0"/>
          </a:p>
        </p:txBody>
      </p:sp>
      <p:sp>
        <p:nvSpPr>
          <p:cNvPr id="3" name="عنصر نائب للمحتوى 2"/>
          <p:cNvSpPr>
            <a:spLocks noGrp="1"/>
          </p:cNvSpPr>
          <p:nvPr>
            <p:ph sz="quarter" idx="1"/>
          </p:nvPr>
        </p:nvSpPr>
        <p:spPr/>
        <p:txBody>
          <a:bodyPr>
            <a:normAutofit lnSpcReduction="10000"/>
          </a:bodyPr>
          <a:lstStyle/>
          <a:p>
            <a:pPr algn="l"/>
            <a:r>
              <a:rPr lang="en-US" b="1" dirty="0" smtClean="0"/>
              <a:t>There is headache and rapid reduction of consciousness with signs of brainstem origin (e.g. </a:t>
            </a:r>
            <a:r>
              <a:rPr lang="en-US" b="1" dirty="0" err="1" smtClean="0"/>
              <a:t>nystagmus</a:t>
            </a:r>
            <a:r>
              <a:rPr lang="en-US" b="1" dirty="0" smtClean="0"/>
              <a:t>, ocular palsies). Gaze deviates towards the </a:t>
            </a:r>
            <a:r>
              <a:rPr lang="en-US" b="1" dirty="0" err="1" smtClean="0"/>
              <a:t>haemorrhage</a:t>
            </a:r>
            <a:r>
              <a:rPr lang="en-US" b="1" dirty="0" smtClean="0"/>
              <a:t>. Skew deviation may develop. </a:t>
            </a:r>
          </a:p>
          <a:p>
            <a:pPr algn="l"/>
            <a:r>
              <a:rPr lang="en-US" b="1" dirty="0" smtClean="0"/>
              <a:t> There are unilateral or bilateral </a:t>
            </a:r>
            <a:r>
              <a:rPr lang="en-US" b="1" dirty="0" err="1" smtClean="0"/>
              <a:t>cerebellar</a:t>
            </a:r>
            <a:r>
              <a:rPr lang="en-US" b="1" dirty="0" smtClean="0"/>
              <a:t> signs, if the patient is awake. </a:t>
            </a:r>
          </a:p>
          <a:p>
            <a:pPr algn="l"/>
            <a:r>
              <a:rPr lang="en-US" b="1" dirty="0" err="1" smtClean="0"/>
              <a:t>Cerebellar</a:t>
            </a:r>
            <a:r>
              <a:rPr lang="en-US" b="1" dirty="0" smtClean="0"/>
              <a:t> </a:t>
            </a:r>
            <a:r>
              <a:rPr lang="en-US" b="1" dirty="0" err="1" smtClean="0"/>
              <a:t>haemorrhage</a:t>
            </a:r>
            <a:r>
              <a:rPr lang="en-US" b="1" dirty="0" smtClean="0"/>
              <a:t> sometimes causes acute hydrocephalus. Emergency surgical clot evacuation is often necessary after imaging</a:t>
            </a:r>
            <a:endParaRPr lang="ar-IQ"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TotalTime>
  <Words>788</Words>
  <Application>Microsoft Office PowerPoint</Application>
  <PresentationFormat>عرض على الشاشة (3:4)‏</PresentationFormat>
  <Paragraphs>53</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ألوان متوسطة</vt:lpstr>
      <vt:lpstr>HEMORRHAGIC CEREBROVASCULAR DISEASE </vt:lpstr>
      <vt:lpstr>الشريحة 2</vt:lpstr>
      <vt:lpstr>Intracerebral hemorrhage </vt:lpstr>
      <vt:lpstr>In hypertensive ICH</vt:lpstr>
      <vt:lpstr>In normotensive patients</vt:lpstr>
      <vt:lpstr>Clinical Manifestations</vt:lpstr>
      <vt:lpstr>Putamen hemorrhage</vt:lpstr>
      <vt:lpstr>Pontine hemorrhage</vt:lpstr>
      <vt:lpstr>Cerebellar haemorrhage</vt:lpstr>
      <vt:lpstr>Diagnosis</vt:lpstr>
      <vt:lpstr>الشريحة 11</vt:lpstr>
      <vt:lpstr>Treatment</vt:lpstr>
      <vt:lpstr>الشريحة 13</vt:lpstr>
      <vt:lpstr>الشريحة 14</vt:lpstr>
      <vt:lpstr>Medical Therapy</vt:lpstr>
      <vt:lpstr>Surgical Therapy</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HEMORRHAGIC CEREBROVASCULAR DISEASE</dc:title>
  <dc:creator>Windows User</dc:creator>
  <cp:lastModifiedBy>Windows User</cp:lastModifiedBy>
  <cp:revision>5</cp:revision>
  <dcterms:created xsi:type="dcterms:W3CDTF">2018-12-31T02:43:45Z</dcterms:created>
  <dcterms:modified xsi:type="dcterms:W3CDTF">2018-12-31T03:28:26Z</dcterms:modified>
</cp:coreProperties>
</file>