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31"/>
  </p:notesMasterIdLst>
  <p:sldIdLst>
    <p:sldId id="264" r:id="rId3"/>
    <p:sldId id="259" r:id="rId4"/>
    <p:sldId id="289" r:id="rId5"/>
    <p:sldId id="271" r:id="rId6"/>
    <p:sldId id="267" r:id="rId7"/>
    <p:sldId id="261" r:id="rId8"/>
    <p:sldId id="296" r:id="rId9"/>
    <p:sldId id="275" r:id="rId10"/>
    <p:sldId id="263" r:id="rId11"/>
    <p:sldId id="269" r:id="rId12"/>
    <p:sldId id="290" r:id="rId13"/>
    <p:sldId id="291" r:id="rId14"/>
    <p:sldId id="292" r:id="rId15"/>
    <p:sldId id="293" r:id="rId16"/>
    <p:sldId id="297" r:id="rId17"/>
    <p:sldId id="294" r:id="rId18"/>
    <p:sldId id="295" r:id="rId19"/>
    <p:sldId id="286" r:id="rId20"/>
    <p:sldId id="288" r:id="rId21"/>
    <p:sldId id="287" r:id="rId22"/>
    <p:sldId id="25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5" d="100"/>
          <a:sy n="75" d="100"/>
        </p:scale>
        <p:origin x="-7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0A118F6-C963-4DF9-8A02-BD584176A777}" type="datetimeFigureOut">
              <a:rPr lang="ar-IQ" smtClean="0"/>
              <a:t>25/06/1441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FCD7B9-F90E-40D7-BA7D-A27FFD11DE18}" type="slidenum">
              <a:rPr lang="ar-IQ" smtClean="0"/>
              <a:t>‹#›</a:t>
            </a:fld>
            <a:endParaRPr lang="ar-IQ"/>
          </a:p>
        </p:txBody>
      </p:sp>
    </p:spTree>
    <p:extLst>
      <p:ext uri="{BB962C8B-B14F-4D97-AF65-F5344CB8AC3E}">
        <p14:creationId xmlns:p14="http://schemas.microsoft.com/office/powerpoint/2010/main" val="20484461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7EFCD7B9-F90E-40D7-BA7D-A27FFD11DE18}" type="slidenum">
              <a:rPr lang="ar-IQ" smtClean="0"/>
              <a:t>8</a:t>
            </a:fld>
            <a:endParaRPr lang="ar-IQ"/>
          </a:p>
        </p:txBody>
      </p:sp>
    </p:spTree>
    <p:extLst>
      <p:ext uri="{BB962C8B-B14F-4D97-AF65-F5344CB8AC3E}">
        <p14:creationId xmlns:p14="http://schemas.microsoft.com/office/powerpoint/2010/main" val="241460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84693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30353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60656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0D5A8277-FDB8-4654-90B3-0658360D9C5A}" type="slidenum">
              <a:rPr lang="ar-IQ" smtClean="0"/>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0D5A8277-FDB8-4654-90B3-0658360D9C5A}" type="slidenum">
              <a:rPr lang="ar-IQ" smtClean="0"/>
              <a:t>‹#›</a:t>
            </a:fld>
            <a:endParaRPr lang="ar-IQ"/>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0D5A8277-FDB8-4654-90B3-0658360D9C5A}" type="slidenum">
              <a:rPr lang="ar-IQ" smtClean="0"/>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0D5A8277-FDB8-4654-90B3-0658360D9C5A}" type="slidenum">
              <a:rPr lang="ar-IQ" smtClean="0"/>
              <a:t>‹#›</a:t>
            </a:fld>
            <a:endParaRPr lang="ar-IQ"/>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0D5A8277-FDB8-4654-90B3-0658360D9C5A}" type="slidenum">
              <a:rPr lang="ar-IQ" smtClean="0"/>
              <a:t>‹#›</a:t>
            </a:fld>
            <a:endParaRPr lang="ar-IQ"/>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0D5A8277-FDB8-4654-90B3-0658360D9C5A}" type="slidenum">
              <a:rPr lang="ar-IQ" smtClean="0"/>
              <a:t>‹#›</a:t>
            </a:fld>
            <a:endParaRPr lang="ar-IQ"/>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0D5A8277-FDB8-4654-90B3-0658360D9C5A}" type="slidenum">
              <a:rPr lang="ar-IQ" smtClean="0"/>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0D5A8277-FDB8-4654-90B3-0658360D9C5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881390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0D5A8277-FDB8-4654-90B3-0658360D9C5A}" type="slidenum">
              <a:rPr lang="ar-IQ" smtClean="0"/>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0D5A8277-FDB8-4654-90B3-0658360D9C5A}" type="slidenum">
              <a:rPr lang="ar-IQ" smtClean="0"/>
              <a:t>‹#›</a:t>
            </a:fld>
            <a:endParaRPr lang="ar-IQ"/>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232E0-D3CC-4746-86CF-3626DBDF150C}" type="datetimeFigureOut">
              <a:rPr lang="ar-IQ" smtClean="0"/>
              <a:t>25/06/1441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0D5A8277-FDB8-4654-90B3-0658360D9C5A}"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2635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79416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90159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18704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34738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28589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83487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solidFill>
                  <a:srgbClr val="E7DEC9">
                    <a:shade val="50000"/>
                    <a:satMod val="200000"/>
                  </a:srgbClr>
                </a:solidFill>
              </a:rPr>
              <a:pPr/>
              <a:t>25/06/1441</a:t>
            </a:fld>
            <a:endParaRPr lang="ar-SA">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315333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timing>
    <p:tnLst>
      <p:par>
        <p:cTn id="1" dur="indefinite" restart="never" nodeType="tmRoot"/>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3232E0-D3CC-4746-86CF-3626DBDF150C}" type="datetimeFigureOut">
              <a:rPr lang="ar-IQ" smtClean="0"/>
              <a:t>25/06/1441</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D5A8277-FDB8-4654-90B3-0658360D9C5A}"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ctrTitle"/>
          </p:nvPr>
        </p:nvSpPr>
        <p:spPr>
          <a:xfrm>
            <a:off x="755576" y="1628800"/>
            <a:ext cx="7772400" cy="1470025"/>
          </a:xfrm>
        </p:spPr>
        <p:txBody>
          <a:bodyPr>
            <a:normAutofit/>
          </a:bodyPr>
          <a:lstStyle/>
          <a:p>
            <a:pPr algn="ctr"/>
            <a:r>
              <a:rPr lang="ar-IQ" sz="6000" dirty="0" smtClean="0"/>
              <a:t>بسم الله الرحمن الرحيم</a:t>
            </a:r>
            <a:endParaRPr lang="ar-IQ" sz="6000" dirty="0"/>
          </a:p>
        </p:txBody>
      </p:sp>
    </p:spTree>
    <p:extLst>
      <p:ext uri="{BB962C8B-B14F-4D97-AF65-F5344CB8AC3E}">
        <p14:creationId xmlns:p14="http://schemas.microsoft.com/office/powerpoint/2010/main" val="132067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88640"/>
            <a:ext cx="1347485" cy="507831"/>
          </a:xfrm>
          <a:prstGeom prst="rect">
            <a:avLst/>
          </a:prstGeom>
        </p:spPr>
        <p:txBody>
          <a:bodyPr wrap="none">
            <a:spAutoFit/>
          </a:bodyPr>
          <a:lstStyle/>
          <a:p>
            <a:pPr algn="justLow" rtl="0">
              <a:lnSpc>
                <a:spcPct val="150000"/>
              </a:lnSpc>
              <a:spcAft>
                <a:spcPts val="1000"/>
              </a:spcAft>
            </a:pPr>
            <a:r>
              <a:rPr lang="en-US" b="1" dirty="0" smtClean="0">
                <a:effectLst/>
                <a:latin typeface="Times New Roman"/>
                <a:ea typeface="Times New Roman"/>
                <a:cs typeface="Arial"/>
              </a:rPr>
              <a:t>Chromatin:</a:t>
            </a:r>
            <a:endParaRPr lang="en-US" sz="1400" dirty="0">
              <a:effectLst/>
              <a:latin typeface="Calibri"/>
              <a:ea typeface="Calibri"/>
              <a:cs typeface="Arial"/>
            </a:endParaRPr>
          </a:p>
        </p:txBody>
      </p:sp>
      <p:sp>
        <p:nvSpPr>
          <p:cNvPr id="4" name="مستطيل 3"/>
          <p:cNvSpPr/>
          <p:nvPr/>
        </p:nvSpPr>
        <p:spPr>
          <a:xfrm>
            <a:off x="1043608" y="620688"/>
            <a:ext cx="7344816" cy="2535246"/>
          </a:xfrm>
          <a:prstGeom prst="rect">
            <a:avLst/>
          </a:prstGeom>
        </p:spPr>
        <p:txBody>
          <a:bodyPr wrap="square">
            <a:spAutoFit/>
          </a:bodyPr>
          <a:lstStyle/>
          <a:p>
            <a:pPr algn="justLow">
              <a:lnSpc>
                <a:spcPct val="150000"/>
              </a:lnSpc>
            </a:pPr>
            <a:r>
              <a:rPr lang="en-US" dirty="0">
                <a:latin typeface="Times New Roman"/>
                <a:ea typeface="Times New Roman"/>
              </a:rPr>
              <a:t>Chromatin is a complex of macromolecules composed of DNA, RNA, and protein, which is found inside the nucleus of eukaryotic cells. Chromatin exists in two forms: heterochromatin (condensed) and </a:t>
            </a:r>
            <a:r>
              <a:rPr lang="en-US" dirty="0" err="1">
                <a:latin typeface="Times New Roman"/>
                <a:ea typeface="Times New Roman"/>
              </a:rPr>
              <a:t>euchromatin</a:t>
            </a:r>
            <a:r>
              <a:rPr lang="en-US" dirty="0">
                <a:latin typeface="Times New Roman"/>
                <a:ea typeface="Times New Roman"/>
              </a:rPr>
              <a:t> (extended). The primary protein components of chromatin are histones that help to organize DNA into “</a:t>
            </a:r>
            <a:r>
              <a:rPr lang="en-US" dirty="0" smtClean="0">
                <a:latin typeface="Times New Roman"/>
                <a:ea typeface="Times New Roman"/>
              </a:rPr>
              <a:t>bead-like</a:t>
            </a:r>
            <a:r>
              <a:rPr lang="en-US" dirty="0">
                <a:latin typeface="Times New Roman"/>
                <a:ea typeface="Times New Roman"/>
              </a:rPr>
              <a:t>” structures called nucleosomes by providing a base on which the DNA can be enfolded around</a:t>
            </a:r>
            <a:r>
              <a:rPr lang="en-US" dirty="0" smtClean="0">
                <a:latin typeface="Times New Roman"/>
                <a:ea typeface="Times New Roman"/>
              </a:rPr>
              <a:t>.                            </a:t>
            </a:r>
            <a:endParaRPr lang="ar-IQ" dirty="0"/>
          </a:p>
        </p:txBody>
      </p:sp>
      <p:pic>
        <p:nvPicPr>
          <p:cNvPr id="5" name="صورة 4" descr="chromatinstructurefigure1.jpg"/>
          <p:cNvPicPr/>
          <p:nvPr/>
        </p:nvPicPr>
        <p:blipFill>
          <a:blip r:embed="rId2"/>
          <a:stretch>
            <a:fillRect/>
          </a:stretch>
        </p:blipFill>
        <p:spPr>
          <a:xfrm>
            <a:off x="1935161" y="3501008"/>
            <a:ext cx="6309247" cy="3312368"/>
          </a:xfrm>
          <a:prstGeom prst="rect">
            <a:avLst/>
          </a:prstGeom>
        </p:spPr>
      </p:pic>
    </p:spTree>
    <p:extLst>
      <p:ext uri="{BB962C8B-B14F-4D97-AF65-F5344CB8AC3E}">
        <p14:creationId xmlns:p14="http://schemas.microsoft.com/office/powerpoint/2010/main" val="1975297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16632"/>
            <a:ext cx="7272808" cy="2585323"/>
          </a:xfrm>
          <a:prstGeom prst="rect">
            <a:avLst/>
          </a:prstGeom>
        </p:spPr>
        <p:txBody>
          <a:bodyPr wrap="square">
            <a:spAutoFit/>
          </a:bodyPr>
          <a:lstStyle/>
          <a:p>
            <a:pPr algn="justLow">
              <a:lnSpc>
                <a:spcPct val="150000"/>
              </a:lnSpc>
            </a:pPr>
            <a:r>
              <a:rPr lang="en-US" dirty="0">
                <a:latin typeface="Times New Roman"/>
                <a:ea typeface="Times New Roman"/>
              </a:rPr>
              <a:t>A nucleosome consists of 147 base pairs of DNA that is </a:t>
            </a:r>
            <a:r>
              <a:rPr lang="en-US" dirty="0" smtClean="0">
                <a:latin typeface="Times New Roman"/>
                <a:ea typeface="Times New Roman"/>
              </a:rPr>
              <a:t>enfolded </a:t>
            </a:r>
            <a:r>
              <a:rPr lang="en-US" dirty="0">
                <a:latin typeface="Times New Roman"/>
                <a:ea typeface="Times New Roman"/>
              </a:rPr>
              <a:t>around a set of 8 histones called an </a:t>
            </a:r>
            <a:r>
              <a:rPr lang="en-US" dirty="0" err="1">
                <a:latin typeface="Times New Roman"/>
                <a:ea typeface="Times New Roman"/>
              </a:rPr>
              <a:t>octomer</a:t>
            </a:r>
            <a:r>
              <a:rPr lang="en-US" dirty="0">
                <a:latin typeface="Times New Roman"/>
                <a:ea typeface="Times New Roman"/>
              </a:rPr>
              <a:t>. The nucleosome can be further folded to produce the chromatin fiber. Chromatin fibers are coiled and condensed to form chromosomes. Chromatin makes it possible for a number of cell processes to occur including DNA replication, transcription, DNA repair, genetic recombination, and cell division</a:t>
            </a:r>
            <a:r>
              <a:rPr lang="en-US" dirty="0" smtClean="0">
                <a:latin typeface="Times New Roman"/>
                <a:ea typeface="Times New Roman"/>
              </a:rPr>
              <a:t>.                                                          </a:t>
            </a:r>
            <a:endParaRPr lang="ar-IQ" dirty="0"/>
          </a:p>
        </p:txBody>
      </p:sp>
      <p:sp>
        <p:nvSpPr>
          <p:cNvPr id="3" name="مستطيل 2"/>
          <p:cNvSpPr/>
          <p:nvPr/>
        </p:nvSpPr>
        <p:spPr>
          <a:xfrm>
            <a:off x="1043608" y="2660427"/>
            <a:ext cx="7272808" cy="3416320"/>
          </a:xfrm>
          <a:prstGeom prst="rect">
            <a:avLst/>
          </a:prstGeom>
        </p:spPr>
        <p:txBody>
          <a:bodyPr wrap="square">
            <a:spAutoFit/>
          </a:bodyPr>
          <a:lstStyle/>
          <a:p>
            <a:pPr algn="justLow">
              <a:lnSpc>
                <a:spcPct val="150000"/>
              </a:lnSpc>
            </a:pPr>
            <a:r>
              <a:rPr lang="en-US" dirty="0">
                <a:latin typeface="Times New Roman"/>
                <a:ea typeface="Times New Roman"/>
              </a:rPr>
              <a:t>People often confuse these three terms: </a:t>
            </a:r>
            <a:r>
              <a:rPr lang="en-US" b="1" dirty="0">
                <a:latin typeface="Times New Roman"/>
                <a:ea typeface="Times New Roman"/>
              </a:rPr>
              <a:t>chromatin</a:t>
            </a:r>
            <a:r>
              <a:rPr lang="en-US" dirty="0">
                <a:latin typeface="Times New Roman"/>
                <a:ea typeface="Times New Roman"/>
              </a:rPr>
              <a:t>, </a:t>
            </a:r>
            <a:r>
              <a:rPr lang="en-US" b="1" dirty="0">
                <a:latin typeface="Times New Roman"/>
                <a:ea typeface="Times New Roman"/>
              </a:rPr>
              <a:t>chromosome</a:t>
            </a:r>
            <a:r>
              <a:rPr lang="en-US" dirty="0">
                <a:latin typeface="Times New Roman"/>
                <a:ea typeface="Times New Roman"/>
              </a:rPr>
              <a:t>, and </a:t>
            </a:r>
            <a:r>
              <a:rPr lang="en-US" b="1" dirty="0">
                <a:latin typeface="Times New Roman"/>
                <a:ea typeface="Times New Roman"/>
              </a:rPr>
              <a:t>chromatid</a:t>
            </a:r>
            <a:r>
              <a:rPr lang="en-US" dirty="0">
                <a:latin typeface="Times New Roman"/>
                <a:ea typeface="Times New Roman"/>
              </a:rPr>
              <a:t>. While all of those three structures are composed of DNA and proteins within the nucleus, each is uniquely defined. As mentioned above, </a:t>
            </a:r>
            <a:r>
              <a:rPr lang="en-US" b="1" dirty="0">
                <a:latin typeface="Times New Roman"/>
                <a:ea typeface="Times New Roman"/>
              </a:rPr>
              <a:t>chromatin</a:t>
            </a:r>
            <a:r>
              <a:rPr lang="en-US" dirty="0">
                <a:latin typeface="Times New Roman"/>
                <a:ea typeface="Times New Roman"/>
              </a:rPr>
              <a:t> is composed of DNA and histones that are packaged into thin, stringy fibers. The chromatin undergoes further condensation to form the </a:t>
            </a:r>
            <a:r>
              <a:rPr lang="en-US" b="1" dirty="0">
                <a:latin typeface="Times New Roman"/>
                <a:ea typeface="Times New Roman"/>
              </a:rPr>
              <a:t>chromosome</a:t>
            </a:r>
            <a:r>
              <a:rPr lang="en-US" dirty="0" smtClean="0">
                <a:latin typeface="Times New Roman"/>
                <a:ea typeface="Times New Roman"/>
              </a:rPr>
              <a:t>.                                                                                             </a:t>
            </a:r>
          </a:p>
          <a:p>
            <a:pPr algn="justLow">
              <a:lnSpc>
                <a:spcPct val="150000"/>
              </a:lnSpc>
            </a:pPr>
            <a:r>
              <a:rPr lang="en-US" dirty="0" smtClean="0">
                <a:latin typeface="Times New Roman"/>
                <a:ea typeface="Times New Roman"/>
              </a:rPr>
              <a:t>So </a:t>
            </a:r>
            <a:r>
              <a:rPr lang="en-US" dirty="0">
                <a:latin typeface="Times New Roman"/>
                <a:ea typeface="Times New Roman"/>
              </a:rPr>
              <a:t>the chromatin is a lower order of DNA organization, while chromosomes are the higher order of DNA organization. </a:t>
            </a:r>
            <a:r>
              <a:rPr lang="en-US" dirty="0" smtClean="0">
                <a:latin typeface="Times New Roman"/>
                <a:ea typeface="Times New Roman"/>
              </a:rPr>
              <a:t>                                                       </a:t>
            </a:r>
            <a:endParaRPr lang="ar-IQ" dirty="0"/>
          </a:p>
        </p:txBody>
      </p:sp>
    </p:spTree>
    <p:extLst>
      <p:ext uri="{BB962C8B-B14F-4D97-AF65-F5344CB8AC3E}">
        <p14:creationId xmlns:p14="http://schemas.microsoft.com/office/powerpoint/2010/main" val="50592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15616" y="266596"/>
            <a:ext cx="7632848" cy="4710905"/>
          </a:xfrm>
          <a:prstGeom prst="rect">
            <a:avLst/>
          </a:prstGeom>
        </p:spPr>
        <p:txBody>
          <a:bodyPr wrap="square">
            <a:spAutoFit/>
          </a:bodyPr>
          <a:lstStyle/>
          <a:p>
            <a:pPr algn="justLow" rtl="0">
              <a:lnSpc>
                <a:spcPct val="150000"/>
              </a:lnSpc>
              <a:spcAft>
                <a:spcPts val="1000"/>
              </a:spcAft>
            </a:pPr>
            <a:r>
              <a:rPr lang="en-US" sz="2000" dirty="0" smtClean="0">
                <a:latin typeface="Times New Roman"/>
                <a:ea typeface="Calibri"/>
                <a:cs typeface="Arial"/>
              </a:rPr>
              <a:t>During </a:t>
            </a:r>
            <a:r>
              <a:rPr lang="en-US" sz="2000" dirty="0">
                <a:latin typeface="Times New Roman"/>
                <a:ea typeface="Calibri"/>
                <a:cs typeface="Arial"/>
              </a:rPr>
              <a:t>the cell division processes of mitosis and meiosis, chromosomes replicate to ensure that each new daughter cell receives the correct number of chromosomes. </a:t>
            </a:r>
            <a:endParaRPr lang="en-US" sz="2000" dirty="0" smtClean="0">
              <a:latin typeface="Times New Roman"/>
              <a:ea typeface="Calibri"/>
              <a:cs typeface="Arial"/>
            </a:endParaRPr>
          </a:p>
          <a:p>
            <a:pPr algn="justLow" rtl="0">
              <a:lnSpc>
                <a:spcPct val="150000"/>
              </a:lnSpc>
              <a:spcAft>
                <a:spcPts val="1000"/>
              </a:spcAft>
            </a:pPr>
            <a:r>
              <a:rPr lang="en-US" sz="2000" dirty="0" smtClean="0">
                <a:latin typeface="Times New Roman"/>
                <a:ea typeface="Calibri"/>
                <a:cs typeface="Arial"/>
              </a:rPr>
              <a:t>A </a:t>
            </a:r>
            <a:r>
              <a:rPr lang="en-US" sz="2000" dirty="0">
                <a:latin typeface="Times New Roman"/>
                <a:ea typeface="Calibri"/>
                <a:cs typeface="Arial"/>
              </a:rPr>
              <a:t>duplicated chromosome is </a:t>
            </a:r>
            <a:r>
              <a:rPr lang="en-US" sz="2000" dirty="0" smtClean="0">
                <a:latin typeface="Times New Roman"/>
                <a:ea typeface="Calibri"/>
                <a:cs typeface="Arial"/>
              </a:rPr>
              <a:t>double-stranded. </a:t>
            </a:r>
            <a:r>
              <a:rPr lang="en-US" sz="2000" dirty="0">
                <a:latin typeface="Times New Roman"/>
                <a:ea typeface="Calibri"/>
                <a:cs typeface="Arial"/>
              </a:rPr>
              <a:t>The two strands are identical and connected at a central region called the centromere. </a:t>
            </a:r>
            <a:endParaRPr lang="en-US" sz="2000" dirty="0" smtClean="0">
              <a:latin typeface="Times New Roman"/>
              <a:ea typeface="Calibri"/>
              <a:cs typeface="Arial"/>
            </a:endParaRPr>
          </a:p>
          <a:p>
            <a:pPr algn="justLow" rtl="0">
              <a:lnSpc>
                <a:spcPct val="150000"/>
              </a:lnSpc>
              <a:spcAft>
                <a:spcPts val="1000"/>
              </a:spcAft>
            </a:pPr>
            <a:r>
              <a:rPr lang="en-US" sz="2000" dirty="0" smtClean="0">
                <a:latin typeface="Times New Roman"/>
                <a:ea typeface="Times New Roman"/>
                <a:cs typeface="Arial"/>
              </a:rPr>
              <a:t>A </a:t>
            </a:r>
            <a:r>
              <a:rPr lang="en-US" sz="2000" dirty="0">
                <a:latin typeface="Times New Roman"/>
                <a:ea typeface="Times New Roman"/>
                <a:cs typeface="Arial"/>
              </a:rPr>
              <a:t>chromatid is either of the two strands of a replicated chromosome. </a:t>
            </a:r>
            <a:endParaRPr lang="en-US" sz="2000" dirty="0" smtClean="0">
              <a:latin typeface="Times New Roman"/>
              <a:ea typeface="Times New Roman"/>
              <a:cs typeface="Arial"/>
            </a:endParaRPr>
          </a:p>
          <a:p>
            <a:pPr algn="justLow" rtl="0">
              <a:lnSpc>
                <a:spcPct val="150000"/>
              </a:lnSpc>
              <a:spcAft>
                <a:spcPts val="1000"/>
              </a:spcAft>
            </a:pPr>
            <a:r>
              <a:rPr lang="en-US" sz="2000" dirty="0" smtClean="0">
                <a:latin typeface="Times New Roman"/>
                <a:ea typeface="Times New Roman"/>
                <a:cs typeface="Arial"/>
              </a:rPr>
              <a:t>Chromatids </a:t>
            </a:r>
            <a:r>
              <a:rPr lang="en-US" sz="2000" dirty="0">
                <a:latin typeface="Times New Roman"/>
                <a:ea typeface="Times New Roman"/>
                <a:cs typeface="Arial"/>
              </a:rPr>
              <a:t>connected by a centromere are called sister chromatids. </a:t>
            </a:r>
            <a:endParaRPr lang="en-US" sz="2000" dirty="0" smtClean="0">
              <a:latin typeface="Times New Roman"/>
              <a:ea typeface="Times New Roman"/>
              <a:cs typeface="Arial"/>
            </a:endParaRPr>
          </a:p>
          <a:p>
            <a:pPr algn="justLow" rtl="0">
              <a:lnSpc>
                <a:spcPct val="150000"/>
              </a:lnSpc>
              <a:spcAft>
                <a:spcPts val="1000"/>
              </a:spcAft>
            </a:pPr>
            <a:r>
              <a:rPr lang="en-US" sz="2000" dirty="0" smtClean="0">
                <a:latin typeface="Times New Roman"/>
                <a:ea typeface="Times New Roman"/>
                <a:cs typeface="Arial"/>
              </a:rPr>
              <a:t>At </a:t>
            </a:r>
            <a:r>
              <a:rPr lang="en-US" sz="2000" dirty="0">
                <a:latin typeface="Times New Roman"/>
                <a:ea typeface="Times New Roman"/>
                <a:cs typeface="Arial"/>
              </a:rPr>
              <a:t>the end of cell division, sister chromatids separate and become daughter chromosomes in the newly formed daughter cells.</a:t>
            </a:r>
            <a:endParaRPr lang="en-US" sz="2000" dirty="0">
              <a:effectLst/>
              <a:latin typeface="Calibri"/>
              <a:ea typeface="Calibri"/>
              <a:cs typeface="Arial"/>
            </a:endParaRPr>
          </a:p>
        </p:txBody>
      </p:sp>
    </p:spTree>
    <p:extLst>
      <p:ext uri="{BB962C8B-B14F-4D97-AF65-F5344CB8AC3E}">
        <p14:creationId xmlns:p14="http://schemas.microsoft.com/office/powerpoint/2010/main" val="189828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www.creative-diagnostics.com/blog/wp-content/uploads/2017/11/The-Structure-and-Function-of-Chromatin.jp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52619"/>
            <a:ext cx="6696744" cy="5196661"/>
          </a:xfrm>
          <a:prstGeom prst="rect">
            <a:avLst/>
          </a:prstGeom>
          <a:noFill/>
          <a:ln>
            <a:noFill/>
          </a:ln>
        </p:spPr>
      </p:pic>
    </p:spTree>
    <p:extLst>
      <p:ext uri="{BB962C8B-B14F-4D97-AF65-F5344CB8AC3E}">
        <p14:creationId xmlns:p14="http://schemas.microsoft.com/office/powerpoint/2010/main" val="214220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352150"/>
            <a:ext cx="7488832" cy="4919295"/>
          </a:xfrm>
          <a:prstGeom prst="rect">
            <a:avLst/>
          </a:prstGeom>
        </p:spPr>
        <p:txBody>
          <a:bodyPr wrap="square">
            <a:spAutoFit/>
          </a:bodyPr>
          <a:lstStyle/>
          <a:p>
            <a:pPr algn="justLow" rtl="0">
              <a:lnSpc>
                <a:spcPct val="150000"/>
              </a:lnSpc>
              <a:spcAft>
                <a:spcPts val="1000"/>
              </a:spcAft>
            </a:pPr>
            <a:r>
              <a:rPr lang="en-US" sz="2200" b="1" dirty="0">
                <a:latin typeface="Times New Roman"/>
                <a:ea typeface="Times New Roman"/>
                <a:cs typeface="Arial"/>
              </a:rPr>
              <a:t>Nucleolus</a:t>
            </a:r>
            <a:r>
              <a:rPr lang="en-US" sz="2200" dirty="0">
                <a:latin typeface="Times New Roman"/>
                <a:ea typeface="Times New Roman"/>
                <a:cs typeface="Arial"/>
              </a:rPr>
              <a:t>:</a:t>
            </a:r>
            <a:endParaRPr lang="en-US" sz="2200" dirty="0">
              <a:latin typeface="Calibri"/>
              <a:ea typeface="Calibri"/>
              <a:cs typeface="Arial"/>
            </a:endParaRPr>
          </a:p>
          <a:p>
            <a:pPr algn="justLow" rtl="0">
              <a:lnSpc>
                <a:spcPct val="150000"/>
              </a:lnSpc>
              <a:spcAft>
                <a:spcPts val="1000"/>
              </a:spcAft>
            </a:pPr>
            <a:r>
              <a:rPr lang="en-US" sz="2200" dirty="0">
                <a:latin typeface="Times New Roman"/>
                <a:ea typeface="Times New Roman"/>
                <a:cs typeface="Arial"/>
              </a:rPr>
              <a:t> is a round body located inside the nucleus of a eukaryotic cell. It is not surrounded by a membrane but sits in the nucleus. The nucleolus makes ribosomal subunits from proteins and ribosomal RNA, also known as </a:t>
            </a:r>
            <a:r>
              <a:rPr lang="en-US" sz="2200" dirty="0" err="1">
                <a:latin typeface="Times New Roman"/>
                <a:ea typeface="Times New Roman"/>
                <a:cs typeface="Arial"/>
              </a:rPr>
              <a:t>rRNA</a:t>
            </a:r>
            <a:r>
              <a:rPr lang="en-US" sz="2200" dirty="0">
                <a:latin typeface="Times New Roman"/>
                <a:ea typeface="Times New Roman"/>
                <a:cs typeface="Arial"/>
              </a:rPr>
              <a:t>. </a:t>
            </a:r>
            <a:endParaRPr lang="en-US" sz="2200" dirty="0" smtClean="0">
              <a:latin typeface="Times New Roman"/>
              <a:ea typeface="Times New Roman"/>
              <a:cs typeface="Arial"/>
            </a:endParaRPr>
          </a:p>
          <a:p>
            <a:pPr algn="justLow" rtl="0">
              <a:lnSpc>
                <a:spcPct val="150000"/>
              </a:lnSpc>
              <a:spcAft>
                <a:spcPts val="1000"/>
              </a:spcAft>
            </a:pPr>
            <a:r>
              <a:rPr lang="en-US" sz="2200" dirty="0" smtClean="0">
                <a:latin typeface="Times New Roman"/>
                <a:ea typeface="Times New Roman"/>
                <a:cs typeface="Arial"/>
              </a:rPr>
              <a:t>It </a:t>
            </a:r>
            <a:r>
              <a:rPr lang="en-US" sz="2200" dirty="0">
                <a:latin typeface="Times New Roman"/>
                <a:ea typeface="Times New Roman"/>
                <a:cs typeface="Arial"/>
              </a:rPr>
              <a:t>then sends the subunits out to the rest of the cell where they combine into complete ribosomes. Ribosomes make proteins; therefore, the nucleolus plays a vital role in making proteins in the cell.</a:t>
            </a:r>
            <a:endParaRPr lang="en-US" sz="2200" dirty="0">
              <a:effectLst/>
              <a:latin typeface="Calibri"/>
              <a:ea typeface="Calibri"/>
              <a:cs typeface="Arial"/>
            </a:endParaRPr>
          </a:p>
        </p:txBody>
      </p:sp>
    </p:spTree>
    <p:extLst>
      <p:ext uri="{BB962C8B-B14F-4D97-AF65-F5344CB8AC3E}">
        <p14:creationId xmlns:p14="http://schemas.microsoft.com/office/powerpoint/2010/main" val="146824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Nucleolus.jpg"/>
          <p:cNvPicPr/>
          <p:nvPr/>
        </p:nvPicPr>
        <p:blipFill>
          <a:blip r:embed="rId2" cstate="print"/>
          <a:stretch>
            <a:fillRect/>
          </a:stretch>
        </p:blipFill>
        <p:spPr>
          <a:xfrm>
            <a:off x="2339752" y="1412776"/>
            <a:ext cx="5040560" cy="3955415"/>
          </a:xfrm>
          <a:prstGeom prst="rect">
            <a:avLst/>
          </a:prstGeom>
        </p:spPr>
      </p:pic>
    </p:spTree>
    <p:extLst>
      <p:ext uri="{BB962C8B-B14F-4D97-AF65-F5344CB8AC3E}">
        <p14:creationId xmlns:p14="http://schemas.microsoft.com/office/powerpoint/2010/main" val="3621262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16632"/>
            <a:ext cx="7704856" cy="463397"/>
          </a:xfrm>
          <a:prstGeom prst="rect">
            <a:avLst/>
          </a:prstGeom>
        </p:spPr>
        <p:txBody>
          <a:bodyPr wrap="square">
            <a:spAutoFit/>
          </a:bodyPr>
          <a:lstStyle/>
          <a:p>
            <a:pPr algn="justLow" rtl="0">
              <a:lnSpc>
                <a:spcPct val="150000"/>
              </a:lnSpc>
              <a:spcAft>
                <a:spcPts val="1000"/>
              </a:spcAft>
            </a:pPr>
            <a:r>
              <a:rPr lang="en-US" b="1" dirty="0">
                <a:latin typeface="Times New Roman"/>
                <a:ea typeface="Times New Roman"/>
                <a:cs typeface="Arial"/>
              </a:rPr>
              <a:t>Chromosome</a:t>
            </a:r>
            <a:r>
              <a:rPr lang="en-US" b="1" dirty="0" smtClean="0">
                <a:latin typeface="Times New Roman"/>
                <a:ea typeface="Times New Roman"/>
                <a:cs typeface="Arial"/>
              </a:rPr>
              <a:t>:</a:t>
            </a:r>
            <a:endParaRPr lang="en-US" dirty="0">
              <a:latin typeface="Calibri"/>
              <a:ea typeface="Calibri"/>
              <a:cs typeface="Arial"/>
            </a:endParaRPr>
          </a:p>
        </p:txBody>
      </p:sp>
      <p:sp>
        <p:nvSpPr>
          <p:cNvPr id="3" name="مستطيل 2"/>
          <p:cNvSpPr/>
          <p:nvPr/>
        </p:nvSpPr>
        <p:spPr>
          <a:xfrm>
            <a:off x="1043608" y="620688"/>
            <a:ext cx="7560840" cy="3139321"/>
          </a:xfrm>
          <a:prstGeom prst="rect">
            <a:avLst/>
          </a:prstGeom>
        </p:spPr>
        <p:txBody>
          <a:bodyPr wrap="square">
            <a:spAutoFit/>
          </a:bodyPr>
          <a:lstStyle/>
          <a:p>
            <a:pPr algn="justLow" rtl="0">
              <a:lnSpc>
                <a:spcPct val="150000"/>
              </a:lnSpc>
              <a:spcAft>
                <a:spcPts val="1000"/>
              </a:spcAft>
            </a:pPr>
            <a:r>
              <a:rPr lang="en-US" sz="2200" dirty="0">
                <a:latin typeface="Times New Roman"/>
                <a:ea typeface="Times New Roman"/>
                <a:cs typeface="Arial"/>
              </a:rPr>
              <a:t>Collectively, DNA and proteins are called </a:t>
            </a:r>
            <a:r>
              <a:rPr lang="en-US" sz="2200" b="1" dirty="0">
                <a:latin typeface="Times New Roman"/>
                <a:ea typeface="Times New Roman"/>
                <a:cs typeface="Arial"/>
              </a:rPr>
              <a:t>chromatin</a:t>
            </a:r>
            <a:r>
              <a:rPr lang="en-US" sz="2200" dirty="0">
                <a:latin typeface="Times New Roman"/>
                <a:ea typeface="Times New Roman"/>
                <a:cs typeface="Arial"/>
              </a:rPr>
              <a:t>.  Human have 46 chromosome that occur in 23 pairs. 22 of these pairs are called </a:t>
            </a:r>
            <a:r>
              <a:rPr lang="en-US" sz="2200" b="1" dirty="0">
                <a:latin typeface="Times New Roman"/>
                <a:ea typeface="Times New Roman"/>
                <a:cs typeface="Arial"/>
              </a:rPr>
              <a:t>autosome</a:t>
            </a:r>
            <a:r>
              <a:rPr lang="en-US" sz="2200" dirty="0">
                <a:latin typeface="Times New Roman"/>
                <a:ea typeface="Times New Roman"/>
                <a:cs typeface="Arial"/>
              </a:rPr>
              <a:t>. All of these chromosome are found in both male and female. One pair of chromosome is called </a:t>
            </a:r>
            <a:r>
              <a:rPr lang="en-US" sz="2200" b="1" dirty="0">
                <a:latin typeface="Times New Roman"/>
                <a:ea typeface="Times New Roman"/>
                <a:cs typeface="Arial"/>
              </a:rPr>
              <a:t>sex chromosome </a:t>
            </a:r>
            <a:r>
              <a:rPr lang="en-US" sz="2200" dirty="0">
                <a:latin typeface="Times New Roman"/>
                <a:ea typeface="Times New Roman"/>
                <a:cs typeface="Arial"/>
              </a:rPr>
              <a:t>because this pairs</a:t>
            </a:r>
            <a:r>
              <a:rPr lang="en-US" sz="2200" b="1" dirty="0">
                <a:latin typeface="Times New Roman"/>
                <a:ea typeface="Times New Roman"/>
                <a:cs typeface="Arial"/>
              </a:rPr>
              <a:t> </a:t>
            </a:r>
            <a:r>
              <a:rPr lang="en-US" sz="2200" dirty="0">
                <a:latin typeface="Times New Roman"/>
                <a:ea typeface="Times New Roman"/>
                <a:cs typeface="Arial"/>
              </a:rPr>
              <a:t>contain the genes that control gender. </a:t>
            </a:r>
            <a:endParaRPr lang="en-US" sz="2200" dirty="0">
              <a:effectLst/>
              <a:latin typeface="Calibri"/>
              <a:ea typeface="Calibri"/>
              <a:cs typeface="Arial"/>
            </a:endParaRPr>
          </a:p>
        </p:txBody>
      </p:sp>
    </p:spTree>
    <p:extLst>
      <p:ext uri="{BB962C8B-B14F-4D97-AF65-F5344CB8AC3E}">
        <p14:creationId xmlns:p14="http://schemas.microsoft.com/office/powerpoint/2010/main" val="280886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98916"/>
            <a:ext cx="7758608" cy="1595309"/>
          </a:xfrm>
          <a:prstGeom prst="rect">
            <a:avLst/>
          </a:prstGeom>
        </p:spPr>
        <p:txBody>
          <a:bodyPr wrap="square">
            <a:spAutoFit/>
          </a:bodyPr>
          <a:lstStyle/>
          <a:p>
            <a:pPr algn="justLow" rtl="0">
              <a:lnSpc>
                <a:spcPct val="150000"/>
              </a:lnSpc>
              <a:spcAft>
                <a:spcPts val="1000"/>
              </a:spcAft>
            </a:pPr>
            <a:r>
              <a:rPr lang="en-US" dirty="0" smtClean="0">
                <a:latin typeface="Times New Roman"/>
                <a:ea typeface="Times New Roman"/>
                <a:cs typeface="Arial"/>
              </a:rPr>
              <a:t>Make </a:t>
            </a:r>
            <a:r>
              <a:rPr lang="en-US" dirty="0">
                <a:latin typeface="Times New Roman"/>
                <a:ea typeface="Times New Roman"/>
                <a:cs typeface="Arial"/>
              </a:rPr>
              <a:t>up the 23</a:t>
            </a:r>
            <a:r>
              <a:rPr lang="en-US" baseline="30000" dirty="0">
                <a:latin typeface="Times New Roman"/>
                <a:ea typeface="Times New Roman"/>
                <a:cs typeface="Arial"/>
              </a:rPr>
              <a:t>rd</a:t>
            </a:r>
            <a:r>
              <a:rPr lang="en-US" dirty="0">
                <a:latin typeface="Times New Roman"/>
                <a:ea typeface="Times New Roman"/>
                <a:cs typeface="Arial"/>
              </a:rPr>
              <a:t> pair, determining sex of person</a:t>
            </a:r>
            <a:endParaRPr lang="en-US" sz="1400" dirty="0">
              <a:latin typeface="Calibri"/>
              <a:ea typeface="Calibri"/>
              <a:cs typeface="Arial"/>
            </a:endParaRPr>
          </a:p>
          <a:p>
            <a:pPr algn="justLow" rtl="0">
              <a:lnSpc>
                <a:spcPct val="150000"/>
              </a:lnSpc>
              <a:spcAft>
                <a:spcPts val="1000"/>
              </a:spcAft>
            </a:pPr>
            <a:r>
              <a:rPr lang="en-US" dirty="0">
                <a:latin typeface="Times New Roman"/>
                <a:ea typeface="Times New Roman"/>
                <a:cs typeface="Arial"/>
              </a:rPr>
              <a:t>All males have an X and Y</a:t>
            </a:r>
            <a:endParaRPr lang="en-US" sz="1400" dirty="0">
              <a:latin typeface="Calibri"/>
              <a:ea typeface="Calibri"/>
              <a:cs typeface="Arial"/>
            </a:endParaRPr>
          </a:p>
          <a:p>
            <a:pPr algn="justLow" rtl="0">
              <a:lnSpc>
                <a:spcPct val="150000"/>
              </a:lnSpc>
              <a:spcAft>
                <a:spcPts val="1000"/>
              </a:spcAft>
            </a:pPr>
            <a:r>
              <a:rPr lang="en-US" dirty="0">
                <a:latin typeface="Times New Roman"/>
                <a:ea typeface="Times New Roman"/>
                <a:cs typeface="Arial"/>
              </a:rPr>
              <a:t>All females have two X chromosomes </a:t>
            </a:r>
            <a:endParaRPr lang="en-US" sz="1400" dirty="0">
              <a:effectLst/>
              <a:latin typeface="Calibri"/>
              <a:ea typeface="Calibri"/>
              <a:cs typeface="Arial"/>
            </a:endParaRPr>
          </a:p>
        </p:txBody>
      </p:sp>
      <p:pic>
        <p:nvPicPr>
          <p:cNvPr id="4" name="صورة 3" descr="Human karyotype &quot;painted&quot; using fluorescent DNA probes. These mitotic chromosomes each consist of a pair of sister chromatids joined at their centromeres. The images of the homologous chromosome pairs (e.g., 2 copies of chromosome 1) have been lined up next to each other. Image from Bolzer et al., (2005) Three-Dimensional Maps of All Chromosomes in Human Male Fibroblast Nuclei and Prometaphase Rosettes. PLoS Biol 3(5): e157 DOI: 10.1371/journal.pbio.003015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988840"/>
            <a:ext cx="5831840" cy="1590675"/>
          </a:xfrm>
          <a:prstGeom prst="rect">
            <a:avLst/>
          </a:prstGeom>
          <a:noFill/>
          <a:ln>
            <a:noFill/>
          </a:ln>
        </p:spPr>
      </p:pic>
      <p:sp>
        <p:nvSpPr>
          <p:cNvPr id="5" name="مستطيل 4"/>
          <p:cNvSpPr/>
          <p:nvPr/>
        </p:nvSpPr>
        <p:spPr>
          <a:xfrm>
            <a:off x="1280468" y="3740839"/>
            <a:ext cx="5831840" cy="1200329"/>
          </a:xfrm>
          <a:prstGeom prst="rect">
            <a:avLst/>
          </a:prstGeom>
        </p:spPr>
        <p:txBody>
          <a:bodyPr wrap="square">
            <a:spAutoFit/>
          </a:bodyPr>
          <a:lstStyle/>
          <a:p>
            <a:pPr algn="justLow" rtl="0">
              <a:lnSpc>
                <a:spcPct val="150000"/>
              </a:lnSpc>
              <a:spcAft>
                <a:spcPts val="1000"/>
              </a:spcAft>
            </a:pPr>
            <a:r>
              <a:rPr lang="en-US" sz="1200" b="1" dirty="0">
                <a:latin typeface="Times New Roman"/>
                <a:ea typeface="Calibri"/>
                <a:cs typeface="Arial"/>
              </a:rPr>
              <a:t>Human karyotype “painted” using fluorescent DNA probes. These mitotic chromosomes each consist of a pair of sister chromatids joined at their centromeres. The images of the homologous chromosome pairs (e.g., 2 copies of chromosome 1) have been lined up next to each other. </a:t>
            </a:r>
            <a:endParaRPr lang="en-US" sz="1200" dirty="0">
              <a:effectLst/>
              <a:latin typeface="Calibri"/>
              <a:ea typeface="Calibri"/>
              <a:cs typeface="Arial"/>
            </a:endParaRPr>
          </a:p>
        </p:txBody>
      </p:sp>
    </p:spTree>
    <p:extLst>
      <p:ext uri="{BB962C8B-B14F-4D97-AF65-F5344CB8AC3E}">
        <p14:creationId xmlns:p14="http://schemas.microsoft.com/office/powerpoint/2010/main" val="373508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hromosome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36712"/>
            <a:ext cx="518457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30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pictures of nucleosome‬‏"/>
          <p:cNvPicPr>
            <a:picLocks noChangeAspect="1" noChangeArrowheads="1"/>
          </p:cNvPicPr>
          <p:nvPr/>
        </p:nvPicPr>
        <p:blipFill rotWithShape="1">
          <a:blip r:embed="rId2">
            <a:extLst>
              <a:ext uri="{28A0092B-C50C-407E-A947-70E740481C1C}">
                <a14:useLocalDpi xmlns:a14="http://schemas.microsoft.com/office/drawing/2010/main" val="0"/>
              </a:ext>
            </a:extLst>
          </a:blip>
          <a:srcRect l="3538" t="2365" r="4569" b="23038"/>
          <a:stretch/>
        </p:blipFill>
        <p:spPr bwMode="auto">
          <a:xfrm>
            <a:off x="2750320" y="44624"/>
            <a:ext cx="3837904" cy="2759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pictures of nucleos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068960"/>
            <a:ext cx="5047903" cy="263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63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188640"/>
            <a:ext cx="1818126" cy="587148"/>
          </a:xfrm>
          <a:prstGeom prst="rect">
            <a:avLst/>
          </a:prstGeom>
        </p:spPr>
        <p:txBody>
          <a:bodyPr wrap="none">
            <a:spAutoFit/>
          </a:bodyPr>
          <a:lstStyle/>
          <a:p>
            <a:pPr algn="l" rtl="0">
              <a:lnSpc>
                <a:spcPct val="150000"/>
              </a:lnSpc>
              <a:spcAft>
                <a:spcPts val="1000"/>
              </a:spcAft>
            </a:pPr>
            <a:r>
              <a:rPr lang="en-US" sz="2400" b="1" dirty="0" smtClean="0">
                <a:effectLst/>
                <a:latin typeface="Times New Roman"/>
                <a:ea typeface="Times New Roman"/>
                <a:cs typeface="Arial"/>
              </a:rPr>
              <a:t>The Nucleus</a:t>
            </a:r>
            <a:endParaRPr lang="en-US" sz="2400" dirty="0">
              <a:ea typeface="Calibri"/>
              <a:cs typeface="Arial"/>
            </a:endParaRPr>
          </a:p>
        </p:txBody>
      </p:sp>
      <p:sp>
        <p:nvSpPr>
          <p:cNvPr id="3" name="مستطيل 2"/>
          <p:cNvSpPr/>
          <p:nvPr/>
        </p:nvSpPr>
        <p:spPr>
          <a:xfrm>
            <a:off x="1003684" y="692696"/>
            <a:ext cx="7560840" cy="1705339"/>
          </a:xfrm>
          <a:prstGeom prst="rect">
            <a:avLst/>
          </a:prstGeom>
        </p:spPr>
        <p:txBody>
          <a:bodyPr wrap="square">
            <a:spAutoFit/>
          </a:bodyPr>
          <a:lstStyle/>
          <a:p>
            <a:pPr algn="justLow" rtl="0">
              <a:lnSpc>
                <a:spcPct val="150000"/>
              </a:lnSpc>
              <a:spcAft>
                <a:spcPts val="1000"/>
              </a:spcAft>
            </a:pPr>
            <a:r>
              <a:rPr lang="en-US" dirty="0">
                <a:latin typeface="Times New Roman"/>
                <a:ea typeface="Times New Roman"/>
              </a:rPr>
              <a:t>The </a:t>
            </a:r>
            <a:r>
              <a:rPr lang="en-US" dirty="0" smtClean="0">
                <a:latin typeface="Times New Roman"/>
                <a:ea typeface="Times New Roman"/>
              </a:rPr>
              <a:t>main </a:t>
            </a:r>
            <a:r>
              <a:rPr lang="en-US" dirty="0">
                <a:latin typeface="Times New Roman"/>
                <a:ea typeface="Times New Roman"/>
              </a:rPr>
              <a:t>distinguishing feature of the eukaryotic cell is the </a:t>
            </a:r>
            <a:r>
              <a:rPr lang="en-US" b="1" dirty="0">
                <a:latin typeface="Times New Roman"/>
                <a:ea typeface="Times New Roman"/>
              </a:rPr>
              <a:t>nucleus,</a:t>
            </a:r>
            <a:r>
              <a:rPr lang="en-US" dirty="0">
                <a:latin typeface="Times New Roman"/>
                <a:ea typeface="Times New Roman"/>
              </a:rPr>
              <a:t>, it has a diameter of about 5 µm, depending on cell type, </a:t>
            </a:r>
            <a:r>
              <a:rPr lang="en-US" dirty="0" smtClean="0">
                <a:latin typeface="Times New Roman"/>
                <a:ea typeface="Times New Roman"/>
              </a:rPr>
              <a:t>Nucleus </a:t>
            </a:r>
            <a:r>
              <a:rPr lang="en-US" dirty="0">
                <a:latin typeface="Times New Roman"/>
                <a:ea typeface="Times New Roman"/>
              </a:rPr>
              <a:t>shape mostly depends on the shape of cells. Basic shape is spherical, but it may be oval, flattened, irregular or fragmented. </a:t>
            </a:r>
            <a:endParaRPr lang="en-US" sz="1400" dirty="0">
              <a:ea typeface="Calibri"/>
              <a:cs typeface="Arial"/>
            </a:endParaRPr>
          </a:p>
        </p:txBody>
      </p:sp>
      <p:sp>
        <p:nvSpPr>
          <p:cNvPr id="5" name="مستطيل 4"/>
          <p:cNvSpPr/>
          <p:nvPr/>
        </p:nvSpPr>
        <p:spPr>
          <a:xfrm>
            <a:off x="1011319" y="2868681"/>
            <a:ext cx="7488832" cy="2125390"/>
          </a:xfrm>
          <a:prstGeom prst="rect">
            <a:avLst/>
          </a:prstGeom>
        </p:spPr>
        <p:txBody>
          <a:bodyPr wrap="square">
            <a:spAutoFit/>
          </a:bodyPr>
          <a:lstStyle/>
          <a:p>
            <a:pPr algn="justLow" rtl="0">
              <a:lnSpc>
                <a:spcPct val="150000"/>
              </a:lnSpc>
              <a:spcAft>
                <a:spcPts val="1000"/>
              </a:spcAft>
            </a:pPr>
            <a:r>
              <a:rPr lang="en-US" dirty="0">
                <a:latin typeface="Times New Roman"/>
                <a:ea typeface="Times New Roman"/>
                <a:cs typeface="Arial"/>
              </a:rPr>
              <a:t>It is an important structure because it's function which is to contain the genetic material that determines the characteristics of the body's cells and their metabolic functioning. Enclosing this structure are two concentric lipid bilayer membranes: the </a:t>
            </a:r>
            <a:r>
              <a:rPr lang="en-US" b="1" dirty="0">
                <a:latin typeface="Times New Roman"/>
                <a:ea typeface="Times New Roman"/>
                <a:cs typeface="Arial"/>
              </a:rPr>
              <a:t>inner membrane </a:t>
            </a:r>
            <a:r>
              <a:rPr lang="en-US" dirty="0">
                <a:latin typeface="Times New Roman"/>
                <a:ea typeface="Times New Roman"/>
                <a:cs typeface="Arial"/>
              </a:rPr>
              <a:t>and the </a:t>
            </a:r>
            <a:r>
              <a:rPr lang="en-US" b="1" dirty="0">
                <a:latin typeface="Times New Roman"/>
                <a:ea typeface="Times New Roman"/>
                <a:cs typeface="Arial"/>
              </a:rPr>
              <a:t>outer membrane. </a:t>
            </a:r>
            <a:r>
              <a:rPr lang="en-US" dirty="0">
                <a:latin typeface="Times New Roman"/>
                <a:ea typeface="Times New Roman"/>
                <a:cs typeface="Arial"/>
              </a:rPr>
              <a:t>These membranes make up the </a:t>
            </a:r>
            <a:r>
              <a:rPr lang="en-US" b="1" dirty="0">
                <a:latin typeface="Times New Roman"/>
                <a:ea typeface="Times New Roman"/>
                <a:cs typeface="Arial"/>
              </a:rPr>
              <a:t>nuclear envelope.</a:t>
            </a:r>
            <a:r>
              <a:rPr lang="en-US" dirty="0">
                <a:latin typeface="Times New Roman"/>
                <a:ea typeface="Times New Roman"/>
                <a:cs typeface="Arial"/>
              </a:rPr>
              <a:t> </a:t>
            </a:r>
            <a:endParaRPr lang="en-US" sz="1400" dirty="0">
              <a:effectLst/>
              <a:latin typeface="Calibri"/>
              <a:ea typeface="Calibri"/>
              <a:cs typeface="Arial"/>
            </a:endParaRPr>
          </a:p>
        </p:txBody>
      </p:sp>
    </p:spTree>
    <p:extLst>
      <p:ext uri="{BB962C8B-B14F-4D97-AF65-F5344CB8AC3E}">
        <p14:creationId xmlns:p14="http://schemas.microsoft.com/office/powerpoint/2010/main" val="3036579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نتيجة بحث الصور عن ‪pictures of nucle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0648"/>
            <a:ext cx="4076700" cy="510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84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na"/>
          <p:cNvPicPr/>
          <p:nvPr/>
        </p:nvPicPr>
        <p:blipFill>
          <a:blip r:embed="rId2" cstate="print"/>
          <a:srcRect/>
          <a:stretch>
            <a:fillRect/>
          </a:stretch>
        </p:blipFill>
        <p:spPr>
          <a:xfrm>
            <a:off x="971600" y="548680"/>
            <a:ext cx="4077315" cy="3056434"/>
          </a:xfrm>
          <a:prstGeom prst="rect">
            <a:avLst/>
          </a:prstGeom>
          <a:noFill/>
        </p:spPr>
      </p:pic>
      <p:pic>
        <p:nvPicPr>
          <p:cNvPr id="4098" name="Picture 2" descr="نتيجة بحث الصور عن ‪picture of Nucleo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92896"/>
            <a:ext cx="3672408"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0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8114" y="116632"/>
            <a:ext cx="8363574" cy="648072"/>
          </a:xfrm>
        </p:spPr>
        <p:txBody>
          <a:bodyPr>
            <a:noAutofit/>
          </a:bodyPr>
          <a:lstStyle/>
          <a:p>
            <a:pPr rtl="0">
              <a:lnSpc>
                <a:spcPct val="150000"/>
              </a:lnSpc>
              <a:spcAft>
                <a:spcPts val="0"/>
              </a:spcAft>
            </a:pPr>
            <a:r>
              <a:rPr lang="en-US" sz="2800" b="1" dirty="0">
                <a:effectLst/>
                <a:latin typeface="Times New Roman"/>
                <a:ea typeface="Calibri"/>
                <a:cs typeface="Arial"/>
              </a:rPr>
              <a:t>Nucleic </a:t>
            </a:r>
            <a:r>
              <a:rPr lang="en-US" sz="2800" b="1" dirty="0" smtClean="0">
                <a:effectLst/>
                <a:latin typeface="Times New Roman"/>
                <a:ea typeface="Calibri"/>
                <a:cs typeface="Arial"/>
              </a:rPr>
              <a:t>acids structure</a:t>
            </a:r>
            <a:r>
              <a:rPr lang="en-US" sz="2800" dirty="0">
                <a:effectLst/>
                <a:latin typeface="Calibri"/>
                <a:ea typeface="Calibri"/>
                <a:cs typeface="Arial"/>
              </a:rPr>
              <a:t/>
            </a:r>
            <a:br>
              <a:rPr lang="en-US" sz="2800" dirty="0">
                <a:effectLst/>
                <a:latin typeface="Calibri"/>
                <a:ea typeface="Calibri"/>
                <a:cs typeface="Arial"/>
              </a:rPr>
            </a:br>
            <a:endParaRPr lang="ar-IQ" sz="2800" dirty="0"/>
          </a:p>
        </p:txBody>
      </p:sp>
      <p:sp>
        <p:nvSpPr>
          <p:cNvPr id="5" name="مستطيل 4"/>
          <p:cNvSpPr/>
          <p:nvPr/>
        </p:nvSpPr>
        <p:spPr>
          <a:xfrm>
            <a:off x="3055185" y="2402304"/>
            <a:ext cx="274434" cy="669542"/>
          </a:xfrm>
          <a:prstGeom prst="rect">
            <a:avLst/>
          </a:prstGeom>
        </p:spPr>
        <p:txBody>
          <a:bodyPr wrap="none">
            <a:spAutoFit/>
          </a:bodyPr>
          <a:lstStyle/>
          <a:p>
            <a:pPr algn="justLow" rtl="0">
              <a:lnSpc>
                <a:spcPct val="150000"/>
              </a:lnSpc>
            </a:pPr>
            <a:r>
              <a:rPr lang="en-US" sz="2800" dirty="0" smtClean="0">
                <a:solidFill>
                  <a:prstClr val="black"/>
                </a:solidFill>
                <a:latin typeface="Times New Roman"/>
                <a:ea typeface="Calibri"/>
                <a:cs typeface="Arial"/>
              </a:rPr>
              <a:t> </a:t>
            </a:r>
            <a:endParaRPr lang="en-US" sz="2800" dirty="0">
              <a:solidFill>
                <a:prstClr val="black"/>
              </a:solidFill>
              <a:latin typeface="Calibri"/>
              <a:ea typeface="Calibri"/>
              <a:cs typeface="Arial"/>
            </a:endParaRPr>
          </a:p>
        </p:txBody>
      </p:sp>
      <p:pic>
        <p:nvPicPr>
          <p:cNvPr id="8" name="Picture 2" descr="E:\73_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444" y="476672"/>
            <a:ext cx="3930180"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p:cNvSpPr/>
          <p:nvPr/>
        </p:nvSpPr>
        <p:spPr>
          <a:xfrm>
            <a:off x="107504" y="332656"/>
            <a:ext cx="6336704" cy="830997"/>
          </a:xfrm>
          <a:prstGeom prst="rect">
            <a:avLst/>
          </a:prstGeom>
        </p:spPr>
        <p:txBody>
          <a:bodyPr wrap="square">
            <a:spAutoFit/>
          </a:bodyPr>
          <a:lstStyle/>
          <a:p>
            <a:pPr marL="342900" indent="-342900" algn="justLow" rtl="0">
              <a:lnSpc>
                <a:spcPct val="150000"/>
              </a:lnSpc>
              <a:buFont typeface="Symbol"/>
              <a:buChar char=""/>
            </a:pPr>
            <a:r>
              <a:rPr lang="en-US" sz="1600" dirty="0">
                <a:solidFill>
                  <a:prstClr val="black"/>
                </a:solidFill>
                <a:latin typeface="Times New Roman"/>
                <a:ea typeface="Calibri"/>
                <a:cs typeface="Arial"/>
              </a:rPr>
              <a:t>Nucleic acids are large polymers consisting of repeating nucleotide units.</a:t>
            </a:r>
            <a:endParaRPr lang="en-US" sz="1600" dirty="0">
              <a:solidFill>
                <a:prstClr val="black"/>
              </a:solidFill>
              <a:latin typeface="Calibri"/>
              <a:ea typeface="Calibri"/>
              <a:cs typeface="Arial"/>
            </a:endParaRPr>
          </a:p>
        </p:txBody>
      </p:sp>
      <p:sp>
        <p:nvSpPr>
          <p:cNvPr id="7" name="مستطيل 6"/>
          <p:cNvSpPr/>
          <p:nvPr/>
        </p:nvSpPr>
        <p:spPr>
          <a:xfrm>
            <a:off x="107504" y="980728"/>
            <a:ext cx="6336704" cy="830997"/>
          </a:xfrm>
          <a:prstGeom prst="rect">
            <a:avLst/>
          </a:prstGeom>
        </p:spPr>
        <p:txBody>
          <a:bodyPr wrap="square">
            <a:spAutoFit/>
          </a:bodyPr>
          <a:lstStyle/>
          <a:p>
            <a:pPr marL="342900" indent="-342900" algn="justLow" rtl="0">
              <a:lnSpc>
                <a:spcPct val="150000"/>
              </a:lnSpc>
              <a:buFont typeface="Symbol"/>
              <a:buChar char=""/>
            </a:pPr>
            <a:r>
              <a:rPr lang="en-US" sz="1600" dirty="0">
                <a:solidFill>
                  <a:prstClr val="black"/>
                </a:solidFill>
                <a:latin typeface="Times New Roman"/>
                <a:ea typeface="Calibri"/>
                <a:cs typeface="Arial"/>
              </a:rPr>
              <a:t>Each nucleotide contains one phosphate group, one pentose or </a:t>
            </a:r>
            <a:r>
              <a:rPr lang="en-US" sz="1600" dirty="0" err="1">
                <a:solidFill>
                  <a:prstClr val="black"/>
                </a:solidFill>
                <a:latin typeface="Times New Roman"/>
                <a:ea typeface="Calibri"/>
                <a:cs typeface="Arial"/>
              </a:rPr>
              <a:t>deoxypentose</a:t>
            </a:r>
            <a:r>
              <a:rPr lang="en-US" sz="1600" dirty="0">
                <a:solidFill>
                  <a:prstClr val="black"/>
                </a:solidFill>
                <a:latin typeface="Times New Roman"/>
                <a:ea typeface="Calibri"/>
                <a:cs typeface="Arial"/>
              </a:rPr>
              <a:t> sugar, and one purine or pyrimidine base. </a:t>
            </a:r>
            <a:endParaRPr lang="en-US" sz="1600" dirty="0">
              <a:solidFill>
                <a:prstClr val="black"/>
              </a:solidFill>
              <a:latin typeface="Calibri"/>
              <a:ea typeface="Calibri"/>
              <a:cs typeface="Arial"/>
            </a:endParaRPr>
          </a:p>
        </p:txBody>
      </p:sp>
      <p:sp>
        <p:nvSpPr>
          <p:cNvPr id="9" name="مستطيل 8"/>
          <p:cNvSpPr/>
          <p:nvPr/>
        </p:nvSpPr>
        <p:spPr>
          <a:xfrm>
            <a:off x="269776" y="1724615"/>
            <a:ext cx="6966520" cy="1200329"/>
          </a:xfrm>
          <a:prstGeom prst="rect">
            <a:avLst/>
          </a:prstGeom>
        </p:spPr>
        <p:txBody>
          <a:bodyPr wrap="square">
            <a:spAutoFit/>
          </a:bodyPr>
          <a:lstStyle/>
          <a:p>
            <a:pPr marL="342900" indent="-342900" algn="justLow" rtl="0">
              <a:lnSpc>
                <a:spcPct val="150000"/>
              </a:lnSpc>
              <a:buFont typeface="Symbol"/>
              <a:buChar char=""/>
            </a:pPr>
            <a:r>
              <a:rPr lang="en-US" sz="1600" dirty="0">
                <a:solidFill>
                  <a:prstClr val="black"/>
                </a:solidFill>
                <a:latin typeface="Times New Roman"/>
                <a:ea typeface="Calibri"/>
                <a:cs typeface="Arial"/>
              </a:rPr>
              <a:t>In DNA the sugar is D-2-deoxyribose; in RNA the sugar is D-ribose. </a:t>
            </a:r>
            <a:endParaRPr lang="en-US" sz="1600" dirty="0">
              <a:solidFill>
                <a:prstClr val="black"/>
              </a:solidFill>
              <a:latin typeface="Calibri"/>
              <a:ea typeface="Calibri"/>
              <a:cs typeface="Arial"/>
            </a:endParaRPr>
          </a:p>
          <a:p>
            <a:pPr marL="342900" indent="-342900" algn="justLow" rtl="0">
              <a:lnSpc>
                <a:spcPct val="150000"/>
              </a:lnSpc>
              <a:buFont typeface="Symbol"/>
              <a:buChar char=""/>
            </a:pPr>
            <a:r>
              <a:rPr lang="en-US" sz="1600" dirty="0">
                <a:solidFill>
                  <a:prstClr val="black"/>
                </a:solidFill>
                <a:latin typeface="Times New Roman"/>
                <a:ea typeface="Calibri"/>
                <a:cs typeface="Arial"/>
              </a:rPr>
              <a:t>In DNA the purine bases are adenine (A) and guanine (G), and the pyrimidine bases are thymine (T) and cytosine (C). </a:t>
            </a:r>
            <a:endParaRPr lang="en-US" sz="1600" dirty="0">
              <a:solidFill>
                <a:prstClr val="black"/>
              </a:solidFill>
              <a:latin typeface="Calibri"/>
              <a:ea typeface="Calibri"/>
              <a:cs typeface="Arial"/>
            </a:endParaRPr>
          </a:p>
        </p:txBody>
      </p:sp>
      <p:sp>
        <p:nvSpPr>
          <p:cNvPr id="10" name="مستطيل 9"/>
          <p:cNvSpPr/>
          <p:nvPr/>
        </p:nvSpPr>
        <p:spPr>
          <a:xfrm>
            <a:off x="216024" y="2902292"/>
            <a:ext cx="7092280" cy="3046988"/>
          </a:xfrm>
          <a:prstGeom prst="rect">
            <a:avLst/>
          </a:prstGeom>
        </p:spPr>
        <p:txBody>
          <a:bodyPr wrap="square">
            <a:spAutoFit/>
          </a:bodyPr>
          <a:lstStyle/>
          <a:p>
            <a:pPr marL="342900" indent="-342900" algn="justLow" rtl="0">
              <a:lnSpc>
                <a:spcPct val="150000"/>
              </a:lnSpc>
              <a:buFont typeface="Symbol"/>
              <a:buChar char=""/>
            </a:pPr>
            <a:r>
              <a:rPr lang="en-US" sz="1600" dirty="0">
                <a:solidFill>
                  <a:prstClr val="black"/>
                </a:solidFill>
                <a:latin typeface="Times New Roman"/>
                <a:ea typeface="Calibri"/>
                <a:cs typeface="Arial"/>
              </a:rPr>
              <a:t>The repeating structure of polynucleotides involves alternating sugar and phosphate residues, with </a:t>
            </a:r>
            <a:r>
              <a:rPr lang="en-US" sz="1600" dirty="0" err="1">
                <a:solidFill>
                  <a:prstClr val="black"/>
                </a:solidFill>
                <a:latin typeface="Times New Roman"/>
                <a:ea typeface="Calibri"/>
                <a:cs typeface="Arial"/>
              </a:rPr>
              <a:t>phosphodiester</a:t>
            </a:r>
            <a:r>
              <a:rPr lang="en-US" sz="1600" dirty="0">
                <a:solidFill>
                  <a:prstClr val="black"/>
                </a:solidFill>
                <a:latin typeface="Times New Roman"/>
                <a:ea typeface="Calibri"/>
                <a:cs typeface="Arial"/>
              </a:rPr>
              <a:t> bonds linking the 3'-hydroxyl group of one nucleotide sugar to the 5'- hydroxyl group of the </a:t>
            </a:r>
            <a:r>
              <a:rPr lang="en-US" sz="1600" dirty="0" smtClean="0">
                <a:solidFill>
                  <a:prstClr val="black"/>
                </a:solidFill>
                <a:latin typeface="Times New Roman"/>
                <a:ea typeface="Calibri"/>
                <a:cs typeface="Arial"/>
              </a:rPr>
              <a:t>next nucleotide </a:t>
            </a:r>
            <a:r>
              <a:rPr lang="en-US" sz="1600" dirty="0">
                <a:solidFill>
                  <a:prstClr val="black"/>
                </a:solidFill>
                <a:latin typeface="Times New Roman"/>
                <a:ea typeface="Calibri"/>
                <a:cs typeface="Arial"/>
              </a:rPr>
              <a:t>sugar. A purine or pyrimidine base is linked at the 1'-carbon atom of each sugar </a:t>
            </a:r>
            <a:r>
              <a:rPr lang="en-US" sz="1600" dirty="0" smtClean="0">
                <a:solidFill>
                  <a:prstClr val="black"/>
                </a:solidFill>
                <a:latin typeface="Times New Roman"/>
                <a:ea typeface="Calibri"/>
                <a:cs typeface="Arial"/>
              </a:rPr>
              <a:t>group and </a:t>
            </a:r>
            <a:r>
              <a:rPr lang="en-US" sz="1600" dirty="0">
                <a:solidFill>
                  <a:prstClr val="black"/>
                </a:solidFill>
                <a:latin typeface="Times New Roman"/>
                <a:ea typeface="Calibri"/>
                <a:cs typeface="Arial"/>
              </a:rPr>
              <a:t>projects from the repeating </a:t>
            </a:r>
            <a:r>
              <a:rPr lang="en-US" sz="1600" b="1" dirty="0" smtClean="0">
                <a:solidFill>
                  <a:prstClr val="black"/>
                </a:solidFill>
                <a:latin typeface="Times New Roman"/>
                <a:ea typeface="Calibri"/>
                <a:cs typeface="Arial"/>
              </a:rPr>
              <a:t>sugar-phosphate </a:t>
            </a:r>
            <a:r>
              <a:rPr lang="en-US" sz="1600" b="1" dirty="0">
                <a:solidFill>
                  <a:prstClr val="black"/>
                </a:solidFill>
                <a:latin typeface="Times New Roman"/>
                <a:ea typeface="Calibri"/>
                <a:cs typeface="Arial"/>
              </a:rPr>
              <a:t>backbone. </a:t>
            </a:r>
            <a:endParaRPr lang="en-US" sz="1600" b="1" dirty="0">
              <a:solidFill>
                <a:prstClr val="black"/>
              </a:solidFill>
              <a:latin typeface="Calibri"/>
              <a:ea typeface="Calibri"/>
              <a:cs typeface="Arial"/>
            </a:endParaRPr>
          </a:p>
          <a:p>
            <a:pPr marL="342900" indent="-342900" algn="justLow" rtl="0">
              <a:lnSpc>
                <a:spcPct val="150000"/>
              </a:lnSpc>
              <a:buFont typeface="Symbol"/>
              <a:buChar char=""/>
            </a:pPr>
            <a:r>
              <a:rPr lang="en-US" sz="1600" dirty="0" err="1" smtClean="0">
                <a:solidFill>
                  <a:prstClr val="black"/>
                </a:solidFill>
                <a:latin typeface="Times New Roman"/>
                <a:ea typeface="Calibri"/>
                <a:cs typeface="Arial"/>
              </a:rPr>
              <a:t>dsDNA</a:t>
            </a:r>
            <a:r>
              <a:rPr lang="en-US" sz="1600" dirty="0" smtClean="0">
                <a:solidFill>
                  <a:prstClr val="black"/>
                </a:solidFill>
                <a:latin typeface="Times New Roman"/>
                <a:ea typeface="Calibri"/>
                <a:cs typeface="Arial"/>
              </a:rPr>
              <a:t> </a:t>
            </a:r>
            <a:r>
              <a:rPr lang="en-US" sz="1600" dirty="0">
                <a:solidFill>
                  <a:prstClr val="black"/>
                </a:solidFill>
                <a:latin typeface="Times New Roman"/>
                <a:ea typeface="Calibri"/>
                <a:cs typeface="Arial"/>
              </a:rPr>
              <a:t>is helical, and the two strands in the helix are antiparallel. The double helix is stabilized by hydrogen bonds between purine and pyrimidine bases on the opposite strands. </a:t>
            </a:r>
            <a:endParaRPr lang="en-US" sz="1600" dirty="0">
              <a:solidFill>
                <a:prstClr val="black"/>
              </a:solidFill>
              <a:latin typeface="Calibri"/>
              <a:ea typeface="Calibri"/>
              <a:cs typeface="Arial"/>
            </a:endParaRPr>
          </a:p>
        </p:txBody>
      </p:sp>
    </p:spTree>
    <p:extLst>
      <p:ext uri="{BB962C8B-B14F-4D97-AF65-F5344CB8AC3E}">
        <p14:creationId xmlns:p14="http://schemas.microsoft.com/office/powerpoint/2010/main" val="1112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s of nitrogen 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8880"/>
            <a:ext cx="5580112"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res of deoxyribose and ribose su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104" y="62391"/>
            <a:ext cx="4742384" cy="257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ctures of 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48680"/>
            <a:ext cx="597666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9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ictures of 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7272808" cy="50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18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74637"/>
            <a:ext cx="7200799" cy="658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8279" y="218996"/>
            <a:ext cx="4458272" cy="584775"/>
          </a:xfrm>
          <a:prstGeom prst="rect">
            <a:avLst/>
          </a:prstGeom>
        </p:spPr>
        <p:txBody>
          <a:bodyPr wrap="none">
            <a:spAutoFit/>
          </a:bodyPr>
          <a:lstStyle/>
          <a:p>
            <a:r>
              <a:rPr lang="en-US" sz="3200" b="1" dirty="0" smtClean="0">
                <a:solidFill>
                  <a:prstClr val="black"/>
                </a:solidFill>
                <a:latin typeface="Times New Roman"/>
                <a:ea typeface="Calibri"/>
              </a:rPr>
              <a:t>Ribonucleic acid </a:t>
            </a:r>
            <a:r>
              <a:rPr lang="en-US" sz="3200" dirty="0" smtClean="0">
                <a:solidFill>
                  <a:prstClr val="black"/>
                </a:solidFill>
                <a:latin typeface="Times New Roman"/>
                <a:ea typeface="Calibri"/>
              </a:rPr>
              <a:t>(</a:t>
            </a:r>
            <a:r>
              <a:rPr lang="en-US" sz="3200" b="1" dirty="0" smtClean="0">
                <a:solidFill>
                  <a:prstClr val="black"/>
                </a:solidFill>
                <a:latin typeface="Times New Roman"/>
                <a:ea typeface="Calibri"/>
              </a:rPr>
              <a:t>RNA</a:t>
            </a:r>
            <a:r>
              <a:rPr lang="en-US" sz="3200" dirty="0" smtClean="0">
                <a:solidFill>
                  <a:prstClr val="black"/>
                </a:solidFill>
                <a:latin typeface="Times New Roman"/>
                <a:ea typeface="Calibri"/>
              </a:rPr>
              <a:t>) </a:t>
            </a:r>
            <a:endParaRPr lang="ar-IQ" sz="3200" dirty="0">
              <a:solidFill>
                <a:prstClr val="black"/>
              </a:solidFill>
            </a:endParaRPr>
          </a:p>
        </p:txBody>
      </p:sp>
      <p:sp>
        <p:nvSpPr>
          <p:cNvPr id="6" name="مستطيل 5"/>
          <p:cNvSpPr/>
          <p:nvPr/>
        </p:nvSpPr>
        <p:spPr>
          <a:xfrm>
            <a:off x="1044087" y="908720"/>
            <a:ext cx="3357009" cy="523220"/>
          </a:xfrm>
          <a:prstGeom prst="rect">
            <a:avLst/>
          </a:prstGeom>
        </p:spPr>
        <p:txBody>
          <a:bodyPr wrap="none">
            <a:spAutoFit/>
          </a:bodyPr>
          <a:lstStyle/>
          <a:p>
            <a:r>
              <a:rPr lang="en-US" sz="2800" dirty="0" smtClean="0">
                <a:solidFill>
                  <a:prstClr val="black"/>
                </a:solidFill>
                <a:latin typeface="Times New Roman"/>
                <a:ea typeface="Calibri"/>
              </a:rPr>
              <a:t>What is </a:t>
            </a:r>
            <a:r>
              <a:rPr lang="en-US" sz="2800" b="1" dirty="0" smtClean="0">
                <a:solidFill>
                  <a:prstClr val="black"/>
                </a:solidFill>
                <a:latin typeface="Times New Roman"/>
                <a:ea typeface="Calibri"/>
              </a:rPr>
              <a:t>RNA</a:t>
            </a:r>
            <a:r>
              <a:rPr lang="en-US" sz="2800" dirty="0" smtClean="0">
                <a:solidFill>
                  <a:prstClr val="black"/>
                </a:solidFill>
                <a:latin typeface="Times New Roman"/>
                <a:ea typeface="Calibri"/>
              </a:rPr>
              <a:t>, </a:t>
            </a:r>
            <a:r>
              <a:rPr lang="en-US" sz="2800" b="1" dirty="0" smtClean="0">
                <a:solidFill>
                  <a:prstClr val="black"/>
                </a:solidFill>
                <a:latin typeface="Times New Roman"/>
                <a:ea typeface="Calibri"/>
              </a:rPr>
              <a:t>types  </a:t>
            </a:r>
            <a:endParaRPr lang="ar-IQ" sz="2800" b="1" dirty="0">
              <a:solidFill>
                <a:prstClr val="black"/>
              </a:solidFill>
            </a:endParaRPr>
          </a:p>
        </p:txBody>
      </p:sp>
      <p:pic>
        <p:nvPicPr>
          <p:cNvPr id="7172" name="Picture 4" descr="Image result for picture of 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76907"/>
            <a:ext cx="3384376" cy="52204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picture of 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36947"/>
            <a:ext cx="4824536" cy="471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174"/>
                                        </p:tgtEl>
                                        <p:attrNameLst>
                                          <p:attrName>style.visibility</p:attrName>
                                        </p:attrNameLst>
                                      </p:cBhvr>
                                      <p:to>
                                        <p:strVal val="visible"/>
                                      </p:to>
                                    </p:set>
                                    <p:animEffect transition="in" filter="circle(in)">
                                      <p:cBhvr>
                                        <p:cTn id="28"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3/37/Difference_DNA_RNA-EN.svg/800px-Difference_DNA_RNA-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7056784"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60648"/>
            <a:ext cx="7776864" cy="1338828"/>
          </a:xfrm>
          <a:prstGeom prst="rect">
            <a:avLst/>
          </a:prstGeom>
        </p:spPr>
        <p:txBody>
          <a:bodyPr wrap="square">
            <a:spAutoFit/>
          </a:bodyPr>
          <a:lstStyle/>
          <a:p>
            <a:pPr algn="justLow" rtl="0">
              <a:lnSpc>
                <a:spcPct val="150000"/>
              </a:lnSpc>
              <a:spcAft>
                <a:spcPts val="1000"/>
              </a:spcAft>
            </a:pPr>
            <a:r>
              <a:rPr lang="en-US" dirty="0">
                <a:latin typeface="Times New Roman"/>
                <a:ea typeface="Times New Roman"/>
                <a:cs typeface="Arial"/>
              </a:rPr>
              <a:t>Most of eukaryotic cells contain only one nucleus. Some cells lose nucleus in the process of differentiation (e.g. mammalian erythrocytes). On the other hand, some cells of plants or Protista may have two or more nuclei.</a:t>
            </a:r>
            <a:endParaRPr lang="en-US" sz="1400" dirty="0">
              <a:effectLst/>
              <a:latin typeface="Calibri"/>
              <a:ea typeface="Calibri"/>
              <a:cs typeface="Arial"/>
            </a:endParaRPr>
          </a:p>
        </p:txBody>
      </p:sp>
      <p:sp>
        <p:nvSpPr>
          <p:cNvPr id="3" name="مستطيل 2"/>
          <p:cNvSpPr/>
          <p:nvPr/>
        </p:nvSpPr>
        <p:spPr>
          <a:xfrm>
            <a:off x="1043608" y="1813475"/>
            <a:ext cx="7704856" cy="463397"/>
          </a:xfrm>
          <a:prstGeom prst="rect">
            <a:avLst/>
          </a:prstGeom>
        </p:spPr>
        <p:txBody>
          <a:bodyPr wrap="square">
            <a:spAutoFit/>
          </a:bodyPr>
          <a:lstStyle/>
          <a:p>
            <a:pPr algn="justLow" rtl="0">
              <a:lnSpc>
                <a:spcPct val="150000"/>
              </a:lnSpc>
              <a:spcAft>
                <a:spcPts val="1000"/>
              </a:spcAft>
            </a:pPr>
            <a:r>
              <a:rPr lang="en-US" dirty="0">
                <a:latin typeface="Times New Roman"/>
                <a:ea typeface="Times New Roman"/>
                <a:cs typeface="Arial"/>
              </a:rPr>
              <a:t>Nucleus is the control center of the </a:t>
            </a:r>
            <a:r>
              <a:rPr lang="en-US" dirty="0" smtClean="0">
                <a:latin typeface="Times New Roman"/>
                <a:ea typeface="Times New Roman"/>
                <a:cs typeface="Arial"/>
              </a:rPr>
              <a:t>cell. </a:t>
            </a:r>
            <a:endParaRPr lang="en-US" sz="1400" dirty="0">
              <a:effectLst/>
              <a:latin typeface="Calibri"/>
              <a:ea typeface="Calibri"/>
              <a:cs typeface="Arial"/>
            </a:endParaRPr>
          </a:p>
        </p:txBody>
      </p:sp>
    </p:spTree>
    <p:extLst>
      <p:ext uri="{BB962C8B-B14F-4D97-AF65-F5344CB8AC3E}">
        <p14:creationId xmlns:p14="http://schemas.microsoft.com/office/powerpoint/2010/main" val="11005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88640"/>
            <a:ext cx="7416824" cy="1094530"/>
          </a:xfrm>
          <a:prstGeom prst="rect">
            <a:avLst/>
          </a:prstGeom>
        </p:spPr>
        <p:txBody>
          <a:bodyPr wrap="square">
            <a:spAutoFit/>
          </a:bodyPr>
          <a:lstStyle/>
          <a:p>
            <a:pPr algn="justLow" rtl="0">
              <a:lnSpc>
                <a:spcPct val="150000"/>
              </a:lnSpc>
              <a:spcAft>
                <a:spcPts val="1000"/>
              </a:spcAft>
            </a:pPr>
            <a:r>
              <a:rPr lang="en-US" sz="2000" dirty="0">
                <a:solidFill>
                  <a:prstClr val="black"/>
                </a:solidFill>
                <a:latin typeface="Times New Roman"/>
                <a:ea typeface="Times New Roman"/>
                <a:cs typeface="Arial"/>
              </a:rPr>
              <a:t>The nucleus consist of the followings:</a:t>
            </a:r>
            <a:endParaRPr lang="en-US" sz="2000" dirty="0">
              <a:solidFill>
                <a:prstClr val="black"/>
              </a:solidFill>
              <a:latin typeface="Calibri"/>
              <a:ea typeface="Calibri"/>
              <a:cs typeface="Arial"/>
            </a:endParaRPr>
          </a:p>
          <a:p>
            <a:pPr marL="228600" algn="justLow" rtl="0">
              <a:lnSpc>
                <a:spcPct val="150000"/>
              </a:lnSpc>
              <a:spcAft>
                <a:spcPts val="1000"/>
              </a:spcAft>
            </a:pPr>
            <a:r>
              <a:rPr lang="en-US" sz="2000" dirty="0" smtClean="0">
                <a:solidFill>
                  <a:prstClr val="black"/>
                </a:solidFill>
                <a:latin typeface="Times New Roman"/>
                <a:ea typeface="Times New Roman"/>
                <a:cs typeface="Arial"/>
              </a:rPr>
              <a:t>1- nuclear </a:t>
            </a:r>
            <a:r>
              <a:rPr lang="en-US" sz="2000" dirty="0">
                <a:solidFill>
                  <a:prstClr val="black"/>
                </a:solidFill>
                <a:latin typeface="Times New Roman"/>
                <a:ea typeface="Times New Roman"/>
                <a:cs typeface="Arial"/>
              </a:rPr>
              <a:t>envelope.     2-nucleoplasm.   3-chromatin.   4-nucleolus.</a:t>
            </a:r>
            <a:endParaRPr lang="en-US" sz="2000" dirty="0">
              <a:solidFill>
                <a:prstClr val="black"/>
              </a:solidFill>
              <a:latin typeface="Calibri"/>
              <a:ea typeface="Calibri"/>
              <a:cs typeface="Arial"/>
            </a:endParaRPr>
          </a:p>
        </p:txBody>
      </p:sp>
      <p:pic>
        <p:nvPicPr>
          <p:cNvPr id="3" name="Picture 2" descr="نتيجة بحث الصور عن ‪picture of Nuclear envel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19" y="1340768"/>
            <a:ext cx="4968552" cy="4105275"/>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descr="صورة ذات صلة"/>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28800"/>
            <a:ext cx="3816424" cy="3096344"/>
          </a:xfrm>
          <a:prstGeom prst="rect">
            <a:avLst/>
          </a:prstGeom>
          <a:noFill/>
          <a:ln>
            <a:noFill/>
          </a:ln>
        </p:spPr>
      </p:pic>
    </p:spTree>
    <p:extLst>
      <p:ext uri="{BB962C8B-B14F-4D97-AF65-F5344CB8AC3E}">
        <p14:creationId xmlns:p14="http://schemas.microsoft.com/office/powerpoint/2010/main" val="1493694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picture of nucleus‬‏"/>
          <p:cNvPicPr/>
          <p:nvPr/>
        </p:nvPicPr>
        <p:blipFill>
          <a:blip r:embed="rId2">
            <a:extLst>
              <a:ext uri="{28A0092B-C50C-407E-A947-70E740481C1C}">
                <a14:useLocalDpi xmlns:a14="http://schemas.microsoft.com/office/drawing/2010/main" val="0"/>
              </a:ext>
            </a:extLst>
          </a:blip>
          <a:srcRect/>
          <a:stretch>
            <a:fillRect/>
          </a:stretch>
        </p:blipFill>
        <p:spPr bwMode="auto">
          <a:xfrm>
            <a:off x="971600" y="44624"/>
            <a:ext cx="4904254" cy="2952327"/>
          </a:xfrm>
          <a:prstGeom prst="rect">
            <a:avLst/>
          </a:prstGeom>
          <a:noFill/>
          <a:ln>
            <a:noFill/>
          </a:ln>
        </p:spPr>
      </p:pic>
      <p:pic>
        <p:nvPicPr>
          <p:cNvPr id="3074" name="Picture 2" descr="نتيجة بحث الصور عن ‪picture of Nuclear enve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87352"/>
            <a:ext cx="4818112" cy="323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8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7592" y="188640"/>
            <a:ext cx="7344816" cy="2165914"/>
          </a:xfrm>
          <a:prstGeom prst="rect">
            <a:avLst/>
          </a:prstGeom>
        </p:spPr>
        <p:txBody>
          <a:bodyPr wrap="square">
            <a:spAutoFit/>
          </a:bodyPr>
          <a:lstStyle/>
          <a:p>
            <a:pPr algn="l">
              <a:lnSpc>
                <a:spcPct val="150000"/>
              </a:lnSpc>
            </a:pPr>
            <a:r>
              <a:rPr lang="en-US" b="1" dirty="0" smtClean="0">
                <a:effectLst/>
                <a:latin typeface="Times New Roman"/>
                <a:ea typeface="Times New Roman"/>
                <a:cs typeface="Arial"/>
              </a:rPr>
              <a:t> </a:t>
            </a:r>
            <a:r>
              <a:rPr lang="en-US" sz="2000" b="1" dirty="0" smtClean="0">
                <a:solidFill>
                  <a:prstClr val="black"/>
                </a:solidFill>
                <a:latin typeface="Times New Roman"/>
                <a:ea typeface="Times New Roman"/>
                <a:cs typeface="Arial"/>
              </a:rPr>
              <a:t>Nuclear envelope:</a:t>
            </a:r>
          </a:p>
          <a:p>
            <a:pPr algn="justLow">
              <a:lnSpc>
                <a:spcPct val="150000"/>
              </a:lnSpc>
            </a:pPr>
            <a:r>
              <a:rPr lang="en-US" dirty="0" smtClean="0">
                <a:effectLst/>
                <a:latin typeface="Times New Roman"/>
                <a:ea typeface="Times New Roman"/>
                <a:cs typeface="Arial"/>
              </a:rPr>
              <a:t>The nucleus is separated from the cytoplasm by a double membrane, known as the nuclear envelope, this envelope consist of two layers, outer layer is the layer of protein fibers called the nuclear lamina which associated with the inner layer.                                                                                                       </a:t>
            </a:r>
            <a:endParaRPr lang="ar-IQ" dirty="0"/>
          </a:p>
        </p:txBody>
      </p:sp>
      <p:pic>
        <p:nvPicPr>
          <p:cNvPr id="4" name="صورة 3" descr="Image32.gif"/>
          <p:cNvPicPr/>
          <p:nvPr/>
        </p:nvPicPr>
        <p:blipFill rotWithShape="1">
          <a:blip r:embed="rId2" cstate="print"/>
          <a:srcRect t="3144"/>
          <a:stretch/>
        </p:blipFill>
        <p:spPr bwMode="auto">
          <a:xfrm>
            <a:off x="1374183" y="2276872"/>
            <a:ext cx="6525270" cy="2885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018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476672"/>
            <a:ext cx="7344816" cy="5175776"/>
          </a:xfrm>
          <a:prstGeom prst="rect">
            <a:avLst/>
          </a:prstGeom>
        </p:spPr>
        <p:txBody>
          <a:bodyPr wrap="square">
            <a:spAutoFit/>
          </a:bodyPr>
          <a:lstStyle/>
          <a:p>
            <a:pPr algn="justLow" rtl="0">
              <a:lnSpc>
                <a:spcPct val="150000"/>
              </a:lnSpc>
              <a:spcAft>
                <a:spcPts val="1000"/>
              </a:spcAft>
            </a:pPr>
            <a:r>
              <a:rPr lang="en-US" sz="2200" b="1" dirty="0" smtClean="0">
                <a:solidFill>
                  <a:prstClr val="black"/>
                </a:solidFill>
                <a:latin typeface="Times New Roman"/>
                <a:ea typeface="Times New Roman"/>
                <a:cs typeface="Arial"/>
              </a:rPr>
              <a:t>Functions of nuclear lamina:</a:t>
            </a:r>
            <a:endParaRPr lang="en-US" sz="2200" dirty="0" smtClean="0">
              <a:solidFill>
                <a:prstClr val="black"/>
              </a:solidFill>
              <a:latin typeface="Calibri"/>
              <a:ea typeface="Calibri"/>
              <a:cs typeface="Arial"/>
            </a:endParaRPr>
          </a:p>
          <a:p>
            <a:pPr algn="justLow" rtl="0">
              <a:lnSpc>
                <a:spcPct val="150000"/>
              </a:lnSpc>
              <a:spcAft>
                <a:spcPts val="1000"/>
              </a:spcAft>
            </a:pPr>
            <a:r>
              <a:rPr lang="en-US" sz="2200" dirty="0" smtClean="0">
                <a:solidFill>
                  <a:prstClr val="black"/>
                </a:solidFill>
                <a:latin typeface="Times New Roman"/>
                <a:ea typeface="Times New Roman"/>
                <a:cs typeface="Arial"/>
              </a:rPr>
              <a:t>1- help </a:t>
            </a:r>
            <a:r>
              <a:rPr lang="en-US" sz="2200" dirty="0" smtClean="0">
                <a:solidFill>
                  <a:prstClr val="black"/>
                </a:solidFill>
                <a:latin typeface="Times New Roman"/>
                <a:ea typeface="Times New Roman"/>
                <a:cs typeface="Arial"/>
              </a:rPr>
              <a:t>to maintain the shape of the nucleus.</a:t>
            </a:r>
            <a:endParaRPr lang="en-US" sz="2200" dirty="0" smtClean="0">
              <a:solidFill>
                <a:prstClr val="black"/>
              </a:solidFill>
              <a:latin typeface="Calibri"/>
              <a:ea typeface="Calibri"/>
              <a:cs typeface="Arial"/>
            </a:endParaRPr>
          </a:p>
          <a:p>
            <a:pPr algn="justLow" rtl="0">
              <a:lnSpc>
                <a:spcPct val="150000"/>
              </a:lnSpc>
              <a:spcAft>
                <a:spcPts val="1000"/>
              </a:spcAft>
            </a:pPr>
            <a:r>
              <a:rPr lang="en-US" sz="2200" dirty="0" smtClean="0">
                <a:solidFill>
                  <a:prstClr val="black"/>
                </a:solidFill>
                <a:latin typeface="Times New Roman"/>
                <a:ea typeface="Times New Roman"/>
                <a:cs typeface="Arial"/>
              </a:rPr>
              <a:t>2- organizes </a:t>
            </a:r>
            <a:r>
              <a:rPr lang="en-US" sz="2200" dirty="0" smtClean="0">
                <a:solidFill>
                  <a:prstClr val="black"/>
                </a:solidFill>
                <a:latin typeface="Times New Roman"/>
                <a:ea typeface="Times New Roman"/>
                <a:cs typeface="Arial"/>
              </a:rPr>
              <a:t>chromatin by providing chromatin attachment sites.</a:t>
            </a:r>
            <a:endParaRPr lang="en-US" sz="2200" dirty="0" smtClean="0">
              <a:solidFill>
                <a:prstClr val="black"/>
              </a:solidFill>
              <a:latin typeface="Calibri"/>
              <a:ea typeface="Calibri"/>
              <a:cs typeface="Arial"/>
            </a:endParaRPr>
          </a:p>
          <a:p>
            <a:pPr algn="justLow" rtl="0">
              <a:lnSpc>
                <a:spcPct val="150000"/>
              </a:lnSpc>
              <a:spcAft>
                <a:spcPts val="1000"/>
              </a:spcAft>
            </a:pPr>
            <a:r>
              <a:rPr lang="en-US" sz="2200" dirty="0" smtClean="0">
                <a:solidFill>
                  <a:prstClr val="black"/>
                </a:solidFill>
                <a:latin typeface="Times New Roman"/>
                <a:ea typeface="Times New Roman"/>
                <a:cs typeface="Arial"/>
              </a:rPr>
              <a:t>3-it may play as funnel substances toward or away from the nuclear pores.</a:t>
            </a:r>
            <a:endParaRPr lang="en-US" sz="2200" dirty="0" smtClean="0">
              <a:solidFill>
                <a:prstClr val="black"/>
              </a:solidFill>
              <a:latin typeface="Calibri"/>
              <a:ea typeface="Calibri"/>
              <a:cs typeface="Arial"/>
            </a:endParaRPr>
          </a:p>
          <a:p>
            <a:pPr algn="justLow" rtl="0">
              <a:lnSpc>
                <a:spcPct val="150000"/>
              </a:lnSpc>
              <a:spcAft>
                <a:spcPts val="1000"/>
              </a:spcAft>
            </a:pPr>
            <a:r>
              <a:rPr lang="en-US" sz="2200" dirty="0" smtClean="0">
                <a:solidFill>
                  <a:prstClr val="black"/>
                </a:solidFill>
                <a:latin typeface="Times New Roman"/>
                <a:ea typeface="Times New Roman"/>
                <a:cs typeface="Arial"/>
              </a:rPr>
              <a:t>The nuclear envelope has nuclear pores of sufficient size (100 nm) to permit the passage of proteins into the nucleus and ribosomal subunits out of the nucleus.</a:t>
            </a:r>
            <a:endParaRPr lang="en-US" sz="2200" dirty="0">
              <a:solidFill>
                <a:prstClr val="black"/>
              </a:solidFill>
              <a:latin typeface="Calibri"/>
              <a:ea typeface="Calibri"/>
              <a:cs typeface="Arial"/>
            </a:endParaRPr>
          </a:p>
        </p:txBody>
      </p:sp>
    </p:spTree>
    <p:extLst>
      <p:ext uri="{BB962C8B-B14F-4D97-AF65-F5344CB8AC3E}">
        <p14:creationId xmlns:p14="http://schemas.microsoft.com/office/powerpoint/2010/main" val="3265055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332656"/>
            <a:ext cx="7344816" cy="2125390"/>
          </a:xfrm>
          <a:prstGeom prst="rect">
            <a:avLst/>
          </a:prstGeom>
        </p:spPr>
        <p:txBody>
          <a:bodyPr wrap="square">
            <a:spAutoFit/>
          </a:bodyPr>
          <a:lstStyle/>
          <a:p>
            <a:pPr algn="justLow" rtl="0">
              <a:lnSpc>
                <a:spcPct val="150000"/>
              </a:lnSpc>
              <a:spcAft>
                <a:spcPts val="1000"/>
              </a:spcAft>
            </a:pPr>
            <a:r>
              <a:rPr lang="en-US" dirty="0">
                <a:latin typeface="Times New Roman"/>
                <a:ea typeface="Times New Roman"/>
              </a:rPr>
              <a:t>The inner nuclear membrane encloses the nucleoplasm, and is covered by the nuclear lamina, a mesh of </a:t>
            </a:r>
            <a:r>
              <a:rPr lang="en-US" b="1" dirty="0">
                <a:latin typeface="Times New Roman"/>
                <a:ea typeface="Times New Roman"/>
              </a:rPr>
              <a:t>intermediate filaments</a:t>
            </a:r>
            <a:r>
              <a:rPr lang="en-US" dirty="0">
                <a:latin typeface="Times New Roman"/>
                <a:ea typeface="Times New Roman"/>
              </a:rPr>
              <a:t> which stabilizes the nuclear membrane as well as </a:t>
            </a:r>
            <a:r>
              <a:rPr lang="en-US" dirty="0" smtClean="0">
                <a:latin typeface="Times New Roman"/>
                <a:ea typeface="Times New Roman"/>
              </a:rPr>
              <a:t>involved </a:t>
            </a:r>
            <a:r>
              <a:rPr lang="en-US" dirty="0">
                <a:latin typeface="Times New Roman"/>
                <a:ea typeface="Times New Roman"/>
              </a:rPr>
              <a:t>in chromatin function and entire expression. It is connected to the outer membrane by </a:t>
            </a:r>
            <a:r>
              <a:rPr lang="en-US" b="1" dirty="0">
                <a:latin typeface="Times New Roman"/>
                <a:ea typeface="Times New Roman"/>
              </a:rPr>
              <a:t>nuclear pores</a:t>
            </a:r>
            <a:r>
              <a:rPr lang="en-US" dirty="0">
                <a:latin typeface="Times New Roman"/>
                <a:ea typeface="Times New Roman"/>
              </a:rPr>
              <a:t> which penetrate the membranes. </a:t>
            </a:r>
            <a:endParaRPr lang="en-US" sz="1400" dirty="0">
              <a:effectLst/>
              <a:latin typeface="Calibri"/>
              <a:ea typeface="Calibri"/>
              <a:cs typeface="Arial"/>
            </a:endParaRPr>
          </a:p>
        </p:txBody>
      </p:sp>
      <p:sp>
        <p:nvSpPr>
          <p:cNvPr id="3" name="مستطيل 2"/>
          <p:cNvSpPr/>
          <p:nvPr/>
        </p:nvSpPr>
        <p:spPr>
          <a:xfrm>
            <a:off x="1115616" y="2564904"/>
            <a:ext cx="7488832" cy="2253630"/>
          </a:xfrm>
          <a:prstGeom prst="rect">
            <a:avLst/>
          </a:prstGeom>
        </p:spPr>
        <p:txBody>
          <a:bodyPr wrap="square">
            <a:spAutoFit/>
          </a:bodyPr>
          <a:lstStyle/>
          <a:p>
            <a:pPr algn="justLow" rtl="0">
              <a:lnSpc>
                <a:spcPct val="150000"/>
              </a:lnSpc>
              <a:spcAft>
                <a:spcPts val="1000"/>
              </a:spcAft>
            </a:pPr>
            <a:r>
              <a:rPr lang="en-US" dirty="0">
                <a:latin typeface="Times New Roman"/>
                <a:ea typeface="Times New Roman"/>
                <a:cs typeface="Arial"/>
              </a:rPr>
              <a:t>Nuclear pores provide </a:t>
            </a:r>
            <a:r>
              <a:rPr lang="en-US" b="1" dirty="0">
                <a:latin typeface="Times New Roman"/>
                <a:ea typeface="Times New Roman"/>
                <a:cs typeface="Arial"/>
              </a:rPr>
              <a:t>active transport of substances </a:t>
            </a:r>
            <a:r>
              <a:rPr lang="en-US" dirty="0">
                <a:latin typeface="Times New Roman"/>
                <a:ea typeface="Times New Roman"/>
                <a:cs typeface="Arial"/>
              </a:rPr>
              <a:t>from the nucleus to the cytoplasm (especially RNA </a:t>
            </a:r>
            <a:r>
              <a:rPr lang="en-US" dirty="0" smtClean="0">
                <a:latin typeface="Times New Roman"/>
                <a:ea typeface="Times New Roman"/>
                <a:cs typeface="Arial"/>
              </a:rPr>
              <a:t>subunits) </a:t>
            </a:r>
            <a:r>
              <a:rPr lang="en-US" dirty="0">
                <a:latin typeface="Times New Roman"/>
                <a:ea typeface="Times New Roman"/>
                <a:cs typeface="Arial"/>
              </a:rPr>
              <a:t>and from the cytoplasm to the nucleus (e.g. transport of histones, nutrients and regulatory proteins). </a:t>
            </a:r>
            <a:endParaRPr lang="en-US" dirty="0" smtClean="0">
              <a:latin typeface="Times New Roman"/>
              <a:ea typeface="Times New Roman"/>
              <a:cs typeface="Arial"/>
            </a:endParaRPr>
          </a:p>
          <a:p>
            <a:pPr algn="justLow" rtl="0">
              <a:lnSpc>
                <a:spcPct val="150000"/>
              </a:lnSpc>
              <a:spcAft>
                <a:spcPts val="1000"/>
              </a:spcAft>
            </a:pPr>
            <a:r>
              <a:rPr lang="en-US" dirty="0" smtClean="0">
                <a:latin typeface="Times New Roman"/>
                <a:ea typeface="Times New Roman"/>
                <a:cs typeface="Arial"/>
              </a:rPr>
              <a:t>While </a:t>
            </a:r>
            <a:r>
              <a:rPr lang="en-US" dirty="0">
                <a:latin typeface="Times New Roman"/>
                <a:ea typeface="Times New Roman"/>
                <a:cs typeface="Arial"/>
              </a:rPr>
              <a:t>the two membranes and the endoplasmic reticulum are linked, and the outer later has selective permeability feature as cell membrane.</a:t>
            </a:r>
            <a:endParaRPr lang="en-US" sz="1400" dirty="0">
              <a:effectLst/>
              <a:latin typeface="Calibri"/>
              <a:ea typeface="Calibri"/>
              <a:cs typeface="Arial"/>
            </a:endParaRPr>
          </a:p>
        </p:txBody>
      </p:sp>
    </p:spTree>
    <p:extLst>
      <p:ext uri="{BB962C8B-B14F-4D97-AF65-F5344CB8AC3E}">
        <p14:creationId xmlns:p14="http://schemas.microsoft.com/office/powerpoint/2010/main" val="353103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38379" y="908720"/>
            <a:ext cx="1877437" cy="587148"/>
          </a:xfrm>
          <a:prstGeom prst="rect">
            <a:avLst/>
          </a:prstGeom>
        </p:spPr>
        <p:txBody>
          <a:bodyPr wrap="none">
            <a:spAutoFit/>
          </a:bodyPr>
          <a:lstStyle/>
          <a:p>
            <a:pPr algn="justLow" rtl="0">
              <a:lnSpc>
                <a:spcPct val="150000"/>
              </a:lnSpc>
              <a:spcAft>
                <a:spcPts val="1000"/>
              </a:spcAft>
            </a:pPr>
            <a:r>
              <a:rPr lang="en-US" sz="2400" b="1" dirty="0" smtClean="0">
                <a:effectLst/>
                <a:latin typeface="Times New Roman"/>
                <a:ea typeface="Times New Roman"/>
                <a:cs typeface="Arial"/>
              </a:rPr>
              <a:t>Nucleoplasm</a:t>
            </a:r>
            <a:endParaRPr lang="en-US" sz="2400" dirty="0">
              <a:effectLst/>
              <a:latin typeface="Calibri"/>
              <a:ea typeface="Calibri"/>
              <a:cs typeface="Arial"/>
            </a:endParaRPr>
          </a:p>
        </p:txBody>
      </p:sp>
      <p:sp>
        <p:nvSpPr>
          <p:cNvPr id="3" name="مستطيل 2"/>
          <p:cNvSpPr/>
          <p:nvPr/>
        </p:nvSpPr>
        <p:spPr>
          <a:xfrm>
            <a:off x="971600" y="1700808"/>
            <a:ext cx="7560840" cy="2862322"/>
          </a:xfrm>
          <a:prstGeom prst="rect">
            <a:avLst/>
          </a:prstGeom>
        </p:spPr>
        <p:txBody>
          <a:bodyPr wrap="square">
            <a:spAutoFit/>
          </a:bodyPr>
          <a:lstStyle/>
          <a:p>
            <a:pPr algn="justLow" rtl="0">
              <a:lnSpc>
                <a:spcPct val="150000"/>
              </a:lnSpc>
              <a:spcAft>
                <a:spcPts val="1000"/>
              </a:spcAft>
            </a:pPr>
            <a:r>
              <a:rPr lang="en-US" sz="2000" dirty="0" smtClean="0">
                <a:effectLst/>
                <a:latin typeface="Times New Roman"/>
                <a:ea typeface="Times New Roman"/>
                <a:cs typeface="Arial"/>
              </a:rPr>
              <a:t>Is an semi-fluid medium which chromatin immersed in it, </a:t>
            </a:r>
            <a:r>
              <a:rPr lang="en-US" sz="2000" dirty="0" smtClean="0">
                <a:effectLst/>
                <a:latin typeface="Times New Roman"/>
                <a:ea typeface="Times New Roman"/>
                <a:cs typeface="Arial"/>
              </a:rPr>
              <a:t>it contain </a:t>
            </a:r>
            <a:r>
              <a:rPr lang="en-US" sz="2000" dirty="0" smtClean="0">
                <a:effectLst/>
                <a:latin typeface="Times New Roman"/>
                <a:ea typeface="Times New Roman"/>
                <a:cs typeface="Arial"/>
              </a:rPr>
              <a:t>several material like phosphorus compounds, sugar or CHO and </a:t>
            </a:r>
            <a:r>
              <a:rPr lang="en-US" sz="2000" dirty="0" err="1" smtClean="0">
                <a:effectLst/>
                <a:latin typeface="Times New Roman"/>
                <a:ea typeface="Times New Roman"/>
                <a:cs typeface="Arial"/>
              </a:rPr>
              <a:t>nitrogenic</a:t>
            </a:r>
            <a:r>
              <a:rPr lang="en-US" sz="2000" dirty="0" smtClean="0">
                <a:effectLst/>
                <a:latin typeface="Times New Roman"/>
                <a:ea typeface="Times New Roman"/>
                <a:cs typeface="Arial"/>
              </a:rPr>
              <a:t> compounds, other compounds presented are nucleoprotein, and it's a protein discovered in the nucleus for first time and therefore called by this name" </a:t>
            </a:r>
            <a:r>
              <a:rPr lang="en-US" sz="2000" b="1" dirty="0" smtClean="0">
                <a:effectLst/>
                <a:latin typeface="Times New Roman"/>
                <a:ea typeface="Times New Roman"/>
                <a:cs typeface="Arial"/>
              </a:rPr>
              <a:t>nucleoproteins</a:t>
            </a:r>
            <a:r>
              <a:rPr lang="en-US" sz="2000" dirty="0" smtClean="0">
                <a:effectLst/>
                <a:latin typeface="Times New Roman"/>
                <a:ea typeface="Times New Roman"/>
                <a:cs typeface="Arial"/>
              </a:rPr>
              <a:t>" are conjugated proteins resulted from nucleic acid connected with protein.</a:t>
            </a:r>
            <a:endParaRPr lang="en-US" sz="2000" dirty="0">
              <a:effectLst/>
              <a:latin typeface="Calibri"/>
              <a:ea typeface="Calibri"/>
              <a:cs typeface="Arial"/>
            </a:endParaRPr>
          </a:p>
        </p:txBody>
      </p:sp>
    </p:spTree>
    <p:extLst>
      <p:ext uri="{BB962C8B-B14F-4D97-AF65-F5344CB8AC3E}">
        <p14:creationId xmlns:p14="http://schemas.microsoft.com/office/powerpoint/2010/main" val="878780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1130</Words>
  <Application>Microsoft Office PowerPoint</Application>
  <PresentationFormat>عرض على الشاشة (3:4)‏</PresentationFormat>
  <Paragraphs>50</Paragraphs>
  <Slides>28</Slides>
  <Notes>1</Notes>
  <HiddenSlides>0</HiddenSlides>
  <MMClips>0</MMClips>
  <ScaleCrop>false</ScaleCrop>
  <HeadingPairs>
    <vt:vector size="4" baseType="variant">
      <vt:variant>
        <vt:lpstr>نسق</vt:lpstr>
      </vt:variant>
      <vt:variant>
        <vt:i4>2</vt:i4>
      </vt:variant>
      <vt:variant>
        <vt:lpstr>عناوين الشرائح</vt:lpstr>
      </vt:variant>
      <vt:variant>
        <vt:i4>28</vt:i4>
      </vt:variant>
    </vt:vector>
  </HeadingPairs>
  <TitlesOfParts>
    <vt:vector size="30" baseType="lpstr">
      <vt:lpstr>انقلاب</vt:lpstr>
      <vt:lpstr>1_انقلاب</vt:lpstr>
      <vt:lpstr>بسم الله الرحمن الرحيم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Nucleic acids structure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DR.Ahmed Saker 2O11</cp:lastModifiedBy>
  <cp:revision>79</cp:revision>
  <dcterms:created xsi:type="dcterms:W3CDTF">2018-10-30T15:49:27Z</dcterms:created>
  <dcterms:modified xsi:type="dcterms:W3CDTF">2020-02-20T06:34:42Z</dcterms:modified>
</cp:coreProperties>
</file>