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8B8791E-4CC8-427C-9BC2-B94D3567952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07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DBD8D-83B5-4614-863E-FA1267C00FD5}"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8791E-4CC8-427C-9BC2-B94D35679521}" type="slidenum">
              <a:rPr lang="en-US" smtClean="0"/>
              <a:t>‹#›</a:t>
            </a:fld>
            <a:endParaRPr lang="en-US"/>
          </a:p>
        </p:txBody>
      </p:sp>
    </p:spTree>
    <p:extLst>
      <p:ext uri="{BB962C8B-B14F-4D97-AF65-F5344CB8AC3E}">
        <p14:creationId xmlns:p14="http://schemas.microsoft.com/office/powerpoint/2010/main" val="15752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18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53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spTree>
    <p:extLst>
      <p:ext uri="{BB962C8B-B14F-4D97-AF65-F5344CB8AC3E}">
        <p14:creationId xmlns:p14="http://schemas.microsoft.com/office/powerpoint/2010/main" val="235167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95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10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15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29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spTree>
    <p:extLst>
      <p:ext uri="{BB962C8B-B14F-4D97-AF65-F5344CB8AC3E}">
        <p14:creationId xmlns:p14="http://schemas.microsoft.com/office/powerpoint/2010/main" val="427948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DBD8D-83B5-4614-863E-FA1267C00FD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791E-4CC8-427C-9BC2-B94D3567952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67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1DBD8D-83B5-4614-863E-FA1267C00FD5}"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8791E-4CC8-427C-9BC2-B94D35679521}" type="slidenum">
              <a:rPr lang="en-US" smtClean="0"/>
              <a:t>‹#›</a:t>
            </a:fld>
            <a:endParaRPr lang="en-US"/>
          </a:p>
        </p:txBody>
      </p:sp>
    </p:spTree>
    <p:extLst>
      <p:ext uri="{BB962C8B-B14F-4D97-AF65-F5344CB8AC3E}">
        <p14:creationId xmlns:p14="http://schemas.microsoft.com/office/powerpoint/2010/main" val="172413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DBD8D-83B5-4614-863E-FA1267C00FD5}"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8791E-4CC8-427C-9BC2-B94D3567952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4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1DBD8D-83B5-4614-863E-FA1267C00FD5}"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8791E-4CC8-427C-9BC2-B94D356795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25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DBD8D-83B5-4614-863E-FA1267C00FD5}"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8791E-4CC8-427C-9BC2-B94D35679521}" type="slidenum">
              <a:rPr lang="en-US" smtClean="0"/>
              <a:t>‹#›</a:t>
            </a:fld>
            <a:endParaRPr lang="en-US"/>
          </a:p>
        </p:txBody>
      </p:sp>
    </p:spTree>
    <p:extLst>
      <p:ext uri="{BB962C8B-B14F-4D97-AF65-F5344CB8AC3E}">
        <p14:creationId xmlns:p14="http://schemas.microsoft.com/office/powerpoint/2010/main" val="388255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DBD8D-83B5-4614-863E-FA1267C00FD5}"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8791E-4CC8-427C-9BC2-B94D3567952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54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DBD8D-83B5-4614-863E-FA1267C00FD5}"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8791E-4CC8-427C-9BC2-B94D35679521}" type="slidenum">
              <a:rPr lang="en-US" smtClean="0"/>
              <a:t>‹#›</a:t>
            </a:fld>
            <a:endParaRPr lang="en-US"/>
          </a:p>
        </p:txBody>
      </p:sp>
    </p:spTree>
    <p:extLst>
      <p:ext uri="{BB962C8B-B14F-4D97-AF65-F5344CB8AC3E}">
        <p14:creationId xmlns:p14="http://schemas.microsoft.com/office/powerpoint/2010/main" val="351458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1DBD8D-83B5-4614-863E-FA1267C00FD5}" type="datetimeFigureOut">
              <a:rPr lang="en-US" smtClean="0"/>
              <a:t>2/17/2020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B8791E-4CC8-427C-9BC2-B94D35679521}" type="slidenum">
              <a:rPr lang="en-US" smtClean="0"/>
              <a:t>‹#›</a:t>
            </a:fld>
            <a:endParaRPr lang="en-US"/>
          </a:p>
        </p:txBody>
      </p:sp>
    </p:spTree>
    <p:extLst>
      <p:ext uri="{BB962C8B-B14F-4D97-AF65-F5344CB8AC3E}">
        <p14:creationId xmlns:p14="http://schemas.microsoft.com/office/powerpoint/2010/main" val="382809525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C89D-FD95-43C3-BBEF-8D02BC1271C0}"/>
              </a:ext>
            </a:extLst>
          </p:cNvPr>
          <p:cNvSpPr>
            <a:spLocks noGrp="1"/>
          </p:cNvSpPr>
          <p:nvPr>
            <p:ph type="ctrTitle"/>
          </p:nvPr>
        </p:nvSpPr>
        <p:spPr/>
        <p:txBody>
          <a:bodyPr/>
          <a:lstStyle/>
          <a:p>
            <a:r>
              <a:rPr lang="en-US" dirty="0">
                <a:solidFill>
                  <a:srgbClr val="C00000"/>
                </a:solidFill>
              </a:rPr>
              <a:t>Sensory Pathways and Pain</a:t>
            </a:r>
          </a:p>
        </p:txBody>
      </p:sp>
      <p:sp>
        <p:nvSpPr>
          <p:cNvPr id="3" name="Subtitle 2">
            <a:extLst>
              <a:ext uri="{FF2B5EF4-FFF2-40B4-BE49-F238E27FC236}">
                <a16:creationId xmlns:a16="http://schemas.microsoft.com/office/drawing/2014/main" id="{5AF7E9D1-2FF8-4175-A2E2-6B1218BAED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649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C69-166B-4804-9782-FD4007545495}"/>
              </a:ext>
            </a:extLst>
          </p:cNvPr>
          <p:cNvSpPr>
            <a:spLocks noGrp="1"/>
          </p:cNvSpPr>
          <p:nvPr>
            <p:ph type="title"/>
          </p:nvPr>
        </p:nvSpPr>
        <p:spPr>
          <a:xfrm>
            <a:off x="838200" y="352768"/>
            <a:ext cx="10515600" cy="1325563"/>
          </a:xfrm>
        </p:spPr>
        <p:txBody>
          <a:bodyPr>
            <a:normAutofit/>
          </a:bodyPr>
          <a:lstStyle/>
          <a:p>
            <a:r>
              <a:rPr lang="en-US" sz="3200" b="1" dirty="0"/>
              <a:t>Regional Cerebral Dysfunction: Higher Mental Functions</a:t>
            </a:r>
            <a:br>
              <a:rPr lang="en-US" sz="3200" b="1" dirty="0"/>
            </a:br>
            <a:endParaRPr lang="en-US" sz="3200" b="1" dirty="0"/>
          </a:p>
        </p:txBody>
      </p:sp>
      <p:sp>
        <p:nvSpPr>
          <p:cNvPr id="3" name="Content Placeholder 2">
            <a:extLst>
              <a:ext uri="{FF2B5EF4-FFF2-40B4-BE49-F238E27FC236}">
                <a16:creationId xmlns:a16="http://schemas.microsoft.com/office/drawing/2014/main" id="{139DA2FA-2BFC-47E9-B50D-FF0E33589F91}"/>
              </a:ext>
            </a:extLst>
          </p:cNvPr>
          <p:cNvSpPr>
            <a:spLocks noGrp="1"/>
          </p:cNvSpPr>
          <p:nvPr>
            <p:ph idx="1"/>
          </p:nvPr>
        </p:nvSpPr>
        <p:spPr>
          <a:xfrm>
            <a:off x="529281" y="2035689"/>
            <a:ext cx="10515600" cy="4351338"/>
          </a:xfrm>
        </p:spPr>
        <p:txBody>
          <a:bodyPr/>
          <a:lstStyle/>
          <a:p>
            <a:r>
              <a:rPr lang="en-US" b="1" dirty="0">
                <a:solidFill>
                  <a:srgbClr val="002060"/>
                </a:solidFill>
              </a:rPr>
              <a:t>Focal lesions of the cerebral cortex,, cause symptoms and signs by two processes:</a:t>
            </a:r>
          </a:p>
          <a:p>
            <a:r>
              <a:rPr lang="en-US" b="1" dirty="0">
                <a:solidFill>
                  <a:srgbClr val="002060"/>
                </a:solidFill>
              </a:rPr>
              <a:t> 1--Suppression or destruction of neurons and surrounding structures ( most common process - part of the system fails to work. 3</a:t>
            </a:r>
          </a:p>
          <a:p>
            <a:r>
              <a:rPr lang="en-US" b="1" dirty="0">
                <a:solidFill>
                  <a:srgbClr val="002060"/>
                </a:solidFill>
              </a:rPr>
              <a:t> 2--Synchronous discharge of neurons by irritative lesions, e.g. cerebral cortex lesions cause epilepsy, either partial or generalized</a:t>
            </a:r>
            <a:r>
              <a:rPr lang="en-US" dirty="0"/>
              <a:t>. </a:t>
            </a:r>
          </a:p>
        </p:txBody>
      </p:sp>
    </p:spTree>
    <p:extLst>
      <p:ext uri="{BB962C8B-B14F-4D97-AF65-F5344CB8AC3E}">
        <p14:creationId xmlns:p14="http://schemas.microsoft.com/office/powerpoint/2010/main" val="410482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D7CB-03C4-4C57-ACE8-30AC79CE5E78}"/>
              </a:ext>
            </a:extLst>
          </p:cNvPr>
          <p:cNvSpPr>
            <a:spLocks noGrp="1"/>
          </p:cNvSpPr>
          <p:nvPr>
            <p:ph type="title"/>
          </p:nvPr>
        </p:nvSpPr>
        <p:spPr/>
        <p:txBody>
          <a:bodyPr>
            <a:normAutofit fontScale="90000"/>
          </a:bodyPr>
          <a:lstStyle/>
          <a:p>
            <a:r>
              <a:rPr lang="en-US" dirty="0"/>
              <a:t>Frontal lobe Function </a:t>
            </a:r>
            <a:br>
              <a:rPr lang="en-US" dirty="0"/>
            </a:br>
            <a:endParaRPr lang="en-US" dirty="0"/>
          </a:p>
        </p:txBody>
      </p:sp>
      <p:sp>
        <p:nvSpPr>
          <p:cNvPr id="3" name="Content Placeholder 2">
            <a:extLst>
              <a:ext uri="{FF2B5EF4-FFF2-40B4-BE49-F238E27FC236}">
                <a16:creationId xmlns:a16="http://schemas.microsoft.com/office/drawing/2014/main" id="{A8962D18-36CD-43BC-96B3-69B240C496EC}"/>
              </a:ext>
            </a:extLst>
          </p:cNvPr>
          <p:cNvSpPr>
            <a:spLocks noGrp="1"/>
          </p:cNvSpPr>
          <p:nvPr>
            <p:ph idx="1"/>
          </p:nvPr>
        </p:nvSpPr>
        <p:spPr>
          <a:xfrm>
            <a:off x="1295401" y="1841157"/>
            <a:ext cx="9601196" cy="4436075"/>
          </a:xfrm>
        </p:spPr>
        <p:txBody>
          <a:bodyPr>
            <a:normAutofit fontScale="70000" lnSpcReduction="20000"/>
          </a:bodyPr>
          <a:lstStyle/>
          <a:p>
            <a:r>
              <a:rPr lang="en-US" b="1" dirty="0">
                <a:solidFill>
                  <a:srgbClr val="002060"/>
                </a:solidFill>
              </a:rPr>
              <a:t>Personality</a:t>
            </a:r>
          </a:p>
          <a:p>
            <a:r>
              <a:rPr lang="en-US" b="1" dirty="0">
                <a:solidFill>
                  <a:srgbClr val="002060"/>
                </a:solidFill>
              </a:rPr>
              <a:t> Emotional control</a:t>
            </a:r>
          </a:p>
          <a:p>
            <a:r>
              <a:rPr lang="en-US" b="1" dirty="0">
                <a:solidFill>
                  <a:srgbClr val="002060"/>
                </a:solidFill>
              </a:rPr>
              <a:t>Social behavior</a:t>
            </a:r>
          </a:p>
          <a:p>
            <a:r>
              <a:rPr lang="en-US" b="1" dirty="0">
                <a:solidFill>
                  <a:srgbClr val="002060"/>
                </a:solidFill>
              </a:rPr>
              <a:t> Contra lateral motor control</a:t>
            </a:r>
          </a:p>
          <a:p>
            <a:r>
              <a:rPr lang="en-US" b="1" dirty="0">
                <a:solidFill>
                  <a:srgbClr val="002060"/>
                </a:solidFill>
              </a:rPr>
              <a:t> Language </a:t>
            </a:r>
          </a:p>
          <a:p>
            <a:r>
              <a:rPr lang="en-US" b="1" dirty="0">
                <a:solidFill>
                  <a:srgbClr val="002060"/>
                </a:solidFill>
              </a:rPr>
              <a:t>Micturition Disinhibition</a:t>
            </a:r>
          </a:p>
          <a:p>
            <a:r>
              <a:rPr lang="en-US" b="1" dirty="0">
                <a:solidFill>
                  <a:srgbClr val="002060"/>
                </a:solidFill>
              </a:rPr>
              <a:t> Dysfunction</a:t>
            </a:r>
          </a:p>
          <a:p>
            <a:r>
              <a:rPr lang="en-US" b="1" dirty="0">
                <a:solidFill>
                  <a:srgbClr val="002060"/>
                </a:solidFill>
              </a:rPr>
              <a:t> Lack of initiation</a:t>
            </a:r>
          </a:p>
          <a:p>
            <a:r>
              <a:rPr lang="en-US" b="1" dirty="0">
                <a:solidFill>
                  <a:srgbClr val="002060"/>
                </a:solidFill>
              </a:rPr>
              <a:t> Antisocial behavior </a:t>
            </a:r>
          </a:p>
          <a:p>
            <a:r>
              <a:rPr lang="en-US" b="1" dirty="0">
                <a:solidFill>
                  <a:srgbClr val="002060"/>
                </a:solidFill>
              </a:rPr>
              <a:t>Impaired memory</a:t>
            </a:r>
          </a:p>
          <a:p>
            <a:r>
              <a:rPr lang="en-US" b="1" dirty="0">
                <a:solidFill>
                  <a:srgbClr val="002060"/>
                </a:solidFill>
              </a:rPr>
              <a:t> Expressive dysphasia</a:t>
            </a:r>
          </a:p>
          <a:p>
            <a:r>
              <a:rPr lang="en-US" b="1" dirty="0">
                <a:solidFill>
                  <a:srgbClr val="002060"/>
                </a:solidFill>
              </a:rPr>
              <a:t> Incontinence ,Impaired smell Contra lateral hemi paresis Frontal release signs1Versive seizures Focal motor seizures (Jacksonian march) Continuous partial seizures (</a:t>
            </a:r>
            <a:r>
              <a:rPr lang="en-US" b="1" dirty="0" err="1">
                <a:solidFill>
                  <a:srgbClr val="002060"/>
                </a:solidFill>
              </a:rPr>
              <a:t>epilepsia</a:t>
            </a:r>
            <a:r>
              <a:rPr lang="en-US" b="1" dirty="0">
                <a:solidFill>
                  <a:srgbClr val="002060"/>
                </a:solidFill>
              </a:rPr>
              <a:t> </a:t>
            </a:r>
            <a:r>
              <a:rPr lang="en-US" b="1" dirty="0" err="1">
                <a:solidFill>
                  <a:srgbClr val="002060"/>
                </a:solidFill>
              </a:rPr>
              <a:t>partialis</a:t>
            </a:r>
            <a:r>
              <a:rPr lang="en-US" b="1" dirty="0">
                <a:solidFill>
                  <a:srgbClr val="002060"/>
                </a:solidFill>
              </a:rPr>
              <a:t> continua)</a:t>
            </a:r>
          </a:p>
        </p:txBody>
      </p:sp>
    </p:spTree>
    <p:extLst>
      <p:ext uri="{BB962C8B-B14F-4D97-AF65-F5344CB8AC3E}">
        <p14:creationId xmlns:p14="http://schemas.microsoft.com/office/powerpoint/2010/main" val="226233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0569F-07BB-4E06-B2F4-9C7EF63491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5F3CA0-5CD5-4C72-8E51-9F2EAC7FF556}"/>
              </a:ext>
            </a:extLst>
          </p:cNvPr>
          <p:cNvSpPr>
            <a:spLocks noGrp="1"/>
          </p:cNvSpPr>
          <p:nvPr>
            <p:ph idx="1"/>
          </p:nvPr>
        </p:nvSpPr>
        <p:spPr>
          <a:xfrm>
            <a:off x="1295401" y="982132"/>
            <a:ext cx="9601196" cy="4893736"/>
          </a:xfrm>
        </p:spPr>
        <p:txBody>
          <a:bodyPr>
            <a:normAutofit/>
          </a:bodyPr>
          <a:lstStyle/>
          <a:p>
            <a:r>
              <a:rPr lang="en-US" b="1" dirty="0">
                <a:solidFill>
                  <a:srgbClr val="002060"/>
                </a:solidFill>
              </a:rPr>
              <a:t>Dominant parietal lobe Function</a:t>
            </a:r>
          </a:p>
          <a:p>
            <a:r>
              <a:rPr lang="en-US" b="1" dirty="0">
                <a:solidFill>
                  <a:srgbClr val="002060"/>
                </a:solidFill>
              </a:rPr>
              <a:t> Language</a:t>
            </a:r>
          </a:p>
          <a:p>
            <a:r>
              <a:rPr lang="en-US" b="1" dirty="0">
                <a:solidFill>
                  <a:srgbClr val="002060"/>
                </a:solidFill>
              </a:rPr>
              <a:t> Calculation </a:t>
            </a:r>
          </a:p>
          <a:p>
            <a:r>
              <a:rPr lang="en-US" b="1" dirty="0">
                <a:solidFill>
                  <a:srgbClr val="002060"/>
                </a:solidFill>
              </a:rPr>
              <a:t>Dysfunction</a:t>
            </a:r>
          </a:p>
          <a:p>
            <a:r>
              <a:rPr lang="en-US" b="1" dirty="0">
                <a:solidFill>
                  <a:srgbClr val="002060"/>
                </a:solidFill>
              </a:rPr>
              <a:t> Dysphasia </a:t>
            </a:r>
          </a:p>
          <a:p>
            <a:r>
              <a:rPr lang="en-US" b="1" dirty="0">
                <a:solidFill>
                  <a:srgbClr val="002060"/>
                </a:solidFill>
              </a:rPr>
              <a:t>Contra lateral </a:t>
            </a:r>
            <a:r>
              <a:rPr lang="en-US" b="1" dirty="0" err="1">
                <a:solidFill>
                  <a:srgbClr val="002060"/>
                </a:solidFill>
              </a:rPr>
              <a:t>hemisensoryloss</a:t>
            </a:r>
            <a:endParaRPr lang="en-US" b="1" dirty="0">
              <a:solidFill>
                <a:srgbClr val="002060"/>
              </a:solidFill>
            </a:endParaRPr>
          </a:p>
          <a:p>
            <a:r>
              <a:rPr lang="en-US" b="1" dirty="0">
                <a:solidFill>
                  <a:srgbClr val="002060"/>
                </a:solidFill>
              </a:rPr>
              <a:t> Focal sensory seizures</a:t>
            </a:r>
          </a:p>
          <a:p>
            <a:r>
              <a:rPr lang="en-US" b="1" dirty="0">
                <a:solidFill>
                  <a:srgbClr val="002060"/>
                </a:solidFill>
              </a:rPr>
              <a:t> Dyscalculia Astereognosis Dyslexia </a:t>
            </a:r>
            <a:r>
              <a:rPr lang="en-US" b="1" dirty="0" err="1">
                <a:solidFill>
                  <a:srgbClr val="002060"/>
                </a:solidFill>
              </a:rPr>
              <a:t>Agraphaesthesia</a:t>
            </a:r>
            <a:r>
              <a:rPr lang="en-US" b="1" dirty="0">
                <a:solidFill>
                  <a:srgbClr val="002060"/>
                </a:solidFill>
              </a:rPr>
              <a:t> Apraxia</a:t>
            </a:r>
          </a:p>
        </p:txBody>
      </p:sp>
    </p:spTree>
    <p:extLst>
      <p:ext uri="{BB962C8B-B14F-4D97-AF65-F5344CB8AC3E}">
        <p14:creationId xmlns:p14="http://schemas.microsoft.com/office/powerpoint/2010/main" val="253663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4062-EB3D-4D6F-9F9F-6A722B975F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230200-E17D-45F2-8F47-7F2BF9476BC4}"/>
              </a:ext>
            </a:extLst>
          </p:cNvPr>
          <p:cNvSpPr>
            <a:spLocks noGrp="1"/>
          </p:cNvSpPr>
          <p:nvPr>
            <p:ph idx="1"/>
          </p:nvPr>
        </p:nvSpPr>
        <p:spPr/>
        <p:txBody>
          <a:bodyPr>
            <a:normAutofit fontScale="77500" lnSpcReduction="20000"/>
          </a:bodyPr>
          <a:lstStyle/>
          <a:p>
            <a:r>
              <a:rPr lang="en-US" b="1" dirty="0">
                <a:solidFill>
                  <a:srgbClr val="002060"/>
                </a:solidFill>
              </a:rPr>
              <a:t>Non-dominant parietal lobe Function </a:t>
            </a:r>
          </a:p>
          <a:p>
            <a:r>
              <a:rPr lang="en-US" b="1" dirty="0">
                <a:solidFill>
                  <a:srgbClr val="002060"/>
                </a:solidFill>
              </a:rPr>
              <a:t>Spatial orientation</a:t>
            </a:r>
          </a:p>
          <a:p>
            <a:r>
              <a:rPr lang="en-US" b="1" dirty="0">
                <a:solidFill>
                  <a:srgbClr val="002060"/>
                </a:solidFill>
              </a:rPr>
              <a:t> Constructional skills</a:t>
            </a:r>
          </a:p>
          <a:p>
            <a:r>
              <a:rPr lang="en-US" b="1" dirty="0">
                <a:solidFill>
                  <a:srgbClr val="002060"/>
                </a:solidFill>
              </a:rPr>
              <a:t> Dysfunction </a:t>
            </a:r>
          </a:p>
          <a:p>
            <a:r>
              <a:rPr lang="en-US" b="1" dirty="0">
                <a:solidFill>
                  <a:srgbClr val="002060"/>
                </a:solidFill>
              </a:rPr>
              <a:t>Neglect of contra lateral side </a:t>
            </a:r>
          </a:p>
          <a:p>
            <a:r>
              <a:rPr lang="en-US" b="1" dirty="0">
                <a:solidFill>
                  <a:srgbClr val="002060"/>
                </a:solidFill>
              </a:rPr>
              <a:t>Contra lateral hemi sensory loss </a:t>
            </a:r>
          </a:p>
          <a:p>
            <a:r>
              <a:rPr lang="en-US" b="1" dirty="0">
                <a:solidFill>
                  <a:srgbClr val="002060"/>
                </a:solidFill>
              </a:rPr>
              <a:t>Astereognosis </a:t>
            </a:r>
          </a:p>
          <a:p>
            <a:r>
              <a:rPr lang="en-US" b="1" dirty="0">
                <a:solidFill>
                  <a:srgbClr val="002060"/>
                </a:solidFill>
              </a:rPr>
              <a:t>Focal sensory seizures </a:t>
            </a:r>
          </a:p>
          <a:p>
            <a:r>
              <a:rPr lang="en-US" b="1" dirty="0">
                <a:solidFill>
                  <a:srgbClr val="002060"/>
                </a:solidFill>
              </a:rPr>
              <a:t>Spatial disorientation </a:t>
            </a:r>
            <a:r>
              <a:rPr lang="en-US" b="1" dirty="0" err="1">
                <a:solidFill>
                  <a:srgbClr val="002060"/>
                </a:solidFill>
              </a:rPr>
              <a:t>Agraphaesthesia</a:t>
            </a:r>
            <a:r>
              <a:rPr lang="en-US" b="1" dirty="0">
                <a:solidFill>
                  <a:srgbClr val="002060"/>
                </a:solidFill>
              </a:rPr>
              <a:t> Constructional apraxia</a:t>
            </a:r>
          </a:p>
        </p:txBody>
      </p:sp>
    </p:spTree>
    <p:extLst>
      <p:ext uri="{BB962C8B-B14F-4D97-AF65-F5344CB8AC3E}">
        <p14:creationId xmlns:p14="http://schemas.microsoft.com/office/powerpoint/2010/main" val="386510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8FFB-94D6-4E8A-827F-FF7F9DBFB6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6E0430-9361-451B-A0F2-74D3877EEF2F}"/>
              </a:ext>
            </a:extLst>
          </p:cNvPr>
          <p:cNvSpPr>
            <a:spLocks noGrp="1"/>
          </p:cNvSpPr>
          <p:nvPr>
            <p:ph idx="1"/>
          </p:nvPr>
        </p:nvSpPr>
        <p:spPr>
          <a:xfrm>
            <a:off x="1295401" y="982132"/>
            <a:ext cx="9601196" cy="4893736"/>
          </a:xfrm>
        </p:spPr>
        <p:txBody>
          <a:bodyPr>
            <a:normAutofit/>
          </a:bodyPr>
          <a:lstStyle/>
          <a:p>
            <a:r>
              <a:rPr lang="en-US" b="1" dirty="0">
                <a:solidFill>
                  <a:srgbClr val="7030A0"/>
                </a:solidFill>
              </a:rPr>
              <a:t>Temporal: dominant Function </a:t>
            </a:r>
          </a:p>
          <a:p>
            <a:r>
              <a:rPr lang="en-US" b="1" dirty="0">
                <a:solidFill>
                  <a:srgbClr val="7030A0"/>
                </a:solidFill>
              </a:rPr>
              <a:t>Auditory perception</a:t>
            </a:r>
          </a:p>
          <a:p>
            <a:r>
              <a:rPr lang="en-US" b="1" dirty="0">
                <a:solidFill>
                  <a:srgbClr val="7030A0"/>
                </a:solidFill>
              </a:rPr>
              <a:t> Language </a:t>
            </a:r>
          </a:p>
          <a:p>
            <a:r>
              <a:rPr lang="en-US" b="1" dirty="0">
                <a:solidFill>
                  <a:srgbClr val="7030A0"/>
                </a:solidFill>
              </a:rPr>
              <a:t>Verbal memory</a:t>
            </a:r>
          </a:p>
          <a:p>
            <a:r>
              <a:rPr lang="en-US" b="1" dirty="0">
                <a:solidFill>
                  <a:srgbClr val="7030A0"/>
                </a:solidFill>
              </a:rPr>
              <a:t> Smell</a:t>
            </a:r>
          </a:p>
          <a:p>
            <a:r>
              <a:rPr lang="en-US" b="1" dirty="0">
                <a:solidFill>
                  <a:srgbClr val="7030A0"/>
                </a:solidFill>
              </a:rPr>
              <a:t> Balance Dysfunction</a:t>
            </a:r>
          </a:p>
          <a:p>
            <a:r>
              <a:rPr lang="en-US" b="1" dirty="0">
                <a:solidFill>
                  <a:srgbClr val="7030A0"/>
                </a:solidFill>
              </a:rPr>
              <a:t> Receptive aphasia Dyslexia Impaired verbal memory Contra lateral homonymous upper quadrantanopia Complex hallucinations (smell, sound, vision, memory)</a:t>
            </a:r>
          </a:p>
        </p:txBody>
      </p:sp>
    </p:spTree>
    <p:extLst>
      <p:ext uri="{BB962C8B-B14F-4D97-AF65-F5344CB8AC3E}">
        <p14:creationId xmlns:p14="http://schemas.microsoft.com/office/powerpoint/2010/main" val="29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7B8A-4DAA-4E9D-9461-E0608238B0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613A26-DE5D-41A0-8FEB-0432CB9DC5B1}"/>
              </a:ext>
            </a:extLst>
          </p:cNvPr>
          <p:cNvSpPr>
            <a:spLocks noGrp="1"/>
          </p:cNvSpPr>
          <p:nvPr>
            <p:ph idx="1"/>
          </p:nvPr>
        </p:nvSpPr>
        <p:spPr>
          <a:xfrm>
            <a:off x="1295401" y="982132"/>
            <a:ext cx="9601196" cy="4893736"/>
          </a:xfrm>
        </p:spPr>
        <p:txBody>
          <a:bodyPr/>
          <a:lstStyle/>
          <a:p>
            <a:r>
              <a:rPr lang="en-US" b="1" dirty="0">
                <a:solidFill>
                  <a:srgbClr val="002060"/>
                </a:solidFill>
              </a:rPr>
              <a:t>Temporal: non-dominant Function </a:t>
            </a:r>
          </a:p>
          <a:p>
            <a:r>
              <a:rPr lang="en-US" b="1" dirty="0">
                <a:solidFill>
                  <a:srgbClr val="002060"/>
                </a:solidFill>
              </a:rPr>
              <a:t>Auditory perception Melody/pitch perception Non-verbal memory Smell Balance </a:t>
            </a:r>
          </a:p>
          <a:p>
            <a:r>
              <a:rPr lang="en-US" b="1" dirty="0">
                <a:solidFill>
                  <a:srgbClr val="002060"/>
                </a:solidFill>
              </a:rPr>
              <a:t>Dysfunction</a:t>
            </a:r>
          </a:p>
          <a:p>
            <a:r>
              <a:rPr lang="en-US" b="1" dirty="0">
                <a:solidFill>
                  <a:srgbClr val="002060"/>
                </a:solidFill>
              </a:rPr>
              <a:t> Impaired non-verbal memory Impaired musical skills (tonal perception) Contra lateral homonymous upper quadrantanopia Complex hallucinations (smell, sound, vision, memory)</a:t>
            </a:r>
          </a:p>
        </p:txBody>
      </p:sp>
    </p:spTree>
    <p:extLst>
      <p:ext uri="{BB962C8B-B14F-4D97-AF65-F5344CB8AC3E}">
        <p14:creationId xmlns:p14="http://schemas.microsoft.com/office/powerpoint/2010/main" val="31364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7F82-88B5-4A33-A320-2846641233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98AADC-CC69-47CC-BB15-7D6D49B177D5}"/>
              </a:ext>
            </a:extLst>
          </p:cNvPr>
          <p:cNvSpPr>
            <a:spLocks noGrp="1"/>
          </p:cNvSpPr>
          <p:nvPr>
            <p:ph idx="1"/>
          </p:nvPr>
        </p:nvSpPr>
        <p:spPr>
          <a:xfrm>
            <a:off x="1295401" y="982132"/>
            <a:ext cx="9601196" cy="4893736"/>
          </a:xfrm>
        </p:spPr>
        <p:txBody>
          <a:bodyPr>
            <a:normAutofit/>
          </a:bodyPr>
          <a:lstStyle/>
          <a:p>
            <a:r>
              <a:rPr lang="en-US" b="1" dirty="0">
                <a:solidFill>
                  <a:srgbClr val="002060"/>
                </a:solidFill>
              </a:rPr>
              <a:t>Occipital Visual processing</a:t>
            </a:r>
          </a:p>
          <a:p>
            <a:r>
              <a:rPr lang="en-US" b="1" dirty="0">
                <a:solidFill>
                  <a:srgbClr val="002060"/>
                </a:solidFill>
              </a:rPr>
              <a:t> Dysfunction</a:t>
            </a:r>
          </a:p>
          <a:p>
            <a:r>
              <a:rPr lang="en-US" b="1" dirty="0">
                <a:solidFill>
                  <a:srgbClr val="002060"/>
                </a:solidFill>
              </a:rPr>
              <a:t> Visual inattention </a:t>
            </a:r>
          </a:p>
          <a:p>
            <a:r>
              <a:rPr lang="en-US" b="1" dirty="0">
                <a:solidFill>
                  <a:srgbClr val="002060"/>
                </a:solidFill>
              </a:rPr>
              <a:t>Visual loss </a:t>
            </a:r>
          </a:p>
          <a:p>
            <a:r>
              <a:rPr lang="en-US" b="1" dirty="0">
                <a:solidFill>
                  <a:srgbClr val="002060"/>
                </a:solidFill>
              </a:rPr>
              <a:t>Visual agnosia</a:t>
            </a:r>
          </a:p>
          <a:p>
            <a:r>
              <a:rPr lang="en-US" b="1" dirty="0">
                <a:solidFill>
                  <a:srgbClr val="002060"/>
                </a:solidFill>
              </a:rPr>
              <a:t> Homonymous hemianopia (macular sparing) </a:t>
            </a:r>
          </a:p>
          <a:p>
            <a:r>
              <a:rPr lang="en-US" b="1" dirty="0">
                <a:solidFill>
                  <a:srgbClr val="002060"/>
                </a:solidFill>
              </a:rPr>
              <a:t>Simple visual hallucinations (e.g. phosphenes, zigzag lines)</a:t>
            </a:r>
          </a:p>
        </p:txBody>
      </p:sp>
    </p:spTree>
    <p:extLst>
      <p:ext uri="{BB962C8B-B14F-4D97-AF65-F5344CB8AC3E}">
        <p14:creationId xmlns:p14="http://schemas.microsoft.com/office/powerpoint/2010/main" val="241725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E15E-D464-4FBD-9D4C-92309D3B2ED5}"/>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0DB6B917-C068-48FF-946D-AF879A833FF1}"/>
              </a:ext>
            </a:extLst>
          </p:cNvPr>
          <p:cNvSpPr>
            <a:spLocks noGrp="1"/>
          </p:cNvSpPr>
          <p:nvPr>
            <p:ph idx="1"/>
          </p:nvPr>
        </p:nvSpPr>
        <p:spPr/>
        <p:txBody>
          <a:bodyPr>
            <a:normAutofit lnSpcReduction="10000"/>
          </a:bodyPr>
          <a:lstStyle/>
          <a:p>
            <a:r>
              <a:rPr lang="en-US" b="1" dirty="0">
                <a:solidFill>
                  <a:srgbClr val="C00000"/>
                </a:solidFill>
              </a:rPr>
              <a:t>Peripheral nerves and spinal roots</a:t>
            </a:r>
          </a:p>
          <a:p>
            <a:r>
              <a:rPr lang="en-US" b="1" dirty="0">
                <a:solidFill>
                  <a:srgbClr val="C00000"/>
                </a:solidFill>
              </a:rPr>
              <a:t>  Peripheral nerves carry all modalities of sensation from either free or specialized nerve endings to dorsal root ganglia and thus to the cord</a:t>
            </a:r>
          </a:p>
          <a:p>
            <a:r>
              <a:rPr lang="en-US" b="1" dirty="0">
                <a:solidFill>
                  <a:srgbClr val="C00000"/>
                </a:solidFill>
              </a:rPr>
              <a:t> Lesions Of The Sensory Pathways</a:t>
            </a:r>
          </a:p>
          <a:p>
            <a:r>
              <a:rPr lang="en-US" b="1" dirty="0">
                <a:solidFill>
                  <a:srgbClr val="C00000"/>
                </a:solidFill>
              </a:rPr>
              <a:t>  Altered sensation (</a:t>
            </a:r>
            <a:r>
              <a:rPr lang="en-US" b="1" dirty="0" err="1">
                <a:solidFill>
                  <a:srgbClr val="C00000"/>
                </a:solidFill>
              </a:rPr>
              <a:t>paraesthesia</a:t>
            </a:r>
            <a:r>
              <a:rPr lang="en-US" b="1" dirty="0">
                <a:solidFill>
                  <a:srgbClr val="C00000"/>
                </a:solidFill>
              </a:rPr>
              <a:t>), tingling, clumsiness, numbness and pain are the principal symptoms of sensory lesions. The pattern usually suggests the site of pathology. Peripheral nerves and spinal roots</a:t>
            </a:r>
          </a:p>
          <a:p>
            <a:endParaRPr lang="en-US" dirty="0"/>
          </a:p>
        </p:txBody>
      </p:sp>
    </p:spTree>
    <p:extLst>
      <p:ext uri="{BB962C8B-B14F-4D97-AF65-F5344CB8AC3E}">
        <p14:creationId xmlns:p14="http://schemas.microsoft.com/office/powerpoint/2010/main" val="286975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3BB6-1F09-44EE-9FE3-0CBFB43A75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B55B9A-87E4-4645-AD91-9838AFB40DE0}"/>
              </a:ext>
            </a:extLst>
          </p:cNvPr>
          <p:cNvSpPr>
            <a:spLocks noGrp="1"/>
          </p:cNvSpPr>
          <p:nvPr>
            <p:ph idx="1"/>
          </p:nvPr>
        </p:nvSpPr>
        <p:spPr/>
        <p:txBody>
          <a:bodyPr>
            <a:normAutofit fontScale="92500"/>
          </a:bodyPr>
          <a:lstStyle/>
          <a:p>
            <a:r>
              <a:rPr lang="en-US" b="1" dirty="0">
                <a:solidFill>
                  <a:srgbClr val="002060"/>
                </a:solidFill>
              </a:rPr>
              <a:t>Peripheral nerve lesions</a:t>
            </a:r>
          </a:p>
          <a:p>
            <a:r>
              <a:rPr lang="en-US" b="1" dirty="0">
                <a:solidFill>
                  <a:srgbClr val="002060"/>
                </a:solidFill>
              </a:rPr>
              <a:t>  Section of a sensory nerve is followed by complete sensory loss</a:t>
            </a:r>
          </a:p>
          <a:p>
            <a:r>
              <a:rPr lang="en-US" b="1" dirty="0">
                <a:solidFill>
                  <a:srgbClr val="002060"/>
                </a:solidFill>
              </a:rPr>
              <a:t>  Nerve entrapment causes numbness, pain and tingling. Tapping the site of compression sometimes causes a sharp, electric-shock-like pain in the distribution of the nerve, e.g. Tinel's sign in carpal tunnel syndrome </a:t>
            </a:r>
          </a:p>
          <a:p>
            <a:r>
              <a:rPr lang="en-US" b="1" dirty="0">
                <a:solidFill>
                  <a:srgbClr val="002060"/>
                </a:solidFill>
              </a:rPr>
              <a:t> Neuralgia refers to local pain of great severity in the distribution of a damaged nerve. Examples are:  trigeminal neuralgia postherpetic neuralgia) </a:t>
            </a:r>
          </a:p>
        </p:txBody>
      </p:sp>
    </p:spTree>
    <p:extLst>
      <p:ext uri="{BB962C8B-B14F-4D97-AF65-F5344CB8AC3E}">
        <p14:creationId xmlns:p14="http://schemas.microsoft.com/office/powerpoint/2010/main" val="406681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AAC1-D28E-408B-A546-FF58EF58D8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FC378A-D333-4A1D-A771-22E7ECDDDAE9}"/>
              </a:ext>
            </a:extLst>
          </p:cNvPr>
          <p:cNvSpPr>
            <a:spLocks noGrp="1"/>
          </p:cNvSpPr>
          <p:nvPr>
            <p:ph idx="1"/>
          </p:nvPr>
        </p:nvSpPr>
        <p:spPr/>
        <p:txBody>
          <a:bodyPr/>
          <a:lstStyle/>
          <a:p>
            <a:r>
              <a:rPr lang="en-US" b="1" dirty="0">
                <a:solidFill>
                  <a:srgbClr val="002060"/>
                </a:solidFill>
              </a:rPr>
              <a:t>Spinal root lesions (Root pain)</a:t>
            </a:r>
          </a:p>
          <a:p>
            <a:r>
              <a:rPr lang="en-US" b="1" dirty="0">
                <a:solidFill>
                  <a:srgbClr val="002060"/>
                </a:solidFill>
              </a:rPr>
              <a:t>  The pain of root compression is felt in the myotome supplied by that root, and there is also a tingling discomfort in the dermatome. The pain is made worse by maneuvers that either stretch the nerve root (e.g. limitation of straight leg raising in lumbar disc prolapse) or increase pressure in the spinal subarachnoid space (coughing and straining</a:t>
            </a:r>
          </a:p>
        </p:txBody>
      </p:sp>
    </p:spTree>
    <p:extLst>
      <p:ext uri="{BB962C8B-B14F-4D97-AF65-F5344CB8AC3E}">
        <p14:creationId xmlns:p14="http://schemas.microsoft.com/office/powerpoint/2010/main" val="42186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66A6-8F34-42C5-AAE5-2471569402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15DCF4-D042-4ADC-9447-B438A0AC6C7D}"/>
              </a:ext>
            </a:extLst>
          </p:cNvPr>
          <p:cNvSpPr>
            <a:spLocks noGrp="1"/>
          </p:cNvSpPr>
          <p:nvPr>
            <p:ph idx="1"/>
          </p:nvPr>
        </p:nvSpPr>
        <p:spPr/>
        <p:txBody>
          <a:bodyPr/>
          <a:lstStyle/>
          <a:p>
            <a:r>
              <a:rPr lang="en-US" b="1" dirty="0">
                <a:solidFill>
                  <a:srgbClr val="FF0000"/>
                </a:solidFill>
              </a:rPr>
              <a:t>Spinal cord lesions</a:t>
            </a:r>
          </a:p>
          <a:p>
            <a:r>
              <a:rPr lang="en-US" b="1" dirty="0">
                <a:solidFill>
                  <a:srgbClr val="FF0000"/>
                </a:solidFill>
              </a:rPr>
              <a:t>  Transverse lesion of the spinal cord produce loss of all modalities below that segmental level,. If the transverse lesion is vascular in origin (e.g. due to anterior spinal artery thrombosis), the posterior one-third of the spinal cord (and therefore the dorsal column modalities) may be spared </a:t>
            </a:r>
          </a:p>
        </p:txBody>
      </p:sp>
    </p:spTree>
    <p:extLst>
      <p:ext uri="{BB962C8B-B14F-4D97-AF65-F5344CB8AC3E}">
        <p14:creationId xmlns:p14="http://schemas.microsoft.com/office/powerpoint/2010/main" val="146245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47EC-F7A1-4291-8298-68E9AB3CAD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67F204-7300-4943-B80C-E9CBDCA32ACF}"/>
              </a:ext>
            </a:extLst>
          </p:cNvPr>
          <p:cNvSpPr>
            <a:spLocks noGrp="1"/>
          </p:cNvSpPr>
          <p:nvPr>
            <p:ph idx="1"/>
          </p:nvPr>
        </p:nvSpPr>
        <p:spPr/>
        <p:txBody>
          <a:bodyPr>
            <a:normAutofit lnSpcReduction="10000"/>
          </a:bodyPr>
          <a:lstStyle/>
          <a:p>
            <a:r>
              <a:rPr lang="en-US" b="1" dirty="0">
                <a:solidFill>
                  <a:srgbClr val="002060"/>
                </a:solidFill>
              </a:rPr>
              <a:t>Lesions damaging one side of the spinal cord will produce sensory loss for spinothalamic modalities (pain and temperature) on the opposite side and for 2 dorsal column modalities (joint position and vibration) on the same side as the lesion. This is the pattern seen in the Brown-</a:t>
            </a:r>
            <a:r>
              <a:rPr lang="en-US" b="1" dirty="0" err="1">
                <a:solidFill>
                  <a:srgbClr val="002060"/>
                </a:solidFill>
              </a:rPr>
              <a:t>Séquard</a:t>
            </a:r>
            <a:r>
              <a:rPr lang="en-US" b="1" dirty="0">
                <a:solidFill>
                  <a:srgbClr val="002060"/>
                </a:solidFill>
              </a:rPr>
              <a:t> syndrome</a:t>
            </a:r>
          </a:p>
          <a:p>
            <a:r>
              <a:rPr lang="en-US" b="1" dirty="0">
                <a:solidFill>
                  <a:srgbClr val="002060"/>
                </a:solidFill>
              </a:rPr>
              <a:t>  Lesions in the </a:t>
            </a:r>
            <a:r>
              <a:rPr lang="en-US" b="1" dirty="0" err="1">
                <a:solidFill>
                  <a:srgbClr val="002060"/>
                </a:solidFill>
              </a:rPr>
              <a:t>centre</a:t>
            </a:r>
            <a:r>
              <a:rPr lang="en-US" b="1" dirty="0">
                <a:solidFill>
                  <a:srgbClr val="002060"/>
                </a:solidFill>
              </a:rPr>
              <a:t> of the spinal cord (e.g. syringomyelia,) spare the dorsal columns but affect the spinothalamic </a:t>
            </a:r>
            <a:r>
              <a:rPr lang="en-US" b="1" dirty="0" err="1">
                <a:solidFill>
                  <a:srgbClr val="002060"/>
                </a:solidFill>
              </a:rPr>
              <a:t>fibres</a:t>
            </a:r>
            <a:r>
              <a:rPr lang="en-US" b="1" dirty="0">
                <a:solidFill>
                  <a:srgbClr val="002060"/>
                </a:solidFill>
              </a:rPr>
              <a:t> crossing the cord from both sides over the length of the lesion. The sensory loss is therefore dissociated (in terms of the modalities affected</a:t>
            </a:r>
            <a:r>
              <a:rPr lang="en-US" dirty="0"/>
              <a:t>)</a:t>
            </a:r>
          </a:p>
        </p:txBody>
      </p:sp>
    </p:spTree>
    <p:extLst>
      <p:ext uri="{BB962C8B-B14F-4D97-AF65-F5344CB8AC3E}">
        <p14:creationId xmlns:p14="http://schemas.microsoft.com/office/powerpoint/2010/main" val="116314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7A9B-DE6F-4C93-96D3-3317C7E972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88E1AE-1D7A-4FC4-A647-5180C7CC85B8}"/>
              </a:ext>
            </a:extLst>
          </p:cNvPr>
          <p:cNvSpPr>
            <a:spLocks noGrp="1"/>
          </p:cNvSpPr>
          <p:nvPr>
            <p:ph idx="1"/>
          </p:nvPr>
        </p:nvSpPr>
        <p:spPr/>
        <p:txBody>
          <a:bodyPr/>
          <a:lstStyle/>
          <a:p>
            <a:r>
              <a:rPr lang="en-US" b="1" dirty="0">
                <a:solidFill>
                  <a:srgbClr val="002060"/>
                </a:solidFill>
              </a:rPr>
              <a:t>Pontine lesions </a:t>
            </a:r>
          </a:p>
          <a:p>
            <a:r>
              <a:rPr lang="en-US" b="1" dirty="0">
                <a:solidFill>
                  <a:srgbClr val="002060"/>
                </a:solidFill>
              </a:rPr>
              <a:t> Since lesions in the pons (e.g. an MS plaque) lie above the decussation of the posterior columns,</a:t>
            </a:r>
          </a:p>
          <a:p>
            <a:r>
              <a:rPr lang="en-US" b="1" dirty="0">
                <a:solidFill>
                  <a:srgbClr val="002060"/>
                </a:solidFill>
              </a:rPr>
              <a:t>  and the medial lemniscus and spinothalamic tracts are close together, there is loss of all forms of sensation on the side opposite the lesion. </a:t>
            </a:r>
          </a:p>
        </p:txBody>
      </p:sp>
    </p:spTree>
    <p:extLst>
      <p:ext uri="{BB962C8B-B14F-4D97-AF65-F5344CB8AC3E}">
        <p14:creationId xmlns:p14="http://schemas.microsoft.com/office/powerpoint/2010/main" val="50664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DA6C-7AB8-49F3-8714-E576C261BF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59A5E6-0316-4142-893B-0CE5D67D2D46}"/>
              </a:ext>
            </a:extLst>
          </p:cNvPr>
          <p:cNvSpPr>
            <a:spLocks noGrp="1"/>
          </p:cNvSpPr>
          <p:nvPr>
            <p:ph idx="1"/>
          </p:nvPr>
        </p:nvSpPr>
        <p:spPr/>
        <p:txBody>
          <a:bodyPr>
            <a:normAutofit lnSpcReduction="10000"/>
          </a:bodyPr>
          <a:lstStyle/>
          <a:p>
            <a:r>
              <a:rPr lang="en-US" b="1" dirty="0">
                <a:solidFill>
                  <a:srgbClr val="002060"/>
                </a:solidFill>
              </a:rPr>
              <a:t>Thalamic lesions</a:t>
            </a:r>
          </a:p>
          <a:p>
            <a:r>
              <a:rPr lang="en-US" b="1" dirty="0">
                <a:solidFill>
                  <a:srgbClr val="002060"/>
                </a:solidFill>
              </a:rPr>
              <a:t>  Thalamic pain, also called thalamic syndrome, usually follows a small thalamic infarct. A patient has a stroke (hemiparesis and sensory loss). The weakness recovers partially or completely but there develops constant very severe deep-seated burning pain in the paretic limbs. This continues night and day. Extreme anguish is usual and the secondary depression may lead to suicide. Thalamic lesions may also produce loss of sensation on the opposite side of the body; this is a less usual clinical picture</a:t>
            </a:r>
          </a:p>
        </p:txBody>
      </p:sp>
    </p:spTree>
    <p:extLst>
      <p:ext uri="{BB962C8B-B14F-4D97-AF65-F5344CB8AC3E}">
        <p14:creationId xmlns:p14="http://schemas.microsoft.com/office/powerpoint/2010/main" val="309300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F16-E0BC-48CD-8AF0-8158B85508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3BF3BB-8A6E-4DC0-AC7C-B80B4DBD0890}"/>
              </a:ext>
            </a:extLst>
          </p:cNvPr>
          <p:cNvSpPr>
            <a:spLocks noGrp="1"/>
          </p:cNvSpPr>
          <p:nvPr>
            <p:ph idx="1"/>
          </p:nvPr>
        </p:nvSpPr>
        <p:spPr/>
        <p:txBody>
          <a:bodyPr/>
          <a:lstStyle/>
          <a:p>
            <a:r>
              <a:rPr lang="en-US" b="1" dirty="0">
                <a:solidFill>
                  <a:srgbClr val="002060"/>
                </a:solidFill>
              </a:rPr>
              <a:t>Parietal cortex lesions  Sensory loss, neglect of one side, apraxia and subtle disorders of sensation occur. Pain is not a feature of destructive cortical lesions. Irritative phenomena (e.g. partial sensory seizures from a glioma) arising in the parietal cortex cause tingling sensations in a limb, or elsewhere. Regional Cerebral Dysfunction</a:t>
            </a:r>
            <a:r>
              <a:rPr lang="en-US" dirty="0"/>
              <a:t>: </a:t>
            </a:r>
          </a:p>
        </p:txBody>
      </p:sp>
    </p:spTree>
    <p:extLst>
      <p:ext uri="{BB962C8B-B14F-4D97-AF65-F5344CB8AC3E}">
        <p14:creationId xmlns:p14="http://schemas.microsoft.com/office/powerpoint/2010/main" val="41080733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907</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Sensory Pathways and Pain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Cerebral Dysfunction: Higher Mental Functions </vt:lpstr>
      <vt:lpstr>Frontal lobe Function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Pathways and Pain</dc:title>
  <dc:creator>mustafa</dc:creator>
  <cp:lastModifiedBy>mustafa</cp:lastModifiedBy>
  <cp:revision>3</cp:revision>
  <dcterms:created xsi:type="dcterms:W3CDTF">2020-02-17T19:43:17Z</dcterms:created>
  <dcterms:modified xsi:type="dcterms:W3CDTF">2020-02-17T20:00:01Z</dcterms:modified>
</cp:coreProperties>
</file>