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57" r:id="rId3"/>
    <p:sldId id="277" r:id="rId4"/>
    <p:sldId id="27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E66F747-4F65-46AB-9C5D-23F478E20764}" type="datetimeFigureOut">
              <a:rPr lang="ar-IQ" smtClean="0"/>
              <a:pPr/>
              <a:t>22/07/1441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3179034-8E98-48A0-8BA9-C989D4306FB1}" type="slidenum">
              <a:rPr lang="ar-IQ" smtClean="0"/>
              <a:pPr/>
              <a:t>‹#›</a:t>
            </a:fld>
            <a:endParaRPr lang="ar-IQ"/>
          </a:p>
        </p:txBody>
      </p:sp>
    </p:spTree>
    <p:extLst>
      <p:ext uri="{BB962C8B-B14F-4D97-AF65-F5344CB8AC3E}">
        <p14:creationId xmlns:p14="http://schemas.microsoft.com/office/powerpoint/2010/main" xmlns="" val="1600643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83179034-8E98-48A0-8BA9-C989D4306FB1}" type="slidenum">
              <a:rPr lang="ar-IQ" smtClean="0"/>
              <a:pPr/>
              <a:t>1</a:t>
            </a:fld>
            <a:endParaRPr lang="ar-IQ"/>
          </a:p>
        </p:txBody>
      </p:sp>
    </p:spTree>
    <p:extLst>
      <p:ext uri="{BB962C8B-B14F-4D97-AF65-F5344CB8AC3E}">
        <p14:creationId xmlns:p14="http://schemas.microsoft.com/office/powerpoint/2010/main" xmlns="" val="349392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37417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2849510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43242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374414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72748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200390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4206627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524159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201112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108176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1A9BD39-E784-4383-AA66-E2D3B8205521}" type="datetimeFigureOut">
              <a:rPr lang="ar-IQ" smtClean="0"/>
              <a:pPr/>
              <a:t>22/07/1441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176756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65410">
              <a:srgbClr val="FBB284"/>
            </a:gs>
            <a:gs pos="49175">
              <a:srgbClr val="FBB77D"/>
            </a:gs>
            <a:gs pos="36000">
              <a:srgbClr val="FAC77D"/>
            </a:gs>
            <a:gs pos="61000">
              <a:srgbClr val="FBA97D"/>
            </a:gs>
            <a:gs pos="87000">
              <a:srgbClr val="FFFF00">
                <a:alpha val="56000"/>
              </a:srgbClr>
            </a:gs>
            <a:gs pos="100000">
              <a:srgbClr val="FEE7F2"/>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A9BD39-E784-4383-AA66-E2D3B8205521}" type="datetimeFigureOut">
              <a:rPr lang="ar-IQ" smtClean="0"/>
              <a:pPr/>
              <a:t>22/07/1441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FD46B48-722A-4CC1-991E-E905490444A1}" type="slidenum">
              <a:rPr lang="ar-IQ" smtClean="0"/>
              <a:pPr/>
              <a:t>‹#›</a:t>
            </a:fld>
            <a:endParaRPr lang="ar-IQ"/>
          </a:p>
        </p:txBody>
      </p:sp>
    </p:spTree>
    <p:extLst>
      <p:ext uri="{BB962C8B-B14F-4D97-AF65-F5344CB8AC3E}">
        <p14:creationId xmlns:p14="http://schemas.microsoft.com/office/powerpoint/2010/main" xmlns="" val="3817979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rot="19525764">
            <a:off x="-475847" y="2115893"/>
            <a:ext cx="7772400" cy="1470025"/>
          </a:xfrm>
        </p:spPr>
        <p:txBody>
          <a:bodyPr>
            <a:normAutofit/>
          </a:bodyPr>
          <a:lstStyle/>
          <a:p>
            <a:r>
              <a:rPr lang="ar-IQ" sz="4000" b="1" dirty="0" smtClean="0">
                <a:latin typeface="Aldhabi" pitchFamily="2" charset="-78"/>
                <a:cs typeface="Aldhabi" pitchFamily="2" charset="-78"/>
              </a:rPr>
              <a:t>مادة مهارات الحاسوب </a:t>
            </a:r>
            <a:endParaRPr lang="ar-IQ" sz="4000" b="1" dirty="0">
              <a:latin typeface="Aldhabi" pitchFamily="2" charset="-78"/>
              <a:cs typeface="Aldhabi" pitchFamily="2" charset="-78"/>
            </a:endParaRPr>
          </a:p>
        </p:txBody>
      </p:sp>
      <p:sp>
        <p:nvSpPr>
          <p:cNvPr id="3" name="عنوان فرعي 2"/>
          <p:cNvSpPr>
            <a:spLocks noGrp="1"/>
          </p:cNvSpPr>
          <p:nvPr>
            <p:ph type="subTitle" idx="1"/>
          </p:nvPr>
        </p:nvSpPr>
        <p:spPr>
          <a:xfrm rot="8611023" flipV="1">
            <a:off x="2304476" y="3096867"/>
            <a:ext cx="6400800" cy="2233169"/>
          </a:xfrm>
        </p:spPr>
        <p:txBody>
          <a:bodyPr/>
          <a:lstStyle/>
          <a:p>
            <a:r>
              <a:rPr lang="ar-IQ" b="1" i="1" dirty="0" smtClean="0">
                <a:solidFill>
                  <a:schemeClr val="tx1"/>
                </a:solidFill>
                <a:cs typeface="DecoType Thuluth" pitchFamily="2" charset="-78"/>
              </a:rPr>
              <a:t>للمرحلة الثانية قسم علم النقس التربوي </a:t>
            </a:r>
          </a:p>
          <a:p>
            <a:r>
              <a:rPr lang="ar-IQ" b="1" i="1" dirty="0" smtClean="0">
                <a:solidFill>
                  <a:schemeClr val="tx1"/>
                </a:solidFill>
                <a:cs typeface="DecoType Thuluth" pitchFamily="2" charset="-78"/>
              </a:rPr>
              <a:t> للدراسات الصباحي و المسائي </a:t>
            </a:r>
          </a:p>
          <a:p>
            <a:r>
              <a:rPr lang="ar-IQ" b="1" i="1" dirty="0" smtClean="0">
                <a:solidFill>
                  <a:schemeClr val="tx1"/>
                </a:solidFill>
                <a:cs typeface="DecoType Thuluth" pitchFamily="2" charset="-78"/>
              </a:rPr>
              <a:t>اعداد الاستاذ المهندس : مصطفى الزيدي</a:t>
            </a:r>
            <a:endParaRPr lang="ar-IQ" b="1" i="1" dirty="0">
              <a:solidFill>
                <a:schemeClr val="tx1"/>
              </a:solidFill>
              <a:cs typeface="DecoType Thuluth" pitchFamily="2" charset="-78"/>
            </a:endParaRPr>
          </a:p>
        </p:txBody>
      </p:sp>
      <p:sp>
        <p:nvSpPr>
          <p:cNvPr id="4" name="عنصر نائب للتاريخ 3"/>
          <p:cNvSpPr>
            <a:spLocks noGrp="1"/>
          </p:cNvSpPr>
          <p:nvPr>
            <p:ph type="dt" sz="half" idx="10"/>
          </p:nvPr>
        </p:nvSpPr>
        <p:spPr/>
        <p:txBody>
          <a:bodyPr/>
          <a:lstStyle/>
          <a:p>
            <a:r>
              <a:rPr lang="ar-IQ" dirty="0" smtClean="0"/>
              <a:t>صفحة 1</a:t>
            </a:r>
            <a:endParaRPr lang="ar-IQ" dirty="0"/>
          </a:p>
        </p:txBody>
      </p:sp>
      <p:sp>
        <p:nvSpPr>
          <p:cNvPr id="5" name="عنصر نائب للتذييل 4"/>
          <p:cNvSpPr>
            <a:spLocks noGrp="1"/>
          </p:cNvSpPr>
          <p:nvPr>
            <p:ph type="ftr" sz="quarter" idx="11"/>
          </p:nvPr>
        </p:nvSpPr>
        <p:spPr/>
        <p:txBody>
          <a:bodyPr/>
          <a:lstStyle/>
          <a:p>
            <a:r>
              <a:rPr lang="ar-IQ" smtClean="0"/>
              <a:t>1</a:t>
            </a:r>
            <a:endParaRPr lang="ar-IQ"/>
          </a:p>
        </p:txBody>
      </p:sp>
      <p:sp>
        <p:nvSpPr>
          <p:cNvPr id="6" name="عنصر نائب لرقم الشريحة 5"/>
          <p:cNvSpPr>
            <a:spLocks noGrp="1"/>
          </p:cNvSpPr>
          <p:nvPr>
            <p:ph type="sldNum" sz="quarter" idx="12"/>
          </p:nvPr>
        </p:nvSpPr>
        <p:spPr/>
        <p:txBody>
          <a:bodyPr/>
          <a:lstStyle/>
          <a:p>
            <a:fld id="{1FD46B48-722A-4CC1-991E-E905490444A1}" type="slidenum">
              <a:rPr lang="ar-IQ" smtClean="0"/>
              <a:pPr/>
              <a:t>1</a:t>
            </a:fld>
            <a:endParaRPr lang="ar-IQ"/>
          </a:p>
        </p:txBody>
      </p:sp>
      <p:sp>
        <p:nvSpPr>
          <p:cNvPr id="7" name="سداسي 6"/>
          <p:cNvSpPr/>
          <p:nvPr/>
        </p:nvSpPr>
        <p:spPr>
          <a:xfrm>
            <a:off x="179512" y="260648"/>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a:t>
            </a:r>
            <a:endParaRPr lang="ar-IQ" dirty="0"/>
          </a:p>
        </p:txBody>
      </p:sp>
    </p:spTree>
    <p:extLst>
      <p:ext uri="{BB962C8B-B14F-4D97-AF65-F5344CB8AC3E}">
        <p14:creationId xmlns:p14="http://schemas.microsoft.com/office/powerpoint/2010/main" xmlns="" val="3884583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                                                         </a:t>
            </a:r>
            <a:endParaRPr lang="ar-IQ" sz="2800" dirty="0"/>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4 - ظل الخط ( </a:t>
            </a:r>
            <a:r>
              <a:rPr lang="en-US" sz="2000" dirty="0" smtClean="0">
                <a:solidFill>
                  <a:srgbClr val="0070C0"/>
                </a:solidFill>
              </a:rPr>
              <a:t>font shadow</a:t>
            </a:r>
            <a:r>
              <a:rPr lang="ar-IQ" sz="2000" dirty="0" smtClean="0">
                <a:solidFill>
                  <a:srgbClr val="0070C0"/>
                </a:solidFill>
              </a:rPr>
              <a:t> ) : ويقصد به هو اعطاء لون اي ظل خلف النص المحدد وغالبا ما تستخدم في تبين العناوين المهمة و المعلومات الدقيقة في المستند لكي نميزه عن باقي النصوص الاخرى الموجودة  في المستند .</a:t>
            </a:r>
          </a:p>
          <a:p>
            <a:r>
              <a:rPr lang="ar-IQ" sz="2000" dirty="0" smtClean="0">
                <a:solidFill>
                  <a:srgbClr val="FF0000"/>
                </a:solidFill>
              </a:rPr>
              <a:t>س / كيف يمكن الزيادة والنقصان في حجم النص المحدد في برنامج الو رد</a:t>
            </a:r>
          </a:p>
          <a:p>
            <a:r>
              <a:rPr lang="ar-IQ" sz="2000" dirty="0" smtClean="0">
                <a:solidFill>
                  <a:srgbClr val="0070C0"/>
                </a:solidFill>
              </a:rPr>
              <a:t>ج / 1 – عن طريق السلم الموجود في شريط الادوات القياسي ,فكلما زاد العدد ازداد حجم النص المحدد و كلما قل العدد قل حجم النص المحدد.</a:t>
            </a:r>
          </a:p>
          <a:p>
            <a:r>
              <a:rPr lang="ar-IQ" sz="2000" dirty="0">
                <a:solidFill>
                  <a:srgbClr val="0070C0"/>
                </a:solidFill>
              </a:rPr>
              <a:t> </a:t>
            </a:r>
            <a:r>
              <a:rPr lang="ar-IQ" sz="2000" dirty="0" smtClean="0">
                <a:solidFill>
                  <a:srgbClr val="0070C0"/>
                </a:solidFill>
              </a:rPr>
              <a:t>   2 – عن طريق ايعاز (  </a:t>
            </a:r>
            <a:r>
              <a:rPr lang="en-US" sz="2000" dirty="0" smtClean="0">
                <a:solidFill>
                  <a:srgbClr val="0070C0"/>
                </a:solidFill>
              </a:rPr>
              <a:t> </a:t>
            </a:r>
            <a:r>
              <a:rPr lang="en-US" sz="4400" dirty="0" smtClean="0"/>
              <a:t>A</a:t>
            </a:r>
            <a:r>
              <a:rPr lang="en-US" sz="2000" dirty="0" smtClean="0"/>
              <a:t>A</a:t>
            </a:r>
            <a:r>
              <a:rPr lang="ar-IQ" sz="2000" dirty="0" smtClean="0">
                <a:solidFill>
                  <a:srgbClr val="0070C0"/>
                </a:solidFill>
              </a:rPr>
              <a:t>) : فال </a:t>
            </a:r>
            <a:r>
              <a:rPr lang="en-US" sz="4400" dirty="0" smtClean="0">
                <a:solidFill>
                  <a:srgbClr val="0070C0"/>
                </a:solidFill>
              </a:rPr>
              <a:t>A</a:t>
            </a:r>
            <a:r>
              <a:rPr lang="ar-IQ" sz="4400" dirty="0" smtClean="0">
                <a:solidFill>
                  <a:srgbClr val="0070C0"/>
                </a:solidFill>
              </a:rPr>
              <a:t> </a:t>
            </a:r>
            <a:r>
              <a:rPr lang="ar-IQ" sz="2000" dirty="0">
                <a:solidFill>
                  <a:srgbClr val="0070C0"/>
                </a:solidFill>
              </a:rPr>
              <a:t> </a:t>
            </a:r>
            <a:r>
              <a:rPr lang="ar-IQ" sz="2000" dirty="0" smtClean="0">
                <a:solidFill>
                  <a:srgbClr val="0070C0"/>
                </a:solidFill>
              </a:rPr>
              <a:t>للزيادة حجم النص المحدد </a:t>
            </a:r>
          </a:p>
          <a:p>
            <a:r>
              <a:rPr lang="ar-IQ" sz="2000" dirty="0" smtClean="0">
                <a:solidFill>
                  <a:srgbClr val="0070C0"/>
                </a:solidFill>
              </a:rPr>
              <a:t>                                            </a:t>
            </a:r>
            <a:r>
              <a:rPr lang="en-US" sz="2000" dirty="0" smtClean="0">
                <a:solidFill>
                  <a:srgbClr val="0070C0"/>
                </a:solidFill>
              </a:rPr>
              <a:t>A       </a:t>
            </a:r>
            <a:r>
              <a:rPr lang="ar-IQ" sz="2000" dirty="0" smtClean="0">
                <a:solidFill>
                  <a:srgbClr val="0070C0"/>
                </a:solidFill>
              </a:rPr>
              <a:t>    للنقصان حجم النص المحدد</a:t>
            </a:r>
          </a:p>
          <a:p>
            <a:r>
              <a:rPr lang="ar-IQ" sz="2000" dirty="0">
                <a:solidFill>
                  <a:srgbClr val="0070C0"/>
                </a:solidFill>
              </a:rPr>
              <a:t> </a:t>
            </a:r>
            <a:r>
              <a:rPr lang="ar-IQ" sz="2000" dirty="0" smtClean="0">
                <a:solidFill>
                  <a:srgbClr val="0070C0"/>
                </a:solidFill>
              </a:rPr>
              <a:t>  3 – عن طريق لوحة المفاتيح : </a:t>
            </a:r>
            <a:r>
              <a:rPr lang="ar-IQ" sz="2000" dirty="0">
                <a:solidFill>
                  <a:srgbClr val="0070C0"/>
                </a:solidFill>
              </a:rPr>
              <a:t> </a:t>
            </a:r>
            <a:r>
              <a:rPr lang="ar-IQ" sz="2000" dirty="0" smtClean="0">
                <a:solidFill>
                  <a:srgbClr val="0070C0"/>
                </a:solidFill>
              </a:rPr>
              <a:t>   (  د  + </a:t>
            </a:r>
            <a:r>
              <a:rPr lang="en-US" sz="2000" dirty="0" smtClean="0">
                <a:solidFill>
                  <a:srgbClr val="0070C0"/>
                </a:solidFill>
              </a:rPr>
              <a:t>Ctrl </a:t>
            </a:r>
            <a:r>
              <a:rPr lang="ar-IQ" sz="2000" dirty="0" smtClean="0">
                <a:solidFill>
                  <a:srgbClr val="0070C0"/>
                </a:solidFill>
              </a:rPr>
              <a:t>  ) للزيادة حجم النص المحدد</a:t>
            </a:r>
          </a:p>
          <a:p>
            <a:r>
              <a:rPr lang="ar-IQ" sz="2000" dirty="0">
                <a:solidFill>
                  <a:srgbClr val="0070C0"/>
                </a:solidFill>
              </a:rPr>
              <a:t> </a:t>
            </a:r>
            <a:r>
              <a:rPr lang="ar-IQ" sz="2000" dirty="0" smtClean="0">
                <a:solidFill>
                  <a:srgbClr val="0070C0"/>
                </a:solidFill>
              </a:rPr>
              <a:t>                                          ( جـ  +  </a:t>
            </a:r>
            <a:r>
              <a:rPr lang="en-US" sz="2000" dirty="0" smtClean="0">
                <a:solidFill>
                  <a:srgbClr val="0070C0"/>
                </a:solidFill>
              </a:rPr>
              <a:t>Ctrl</a:t>
            </a:r>
            <a:r>
              <a:rPr lang="ar-IQ" sz="2000" dirty="0" smtClean="0">
                <a:solidFill>
                  <a:srgbClr val="0070C0"/>
                </a:solidFill>
              </a:rPr>
              <a:t> ) للنقصان حجم النص المحدد</a:t>
            </a:r>
          </a:p>
          <a:p>
            <a:pPr marL="0" indent="0">
              <a:buNone/>
            </a:pPr>
            <a:endParaRPr lang="ar-IQ" sz="2000" dirty="0">
              <a:solidFill>
                <a:srgbClr val="0070C0"/>
              </a:solidFill>
            </a:endParaRPr>
          </a:p>
        </p:txBody>
      </p:sp>
      <p:sp>
        <p:nvSpPr>
          <p:cNvPr id="4" name="سداسي 3"/>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10</a:t>
            </a:r>
            <a:endParaRPr lang="ar-IQ" dirty="0"/>
          </a:p>
        </p:txBody>
      </p:sp>
    </p:spTree>
    <p:extLst>
      <p:ext uri="{BB962C8B-B14F-4D97-AF65-F5344CB8AC3E}">
        <p14:creationId xmlns:p14="http://schemas.microsoft.com/office/powerpoint/2010/main" xmlns="" val="1018599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                                                     </a:t>
            </a:r>
            <a:endParaRPr lang="ar-IQ" sz="2800"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الفائدة من الخط الغامق ( </a:t>
            </a:r>
            <a:r>
              <a:rPr lang="en-US" sz="2000" dirty="0" smtClean="0">
                <a:solidFill>
                  <a:srgbClr val="FF0000"/>
                </a:solidFill>
              </a:rPr>
              <a:t>Font</a:t>
            </a:r>
            <a:r>
              <a:rPr lang="ar-IQ" sz="2000" dirty="0" smtClean="0">
                <a:solidFill>
                  <a:srgbClr val="FF0000"/>
                </a:solidFill>
              </a:rPr>
              <a:t> </a:t>
            </a:r>
            <a:r>
              <a:rPr lang="en-US" sz="2000" dirty="0" smtClean="0">
                <a:solidFill>
                  <a:srgbClr val="FF0000"/>
                </a:solidFill>
              </a:rPr>
              <a:t>Black</a:t>
            </a:r>
            <a:r>
              <a:rPr lang="ar-IQ" sz="2000" dirty="0" smtClean="0">
                <a:solidFill>
                  <a:srgbClr val="FF0000"/>
                </a:solidFill>
              </a:rPr>
              <a:t>)  ( </a:t>
            </a:r>
            <a:r>
              <a:rPr lang="en-US" sz="2000" b="1" dirty="0" smtClean="0">
                <a:solidFill>
                  <a:srgbClr val="FF0000"/>
                </a:solidFill>
              </a:rPr>
              <a:t>B</a:t>
            </a:r>
            <a:r>
              <a:rPr lang="ar-IQ" sz="2000" dirty="0" smtClean="0">
                <a:solidFill>
                  <a:srgbClr val="FF0000"/>
                </a:solidFill>
              </a:rPr>
              <a:t> ) </a:t>
            </a:r>
          </a:p>
          <a:p>
            <a:r>
              <a:rPr lang="ar-IQ" sz="2000" dirty="0" smtClean="0">
                <a:solidFill>
                  <a:srgbClr val="0070C0"/>
                </a:solidFill>
              </a:rPr>
              <a:t>ج / ويقصد به هو الخط الذي يكون ذات لون داكن يستخدم غالبا في اسماء العناوين حتى نفرق بين العنوان و المحتوى المستند </a:t>
            </a:r>
          </a:p>
          <a:p>
            <a:r>
              <a:rPr lang="ar-IQ" sz="2000" dirty="0" smtClean="0">
                <a:solidFill>
                  <a:srgbClr val="FF0000"/>
                </a:solidFill>
              </a:rPr>
              <a:t>س / عدد حالات الوصل الى ايعاز الخط الغامق </a:t>
            </a:r>
          </a:p>
          <a:p>
            <a:r>
              <a:rPr lang="ar-IQ" sz="2000" dirty="0" smtClean="0">
                <a:solidFill>
                  <a:srgbClr val="0070C0"/>
                </a:solidFill>
              </a:rPr>
              <a:t>ج / 1- من قائمة الصفحة الرئيسية ثم اساسيات الخط  ثم نضغط ( </a:t>
            </a:r>
            <a:r>
              <a:rPr lang="en-US" sz="2000" b="1" dirty="0" smtClean="0">
                <a:solidFill>
                  <a:srgbClr val="0070C0"/>
                </a:solidFill>
              </a:rPr>
              <a:t>B</a:t>
            </a:r>
            <a:r>
              <a:rPr lang="ar-IQ" sz="2000" dirty="0" smtClean="0">
                <a:solidFill>
                  <a:srgbClr val="0070C0"/>
                </a:solidFill>
              </a:rPr>
              <a:t> )</a:t>
            </a:r>
          </a:p>
          <a:p>
            <a:r>
              <a:rPr lang="ar-IQ" sz="2000" dirty="0" smtClean="0">
                <a:solidFill>
                  <a:srgbClr val="0070C0"/>
                </a:solidFill>
              </a:rPr>
              <a:t>     2 - من لوحة المفاتيح ( </a:t>
            </a:r>
            <a:r>
              <a:rPr lang="en-US" sz="2000" dirty="0" smtClean="0">
                <a:solidFill>
                  <a:srgbClr val="0070C0"/>
                </a:solidFill>
              </a:rPr>
              <a:t>Ctrl + </a:t>
            </a:r>
            <a:r>
              <a:rPr lang="en-US" sz="2000" b="1" dirty="0" smtClean="0">
                <a:solidFill>
                  <a:srgbClr val="0070C0"/>
                </a:solidFill>
              </a:rPr>
              <a:t>B</a:t>
            </a:r>
            <a:r>
              <a:rPr lang="ar-IQ" sz="2000" dirty="0" smtClean="0">
                <a:solidFill>
                  <a:srgbClr val="0070C0"/>
                </a:solidFill>
              </a:rPr>
              <a:t> )</a:t>
            </a:r>
          </a:p>
          <a:p>
            <a:r>
              <a:rPr lang="ar-IQ" sz="2000" dirty="0" smtClean="0">
                <a:solidFill>
                  <a:srgbClr val="FF0000"/>
                </a:solidFill>
              </a:rPr>
              <a:t>س / ما الفائدة من الخط المائل ( </a:t>
            </a:r>
            <a:r>
              <a:rPr lang="en-US" sz="2000" dirty="0" smtClean="0">
                <a:solidFill>
                  <a:srgbClr val="FF0000"/>
                </a:solidFill>
              </a:rPr>
              <a:t> Italic Font </a:t>
            </a:r>
            <a:r>
              <a:rPr lang="ar-IQ" sz="2000" dirty="0" smtClean="0">
                <a:solidFill>
                  <a:srgbClr val="FF0000"/>
                </a:solidFill>
              </a:rPr>
              <a:t>)  ( </a:t>
            </a:r>
            <a:r>
              <a:rPr lang="en-US" sz="2000" b="1" dirty="0" smtClean="0">
                <a:solidFill>
                  <a:srgbClr val="FF0000"/>
                </a:solidFill>
              </a:rPr>
              <a:t>i</a:t>
            </a:r>
            <a:r>
              <a:rPr lang="ar-IQ" sz="2000" dirty="0" smtClean="0">
                <a:solidFill>
                  <a:srgbClr val="FF0000"/>
                </a:solidFill>
              </a:rPr>
              <a:t> )</a:t>
            </a:r>
          </a:p>
          <a:p>
            <a:r>
              <a:rPr lang="ar-IQ" sz="2000" dirty="0" smtClean="0">
                <a:solidFill>
                  <a:srgbClr val="0070C0"/>
                </a:solidFill>
              </a:rPr>
              <a:t>ج / هو يستخدم للزيادة الجمالية في المستند بحيث تكون النصوص المحدد مكتوبه بشكل مائل .</a:t>
            </a:r>
          </a:p>
          <a:p>
            <a:r>
              <a:rPr lang="ar-IQ" sz="2000" dirty="0" smtClean="0">
                <a:solidFill>
                  <a:srgbClr val="FF0000"/>
                </a:solidFill>
              </a:rPr>
              <a:t>س / عدد حالات الوصل الى ايعاز الخط المائل</a:t>
            </a:r>
          </a:p>
          <a:p>
            <a:r>
              <a:rPr lang="ar-IQ" sz="2000" dirty="0" smtClean="0">
                <a:solidFill>
                  <a:srgbClr val="0070C0"/>
                </a:solidFill>
              </a:rPr>
              <a:t>ج / 1- من قائمة الصفحة الرئيسية ثم اساسيات الخط  ثم نضغط ( </a:t>
            </a:r>
            <a:r>
              <a:rPr lang="en-US" sz="2000" b="1" dirty="0" smtClean="0">
                <a:solidFill>
                  <a:srgbClr val="0070C0"/>
                </a:solidFill>
              </a:rPr>
              <a:t>i</a:t>
            </a:r>
            <a:r>
              <a:rPr lang="ar-IQ" sz="2000" dirty="0" smtClean="0">
                <a:solidFill>
                  <a:srgbClr val="0070C0"/>
                </a:solidFill>
              </a:rPr>
              <a:t> )</a:t>
            </a:r>
          </a:p>
          <a:p>
            <a:r>
              <a:rPr lang="ar-IQ" sz="2000" dirty="0" smtClean="0">
                <a:solidFill>
                  <a:srgbClr val="0070C0"/>
                </a:solidFill>
              </a:rPr>
              <a:t>     2 - من لوحة المفاتيح ( </a:t>
            </a:r>
            <a:r>
              <a:rPr lang="en-US" sz="2000" dirty="0" smtClean="0">
                <a:solidFill>
                  <a:srgbClr val="0070C0"/>
                </a:solidFill>
              </a:rPr>
              <a:t>Ctrl +i</a:t>
            </a:r>
            <a:r>
              <a:rPr lang="ar-IQ" sz="2000" dirty="0" smtClean="0">
                <a:solidFill>
                  <a:srgbClr val="0070C0"/>
                </a:solidFill>
              </a:rPr>
              <a:t> )</a:t>
            </a:r>
          </a:p>
          <a:p>
            <a:pPr marL="0" indent="0">
              <a:buNone/>
            </a:pPr>
            <a:endParaRPr lang="ar-IQ" sz="2000" dirty="0"/>
          </a:p>
        </p:txBody>
      </p:sp>
      <p:sp>
        <p:nvSpPr>
          <p:cNvPr id="4" name="سداسي 3"/>
          <p:cNvSpPr/>
          <p:nvPr/>
        </p:nvSpPr>
        <p:spPr>
          <a:xfrm>
            <a:off x="126920" y="116632"/>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11</a:t>
            </a:r>
            <a:endParaRPr lang="ar-IQ" dirty="0"/>
          </a:p>
        </p:txBody>
      </p:sp>
    </p:spTree>
    <p:extLst>
      <p:ext uri="{BB962C8B-B14F-4D97-AF65-F5344CB8AC3E}">
        <p14:creationId xmlns:p14="http://schemas.microsoft.com/office/powerpoint/2010/main" xmlns="" val="2282058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 </a:t>
            </a:r>
            <a:endParaRPr lang="ar-IQ" sz="2000"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فائدة ايعاز خط التسطير ( </a:t>
            </a:r>
            <a:r>
              <a:rPr lang="en-US" sz="2000" dirty="0" smtClean="0">
                <a:solidFill>
                  <a:srgbClr val="FF0000"/>
                </a:solidFill>
              </a:rPr>
              <a:t>Under Font</a:t>
            </a:r>
            <a:r>
              <a:rPr lang="ar-IQ" sz="2000" dirty="0" smtClean="0">
                <a:solidFill>
                  <a:srgbClr val="FF0000"/>
                </a:solidFill>
              </a:rPr>
              <a:t> )  ( </a:t>
            </a:r>
            <a:r>
              <a:rPr lang="en-US" sz="2000" b="1" u="sng" dirty="0">
                <a:solidFill>
                  <a:srgbClr val="FF0000"/>
                </a:solidFill>
              </a:rPr>
              <a:t>U</a:t>
            </a:r>
            <a:r>
              <a:rPr lang="ar-IQ" sz="2000" dirty="0" smtClean="0">
                <a:solidFill>
                  <a:srgbClr val="FF0000"/>
                </a:solidFill>
              </a:rPr>
              <a:t> )</a:t>
            </a:r>
          </a:p>
          <a:p>
            <a:r>
              <a:rPr lang="ar-IQ" sz="2000" dirty="0" smtClean="0">
                <a:solidFill>
                  <a:srgbClr val="0070C0"/>
                </a:solidFill>
              </a:rPr>
              <a:t>ج / لوضع خط او خطوط اسفل النص المحدد لكي نميزه عن باقي النصوص الاخرى  في المستند</a:t>
            </a:r>
          </a:p>
          <a:p>
            <a:r>
              <a:rPr lang="ar-IQ" sz="2000" dirty="0" smtClean="0">
                <a:solidFill>
                  <a:srgbClr val="FF0000"/>
                </a:solidFill>
              </a:rPr>
              <a:t>س / عدد حالات الوصل الى ايعاز الخط التسطير</a:t>
            </a:r>
          </a:p>
          <a:p>
            <a:r>
              <a:rPr lang="ar-IQ" sz="2000" dirty="0" smtClean="0">
                <a:solidFill>
                  <a:srgbClr val="0070C0"/>
                </a:solidFill>
              </a:rPr>
              <a:t>ج / 1- من قائمة الصفحة الرئيسية ثم اساسيات الخط  ثم نضغط ( </a:t>
            </a:r>
            <a:r>
              <a:rPr lang="en-US" sz="2000" b="1" u="sng" dirty="0">
                <a:solidFill>
                  <a:srgbClr val="0070C0"/>
                </a:solidFill>
              </a:rPr>
              <a:t>U</a:t>
            </a:r>
            <a:r>
              <a:rPr lang="ar-IQ" sz="2000" dirty="0" smtClean="0">
                <a:solidFill>
                  <a:srgbClr val="0070C0"/>
                </a:solidFill>
              </a:rPr>
              <a:t>)</a:t>
            </a:r>
          </a:p>
          <a:p>
            <a:r>
              <a:rPr lang="ar-IQ" sz="2000" dirty="0" smtClean="0">
                <a:solidFill>
                  <a:srgbClr val="0070C0"/>
                </a:solidFill>
              </a:rPr>
              <a:t>     2 - من لوحة المفاتيح ( </a:t>
            </a:r>
            <a:r>
              <a:rPr lang="en-US" sz="2000" dirty="0" smtClean="0">
                <a:solidFill>
                  <a:srgbClr val="0070C0"/>
                </a:solidFill>
              </a:rPr>
              <a:t>Ctrl +</a:t>
            </a:r>
            <a:r>
              <a:rPr lang="en-US" sz="2000" b="1" dirty="0" smtClean="0">
                <a:solidFill>
                  <a:srgbClr val="0070C0"/>
                </a:solidFill>
              </a:rPr>
              <a:t>U</a:t>
            </a:r>
            <a:r>
              <a:rPr lang="ar-IQ" sz="2000" dirty="0" smtClean="0">
                <a:solidFill>
                  <a:srgbClr val="0070C0"/>
                </a:solidFill>
              </a:rPr>
              <a:t> )</a:t>
            </a:r>
          </a:p>
          <a:p>
            <a:r>
              <a:rPr lang="ar-IQ" sz="2000" dirty="0" smtClean="0">
                <a:solidFill>
                  <a:srgbClr val="FF0000"/>
                </a:solidFill>
              </a:rPr>
              <a:t>س / ما هو ايعاز رفع الكتابة و ما هو ايعاز خفض الكتابة </a:t>
            </a:r>
          </a:p>
          <a:p>
            <a:r>
              <a:rPr lang="ar-IQ" sz="2000" dirty="0" smtClean="0">
                <a:solidFill>
                  <a:srgbClr val="0070C0"/>
                </a:solidFill>
              </a:rPr>
              <a:t>ج / ايعاز رفع الكتابة هو        </a:t>
            </a:r>
            <a:r>
              <a:rPr lang="en-US" sz="2000" b="1" dirty="0" smtClean="0"/>
              <a:t>X</a:t>
            </a:r>
            <a:r>
              <a:rPr lang="en-US" sz="2000" b="1" baseline="30000" dirty="0" smtClean="0"/>
              <a:t>2</a:t>
            </a:r>
            <a:r>
              <a:rPr lang="ar-IQ" sz="2000" baseline="30000" dirty="0" smtClean="0"/>
              <a:t>   </a:t>
            </a:r>
          </a:p>
          <a:p>
            <a:r>
              <a:rPr lang="ar-IQ" sz="2000" baseline="30000" dirty="0">
                <a:solidFill>
                  <a:srgbClr val="0070C0"/>
                </a:solidFill>
              </a:rPr>
              <a:t> </a:t>
            </a:r>
            <a:r>
              <a:rPr lang="ar-IQ" sz="2000" dirty="0" smtClean="0">
                <a:solidFill>
                  <a:srgbClr val="0070C0"/>
                </a:solidFill>
              </a:rPr>
              <a:t> و ايعاز خفض الكتابة هو      </a:t>
            </a:r>
            <a:r>
              <a:rPr lang="en-US" sz="2000" b="1" dirty="0" smtClean="0"/>
              <a:t>X</a:t>
            </a:r>
            <a:r>
              <a:rPr lang="en-US" sz="2000" b="1" baseline="-25000" dirty="0" smtClean="0"/>
              <a:t>2</a:t>
            </a:r>
            <a:r>
              <a:rPr lang="ar-IQ" sz="2000" b="1" baseline="-25000" dirty="0" smtClean="0"/>
              <a:t>       </a:t>
            </a:r>
          </a:p>
          <a:p>
            <a:r>
              <a:rPr lang="ar-IQ" sz="2000" b="1" dirty="0" smtClean="0">
                <a:solidFill>
                  <a:srgbClr val="FF0000"/>
                </a:solidFill>
              </a:rPr>
              <a:t> </a:t>
            </a:r>
            <a:r>
              <a:rPr lang="ar-IQ" sz="2000" dirty="0">
                <a:solidFill>
                  <a:srgbClr val="FF0000"/>
                </a:solidFill>
              </a:rPr>
              <a:t>س / </a:t>
            </a:r>
            <a:r>
              <a:rPr lang="ar-IQ" sz="2000" dirty="0" smtClean="0">
                <a:solidFill>
                  <a:srgbClr val="FF0000"/>
                </a:solidFill>
              </a:rPr>
              <a:t>ما هو ايعاز تغير حالة الاحرف ( </a:t>
            </a:r>
            <a:r>
              <a:rPr lang="en-US" sz="2000" dirty="0" err="1" smtClean="0">
                <a:solidFill>
                  <a:srgbClr val="FF0000"/>
                </a:solidFill>
              </a:rPr>
              <a:t>Aa</a:t>
            </a:r>
            <a:r>
              <a:rPr lang="ar-IQ" sz="2000" dirty="0" smtClean="0">
                <a:solidFill>
                  <a:srgbClr val="FF0000"/>
                </a:solidFill>
              </a:rPr>
              <a:t> )</a:t>
            </a:r>
          </a:p>
          <a:p>
            <a:r>
              <a:rPr lang="ar-IQ" sz="2000" dirty="0" smtClean="0">
                <a:solidFill>
                  <a:srgbClr val="0070C0"/>
                </a:solidFill>
              </a:rPr>
              <a:t>ج / يستخدم هذا الايعاز فقط مع اللغة الانكليزية ويكون على الحالات التالية </a:t>
            </a:r>
          </a:p>
          <a:p>
            <a:r>
              <a:rPr lang="ar-IQ" sz="2000" dirty="0" smtClean="0">
                <a:solidFill>
                  <a:srgbClr val="0070C0"/>
                </a:solidFill>
              </a:rPr>
              <a:t>1 – بداية الكلمة تكتب بالحرف الكبير و الباقي الكلمة بالحر الصغير  ( </a:t>
            </a:r>
            <a:r>
              <a:rPr lang="en-US" sz="2000" dirty="0" err="1" smtClean="0">
                <a:solidFill>
                  <a:srgbClr val="0070C0"/>
                </a:solidFill>
              </a:rPr>
              <a:t>Aa</a:t>
            </a:r>
            <a:r>
              <a:rPr lang="ar-IQ" sz="2000" dirty="0" smtClean="0">
                <a:solidFill>
                  <a:srgbClr val="0070C0"/>
                </a:solidFill>
              </a:rPr>
              <a:t> )</a:t>
            </a:r>
          </a:p>
          <a:p>
            <a:endParaRPr lang="ar-IQ" sz="2000" dirty="0" smtClean="0">
              <a:solidFill>
                <a:srgbClr val="0070C0"/>
              </a:solidFill>
            </a:endParaRPr>
          </a:p>
        </p:txBody>
      </p:sp>
      <p:sp>
        <p:nvSpPr>
          <p:cNvPr id="4" name="سداسي 3"/>
          <p:cNvSpPr/>
          <p:nvPr/>
        </p:nvSpPr>
        <p:spPr>
          <a:xfrm>
            <a:off x="107504" y="116632"/>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12</a:t>
            </a:r>
            <a:endParaRPr lang="ar-IQ" dirty="0"/>
          </a:p>
        </p:txBody>
      </p:sp>
    </p:spTree>
    <p:extLst>
      <p:ext uri="{BB962C8B-B14F-4D97-AF65-F5344CB8AC3E}">
        <p14:creationId xmlns:p14="http://schemas.microsoft.com/office/powerpoint/2010/main" xmlns="" val="2933328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                                                       </a:t>
            </a:r>
            <a:endParaRPr lang="ar-IQ" sz="2800" dirty="0"/>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2 – تكتب الكلمة بالبداية بالحرف الصغير و الباقي الاحرف ايضا الحرف الصغير  ( </a:t>
            </a:r>
            <a:r>
              <a:rPr lang="en-US" sz="2000" dirty="0" err="1" smtClean="0">
                <a:solidFill>
                  <a:srgbClr val="0070C0"/>
                </a:solidFill>
              </a:rPr>
              <a:t>aa</a:t>
            </a:r>
            <a:r>
              <a:rPr lang="ar-IQ" sz="2000" dirty="0" smtClean="0">
                <a:solidFill>
                  <a:srgbClr val="0070C0"/>
                </a:solidFill>
              </a:rPr>
              <a:t> )</a:t>
            </a:r>
          </a:p>
          <a:p>
            <a:r>
              <a:rPr lang="ar-IQ" sz="2000" dirty="0" smtClean="0">
                <a:solidFill>
                  <a:srgbClr val="0070C0"/>
                </a:solidFill>
              </a:rPr>
              <a:t>3 – تكتب الكلمة بالبداية بالحرف الكبير و الباقي الاحرف بالحرف الكبير ايضا  ( </a:t>
            </a:r>
            <a:r>
              <a:rPr lang="en-US" sz="2000" dirty="0" smtClean="0">
                <a:solidFill>
                  <a:srgbClr val="0070C0"/>
                </a:solidFill>
              </a:rPr>
              <a:t>AA</a:t>
            </a:r>
            <a:r>
              <a:rPr lang="ar-IQ" sz="2000" dirty="0" smtClean="0">
                <a:solidFill>
                  <a:srgbClr val="0070C0"/>
                </a:solidFill>
              </a:rPr>
              <a:t> )</a:t>
            </a:r>
          </a:p>
          <a:p>
            <a:r>
              <a:rPr lang="ar-IQ" sz="2000" dirty="0" smtClean="0">
                <a:solidFill>
                  <a:srgbClr val="FF0000"/>
                </a:solidFill>
              </a:rPr>
              <a:t>س / ما هي اساسيات الفقرة </a:t>
            </a:r>
          </a:p>
          <a:p>
            <a:r>
              <a:rPr lang="ar-IQ" sz="2000" dirty="0" smtClean="0">
                <a:solidFill>
                  <a:srgbClr val="0070C0"/>
                </a:solidFill>
              </a:rPr>
              <a:t>ج / 1 – اتجاه اللغة ( </a:t>
            </a:r>
            <a:r>
              <a:rPr lang="en-US" sz="2000" dirty="0" smtClean="0">
                <a:solidFill>
                  <a:srgbClr val="0070C0"/>
                </a:solidFill>
              </a:rPr>
              <a:t>Language Direction</a:t>
            </a:r>
            <a:r>
              <a:rPr lang="ar-IQ" sz="2000" dirty="0" smtClean="0">
                <a:solidFill>
                  <a:srgbClr val="0070C0"/>
                </a:solidFill>
              </a:rPr>
              <a:t> ) : ويقصد به هي اتجاه لغة الكتابة المستند فأما تكون لغة الكتابة من اليمين الى اليسار مثل اللغة العربية او من اليسار الى اليمين مثل اللغة الانكليزية  او من الاعلى الى الاسفل مثل اللغة الصينية .</a:t>
            </a:r>
          </a:p>
          <a:p>
            <a:r>
              <a:rPr lang="ar-IQ" sz="2000" dirty="0">
                <a:solidFill>
                  <a:srgbClr val="0070C0"/>
                </a:solidFill>
              </a:rPr>
              <a:t> </a:t>
            </a:r>
            <a:r>
              <a:rPr lang="ar-IQ" sz="2000" dirty="0" smtClean="0">
                <a:solidFill>
                  <a:srgbClr val="0070C0"/>
                </a:solidFill>
              </a:rPr>
              <a:t> 2 - محاذاه اللغة ( حافة اللغة ) ( </a:t>
            </a:r>
            <a:r>
              <a:rPr lang="en-US" sz="2000" dirty="0" smtClean="0">
                <a:solidFill>
                  <a:srgbClr val="0070C0"/>
                </a:solidFill>
              </a:rPr>
              <a:t>Indication</a:t>
            </a:r>
            <a:r>
              <a:rPr lang="ar-IQ" sz="2000" dirty="0" smtClean="0">
                <a:solidFill>
                  <a:srgbClr val="0070C0"/>
                </a:solidFill>
              </a:rPr>
              <a:t> </a:t>
            </a:r>
            <a:r>
              <a:rPr lang="en-US" sz="2000" dirty="0" smtClean="0">
                <a:solidFill>
                  <a:srgbClr val="0070C0"/>
                </a:solidFill>
              </a:rPr>
              <a:t>Language</a:t>
            </a:r>
            <a:r>
              <a:rPr lang="ar-IQ" sz="2000" dirty="0" smtClean="0">
                <a:solidFill>
                  <a:srgbClr val="0070C0"/>
                </a:solidFill>
              </a:rPr>
              <a:t> ) : ويقصد به هي المسافة التي تكون بين حافة المستند و بداية انطلاق الكتابة ولها اسما اخرا هو المسطرة ليتم فيها تحديد الكتابة داخل المستند . </a:t>
            </a:r>
          </a:p>
          <a:p>
            <a:r>
              <a:rPr lang="ar-IQ" sz="2000" dirty="0">
                <a:solidFill>
                  <a:srgbClr val="0070C0"/>
                </a:solidFill>
              </a:rPr>
              <a:t> </a:t>
            </a:r>
            <a:r>
              <a:rPr lang="ar-IQ" sz="2000" dirty="0" smtClean="0">
                <a:solidFill>
                  <a:srgbClr val="0070C0"/>
                </a:solidFill>
              </a:rPr>
              <a:t>3 – تباعد الاسطر ( تباعد الجمل ) : ويقصد به هو المسافة بين سطر واخر فتكون مسافة سطر واحد أو سطر ونصف أو سطرين ....الخ . </a:t>
            </a:r>
            <a:endParaRPr lang="ar-IQ" sz="2000" dirty="0">
              <a:solidFill>
                <a:srgbClr val="0070C0"/>
              </a:solidFill>
            </a:endParaRPr>
          </a:p>
        </p:txBody>
      </p:sp>
      <p:sp>
        <p:nvSpPr>
          <p:cNvPr id="4" name="سداسي 3"/>
          <p:cNvSpPr/>
          <p:nvPr/>
        </p:nvSpPr>
        <p:spPr>
          <a:xfrm>
            <a:off x="126920" y="138336"/>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13</a:t>
            </a:r>
            <a:endParaRPr lang="ar-IQ" dirty="0"/>
          </a:p>
        </p:txBody>
      </p:sp>
    </p:spTree>
    <p:extLst>
      <p:ext uri="{BB962C8B-B14F-4D97-AF65-F5344CB8AC3E}">
        <p14:creationId xmlns:p14="http://schemas.microsoft.com/office/powerpoint/2010/main" xmlns="" val="2212146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a:t>
            </a:r>
            <a:r>
              <a:rPr lang="ar-IQ" sz="2800" b="1" dirty="0" smtClean="0">
                <a:latin typeface="Aldhabi" pitchFamily="2" charset="-78"/>
                <a:cs typeface="Aldhabi" pitchFamily="2" charset="-78"/>
              </a:rPr>
              <a:t>تــحريــر</a:t>
            </a:r>
            <a:endParaRPr lang="ar-IQ" sz="2000" b="1"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الفائدة من ايعاز البحث ( </a:t>
            </a:r>
            <a:r>
              <a:rPr lang="en-US" sz="2000" dirty="0" smtClean="0">
                <a:solidFill>
                  <a:srgbClr val="FF0000"/>
                </a:solidFill>
              </a:rPr>
              <a:t>Find</a:t>
            </a:r>
            <a:r>
              <a:rPr lang="ar-IQ" sz="2000" dirty="0" smtClean="0">
                <a:solidFill>
                  <a:srgbClr val="FF0000"/>
                </a:solidFill>
              </a:rPr>
              <a:t> )</a:t>
            </a:r>
          </a:p>
          <a:p>
            <a:r>
              <a:rPr lang="ar-IQ" sz="2000" dirty="0" smtClean="0">
                <a:solidFill>
                  <a:srgbClr val="0070C0"/>
                </a:solidFill>
              </a:rPr>
              <a:t>ج / هو لبحث عن معلومة موجودة داخل المستند بحيث اذا وجدت تلك المعلومة سوف تضلل حتى تميز عن باقي النصوص الاخرى .</a:t>
            </a:r>
          </a:p>
          <a:p>
            <a:r>
              <a:rPr lang="ar-IQ" sz="2000" dirty="0" smtClean="0">
                <a:solidFill>
                  <a:srgbClr val="FF0000"/>
                </a:solidFill>
              </a:rPr>
              <a:t>س / عدد حالات الوصول الى ايعاز البحث ( </a:t>
            </a:r>
            <a:r>
              <a:rPr lang="en-US" sz="2000" dirty="0" smtClean="0">
                <a:solidFill>
                  <a:srgbClr val="FF0000"/>
                </a:solidFill>
              </a:rPr>
              <a:t>Find</a:t>
            </a:r>
            <a:r>
              <a:rPr lang="ar-IQ" sz="2000" dirty="0" smtClean="0">
                <a:solidFill>
                  <a:srgbClr val="FF0000"/>
                </a:solidFill>
              </a:rPr>
              <a:t> )</a:t>
            </a:r>
          </a:p>
          <a:p>
            <a:r>
              <a:rPr lang="ar-IQ" sz="2000" dirty="0" smtClean="0">
                <a:solidFill>
                  <a:srgbClr val="0070C0"/>
                </a:solidFill>
              </a:rPr>
              <a:t>ج / 1 - من قائمة الصفحة الرئيسية ثم قائمة تحرير المتضمنة داخلها ثم ايعاز البحث</a:t>
            </a:r>
          </a:p>
          <a:p>
            <a:r>
              <a:rPr lang="ar-IQ" sz="2000" dirty="0">
                <a:solidFill>
                  <a:srgbClr val="0070C0"/>
                </a:solidFill>
              </a:rPr>
              <a:t> </a:t>
            </a:r>
            <a:r>
              <a:rPr lang="ar-IQ" sz="2000" dirty="0" smtClean="0">
                <a:solidFill>
                  <a:srgbClr val="0070C0"/>
                </a:solidFill>
              </a:rPr>
              <a:t>    2 - من شريط الادوات القياسي نختار البحث</a:t>
            </a:r>
          </a:p>
          <a:p>
            <a:r>
              <a:rPr lang="ar-IQ" sz="2000" dirty="0">
                <a:solidFill>
                  <a:srgbClr val="0070C0"/>
                </a:solidFill>
              </a:rPr>
              <a:t> </a:t>
            </a:r>
            <a:r>
              <a:rPr lang="ar-IQ" sz="2000" dirty="0" smtClean="0">
                <a:solidFill>
                  <a:srgbClr val="0070C0"/>
                </a:solidFill>
              </a:rPr>
              <a:t>   3 - من لوحة المفاتيح ( </a:t>
            </a:r>
            <a:r>
              <a:rPr lang="en-US" sz="2000" dirty="0" smtClean="0">
                <a:solidFill>
                  <a:srgbClr val="0070C0"/>
                </a:solidFill>
              </a:rPr>
              <a:t>Ctrl+ F</a:t>
            </a:r>
            <a:r>
              <a:rPr lang="ar-IQ" sz="2000" dirty="0" smtClean="0">
                <a:solidFill>
                  <a:srgbClr val="0070C0"/>
                </a:solidFill>
              </a:rPr>
              <a:t> )</a:t>
            </a:r>
          </a:p>
          <a:p>
            <a:r>
              <a:rPr lang="ar-IQ" sz="2000" dirty="0" smtClean="0">
                <a:solidFill>
                  <a:srgbClr val="FF0000"/>
                </a:solidFill>
              </a:rPr>
              <a:t>س / ما الفائدة من ايعاز الاستبدال ( </a:t>
            </a:r>
            <a:r>
              <a:rPr lang="en-US" sz="2000" dirty="0" smtClean="0">
                <a:solidFill>
                  <a:srgbClr val="FF0000"/>
                </a:solidFill>
              </a:rPr>
              <a:t>Home</a:t>
            </a:r>
            <a:r>
              <a:rPr lang="ar-IQ" sz="2000" dirty="0" smtClean="0">
                <a:solidFill>
                  <a:srgbClr val="FF0000"/>
                </a:solidFill>
              </a:rPr>
              <a:t> )</a:t>
            </a:r>
          </a:p>
          <a:p>
            <a:r>
              <a:rPr lang="ar-IQ" sz="2000" dirty="0" smtClean="0">
                <a:solidFill>
                  <a:srgbClr val="0070C0"/>
                </a:solidFill>
              </a:rPr>
              <a:t>ج / هو استبدال كلمة بمكان كلمة او جملة بمكان جملة اخرى لغرض التقليل في فرق الجهد و الوقت .</a:t>
            </a:r>
          </a:p>
          <a:p>
            <a:endParaRPr lang="ar-IQ" sz="2000" dirty="0"/>
          </a:p>
        </p:txBody>
      </p:sp>
      <p:sp>
        <p:nvSpPr>
          <p:cNvPr id="4" name="سداسي 3"/>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14</a:t>
            </a:r>
            <a:endParaRPr lang="ar-IQ" dirty="0"/>
          </a:p>
        </p:txBody>
      </p:sp>
    </p:spTree>
    <p:extLst>
      <p:ext uri="{BB962C8B-B14F-4D97-AF65-F5344CB8AC3E}">
        <p14:creationId xmlns:p14="http://schemas.microsoft.com/office/powerpoint/2010/main" xmlns="" val="730884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DFKai-SB" pitchFamily="65" charset="-120"/>
                <a:ea typeface="DFKai-SB" pitchFamily="65" charset="-120"/>
                <a:cs typeface="Aldhabi" pitchFamily="2" charset="-78"/>
              </a:rPr>
              <a:t>قائمة </a:t>
            </a:r>
            <a:r>
              <a:rPr lang="ar-IQ" sz="2800" b="1" dirty="0" smtClean="0">
                <a:latin typeface="DFKai-SB" pitchFamily="65" charset="-120"/>
                <a:ea typeface="DFKai-SB" pitchFamily="65" charset="-120"/>
                <a:cs typeface="Aldhabi" pitchFamily="2" charset="-78"/>
              </a:rPr>
              <a:t>تــحرـير</a:t>
            </a:r>
            <a:endParaRPr lang="ar-IQ" sz="2000" b="1" dirty="0"/>
          </a:p>
        </p:txBody>
      </p:sp>
      <p:sp>
        <p:nvSpPr>
          <p:cNvPr id="3" name="عنصر نائب للمحتوى 2"/>
          <p:cNvSpPr>
            <a:spLocks noGrp="1"/>
          </p:cNvSpPr>
          <p:nvPr>
            <p:ph idx="1"/>
          </p:nvPr>
        </p:nvSpPr>
        <p:spPr/>
        <p:txBody>
          <a:bodyPr/>
          <a:lstStyle/>
          <a:p>
            <a:r>
              <a:rPr lang="ar-IQ" sz="2000" dirty="0" smtClean="0">
                <a:solidFill>
                  <a:srgbClr val="FF0000"/>
                </a:solidFill>
              </a:rPr>
              <a:t>س / عدد حالات الوصول الى ايعاز البحث ( </a:t>
            </a:r>
            <a:r>
              <a:rPr lang="en-US" sz="2000" dirty="0" smtClean="0">
                <a:solidFill>
                  <a:srgbClr val="FF0000"/>
                </a:solidFill>
              </a:rPr>
              <a:t>Find</a:t>
            </a:r>
            <a:r>
              <a:rPr lang="ar-IQ" sz="2000" dirty="0" smtClean="0">
                <a:solidFill>
                  <a:srgbClr val="FF0000"/>
                </a:solidFill>
              </a:rPr>
              <a:t> )</a:t>
            </a:r>
          </a:p>
          <a:p>
            <a:r>
              <a:rPr lang="ar-IQ" sz="2000" dirty="0" smtClean="0">
                <a:solidFill>
                  <a:srgbClr val="0070C0"/>
                </a:solidFill>
              </a:rPr>
              <a:t>ج / 1 - من قائمة الصفحة الرئيسية ثم قائمة تحرير المتضمنة داخلها ثم ايعاز الاستبدال</a:t>
            </a:r>
          </a:p>
          <a:p>
            <a:r>
              <a:rPr lang="ar-IQ" sz="2000" dirty="0" smtClean="0">
                <a:solidFill>
                  <a:srgbClr val="0070C0"/>
                </a:solidFill>
              </a:rPr>
              <a:t>     2 - من شريط الادوات القياسي نختار الاستبدال</a:t>
            </a:r>
          </a:p>
          <a:p>
            <a:r>
              <a:rPr lang="ar-IQ" sz="2000" dirty="0" smtClean="0">
                <a:solidFill>
                  <a:srgbClr val="0070C0"/>
                </a:solidFill>
              </a:rPr>
              <a:t>    3 - من لوحة المفاتيح ( </a:t>
            </a:r>
            <a:r>
              <a:rPr lang="en-US" sz="2000" dirty="0" smtClean="0">
                <a:solidFill>
                  <a:srgbClr val="0070C0"/>
                </a:solidFill>
              </a:rPr>
              <a:t>Ctrl + H </a:t>
            </a:r>
            <a:r>
              <a:rPr lang="ar-IQ" sz="2000" dirty="0" smtClean="0">
                <a:solidFill>
                  <a:srgbClr val="0070C0"/>
                </a:solidFill>
              </a:rPr>
              <a:t> )</a:t>
            </a:r>
          </a:p>
          <a:p>
            <a:r>
              <a:rPr lang="ar-IQ" sz="2000" dirty="0" smtClean="0">
                <a:solidFill>
                  <a:srgbClr val="FF0000"/>
                </a:solidFill>
              </a:rPr>
              <a:t>س / عدد طرق التحديد في برنامج الورد ( </a:t>
            </a:r>
            <a:r>
              <a:rPr lang="en-US" sz="2000" dirty="0" smtClean="0">
                <a:solidFill>
                  <a:srgbClr val="FF0000"/>
                </a:solidFill>
              </a:rPr>
              <a:t>Mark</a:t>
            </a:r>
            <a:r>
              <a:rPr lang="ar-IQ" sz="2000" dirty="0" smtClean="0">
                <a:solidFill>
                  <a:srgbClr val="FF0000"/>
                </a:solidFill>
              </a:rPr>
              <a:t> )</a:t>
            </a:r>
          </a:p>
          <a:p>
            <a:r>
              <a:rPr lang="ar-IQ" sz="2000" dirty="0" smtClean="0">
                <a:solidFill>
                  <a:srgbClr val="0070C0"/>
                </a:solidFill>
              </a:rPr>
              <a:t>ج / 1 - التحديد الجزئي نضغط على نهاية تلك الجملة بالماوس الايسر مرتين متتاليتين فقط .</a:t>
            </a:r>
          </a:p>
          <a:p>
            <a:r>
              <a:rPr lang="ar-IQ" sz="2000" dirty="0">
                <a:solidFill>
                  <a:srgbClr val="0070C0"/>
                </a:solidFill>
              </a:rPr>
              <a:t> </a:t>
            </a:r>
            <a:r>
              <a:rPr lang="ar-IQ" sz="2000" dirty="0" smtClean="0">
                <a:solidFill>
                  <a:srgbClr val="0070C0"/>
                </a:solidFill>
              </a:rPr>
              <a:t>    2 - التحديد الجزئي نضغط على نهاية تلك الجملة بالماوس الايسر ثلاث مرات متتاليتين .</a:t>
            </a:r>
          </a:p>
          <a:p>
            <a:r>
              <a:rPr lang="ar-IQ" sz="2000" dirty="0">
                <a:solidFill>
                  <a:srgbClr val="0070C0"/>
                </a:solidFill>
              </a:rPr>
              <a:t> </a:t>
            </a:r>
            <a:r>
              <a:rPr lang="ar-IQ" sz="2000" dirty="0" smtClean="0">
                <a:solidFill>
                  <a:srgbClr val="0070C0"/>
                </a:solidFill>
              </a:rPr>
              <a:t>   3 - تحيد الجزئي ايضا من لوحة المفاتيح نستخدم ( احد الاتجاهات الاربعة </a:t>
            </a:r>
            <a:r>
              <a:rPr lang="en-US" sz="2000" dirty="0" smtClean="0">
                <a:solidFill>
                  <a:srgbClr val="0070C0"/>
                </a:solidFill>
              </a:rPr>
              <a:t>Shift + </a:t>
            </a:r>
            <a:r>
              <a:rPr lang="ar-IQ" sz="2000" dirty="0" smtClean="0">
                <a:solidFill>
                  <a:srgbClr val="0070C0"/>
                </a:solidFill>
              </a:rPr>
              <a:t>  ) </a:t>
            </a:r>
          </a:p>
          <a:p>
            <a:r>
              <a:rPr lang="ar-IQ" sz="2000" dirty="0">
                <a:solidFill>
                  <a:srgbClr val="0070C0"/>
                </a:solidFill>
              </a:rPr>
              <a:t> </a:t>
            </a:r>
            <a:r>
              <a:rPr lang="ar-IQ" sz="2000" dirty="0" smtClean="0">
                <a:solidFill>
                  <a:srgbClr val="0070C0"/>
                </a:solidFill>
              </a:rPr>
              <a:t>  4 – التحديد الجزئي ايضا باستخدام الماوس الايسر مع السحب و الافلات.</a:t>
            </a:r>
          </a:p>
          <a:p>
            <a:r>
              <a:rPr lang="ar-IQ" sz="2000" dirty="0">
                <a:solidFill>
                  <a:srgbClr val="0070C0"/>
                </a:solidFill>
              </a:rPr>
              <a:t> </a:t>
            </a:r>
            <a:r>
              <a:rPr lang="ar-IQ" sz="2000" dirty="0" smtClean="0">
                <a:solidFill>
                  <a:srgbClr val="0070C0"/>
                </a:solidFill>
              </a:rPr>
              <a:t>  5 – تحديد الجزئي المتجاور من لوحة المفاتيح ( اتجاه واحد فقط  + </a:t>
            </a:r>
            <a:r>
              <a:rPr lang="en-US" sz="2000" dirty="0" smtClean="0">
                <a:solidFill>
                  <a:srgbClr val="0070C0"/>
                </a:solidFill>
              </a:rPr>
              <a:t>Shift</a:t>
            </a:r>
            <a:r>
              <a:rPr lang="ar-IQ" sz="2000" dirty="0" smtClean="0">
                <a:solidFill>
                  <a:srgbClr val="0070C0"/>
                </a:solidFill>
              </a:rPr>
              <a:t>   )</a:t>
            </a:r>
          </a:p>
          <a:p>
            <a:r>
              <a:rPr lang="ar-IQ" sz="2000" dirty="0">
                <a:solidFill>
                  <a:srgbClr val="0070C0"/>
                </a:solidFill>
              </a:rPr>
              <a:t> </a:t>
            </a:r>
            <a:r>
              <a:rPr lang="ar-IQ" sz="2000" dirty="0" smtClean="0">
                <a:solidFill>
                  <a:srgbClr val="0070C0"/>
                </a:solidFill>
              </a:rPr>
              <a:t>  6 – التحديد الغير متجاور ( التحديد العشوائي ) وذلك بالضغط من لوحة مفاتيح على </a:t>
            </a:r>
            <a:r>
              <a:rPr lang="en-US" sz="2000" dirty="0" smtClean="0">
                <a:solidFill>
                  <a:srgbClr val="0070C0"/>
                </a:solidFill>
              </a:rPr>
              <a:t>Ctrl </a:t>
            </a:r>
            <a:r>
              <a:rPr lang="ar-IQ" sz="2000" dirty="0" smtClean="0">
                <a:solidFill>
                  <a:srgbClr val="0070C0"/>
                </a:solidFill>
              </a:rPr>
              <a:t> بالضغط المستمر مع التأشير بالماوس الايسر .</a:t>
            </a:r>
          </a:p>
          <a:p>
            <a:endParaRPr lang="ar-IQ" dirty="0"/>
          </a:p>
        </p:txBody>
      </p:sp>
      <p:sp>
        <p:nvSpPr>
          <p:cNvPr id="4" name="سداسي 3"/>
          <p:cNvSpPr/>
          <p:nvPr/>
        </p:nvSpPr>
        <p:spPr>
          <a:xfrm>
            <a:off x="107504"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15</a:t>
            </a:r>
            <a:endParaRPr lang="ar-IQ" dirty="0"/>
          </a:p>
        </p:txBody>
      </p:sp>
    </p:spTree>
    <p:extLst>
      <p:ext uri="{BB962C8B-B14F-4D97-AF65-F5344CB8AC3E}">
        <p14:creationId xmlns:p14="http://schemas.microsoft.com/office/powerpoint/2010/main" xmlns="" val="3970183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a:t>
            </a:r>
            <a:r>
              <a:rPr lang="ar-IQ" sz="2800" b="1" dirty="0" smtClean="0">
                <a:latin typeface="DFKai-SB" pitchFamily="65" charset="-120"/>
                <a:ea typeface="DFKai-SB" pitchFamily="65" charset="-120"/>
                <a:cs typeface="Aldhabi" pitchFamily="2" charset="-78"/>
              </a:rPr>
              <a:t>تــحـريــر </a:t>
            </a:r>
            <a:endParaRPr lang="ar-IQ" sz="2000" b="1" dirty="0">
              <a:latin typeface="DFKai-SB" pitchFamily="65" charset="-120"/>
              <a:ea typeface="DFKai-SB" pitchFamily="65" charset="-120"/>
            </a:endParaRPr>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7 – التحديد الكلي : نذهب الى قائمه الصفحة الرئيسية ثم قائمه تحرير ثم نختار التحديد الكلي (</a:t>
            </a:r>
            <a:r>
              <a:rPr lang="en-US" sz="2000" dirty="0" smtClean="0">
                <a:solidFill>
                  <a:srgbClr val="0070C0"/>
                </a:solidFill>
              </a:rPr>
              <a:t>Mark all  </a:t>
            </a:r>
            <a:r>
              <a:rPr lang="ar-IQ" sz="2000" dirty="0" smtClean="0">
                <a:solidFill>
                  <a:srgbClr val="0070C0"/>
                </a:solidFill>
              </a:rPr>
              <a:t>  ) .</a:t>
            </a:r>
          </a:p>
          <a:p>
            <a:r>
              <a:rPr lang="ar-IQ" sz="2000" dirty="0" smtClean="0">
                <a:solidFill>
                  <a:srgbClr val="0070C0"/>
                </a:solidFill>
              </a:rPr>
              <a:t>8 – التحديد الكلي ايضا : وذألك بالضغط على لوحة المفاتيح  (  </a:t>
            </a:r>
            <a:r>
              <a:rPr lang="en-US" sz="2000" dirty="0" smtClean="0">
                <a:solidFill>
                  <a:srgbClr val="0070C0"/>
                </a:solidFill>
              </a:rPr>
              <a:t>Ctrl + A</a:t>
            </a:r>
            <a:r>
              <a:rPr lang="ar-IQ" sz="2000" dirty="0" smtClean="0">
                <a:solidFill>
                  <a:srgbClr val="0070C0"/>
                </a:solidFill>
              </a:rPr>
              <a:t> )</a:t>
            </a:r>
          </a:p>
          <a:p>
            <a:r>
              <a:rPr lang="ar-IQ" sz="2000" dirty="0" smtClean="0">
                <a:solidFill>
                  <a:srgbClr val="FF0000"/>
                </a:solidFill>
              </a:rPr>
              <a:t>س / عدد طرق الانتقال في برنامج الورد  (  </a:t>
            </a:r>
            <a:r>
              <a:rPr lang="en-US" sz="2000" dirty="0" smtClean="0">
                <a:solidFill>
                  <a:srgbClr val="FF0000"/>
                </a:solidFill>
              </a:rPr>
              <a:t>Go To Of The Word</a:t>
            </a:r>
            <a:r>
              <a:rPr lang="ar-IQ" sz="2000" dirty="0" smtClean="0">
                <a:solidFill>
                  <a:srgbClr val="FF0000"/>
                </a:solidFill>
              </a:rPr>
              <a:t> )</a:t>
            </a:r>
          </a:p>
          <a:p>
            <a:r>
              <a:rPr lang="ar-IQ" sz="2000" dirty="0" smtClean="0">
                <a:solidFill>
                  <a:srgbClr val="0070C0"/>
                </a:solidFill>
              </a:rPr>
              <a:t>ج / 1 – اذا كنت في اي مكان في السطر او الجملة واردت الانتقال الى بداية الجملة تضغط على لوحة المفاتيح ( </a:t>
            </a:r>
            <a:r>
              <a:rPr lang="en-US" sz="2000" dirty="0" smtClean="0">
                <a:solidFill>
                  <a:srgbClr val="0070C0"/>
                </a:solidFill>
              </a:rPr>
              <a:t>HOME</a:t>
            </a:r>
            <a:r>
              <a:rPr lang="ar-IQ" sz="2000" dirty="0" smtClean="0">
                <a:solidFill>
                  <a:srgbClr val="0070C0"/>
                </a:solidFill>
              </a:rPr>
              <a:t> ) , واذا اردت الانتقال الى نهاية الجملة تضغط على لوحة المفاتيح (</a:t>
            </a:r>
            <a:r>
              <a:rPr lang="en-US" sz="2000" dirty="0" smtClean="0">
                <a:solidFill>
                  <a:srgbClr val="0070C0"/>
                </a:solidFill>
              </a:rPr>
              <a:t>END   </a:t>
            </a:r>
            <a:r>
              <a:rPr lang="ar-IQ" sz="2000" dirty="0" smtClean="0">
                <a:solidFill>
                  <a:srgbClr val="0070C0"/>
                </a:solidFill>
              </a:rPr>
              <a:t> ) .</a:t>
            </a:r>
          </a:p>
          <a:p>
            <a:r>
              <a:rPr lang="ar-IQ" sz="2000" dirty="0" smtClean="0">
                <a:solidFill>
                  <a:srgbClr val="0070C0"/>
                </a:solidFill>
              </a:rPr>
              <a:t>2 – الانتقال عن طريق شريط التمرير لتصفح جميع اوراق المستند .</a:t>
            </a:r>
          </a:p>
          <a:p>
            <a:r>
              <a:rPr lang="ar-IQ" sz="2000" dirty="0" smtClean="0">
                <a:solidFill>
                  <a:srgbClr val="0070C0"/>
                </a:solidFill>
              </a:rPr>
              <a:t>3 – الانتقال عن طريق لوحة المفاتيح (  </a:t>
            </a:r>
            <a:r>
              <a:rPr lang="en-US" sz="2000" dirty="0" smtClean="0">
                <a:solidFill>
                  <a:srgbClr val="0070C0"/>
                </a:solidFill>
              </a:rPr>
              <a:t>Ctrl  +  G</a:t>
            </a:r>
            <a:r>
              <a:rPr lang="ar-IQ" sz="2000" dirty="0" smtClean="0">
                <a:solidFill>
                  <a:srgbClr val="0070C0"/>
                </a:solidFill>
              </a:rPr>
              <a:t> )</a:t>
            </a:r>
          </a:p>
          <a:p>
            <a:r>
              <a:rPr lang="ar-IQ" sz="2000" dirty="0" smtClean="0">
                <a:solidFill>
                  <a:srgbClr val="0070C0"/>
                </a:solidFill>
              </a:rPr>
              <a:t>4 – اذا كنت في اي صفحة في المستند واردت الانتقال الى السابقة تضغط على ايعاز من لوحة المفاتيح ( </a:t>
            </a:r>
            <a:r>
              <a:rPr lang="en-US" sz="2000" dirty="0" smtClean="0">
                <a:solidFill>
                  <a:srgbClr val="0070C0"/>
                </a:solidFill>
              </a:rPr>
              <a:t>Page Up </a:t>
            </a:r>
            <a:r>
              <a:rPr lang="ar-IQ" sz="2000" dirty="0" smtClean="0">
                <a:solidFill>
                  <a:srgbClr val="0070C0"/>
                </a:solidFill>
              </a:rPr>
              <a:t> ) , واذا اردت الانتقال الى الصفحة اللاحقة تضغط على ايعاز من لوحة المفاتيح (  </a:t>
            </a:r>
            <a:r>
              <a:rPr lang="en-US" sz="2000" dirty="0" smtClean="0">
                <a:solidFill>
                  <a:srgbClr val="0070C0"/>
                </a:solidFill>
              </a:rPr>
              <a:t>Page Down</a:t>
            </a:r>
            <a:r>
              <a:rPr lang="ar-IQ" sz="2000" dirty="0" smtClean="0">
                <a:solidFill>
                  <a:srgbClr val="0070C0"/>
                </a:solidFill>
              </a:rPr>
              <a:t> ) . </a:t>
            </a:r>
          </a:p>
          <a:p>
            <a:r>
              <a:rPr lang="ar-IQ" sz="2000" dirty="0" smtClean="0">
                <a:solidFill>
                  <a:srgbClr val="0070C0"/>
                </a:solidFill>
              </a:rPr>
              <a:t>5 – الانتقال عن طريق الاسهم الموجودة في لوحة المفاتيح .</a:t>
            </a:r>
          </a:p>
          <a:p>
            <a:endParaRPr lang="ar-IQ" sz="2000" dirty="0" smtClean="0">
              <a:solidFill>
                <a:srgbClr val="0070C0"/>
              </a:solidFill>
            </a:endParaRPr>
          </a:p>
          <a:p>
            <a:endParaRPr lang="ar-IQ" sz="2000" dirty="0" smtClean="0">
              <a:solidFill>
                <a:srgbClr val="0070C0"/>
              </a:solidFill>
            </a:endParaRPr>
          </a:p>
          <a:p>
            <a:endParaRPr lang="ar-IQ" sz="2000" dirty="0"/>
          </a:p>
        </p:txBody>
      </p:sp>
      <p:sp>
        <p:nvSpPr>
          <p:cNvPr id="4" name="سداسي 3"/>
          <p:cNvSpPr/>
          <p:nvPr/>
        </p:nvSpPr>
        <p:spPr>
          <a:xfrm>
            <a:off x="179512" y="260648"/>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16</a:t>
            </a:r>
            <a:endParaRPr lang="ar-IQ" dirty="0"/>
          </a:p>
        </p:txBody>
      </p:sp>
    </p:spTree>
    <p:extLst>
      <p:ext uri="{BB962C8B-B14F-4D97-AF65-F5344CB8AC3E}">
        <p14:creationId xmlns:p14="http://schemas.microsoft.com/office/powerpoint/2010/main" xmlns="" val="3549319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ادراج </a:t>
            </a:r>
            <a:endParaRPr lang="ar-IQ" sz="2000" dirty="0"/>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6 – اذا كنت في اي صفحة من صفحات المستند واردت الانتقال الى بداية المستند مباشرتا تضغط على ايعاز من لوحة المفاتيح  (  </a:t>
            </a:r>
            <a:r>
              <a:rPr lang="en-US" sz="2000" dirty="0" smtClean="0">
                <a:solidFill>
                  <a:srgbClr val="0070C0"/>
                </a:solidFill>
              </a:rPr>
              <a:t>Ctrl  +  Home</a:t>
            </a:r>
            <a:r>
              <a:rPr lang="ar-IQ" sz="2000" dirty="0" smtClean="0">
                <a:solidFill>
                  <a:srgbClr val="0070C0"/>
                </a:solidFill>
              </a:rPr>
              <a:t> )  , و اذا كنت في اي صفحة من صفحات المستند اردت الانتقال الى نهاية ذألك المستند مباشرتا تضغط على ايعاز من لوحة المفاتيح          (   </a:t>
            </a:r>
            <a:r>
              <a:rPr lang="en-US" sz="2000" dirty="0" smtClean="0">
                <a:solidFill>
                  <a:srgbClr val="0070C0"/>
                </a:solidFill>
              </a:rPr>
              <a:t>Ctrl   +   End</a:t>
            </a:r>
            <a:r>
              <a:rPr lang="ar-IQ" sz="2000" dirty="0" smtClean="0">
                <a:solidFill>
                  <a:srgbClr val="0070C0"/>
                </a:solidFill>
              </a:rPr>
              <a:t>  ) .</a:t>
            </a:r>
          </a:p>
          <a:p>
            <a:r>
              <a:rPr lang="ar-IQ" sz="2000" dirty="0" smtClean="0">
                <a:solidFill>
                  <a:srgbClr val="FF0000"/>
                </a:solidFill>
              </a:rPr>
              <a:t>س / عدد طرق ادراج الصورة في برنامج الورد </a:t>
            </a:r>
          </a:p>
          <a:p>
            <a:r>
              <a:rPr lang="ar-IQ" sz="2000" dirty="0" smtClean="0">
                <a:solidFill>
                  <a:srgbClr val="0070C0"/>
                </a:solidFill>
              </a:rPr>
              <a:t>ج / 1 – ادرج صورة من ملف ( </a:t>
            </a:r>
            <a:r>
              <a:rPr lang="en-US" sz="2000" dirty="0" smtClean="0">
                <a:solidFill>
                  <a:srgbClr val="0070C0"/>
                </a:solidFill>
              </a:rPr>
              <a:t>From File Image</a:t>
            </a:r>
            <a:r>
              <a:rPr lang="ar-IQ" sz="2000" dirty="0" smtClean="0">
                <a:solidFill>
                  <a:srgbClr val="0070C0"/>
                </a:solidFill>
              </a:rPr>
              <a:t> ) : ويقصد به ادراج الصورة من اي مكان في الحاسبة وتنزيلها على ورقة العمل .</a:t>
            </a:r>
          </a:p>
          <a:p>
            <a:r>
              <a:rPr lang="ar-IQ" sz="2000" dirty="0">
                <a:solidFill>
                  <a:srgbClr val="0070C0"/>
                </a:solidFill>
              </a:rPr>
              <a:t> </a:t>
            </a:r>
            <a:r>
              <a:rPr lang="ar-IQ" sz="2000" dirty="0" smtClean="0">
                <a:solidFill>
                  <a:srgbClr val="0070C0"/>
                </a:solidFill>
              </a:rPr>
              <a:t>    2 – القصاصة الفنية ( </a:t>
            </a:r>
            <a:r>
              <a:rPr lang="en-US" sz="2000" dirty="0" smtClean="0">
                <a:solidFill>
                  <a:srgbClr val="0070C0"/>
                </a:solidFill>
              </a:rPr>
              <a:t>Clip Art</a:t>
            </a:r>
            <a:r>
              <a:rPr lang="ar-IQ" sz="2000" dirty="0" smtClean="0">
                <a:solidFill>
                  <a:srgbClr val="0070C0"/>
                </a:solidFill>
              </a:rPr>
              <a:t> ) : ويقصد به هو ادراج قصاصة او صورة من برنامج الورد حصرا و لا يتعامل مع صور الحاسبة نهائيا و تكون اشكال عادية و بسيطة جدا .</a:t>
            </a:r>
          </a:p>
          <a:p>
            <a:r>
              <a:rPr lang="ar-IQ" sz="2000" dirty="0">
                <a:solidFill>
                  <a:srgbClr val="0070C0"/>
                </a:solidFill>
              </a:rPr>
              <a:t> </a:t>
            </a:r>
            <a:r>
              <a:rPr lang="ar-IQ" sz="2000" dirty="0" smtClean="0">
                <a:solidFill>
                  <a:srgbClr val="0070C0"/>
                </a:solidFill>
              </a:rPr>
              <a:t>   3 – لقطة شاشة  ( </a:t>
            </a:r>
            <a:r>
              <a:rPr lang="en-US" sz="2000" dirty="0" smtClean="0">
                <a:solidFill>
                  <a:srgbClr val="0070C0"/>
                </a:solidFill>
              </a:rPr>
              <a:t>Screen Shot</a:t>
            </a:r>
            <a:r>
              <a:rPr lang="ar-IQ" sz="2000" dirty="0" smtClean="0">
                <a:solidFill>
                  <a:srgbClr val="0070C0"/>
                </a:solidFill>
              </a:rPr>
              <a:t> ) : ويقصد به هو اخذ لقطة من الوضع الحالي للشاشة لغرض تنزيلها على ورقة العمل  .</a:t>
            </a:r>
          </a:p>
          <a:p>
            <a:r>
              <a:rPr lang="ar-IQ" sz="2000" dirty="0">
                <a:solidFill>
                  <a:srgbClr val="0070C0"/>
                </a:solidFill>
              </a:rPr>
              <a:t> </a:t>
            </a:r>
            <a:r>
              <a:rPr lang="ar-IQ" sz="2000" dirty="0" smtClean="0">
                <a:solidFill>
                  <a:srgbClr val="0070C0"/>
                </a:solidFill>
              </a:rPr>
              <a:t>  4 -  اشكال هندسية : ويقصد به هو ادرج الشكل الهندسي حسب الشكل و النمط المطلوب  على ورقة العمل في برنامج الورد .</a:t>
            </a:r>
          </a:p>
          <a:p>
            <a:endParaRPr lang="ar-IQ" sz="2000" dirty="0">
              <a:solidFill>
                <a:srgbClr val="0070C0"/>
              </a:solidFill>
            </a:endParaRPr>
          </a:p>
        </p:txBody>
      </p:sp>
      <p:sp>
        <p:nvSpPr>
          <p:cNvPr id="4" name="سداسي 3"/>
          <p:cNvSpPr/>
          <p:nvPr/>
        </p:nvSpPr>
        <p:spPr>
          <a:xfrm>
            <a:off x="179512"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17</a:t>
            </a:r>
            <a:endParaRPr lang="ar-IQ" dirty="0"/>
          </a:p>
        </p:txBody>
      </p:sp>
    </p:spTree>
    <p:extLst>
      <p:ext uri="{BB962C8B-B14F-4D97-AF65-F5344CB8AC3E}">
        <p14:creationId xmlns:p14="http://schemas.microsoft.com/office/powerpoint/2010/main" xmlns="" val="2383612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1400" dirty="0" smtClean="0">
                <a:latin typeface="Aldhabi" pitchFamily="2" charset="-78"/>
                <a:cs typeface="Aldhabi" pitchFamily="2" charset="-78"/>
              </a:rPr>
              <a:t>ا</a:t>
            </a:r>
            <a:r>
              <a:rPr lang="ar-IQ" sz="2000" dirty="0" smtClean="0">
                <a:latin typeface="Aldhabi" pitchFamily="2" charset="-78"/>
                <a:cs typeface="Aldhabi" pitchFamily="2" charset="-78"/>
              </a:rPr>
              <a:t>لمادة </a:t>
            </a:r>
            <a:r>
              <a:rPr lang="ar-IQ" sz="2000" dirty="0">
                <a:latin typeface="Aldhabi" pitchFamily="2" charset="-78"/>
                <a:cs typeface="Aldhabi" pitchFamily="2" charset="-78"/>
              </a:rPr>
              <a:t>:مهارات الحاسوب </a:t>
            </a:r>
            <a:br>
              <a:rPr lang="ar-IQ" sz="2000" dirty="0">
                <a:latin typeface="Aldhabi" pitchFamily="2" charset="-78"/>
                <a:cs typeface="Aldhabi" pitchFamily="2" charset="-78"/>
              </a:rPr>
            </a:br>
            <a:r>
              <a:rPr lang="ar-IQ" sz="2000" dirty="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ادراج </a:t>
            </a:r>
            <a:r>
              <a:rPr lang="ar-IQ" sz="2000" dirty="0" smtClean="0">
                <a:latin typeface="Aldhabi" pitchFamily="2" charset="-78"/>
                <a:cs typeface="Aldhabi" pitchFamily="2" charset="-78"/>
              </a:rPr>
              <a:t> </a:t>
            </a:r>
            <a:endParaRPr lang="ar-IQ" sz="2000" dirty="0"/>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5 – القالب او القوالب ( </a:t>
            </a:r>
            <a:r>
              <a:rPr lang="en-US" sz="2000" dirty="0" smtClean="0">
                <a:solidFill>
                  <a:srgbClr val="0070C0"/>
                </a:solidFill>
              </a:rPr>
              <a:t>Smart Art</a:t>
            </a:r>
            <a:r>
              <a:rPr lang="ar-IQ" sz="2000" dirty="0" smtClean="0">
                <a:solidFill>
                  <a:srgbClr val="0070C0"/>
                </a:solidFill>
              </a:rPr>
              <a:t> ) : ويقصد به هو ادراج القالب حسب الشكل المطلوب الذي يتناسب مع دوائر الدولة بحيث تشكل الهيكل التنظيمي لتلك الدوائر من ناحية قواعد بياناتها . </a:t>
            </a:r>
          </a:p>
          <a:p>
            <a:r>
              <a:rPr lang="ar-IQ" sz="2000" dirty="0" smtClean="0">
                <a:solidFill>
                  <a:srgbClr val="0070C0"/>
                </a:solidFill>
              </a:rPr>
              <a:t>6 – مخططات ( </a:t>
            </a:r>
            <a:r>
              <a:rPr lang="en-US" sz="2000" dirty="0" smtClean="0">
                <a:solidFill>
                  <a:srgbClr val="0070C0"/>
                </a:solidFill>
              </a:rPr>
              <a:t>Diagrams</a:t>
            </a:r>
            <a:r>
              <a:rPr lang="ar-IQ" sz="2000" dirty="0" smtClean="0">
                <a:solidFill>
                  <a:srgbClr val="0070C0"/>
                </a:solidFill>
              </a:rPr>
              <a:t> ) : ويقصد به هو ادراج المخططات  التي تكون على شكل أهرامات مملوءة وشبة المملوءة بالنسب المئوية والذي يرتبط مع برنامج الاكسيل  .  </a:t>
            </a:r>
          </a:p>
          <a:p>
            <a:r>
              <a:rPr lang="ar-IQ" sz="2000" dirty="0" smtClean="0">
                <a:solidFill>
                  <a:srgbClr val="0070C0"/>
                </a:solidFill>
              </a:rPr>
              <a:t>7 – الكلمة الفنية ( </a:t>
            </a:r>
            <a:r>
              <a:rPr lang="en-US" sz="2000" dirty="0" smtClean="0">
                <a:solidFill>
                  <a:srgbClr val="0070C0"/>
                </a:solidFill>
              </a:rPr>
              <a:t>Word Art</a:t>
            </a:r>
            <a:r>
              <a:rPr lang="ar-IQ" sz="2000" dirty="0" smtClean="0">
                <a:solidFill>
                  <a:srgbClr val="0070C0"/>
                </a:solidFill>
              </a:rPr>
              <a:t> ) : ويقصد به هو ادراج الكلمة التي تحتوي على تصميم و لون و شكل خاص ويستخدم غالبا في اسماء العناوين في بداية المستندات  .</a:t>
            </a:r>
          </a:p>
          <a:p>
            <a:r>
              <a:rPr lang="ar-IQ" sz="2000" dirty="0" smtClean="0">
                <a:solidFill>
                  <a:srgbClr val="FF0000"/>
                </a:solidFill>
              </a:rPr>
              <a:t>س / ما هي مميزات مربع النص </a:t>
            </a:r>
          </a:p>
          <a:p>
            <a:r>
              <a:rPr lang="ar-IQ" sz="2000" dirty="0" smtClean="0">
                <a:solidFill>
                  <a:srgbClr val="0070C0"/>
                </a:solidFill>
              </a:rPr>
              <a:t>ج / 1 –  يمكن التحكم بالنص المكتوب داخل مربع النص الى الاعلى او الاسفل وحتى خارج المربع </a:t>
            </a:r>
          </a:p>
          <a:p>
            <a:r>
              <a:rPr lang="ar-IQ" sz="2000" dirty="0" smtClean="0">
                <a:solidFill>
                  <a:srgbClr val="0070C0"/>
                </a:solidFill>
              </a:rPr>
              <a:t>2 – يمكن التحكم باللون وحجم ونوعية الخط وتغير لون الاطار وحجمه وشكلة </a:t>
            </a:r>
          </a:p>
          <a:p>
            <a:r>
              <a:rPr lang="ar-IQ" sz="2000" dirty="0" smtClean="0">
                <a:solidFill>
                  <a:srgbClr val="0070C0"/>
                </a:solidFill>
              </a:rPr>
              <a:t>3 – يشترك مربع نص مع اتجاه النص  لتحكم بالنص المكتوب وجعله من الاسفل الى الاعلى او من الاعلى الى الاسفل .</a:t>
            </a:r>
            <a:endParaRPr lang="ar-IQ" sz="2000" dirty="0">
              <a:solidFill>
                <a:srgbClr val="0070C0"/>
              </a:solidFill>
            </a:endParaRPr>
          </a:p>
        </p:txBody>
      </p:sp>
      <p:sp>
        <p:nvSpPr>
          <p:cNvPr id="4" name="سداسي 3"/>
          <p:cNvSpPr/>
          <p:nvPr/>
        </p:nvSpPr>
        <p:spPr>
          <a:xfrm>
            <a:off x="179512"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18</a:t>
            </a:r>
            <a:endParaRPr lang="ar-IQ" dirty="0"/>
          </a:p>
        </p:txBody>
      </p:sp>
    </p:spTree>
    <p:extLst>
      <p:ext uri="{BB962C8B-B14F-4D97-AF65-F5344CB8AC3E}">
        <p14:creationId xmlns:p14="http://schemas.microsoft.com/office/powerpoint/2010/main" xmlns="" val="223133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a:t>
            </a:r>
            <a:r>
              <a:rPr lang="ar-IQ" sz="2000" dirty="0">
                <a:latin typeface="Aldhabi" pitchFamily="2" charset="-78"/>
                <a:cs typeface="Aldhabi" pitchFamily="2" charset="-78"/>
              </a:rPr>
              <a:t>:مهارات الحاسوب </a:t>
            </a:r>
            <a:br>
              <a:rPr lang="ar-IQ" sz="2000" dirty="0">
                <a:latin typeface="Aldhabi" pitchFamily="2" charset="-78"/>
                <a:cs typeface="Aldhabi" pitchFamily="2" charset="-78"/>
              </a:rPr>
            </a:br>
            <a:r>
              <a:rPr lang="ar-IQ" sz="2000" dirty="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ادراج </a:t>
            </a:r>
            <a:r>
              <a:rPr lang="ar-IQ" sz="2000" dirty="0" smtClean="0">
                <a:latin typeface="Aldhabi" pitchFamily="2" charset="-78"/>
                <a:cs typeface="Aldhabi" pitchFamily="2" charset="-78"/>
              </a:rPr>
              <a:t> </a:t>
            </a:r>
            <a:endParaRPr lang="ar-IQ" sz="2000" dirty="0"/>
          </a:p>
        </p:txBody>
      </p:sp>
      <p:sp>
        <p:nvSpPr>
          <p:cNvPr id="3" name="عنصر نائب للمحتوى 2"/>
          <p:cNvSpPr>
            <a:spLocks noGrp="1"/>
          </p:cNvSpPr>
          <p:nvPr>
            <p:ph idx="1"/>
          </p:nvPr>
        </p:nvSpPr>
        <p:spPr/>
        <p:txBody>
          <a:bodyPr>
            <a:normAutofit/>
          </a:bodyPr>
          <a:lstStyle/>
          <a:p>
            <a:fld id="{7159F007-C0DB-4837-8164-75979B6EC7A4}" type="slidenum">
              <a:rPr lang="ar-IQ" sz="2000" smtClean="0">
                <a:solidFill>
                  <a:srgbClr val="FF0000"/>
                </a:solidFill>
              </a:rPr>
              <a:pPr/>
              <a:t>19</a:t>
            </a:fld>
            <a:r>
              <a:rPr lang="ar-IQ" sz="2000" dirty="0" smtClean="0">
                <a:solidFill>
                  <a:srgbClr val="FF0000"/>
                </a:solidFill>
              </a:rPr>
              <a:t>س / ما فائدة رأس وتذليل الصفحة</a:t>
            </a:r>
            <a:r>
              <a:rPr lang="ar-IQ" sz="2000" dirty="0" smtClean="0"/>
              <a:t>   </a:t>
            </a:r>
          </a:p>
          <a:p>
            <a:r>
              <a:rPr lang="ar-IQ" sz="2000" dirty="0" smtClean="0">
                <a:solidFill>
                  <a:srgbClr val="0070C0"/>
                </a:solidFill>
              </a:rPr>
              <a:t>ج / هو ادراج عنوان او تاريخ و عدد معين على رأس الصفحة او اسفلها .</a:t>
            </a:r>
          </a:p>
          <a:p>
            <a:r>
              <a:rPr lang="ar-IQ" sz="2000" dirty="0" smtClean="0">
                <a:solidFill>
                  <a:srgbClr val="FF0000"/>
                </a:solidFill>
              </a:rPr>
              <a:t>س / ما هي فائدة الرموز ( </a:t>
            </a:r>
            <a:r>
              <a:rPr lang="en-US" sz="2000" dirty="0" smtClean="0">
                <a:solidFill>
                  <a:srgbClr val="FF0000"/>
                </a:solidFill>
              </a:rPr>
              <a:t>Symbols</a:t>
            </a:r>
            <a:r>
              <a:rPr lang="ar-IQ" sz="2000" dirty="0" smtClean="0">
                <a:solidFill>
                  <a:srgbClr val="FF0000"/>
                </a:solidFill>
              </a:rPr>
              <a:t> )</a:t>
            </a:r>
          </a:p>
          <a:p>
            <a:r>
              <a:rPr lang="ar-IQ" sz="2000" dirty="0" smtClean="0">
                <a:solidFill>
                  <a:srgbClr val="0070C0"/>
                </a:solidFill>
              </a:rPr>
              <a:t>ج / تستخدم هذه الرموز  في عدة استخدامات فكل لغة لها مجموعة من الرموز تعبر عن شيء معين , فمثلا يستخدمها الكتابة المعادلات الرياضية و الكيميائية و اللغوية مثل الاصوات باللغات الاخرى  , تكون على ثلاثة انواع </a:t>
            </a:r>
          </a:p>
          <a:p>
            <a:r>
              <a:rPr lang="ar-IQ" sz="2000" dirty="0" smtClean="0">
                <a:solidFill>
                  <a:srgbClr val="0070C0"/>
                </a:solidFill>
              </a:rPr>
              <a:t>1 – نص عادي </a:t>
            </a:r>
          </a:p>
          <a:p>
            <a:r>
              <a:rPr lang="ar-IQ" sz="2000" dirty="0" smtClean="0">
                <a:solidFill>
                  <a:srgbClr val="0070C0"/>
                </a:solidFill>
              </a:rPr>
              <a:t>2 – نص لاتيني</a:t>
            </a:r>
          </a:p>
          <a:p>
            <a:r>
              <a:rPr lang="ar-IQ" sz="2000" dirty="0" smtClean="0">
                <a:solidFill>
                  <a:srgbClr val="0070C0"/>
                </a:solidFill>
              </a:rPr>
              <a:t>3 – نص القرآني ( </a:t>
            </a:r>
            <a:r>
              <a:rPr lang="en-US" sz="2000" dirty="0" smtClean="0">
                <a:solidFill>
                  <a:srgbClr val="0070C0"/>
                </a:solidFill>
              </a:rPr>
              <a:t>AGA</a:t>
            </a:r>
            <a:r>
              <a:rPr lang="ar-IQ" sz="2000" dirty="0" smtClean="0">
                <a:solidFill>
                  <a:srgbClr val="0070C0"/>
                </a:solidFill>
              </a:rPr>
              <a:t> )</a:t>
            </a:r>
          </a:p>
          <a:p>
            <a:pPr marL="0" indent="0">
              <a:buNone/>
            </a:pPr>
            <a:endParaRPr lang="ar-IQ" sz="2000" dirty="0" smtClean="0">
              <a:solidFill>
                <a:srgbClr val="0070C0"/>
              </a:solidFill>
            </a:endParaRPr>
          </a:p>
          <a:p>
            <a:endParaRPr lang="ar-IQ" sz="2000" dirty="0"/>
          </a:p>
        </p:txBody>
      </p:sp>
      <p:sp>
        <p:nvSpPr>
          <p:cNvPr id="4" name="سداسي 3"/>
          <p:cNvSpPr/>
          <p:nvPr/>
        </p:nvSpPr>
        <p:spPr>
          <a:xfrm>
            <a:off x="179512"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19</a:t>
            </a:r>
            <a:endParaRPr lang="ar-IQ" dirty="0"/>
          </a:p>
        </p:txBody>
      </p:sp>
    </p:spTree>
    <p:extLst>
      <p:ext uri="{BB962C8B-B14F-4D97-AF65-F5344CB8AC3E}">
        <p14:creationId xmlns:p14="http://schemas.microsoft.com/office/powerpoint/2010/main" xmlns="" val="7572053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dirty="0" smtClean="0">
                <a:latin typeface="Aldhabi" pitchFamily="2" charset="-78"/>
                <a:cs typeface="Aldhabi" pitchFamily="2" charset="-78"/>
              </a:rPr>
              <a:t>المادة :مهارات الحاسوب </a:t>
            </a:r>
            <a:br>
              <a:rPr lang="ar-IQ" sz="2800" dirty="0" smtClean="0">
                <a:latin typeface="Aldhabi" pitchFamily="2" charset="-78"/>
                <a:cs typeface="Aldhabi" pitchFamily="2" charset="-78"/>
              </a:rPr>
            </a:br>
            <a:r>
              <a:rPr lang="ar-IQ" sz="2800" dirty="0" smtClean="0">
                <a:latin typeface="Aldhabi" pitchFamily="2" charset="-78"/>
                <a:cs typeface="Aldhabi" pitchFamily="2" charset="-78"/>
              </a:rPr>
              <a:t>أستاذ المادة : أ.م. مصطفى </a:t>
            </a:r>
            <a:r>
              <a:rPr lang="ar-IQ" sz="2800" dirty="0" err="1" smtClean="0">
                <a:latin typeface="Aldhabi" pitchFamily="2" charset="-78"/>
                <a:cs typeface="Aldhabi" pitchFamily="2" charset="-78"/>
              </a:rPr>
              <a:t>الزيدي</a:t>
            </a:r>
            <a:r>
              <a:rPr lang="ar-IQ" sz="2800" dirty="0" smtClean="0">
                <a:latin typeface="Aldhabi" pitchFamily="2" charset="-78"/>
                <a:cs typeface="Aldhabi" pitchFamily="2" charset="-78"/>
              </a:rPr>
              <a:t>                            </a:t>
            </a:r>
            <a:r>
              <a:rPr lang="ar-IQ" sz="2800" b="1" dirty="0" smtClean="0">
                <a:latin typeface="Aldhabi" pitchFamily="2" charset="-78"/>
                <a:cs typeface="Aldhabi" pitchFamily="2" charset="-78"/>
              </a:rPr>
              <a:t>واجهة برنامج الورد </a:t>
            </a:r>
            <a:r>
              <a:rPr lang="ar-IQ" sz="2800" dirty="0" smtClean="0">
                <a:latin typeface="Aldhabi" pitchFamily="2" charset="-78"/>
                <a:cs typeface="Aldhabi" pitchFamily="2" charset="-78"/>
              </a:rPr>
              <a:t>        </a:t>
            </a:r>
            <a:endParaRPr lang="ar-IQ" sz="2800" dirty="0">
              <a:latin typeface="Aldhabi" pitchFamily="2" charset="-78"/>
              <a:cs typeface="Aldhabi" pitchFamily="2" charset="-78"/>
            </a:endParaRPr>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من اين تتكون نافذة برنامج الورد ( </a:t>
            </a:r>
            <a:r>
              <a:rPr lang="en-US" sz="2000" dirty="0" smtClean="0">
                <a:solidFill>
                  <a:srgbClr val="FF0000"/>
                </a:solidFill>
              </a:rPr>
              <a:t>Word</a:t>
            </a:r>
            <a:r>
              <a:rPr lang="ar-IQ" sz="2000" dirty="0" smtClean="0">
                <a:solidFill>
                  <a:srgbClr val="FF0000"/>
                </a:solidFill>
              </a:rPr>
              <a:t> ) ؟</a:t>
            </a:r>
          </a:p>
          <a:p>
            <a:r>
              <a:rPr lang="ar-IQ" sz="2000" dirty="0" smtClean="0">
                <a:solidFill>
                  <a:srgbClr val="0070C0"/>
                </a:solidFill>
              </a:rPr>
              <a:t>ج / 1 – شريط العنوان : ويتألف من ايعاز الانهاء ( </a:t>
            </a:r>
            <a:r>
              <a:rPr lang="en-US" sz="2000" dirty="0" smtClean="0">
                <a:solidFill>
                  <a:srgbClr val="0070C0"/>
                </a:solidFill>
              </a:rPr>
              <a:t>END</a:t>
            </a:r>
            <a:r>
              <a:rPr lang="ar-IQ" sz="2000" dirty="0" smtClean="0">
                <a:solidFill>
                  <a:srgbClr val="0070C0"/>
                </a:solidFill>
              </a:rPr>
              <a:t> )  و ايعاز (تكبير/ تصغير) النافذة و ايعاز (اخفاء / اظهار) النافذة وكذألك يحتوي على اسم المستند و اسم البرنامج ويحتوي ايضا على الايعازات الثلاثة ( </a:t>
            </a:r>
            <a:r>
              <a:rPr lang="ar-IQ" sz="2000" u="sng" dirty="0" smtClean="0">
                <a:solidFill>
                  <a:srgbClr val="0070C0"/>
                </a:solidFill>
              </a:rPr>
              <a:t>الحفظ </a:t>
            </a:r>
            <a:r>
              <a:rPr lang="ar-IQ" sz="2000" dirty="0" smtClean="0">
                <a:solidFill>
                  <a:srgbClr val="0070C0"/>
                </a:solidFill>
              </a:rPr>
              <a:t> و </a:t>
            </a:r>
            <a:r>
              <a:rPr lang="ar-IQ" sz="2000" u="sng" dirty="0" smtClean="0">
                <a:solidFill>
                  <a:srgbClr val="0070C0"/>
                </a:solidFill>
              </a:rPr>
              <a:t>التراجع </a:t>
            </a:r>
            <a:r>
              <a:rPr lang="ar-IQ" sz="2000" dirty="0" smtClean="0">
                <a:solidFill>
                  <a:srgbClr val="0070C0"/>
                </a:solidFill>
              </a:rPr>
              <a:t> و </a:t>
            </a:r>
            <a:r>
              <a:rPr lang="ar-IQ" sz="2000" u="sng" dirty="0" smtClean="0">
                <a:solidFill>
                  <a:srgbClr val="0070C0"/>
                </a:solidFill>
              </a:rPr>
              <a:t>المضاعفة</a:t>
            </a:r>
            <a:r>
              <a:rPr lang="ar-IQ" sz="2000" dirty="0" smtClean="0">
                <a:solidFill>
                  <a:srgbClr val="0070C0"/>
                </a:solidFill>
              </a:rPr>
              <a:t>  ) .</a:t>
            </a:r>
          </a:p>
          <a:p>
            <a:r>
              <a:rPr lang="ar-IQ" sz="2000" dirty="0">
                <a:solidFill>
                  <a:srgbClr val="0070C0"/>
                </a:solidFill>
              </a:rPr>
              <a:t> </a:t>
            </a:r>
            <a:r>
              <a:rPr lang="ar-IQ" sz="2000" dirty="0" smtClean="0">
                <a:solidFill>
                  <a:srgbClr val="0070C0"/>
                </a:solidFill>
              </a:rPr>
              <a:t>  2 – شريط القوائم : قائمة ملف و قائمة الصفحة الرئيسية و قائمة ادراج و قائمة تخطيط صفحة و قائمة مراجع و قائمة مراسلات و قائمة مراجعة و قائمة عرض , </a:t>
            </a:r>
            <a:r>
              <a:rPr lang="ar-IQ" sz="2000" dirty="0" smtClean="0"/>
              <a:t>اما قائمة تحرير تكون متضمنة ادخل قائمة الصفحة الرئيسية .</a:t>
            </a:r>
          </a:p>
          <a:p>
            <a:r>
              <a:rPr lang="ar-IQ" sz="2000" dirty="0">
                <a:solidFill>
                  <a:srgbClr val="0070C0"/>
                </a:solidFill>
              </a:rPr>
              <a:t> </a:t>
            </a:r>
            <a:r>
              <a:rPr lang="ar-IQ" sz="2000" dirty="0" smtClean="0">
                <a:solidFill>
                  <a:srgbClr val="0070C0"/>
                </a:solidFill>
              </a:rPr>
              <a:t> 3  - شريط التمرير : وفائدة منه هو سوف يمرر على جميع صفحات المستند لكي يسمح لنا بالرؤية صفحات المستند من الاعلى الى الاسفل و بالعكس .</a:t>
            </a:r>
          </a:p>
          <a:p>
            <a:r>
              <a:rPr lang="ar-IQ" sz="2000" dirty="0">
                <a:solidFill>
                  <a:srgbClr val="0070C0"/>
                </a:solidFill>
              </a:rPr>
              <a:t> </a:t>
            </a:r>
            <a:r>
              <a:rPr lang="ar-IQ" sz="2000" dirty="0" smtClean="0">
                <a:solidFill>
                  <a:srgbClr val="0070C0"/>
                </a:solidFill>
              </a:rPr>
              <a:t>4 – الادوات القياسي  : يحتوي على جمع  الايعازات البرنامج .</a:t>
            </a:r>
          </a:p>
          <a:p>
            <a:r>
              <a:rPr lang="ar-IQ" sz="2000" dirty="0">
                <a:solidFill>
                  <a:srgbClr val="0070C0"/>
                </a:solidFill>
              </a:rPr>
              <a:t> </a:t>
            </a:r>
            <a:r>
              <a:rPr lang="ar-IQ" sz="2000" dirty="0" smtClean="0">
                <a:solidFill>
                  <a:srgbClr val="0070C0"/>
                </a:solidFill>
              </a:rPr>
              <a:t>5 – جزء المهام ( شريط الحالة ) : ويتألف من تخطيط ويب و تخطيط طباعة و تخطيط مستند  ( مخطط تفصيلي و مسوده ) و ايعاز ملء الشاشة في حلة وضع القراءة  , وكذألك يحتوي على المقياس المئوي وفائدة تكبير وتصغير حجم ورقة العمل لتسهل الرؤية في المستند .</a:t>
            </a:r>
          </a:p>
          <a:p>
            <a:endParaRPr lang="ar-IQ" sz="2000" dirty="0" smtClean="0">
              <a:solidFill>
                <a:srgbClr val="FF0000"/>
              </a:solidFill>
            </a:endParaRPr>
          </a:p>
          <a:p>
            <a:endParaRPr lang="ar-IQ" dirty="0">
              <a:solidFill>
                <a:srgbClr val="0070C0"/>
              </a:solidFill>
            </a:endParaRPr>
          </a:p>
        </p:txBody>
      </p:sp>
      <p:sp>
        <p:nvSpPr>
          <p:cNvPr id="6" name="عنصر نائب للتذييل 5"/>
          <p:cNvSpPr>
            <a:spLocks noGrp="1"/>
          </p:cNvSpPr>
          <p:nvPr>
            <p:ph type="ftr" sz="quarter" idx="11"/>
          </p:nvPr>
        </p:nvSpPr>
        <p:spPr/>
        <p:txBody>
          <a:bodyPr/>
          <a:lstStyle/>
          <a:p>
            <a:r>
              <a:rPr lang="ar-IQ" dirty="0" smtClean="0"/>
              <a:t>اعداد الاستاذ المهندس : مصطفى الزيدي</a:t>
            </a:r>
            <a:endParaRPr lang="ar-IQ" dirty="0"/>
          </a:p>
        </p:txBody>
      </p:sp>
      <p:sp>
        <p:nvSpPr>
          <p:cNvPr id="7" name="عنصر نائب لرقم الشريحة 6"/>
          <p:cNvSpPr>
            <a:spLocks noGrp="1"/>
          </p:cNvSpPr>
          <p:nvPr>
            <p:ph type="sldNum" sz="quarter" idx="12"/>
          </p:nvPr>
        </p:nvSpPr>
        <p:spPr/>
        <p:txBody>
          <a:bodyPr/>
          <a:lstStyle/>
          <a:p>
            <a:fld id="{1FD46B48-722A-4CC1-991E-E905490444A1}" type="slidenum">
              <a:rPr lang="ar-IQ" smtClean="0"/>
              <a:pPr/>
              <a:t>2</a:t>
            </a:fld>
            <a:endParaRPr lang="ar-IQ"/>
          </a:p>
        </p:txBody>
      </p:sp>
      <p:sp>
        <p:nvSpPr>
          <p:cNvPr id="5" name="سداسي 4"/>
          <p:cNvSpPr/>
          <p:nvPr/>
        </p:nvSpPr>
        <p:spPr>
          <a:xfrm>
            <a:off x="175134" y="237141"/>
            <a:ext cx="964276"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2</a:t>
            </a:r>
            <a:endParaRPr lang="ar-IQ" dirty="0"/>
          </a:p>
        </p:txBody>
      </p:sp>
    </p:spTree>
    <p:extLst>
      <p:ext uri="{BB962C8B-B14F-4D97-AF65-F5344CB8AC3E}">
        <p14:creationId xmlns:p14="http://schemas.microsoft.com/office/powerpoint/2010/main" xmlns="" val="2937388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a:latin typeface="Aldhabi" pitchFamily="2" charset="-78"/>
                <a:cs typeface="Aldhabi" pitchFamily="2" charset="-78"/>
              </a:rPr>
              <a:t>المادة :مهارات الحاسوب </a:t>
            </a:r>
            <a:br>
              <a:rPr lang="ar-IQ" sz="2000" dirty="0">
                <a:latin typeface="Aldhabi" pitchFamily="2" charset="-78"/>
                <a:cs typeface="Aldhabi" pitchFamily="2" charset="-78"/>
              </a:rPr>
            </a:br>
            <a:r>
              <a:rPr lang="ar-IQ" sz="2000" dirty="0">
                <a:latin typeface="Aldhabi" pitchFamily="2" charset="-78"/>
                <a:cs typeface="Aldhabi" pitchFamily="2" charset="-78"/>
              </a:rPr>
              <a:t>أستاذ المادة : أ.م. مصطفى </a:t>
            </a:r>
            <a:r>
              <a:rPr lang="ar-IQ" sz="2000" dirty="0" err="1">
                <a:latin typeface="Aldhabi" pitchFamily="2" charset="-78"/>
                <a:cs typeface="Aldhabi" pitchFamily="2" charset="-78"/>
              </a:rPr>
              <a:t>الزيدي</a:t>
            </a:r>
            <a:r>
              <a:rPr lang="ar-IQ" sz="2000" dirty="0">
                <a:latin typeface="Aldhabi" pitchFamily="2" charset="-78"/>
                <a:cs typeface="Aldhabi" pitchFamily="2" charset="-78"/>
              </a:rPr>
              <a:t> </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مراجعة </a:t>
            </a:r>
            <a:endParaRPr lang="ar-IQ" sz="2000"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الفائدة من التدقيق الاملائي </a:t>
            </a:r>
          </a:p>
          <a:p>
            <a:r>
              <a:rPr lang="ar-IQ" sz="2000" dirty="0" smtClean="0">
                <a:solidFill>
                  <a:srgbClr val="0070C0"/>
                </a:solidFill>
              </a:rPr>
              <a:t>ج / هو لكشف و تصحيح الاخطاء الاملائية الموجودة في المستند ووضع اشارة تحت النص او الجملة الخاطئة لغرض تصحيحها .</a:t>
            </a:r>
          </a:p>
          <a:p>
            <a:r>
              <a:rPr lang="ar-IQ" sz="2000" dirty="0" smtClean="0">
                <a:solidFill>
                  <a:srgbClr val="FF0000"/>
                </a:solidFill>
              </a:rPr>
              <a:t>س / عدد حالات الوصول الى ايعاز التدقيق الاملائي </a:t>
            </a:r>
          </a:p>
          <a:p>
            <a:r>
              <a:rPr lang="ar-IQ" sz="2000" dirty="0" smtClean="0">
                <a:solidFill>
                  <a:srgbClr val="0070C0"/>
                </a:solidFill>
              </a:rPr>
              <a:t>1 – من قائمة مراجعة ثم تدقيق ثم التدقيق الاملائي </a:t>
            </a:r>
          </a:p>
          <a:p>
            <a:r>
              <a:rPr lang="ar-IQ" sz="2000" dirty="0" smtClean="0">
                <a:solidFill>
                  <a:srgbClr val="0070C0"/>
                </a:solidFill>
              </a:rPr>
              <a:t>2 – من شريط الادوات القياسي نختار التدفيق الإملائي</a:t>
            </a:r>
          </a:p>
          <a:p>
            <a:r>
              <a:rPr lang="ar-IQ" sz="2000" dirty="0" smtClean="0">
                <a:solidFill>
                  <a:srgbClr val="0070C0"/>
                </a:solidFill>
              </a:rPr>
              <a:t>3 – من لوحة المفاتيح </a:t>
            </a:r>
            <a:r>
              <a:rPr lang="en-US" sz="2000" dirty="0" smtClean="0">
                <a:solidFill>
                  <a:srgbClr val="0070C0"/>
                </a:solidFill>
              </a:rPr>
              <a:t>F7</a:t>
            </a:r>
            <a:r>
              <a:rPr lang="ar-IQ" sz="2000" dirty="0" smtClean="0">
                <a:solidFill>
                  <a:srgbClr val="0070C0"/>
                </a:solidFill>
              </a:rPr>
              <a:t> </a:t>
            </a:r>
          </a:p>
          <a:p>
            <a:r>
              <a:rPr lang="ar-IQ" sz="2000" dirty="0" smtClean="0">
                <a:solidFill>
                  <a:srgbClr val="FF0000"/>
                </a:solidFill>
              </a:rPr>
              <a:t>س / ما الفائدة من ايعاز الابحاث </a:t>
            </a:r>
          </a:p>
          <a:p>
            <a:r>
              <a:rPr lang="ar-IQ" sz="2000" dirty="0" smtClean="0">
                <a:solidFill>
                  <a:srgbClr val="0070C0"/>
                </a:solidFill>
              </a:rPr>
              <a:t>ج / فتح جزء المهام ويستخدم للبحث مواد و المراجع مثل القواميس و الموسوعات وخدمات الترجمة بين اسماء المستندات </a:t>
            </a:r>
          </a:p>
          <a:p>
            <a:pPr marL="0" indent="0">
              <a:buNone/>
            </a:pPr>
            <a:endParaRPr lang="ar-IQ" sz="2000" dirty="0"/>
          </a:p>
        </p:txBody>
      </p:sp>
      <p:sp>
        <p:nvSpPr>
          <p:cNvPr id="4" name="سداسي 3"/>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20</a:t>
            </a:r>
            <a:endParaRPr lang="ar-IQ" dirty="0"/>
          </a:p>
        </p:txBody>
      </p:sp>
    </p:spTree>
    <p:extLst>
      <p:ext uri="{BB962C8B-B14F-4D97-AF65-F5344CB8AC3E}">
        <p14:creationId xmlns:p14="http://schemas.microsoft.com/office/powerpoint/2010/main" xmlns="" val="975886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a:latin typeface="Aldhabi" pitchFamily="2" charset="-78"/>
                <a:cs typeface="Aldhabi" pitchFamily="2" charset="-78"/>
              </a:rPr>
              <a:t>المادة :مهارات الحاسوب </a:t>
            </a:r>
            <a:br>
              <a:rPr lang="ar-IQ" sz="2000" dirty="0">
                <a:latin typeface="Aldhabi" pitchFamily="2" charset="-78"/>
                <a:cs typeface="Aldhabi" pitchFamily="2" charset="-78"/>
              </a:rPr>
            </a:br>
            <a:r>
              <a:rPr lang="ar-IQ" sz="2000" dirty="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مراجعة </a:t>
            </a:r>
            <a:r>
              <a:rPr lang="ar-IQ" sz="2000" dirty="0" smtClean="0">
                <a:latin typeface="Aldhabi" pitchFamily="2" charset="-78"/>
                <a:cs typeface="Aldhabi" pitchFamily="2" charset="-78"/>
              </a:rPr>
              <a:t> </a:t>
            </a:r>
            <a:endParaRPr lang="ar-IQ" sz="2000" dirty="0"/>
          </a:p>
        </p:txBody>
      </p:sp>
      <p:sp>
        <p:nvSpPr>
          <p:cNvPr id="3" name="عنصر نائب للمحتوى 2"/>
          <p:cNvSpPr>
            <a:spLocks noGrp="1"/>
          </p:cNvSpPr>
          <p:nvPr>
            <p:ph idx="1"/>
          </p:nvPr>
        </p:nvSpPr>
        <p:spPr/>
        <p:txBody>
          <a:bodyPr>
            <a:normAutofit/>
          </a:bodyPr>
          <a:lstStyle/>
          <a:p>
            <a:r>
              <a:rPr lang="ar-IQ" sz="2000" dirty="0">
                <a:solidFill>
                  <a:srgbClr val="FF0000"/>
                </a:solidFill>
              </a:rPr>
              <a:t>س / عدد </a:t>
            </a:r>
            <a:r>
              <a:rPr lang="ar-IQ" sz="2000" dirty="0" smtClean="0">
                <a:solidFill>
                  <a:srgbClr val="FF0000"/>
                </a:solidFill>
              </a:rPr>
              <a:t>حالات </a:t>
            </a:r>
            <a:r>
              <a:rPr lang="ar-IQ" sz="2000" dirty="0">
                <a:solidFill>
                  <a:srgbClr val="FF0000"/>
                </a:solidFill>
              </a:rPr>
              <a:t>الوصول الى ايعاز الابحاث </a:t>
            </a:r>
          </a:p>
          <a:p>
            <a:r>
              <a:rPr lang="ar-IQ" sz="2000" dirty="0" smtClean="0">
                <a:solidFill>
                  <a:srgbClr val="0070C0"/>
                </a:solidFill>
              </a:rPr>
              <a:t>ج / 1 – من قائمة مرجعة ثم شريط التدقيق ثم ايعاز الابحاث </a:t>
            </a:r>
          </a:p>
          <a:p>
            <a:r>
              <a:rPr lang="ar-IQ" sz="2000" dirty="0">
                <a:solidFill>
                  <a:srgbClr val="0070C0"/>
                </a:solidFill>
              </a:rPr>
              <a:t> </a:t>
            </a:r>
            <a:r>
              <a:rPr lang="ar-IQ" sz="2000" dirty="0" smtClean="0">
                <a:solidFill>
                  <a:srgbClr val="0070C0"/>
                </a:solidFill>
              </a:rPr>
              <a:t>    2 – من شريط الادوات القياسي ثم ايعاز الابحاث </a:t>
            </a:r>
          </a:p>
          <a:p>
            <a:r>
              <a:rPr lang="ar-IQ" sz="2000" dirty="0">
                <a:solidFill>
                  <a:srgbClr val="0070C0"/>
                </a:solidFill>
              </a:rPr>
              <a:t> </a:t>
            </a:r>
            <a:r>
              <a:rPr lang="ar-IQ" sz="2000" dirty="0" smtClean="0">
                <a:solidFill>
                  <a:srgbClr val="0070C0"/>
                </a:solidFill>
              </a:rPr>
              <a:t>   3 – من لوحة المفاتيح (  </a:t>
            </a:r>
            <a:r>
              <a:rPr lang="en-US" sz="2000" dirty="0" smtClean="0">
                <a:solidFill>
                  <a:srgbClr val="0070C0"/>
                </a:solidFill>
              </a:rPr>
              <a:t>Alt</a:t>
            </a:r>
            <a:r>
              <a:rPr lang="ar-IQ" sz="2000" dirty="0" smtClean="0">
                <a:solidFill>
                  <a:srgbClr val="0070C0"/>
                </a:solidFill>
              </a:rPr>
              <a:t> + انقر  )</a:t>
            </a:r>
          </a:p>
          <a:p>
            <a:r>
              <a:rPr lang="ar-IQ" sz="2000" dirty="0" smtClean="0">
                <a:solidFill>
                  <a:srgbClr val="FF0000"/>
                </a:solidFill>
              </a:rPr>
              <a:t>س / ما الفائدة من قاموس المرادفات </a:t>
            </a:r>
          </a:p>
          <a:p>
            <a:r>
              <a:rPr lang="ar-IQ" sz="2000" dirty="0" smtClean="0">
                <a:solidFill>
                  <a:srgbClr val="0070C0"/>
                </a:solidFill>
              </a:rPr>
              <a:t>ج / يستخدم لاقتراح كلمات ذات معنى اكثر للكلمة المحددة ويجب ان تكون تلك الكلمة الاصلية موجوده في المستند .</a:t>
            </a:r>
          </a:p>
          <a:p>
            <a:r>
              <a:rPr lang="ar-IQ" sz="2000" dirty="0" smtClean="0">
                <a:solidFill>
                  <a:srgbClr val="FF0000"/>
                </a:solidFill>
              </a:rPr>
              <a:t>س / عدد حالات الوصول الى ايعاز قاموس المرادفات </a:t>
            </a:r>
          </a:p>
          <a:p>
            <a:r>
              <a:rPr lang="ar-IQ" sz="2000" dirty="0" smtClean="0">
                <a:solidFill>
                  <a:srgbClr val="0070C0"/>
                </a:solidFill>
              </a:rPr>
              <a:t>ج / 1 – من قائمة مراجعة ثم شريط التدقيق ثم ايعاز قاموس المرادفات </a:t>
            </a:r>
          </a:p>
          <a:p>
            <a:r>
              <a:rPr lang="ar-IQ" sz="2000" dirty="0">
                <a:solidFill>
                  <a:srgbClr val="0070C0"/>
                </a:solidFill>
              </a:rPr>
              <a:t> </a:t>
            </a:r>
            <a:r>
              <a:rPr lang="ar-IQ" sz="2000" dirty="0" smtClean="0">
                <a:solidFill>
                  <a:srgbClr val="0070C0"/>
                </a:solidFill>
              </a:rPr>
              <a:t>    2 – من لوحة المفاتيح ( </a:t>
            </a:r>
            <a:r>
              <a:rPr lang="en-US" sz="2000" dirty="0" smtClean="0">
                <a:solidFill>
                  <a:srgbClr val="0070C0"/>
                </a:solidFill>
              </a:rPr>
              <a:t>Shift + F7</a:t>
            </a:r>
            <a:r>
              <a:rPr lang="ar-IQ" sz="2000" dirty="0" smtClean="0">
                <a:solidFill>
                  <a:srgbClr val="0070C0"/>
                </a:solidFill>
              </a:rPr>
              <a:t> ) </a:t>
            </a:r>
          </a:p>
          <a:p>
            <a:endParaRPr lang="ar-IQ" sz="2000" dirty="0"/>
          </a:p>
        </p:txBody>
      </p:sp>
      <p:sp>
        <p:nvSpPr>
          <p:cNvPr id="4" name="سداسي 3"/>
          <p:cNvSpPr/>
          <p:nvPr/>
        </p:nvSpPr>
        <p:spPr>
          <a:xfrm>
            <a:off x="179512"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21</a:t>
            </a:r>
            <a:endParaRPr lang="ar-IQ" dirty="0"/>
          </a:p>
        </p:txBody>
      </p:sp>
    </p:spTree>
    <p:extLst>
      <p:ext uri="{BB962C8B-B14F-4D97-AF65-F5344CB8AC3E}">
        <p14:creationId xmlns:p14="http://schemas.microsoft.com/office/powerpoint/2010/main" xmlns="" val="3445988851"/>
      </p:ext>
    </p:extLst>
  </p:cSld>
  <p:clrMapOvr>
    <a:masterClrMapping/>
  </p:clrMapOvr>
  <mc:AlternateContent xmlns:mc="http://schemas.openxmlformats.org/markup-compatibility/2006">
    <mc:Choice xmlns:p14="http://schemas.microsoft.com/office/powerpoint/2010/main" xmlns=""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a:latin typeface="Aldhabi" pitchFamily="2" charset="-78"/>
                <a:cs typeface="Aldhabi" pitchFamily="2" charset="-78"/>
              </a:rPr>
              <a:t>المادة :مهارات الحاسوب </a:t>
            </a:r>
            <a:br>
              <a:rPr lang="ar-IQ" sz="2000" dirty="0">
                <a:latin typeface="Aldhabi" pitchFamily="2" charset="-78"/>
                <a:cs typeface="Aldhabi" pitchFamily="2" charset="-78"/>
              </a:rPr>
            </a:br>
            <a:r>
              <a:rPr lang="ar-IQ" sz="2000" dirty="0">
                <a:latin typeface="Aldhabi" pitchFamily="2" charset="-78"/>
                <a:cs typeface="Aldhabi" pitchFamily="2" charset="-78"/>
              </a:rPr>
              <a:t>أستاذ المادة : أ.م. مصطفى </a:t>
            </a:r>
            <a:r>
              <a:rPr lang="ar-IQ" sz="2000" dirty="0" err="1">
                <a:latin typeface="Aldhabi" pitchFamily="2" charset="-78"/>
                <a:cs typeface="Aldhabi" pitchFamily="2" charset="-78"/>
              </a:rPr>
              <a:t>الزيدي</a:t>
            </a:r>
            <a:r>
              <a:rPr lang="ar-IQ" sz="2000" dirty="0">
                <a:latin typeface="Aldhabi" pitchFamily="2" charset="-78"/>
                <a:cs typeface="Aldhabi" pitchFamily="2" charset="-78"/>
              </a:rPr>
              <a:t> </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عرض </a:t>
            </a:r>
            <a:endParaRPr lang="ar-IQ" sz="2000" dirty="0"/>
          </a:p>
        </p:txBody>
      </p:sp>
      <p:sp>
        <p:nvSpPr>
          <p:cNvPr id="3" name="عنصر نائب للمحتوى 2"/>
          <p:cNvSpPr>
            <a:spLocks noGrp="1"/>
          </p:cNvSpPr>
          <p:nvPr>
            <p:ph idx="1"/>
          </p:nvPr>
        </p:nvSpPr>
        <p:spPr/>
        <p:txBody>
          <a:bodyPr>
            <a:normAutofit fontScale="92500" lnSpcReduction="10000"/>
          </a:bodyPr>
          <a:lstStyle/>
          <a:p>
            <a:r>
              <a:rPr lang="ar-IQ" sz="2000" dirty="0" smtClean="0">
                <a:solidFill>
                  <a:srgbClr val="FF0000"/>
                </a:solidFill>
              </a:rPr>
              <a:t>س / ما الفائدة ايعاز المسطرة ؟ وكيف يمكن اخفاء او اظهار الايعاز المسطرة  ؟</a:t>
            </a:r>
          </a:p>
          <a:p>
            <a:r>
              <a:rPr lang="ar-IQ" sz="2000" dirty="0" smtClean="0">
                <a:solidFill>
                  <a:srgbClr val="0070C0"/>
                </a:solidFill>
              </a:rPr>
              <a:t>ج / الفائدة هي تقيس و التحكم في حجم الكتابة في المستند حتى لا يخرج النص من ورقة العمل .</a:t>
            </a:r>
          </a:p>
          <a:p>
            <a:r>
              <a:rPr lang="ar-IQ" sz="2000" dirty="0" smtClean="0">
                <a:solidFill>
                  <a:srgbClr val="0070C0"/>
                </a:solidFill>
              </a:rPr>
              <a:t>اما بالنسبة للإخفاء / الاظهار نذهب الى قائمة عرض ثم حافظة الاظهار ثم نأشر على الاخفاء / الاظهار .</a:t>
            </a:r>
          </a:p>
          <a:p>
            <a:r>
              <a:rPr lang="ar-IQ" sz="2000" dirty="0" smtClean="0">
                <a:solidFill>
                  <a:srgbClr val="FF0000"/>
                </a:solidFill>
              </a:rPr>
              <a:t>س </a:t>
            </a:r>
            <a:r>
              <a:rPr lang="ar-IQ" sz="2000" dirty="0">
                <a:solidFill>
                  <a:srgbClr val="FF0000"/>
                </a:solidFill>
              </a:rPr>
              <a:t>/ </a:t>
            </a:r>
            <a:r>
              <a:rPr lang="ar-IQ" sz="2000" dirty="0" smtClean="0">
                <a:solidFill>
                  <a:srgbClr val="FF0000"/>
                </a:solidFill>
              </a:rPr>
              <a:t>كيف </a:t>
            </a:r>
            <a:r>
              <a:rPr lang="ar-IQ" sz="2000" dirty="0">
                <a:solidFill>
                  <a:srgbClr val="FF0000"/>
                </a:solidFill>
              </a:rPr>
              <a:t>يمكن اخفاء او اظهار الايعاز </a:t>
            </a:r>
            <a:r>
              <a:rPr lang="ar-IQ" sz="2000" dirty="0" smtClean="0">
                <a:solidFill>
                  <a:srgbClr val="FF0000"/>
                </a:solidFill>
              </a:rPr>
              <a:t>خطوط الشبكة ؟</a:t>
            </a:r>
          </a:p>
          <a:p>
            <a:r>
              <a:rPr lang="ar-IQ" sz="2000" dirty="0" smtClean="0">
                <a:solidFill>
                  <a:srgbClr val="0070C0"/>
                </a:solidFill>
              </a:rPr>
              <a:t>ج / </a:t>
            </a:r>
            <a:r>
              <a:rPr lang="ar-IQ" sz="2000" dirty="0">
                <a:solidFill>
                  <a:srgbClr val="0070C0"/>
                </a:solidFill>
              </a:rPr>
              <a:t>نذهب الى قائمة عرض ثم حافظة الاظهار ثم نأشر على الاخفاء / الاظهار </a:t>
            </a:r>
            <a:r>
              <a:rPr lang="ar-IQ" sz="2000" dirty="0" smtClean="0">
                <a:solidFill>
                  <a:srgbClr val="0070C0"/>
                </a:solidFill>
              </a:rPr>
              <a:t>بالنسبة الى ايعاز خطوط الشبكة , في حالة الإظهار سوف تكون ورقة العمل على شكل ورقة بيانية .</a:t>
            </a:r>
          </a:p>
          <a:p>
            <a:r>
              <a:rPr lang="ar-IQ" sz="2000" dirty="0" smtClean="0">
                <a:solidFill>
                  <a:srgbClr val="FF0000"/>
                </a:solidFill>
              </a:rPr>
              <a:t>س / ما الفائدة من جزء التنقل ؟</a:t>
            </a:r>
          </a:p>
          <a:p>
            <a:r>
              <a:rPr lang="ar-IQ" sz="2000" dirty="0" smtClean="0">
                <a:solidFill>
                  <a:srgbClr val="0070C0"/>
                </a:solidFill>
              </a:rPr>
              <a:t>ج / الذي يسمح لك بالتنقل خلال المستند بالعناوين او بالصفحة  او بالبحث عم النص او الكائنات </a:t>
            </a:r>
          </a:p>
          <a:p>
            <a:r>
              <a:rPr lang="ar-IQ" sz="2000" dirty="0" smtClean="0">
                <a:solidFill>
                  <a:srgbClr val="0070C0"/>
                </a:solidFill>
              </a:rPr>
              <a:t>وسوف يفتح لك بالنافذة على جهة اليمين للنافذة لكي تتمكن من البحث بصورة تامه.</a:t>
            </a:r>
          </a:p>
          <a:p>
            <a:r>
              <a:rPr lang="ar-IQ" sz="2000" dirty="0" smtClean="0">
                <a:solidFill>
                  <a:srgbClr val="FF0000"/>
                </a:solidFill>
              </a:rPr>
              <a:t>س / كيف يمكن التكبير حجم الصفحة المستند بالمئة ؟</a:t>
            </a:r>
          </a:p>
          <a:p>
            <a:r>
              <a:rPr lang="ar-IQ" sz="2000" dirty="0" smtClean="0">
                <a:solidFill>
                  <a:srgbClr val="0070C0"/>
                </a:solidFill>
              </a:rPr>
              <a:t>ج / 1 – نذهب الى قائمة عرض ثم حافظة التكبير / التصغير ثم نختار النسبة المئوية بالمئة</a:t>
            </a:r>
          </a:p>
          <a:p>
            <a:r>
              <a:rPr lang="ar-IQ" sz="2000" dirty="0">
                <a:solidFill>
                  <a:srgbClr val="0070C0"/>
                </a:solidFill>
              </a:rPr>
              <a:t> </a:t>
            </a:r>
            <a:r>
              <a:rPr lang="ar-IQ" sz="2000" dirty="0" smtClean="0">
                <a:solidFill>
                  <a:srgbClr val="0070C0"/>
                </a:solidFill>
              </a:rPr>
              <a:t>    2 – نذهب الى المقياس المئوي الموجود في اسفل شريط الحالة ( جزء المهام ) ثم نختار النسبة المطلوبة .</a:t>
            </a:r>
            <a:endParaRPr lang="ar-IQ" sz="2000" dirty="0">
              <a:solidFill>
                <a:srgbClr val="0070C0"/>
              </a:solidFill>
            </a:endParaRPr>
          </a:p>
          <a:p>
            <a:endParaRPr lang="ar-IQ" sz="2000" dirty="0"/>
          </a:p>
        </p:txBody>
      </p:sp>
      <p:sp>
        <p:nvSpPr>
          <p:cNvPr id="4" name="سداسي 3"/>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22</a:t>
            </a:r>
            <a:endParaRPr lang="ar-IQ" dirty="0"/>
          </a:p>
        </p:txBody>
      </p:sp>
    </p:spTree>
    <p:extLst>
      <p:ext uri="{BB962C8B-B14F-4D97-AF65-F5344CB8AC3E}">
        <p14:creationId xmlns:p14="http://schemas.microsoft.com/office/powerpoint/2010/main" xmlns="" val="3264155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dirty="0">
                <a:latin typeface="Aldhabi" pitchFamily="2" charset="-78"/>
                <a:cs typeface="Aldhabi" pitchFamily="2" charset="-78"/>
              </a:rPr>
              <a:t>ا</a:t>
            </a:r>
            <a:r>
              <a:rPr lang="ar-IQ" sz="3100" dirty="0">
                <a:latin typeface="Aldhabi" pitchFamily="2" charset="-78"/>
                <a:cs typeface="Aldhabi" pitchFamily="2" charset="-78"/>
              </a:rPr>
              <a:t>لمادة :مهارات الحاسوب </a:t>
            </a:r>
            <a:br>
              <a:rPr lang="ar-IQ" sz="3100" dirty="0">
                <a:latin typeface="Aldhabi" pitchFamily="2" charset="-78"/>
                <a:cs typeface="Aldhabi" pitchFamily="2" charset="-78"/>
              </a:rPr>
            </a:br>
            <a:r>
              <a:rPr lang="ar-IQ" sz="3100" dirty="0">
                <a:latin typeface="Aldhabi" pitchFamily="2" charset="-78"/>
                <a:cs typeface="Aldhabi" pitchFamily="2" charset="-78"/>
              </a:rPr>
              <a:t>أستاذ المادة : أ.م. مصطفى </a:t>
            </a:r>
            <a:r>
              <a:rPr lang="ar-IQ" sz="3100" dirty="0" err="1">
                <a:latin typeface="Aldhabi" pitchFamily="2" charset="-78"/>
                <a:cs typeface="Aldhabi" pitchFamily="2" charset="-78"/>
              </a:rPr>
              <a:t>الزيدي</a:t>
            </a:r>
            <a:r>
              <a:rPr lang="ar-IQ" sz="3100" dirty="0">
                <a:latin typeface="Aldhabi" pitchFamily="2" charset="-78"/>
                <a:cs typeface="Aldhabi" pitchFamily="2" charset="-78"/>
              </a:rPr>
              <a:t>                            </a:t>
            </a:r>
            <a:r>
              <a:rPr lang="ar-IQ" sz="3100" b="1" dirty="0" smtClean="0">
                <a:latin typeface="Aldhabi" pitchFamily="2" charset="-78"/>
                <a:cs typeface="Aldhabi" pitchFamily="2" charset="-78"/>
              </a:rPr>
              <a:t>واجهة برنامج الورد </a:t>
            </a:r>
            <a:endParaRPr lang="ar-IQ" sz="3100" dirty="0"/>
          </a:p>
        </p:txBody>
      </p:sp>
      <p:sp>
        <p:nvSpPr>
          <p:cNvPr id="3" name="عنصر نائب للمحتوى 2"/>
          <p:cNvSpPr>
            <a:spLocks noGrp="1"/>
          </p:cNvSpPr>
          <p:nvPr>
            <p:ph idx="1"/>
          </p:nvPr>
        </p:nvSpPr>
        <p:spPr/>
        <p:txBody>
          <a:bodyPr>
            <a:normAutofit/>
          </a:bodyPr>
          <a:lstStyle/>
          <a:p>
            <a:r>
              <a:rPr lang="ar-IQ" sz="2000" dirty="0" smtClean="0">
                <a:solidFill>
                  <a:srgbClr val="0070C0"/>
                </a:solidFill>
              </a:rPr>
              <a:t>6 – ورقة العمل : التي تجري عليها طباعة المعلومات و العمليات المطلوبة   </a:t>
            </a:r>
          </a:p>
          <a:p>
            <a:r>
              <a:rPr lang="ar-IQ" sz="2000" dirty="0" smtClean="0">
                <a:solidFill>
                  <a:srgbClr val="FF0000"/>
                </a:solidFill>
              </a:rPr>
              <a:t>س / كيف يمكن الخروج من برنامج الورد </a:t>
            </a:r>
          </a:p>
          <a:p>
            <a:r>
              <a:rPr lang="ar-IQ" sz="2000" dirty="0" smtClean="0">
                <a:solidFill>
                  <a:srgbClr val="0070C0"/>
                </a:solidFill>
              </a:rPr>
              <a:t>ج / 1 – نذهب الى شريط العنوان ثم نضغط على ايعاز الانهاء ( </a:t>
            </a:r>
            <a:r>
              <a:rPr lang="en-US" sz="2000" dirty="0" smtClean="0">
                <a:solidFill>
                  <a:srgbClr val="0070C0"/>
                </a:solidFill>
              </a:rPr>
              <a:t>END</a:t>
            </a:r>
            <a:r>
              <a:rPr lang="ar-IQ" sz="2000" dirty="0" smtClean="0">
                <a:solidFill>
                  <a:srgbClr val="0070C0"/>
                </a:solidFill>
              </a:rPr>
              <a:t> )</a:t>
            </a:r>
          </a:p>
          <a:p>
            <a:r>
              <a:rPr lang="ar-IQ" sz="2000" dirty="0">
                <a:solidFill>
                  <a:srgbClr val="0070C0"/>
                </a:solidFill>
              </a:rPr>
              <a:t> </a:t>
            </a:r>
            <a:r>
              <a:rPr lang="ar-IQ" sz="2000" dirty="0" smtClean="0">
                <a:solidFill>
                  <a:srgbClr val="0070C0"/>
                </a:solidFill>
              </a:rPr>
              <a:t>    2 – نذهب الى قائمة ملف ثم نضغط ايعاز الانهاء ( </a:t>
            </a:r>
            <a:r>
              <a:rPr lang="en-US" sz="2000" dirty="0" smtClean="0">
                <a:solidFill>
                  <a:srgbClr val="0070C0"/>
                </a:solidFill>
              </a:rPr>
              <a:t>END</a:t>
            </a:r>
            <a:r>
              <a:rPr lang="ar-IQ" sz="2000" dirty="0" smtClean="0">
                <a:solidFill>
                  <a:srgbClr val="0070C0"/>
                </a:solidFill>
              </a:rPr>
              <a:t> ) الموجود في اسفل القائمة</a:t>
            </a:r>
          </a:p>
          <a:p>
            <a:r>
              <a:rPr lang="ar-IQ" sz="2000" dirty="0">
                <a:solidFill>
                  <a:srgbClr val="0070C0"/>
                </a:solidFill>
              </a:rPr>
              <a:t> </a:t>
            </a:r>
            <a:r>
              <a:rPr lang="ar-IQ" sz="2000" dirty="0" smtClean="0">
                <a:solidFill>
                  <a:srgbClr val="0070C0"/>
                </a:solidFill>
              </a:rPr>
              <a:t>   3 – من لوحة المفاتيح نضغط على ( </a:t>
            </a:r>
            <a:r>
              <a:rPr lang="en-US" sz="2000" dirty="0" smtClean="0">
                <a:solidFill>
                  <a:srgbClr val="0070C0"/>
                </a:solidFill>
              </a:rPr>
              <a:t>Alt + F4</a:t>
            </a:r>
            <a:r>
              <a:rPr lang="ar-IQ" sz="2000" dirty="0" smtClean="0">
                <a:solidFill>
                  <a:srgbClr val="0070C0"/>
                </a:solidFill>
              </a:rPr>
              <a:t> )</a:t>
            </a:r>
          </a:p>
          <a:p>
            <a:endParaRPr lang="ar-IQ" sz="2000" dirty="0" smtClean="0"/>
          </a:p>
          <a:p>
            <a:pPr marL="0" indent="0">
              <a:buNone/>
            </a:pPr>
            <a:endParaRPr lang="ar-IQ" sz="2000" dirty="0" smtClean="0"/>
          </a:p>
        </p:txBody>
      </p:sp>
      <p:sp>
        <p:nvSpPr>
          <p:cNvPr id="4" name="سداسي 3"/>
          <p:cNvSpPr/>
          <p:nvPr/>
        </p:nvSpPr>
        <p:spPr>
          <a:xfrm>
            <a:off x="179512" y="210344"/>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3</a:t>
            </a:r>
            <a:endParaRPr lang="ar-IQ" dirty="0"/>
          </a:p>
        </p:txBody>
      </p:sp>
    </p:spTree>
    <p:extLst>
      <p:ext uri="{BB962C8B-B14F-4D97-AF65-F5344CB8AC3E}">
        <p14:creationId xmlns:p14="http://schemas.microsoft.com/office/powerpoint/2010/main" xmlns="" val="1696375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IQ" sz="2800" dirty="0">
                <a:latin typeface="Aldhabi" pitchFamily="2" charset="-78"/>
                <a:cs typeface="Aldhabi" pitchFamily="2" charset="-78"/>
              </a:rPr>
              <a:t>المادة :مهارات الحاسوب </a:t>
            </a:r>
            <a:br>
              <a:rPr lang="ar-IQ" sz="2800" dirty="0">
                <a:latin typeface="Aldhabi" pitchFamily="2" charset="-78"/>
                <a:cs typeface="Aldhabi" pitchFamily="2" charset="-78"/>
              </a:rPr>
            </a:br>
            <a:r>
              <a:rPr lang="ar-IQ" sz="2800" dirty="0">
                <a:latin typeface="Aldhabi" pitchFamily="2" charset="-78"/>
                <a:cs typeface="Aldhabi" pitchFamily="2" charset="-78"/>
              </a:rPr>
              <a:t>أستاذ المادة : أ.م. مصطفى </a:t>
            </a:r>
            <a:r>
              <a:rPr lang="ar-IQ" sz="2800" dirty="0" err="1">
                <a:latin typeface="Aldhabi" pitchFamily="2" charset="-78"/>
                <a:cs typeface="Aldhabi" pitchFamily="2" charset="-78"/>
              </a:rPr>
              <a:t>الزيدي</a:t>
            </a:r>
            <a:r>
              <a:rPr lang="ar-IQ" sz="2800" dirty="0">
                <a:latin typeface="Aldhabi" pitchFamily="2" charset="-78"/>
                <a:cs typeface="Aldhabi" pitchFamily="2" charset="-78"/>
              </a:rPr>
              <a:t>                            </a:t>
            </a:r>
            <a:r>
              <a:rPr lang="ar-IQ" sz="2800" b="1" dirty="0">
                <a:latin typeface="Aldhabi" pitchFamily="2" charset="-78"/>
                <a:cs typeface="Aldhabi" pitchFamily="2" charset="-78"/>
              </a:rPr>
              <a:t>قائمة ملف </a:t>
            </a:r>
            <a:endParaRPr lang="ar-IQ" sz="2800" dirty="0"/>
          </a:p>
        </p:txBody>
      </p:sp>
      <p:sp>
        <p:nvSpPr>
          <p:cNvPr id="3" name="عنصر نائب للمحتوى 2"/>
          <p:cNvSpPr>
            <a:spLocks noGrp="1"/>
          </p:cNvSpPr>
          <p:nvPr>
            <p:ph idx="1"/>
          </p:nvPr>
        </p:nvSpPr>
        <p:spPr/>
        <p:txBody>
          <a:bodyPr>
            <a:normAutofit/>
          </a:bodyPr>
          <a:lstStyle/>
          <a:p>
            <a:r>
              <a:rPr lang="ar-IQ" sz="2000" b="1" dirty="0">
                <a:solidFill>
                  <a:srgbClr val="FF0000"/>
                </a:solidFill>
              </a:rPr>
              <a:t>س / ما هي فائدة ايعاز جديد (</a:t>
            </a:r>
            <a:r>
              <a:rPr lang="en-US" sz="2000" b="1" dirty="0">
                <a:solidFill>
                  <a:srgbClr val="FF0000"/>
                </a:solidFill>
              </a:rPr>
              <a:t>New</a:t>
            </a:r>
            <a:r>
              <a:rPr lang="ar-IQ" sz="2000" b="1" dirty="0">
                <a:solidFill>
                  <a:srgbClr val="FF0000"/>
                </a:solidFill>
              </a:rPr>
              <a:t>)</a:t>
            </a:r>
          </a:p>
          <a:p>
            <a:r>
              <a:rPr lang="ar-IQ" sz="2000" b="1" dirty="0">
                <a:solidFill>
                  <a:srgbClr val="0070C0"/>
                </a:solidFill>
              </a:rPr>
              <a:t>ج / لا نشاء او خلق مستند جديد في برنامج الورد (</a:t>
            </a:r>
            <a:r>
              <a:rPr lang="en-US" sz="2000" b="1" dirty="0">
                <a:solidFill>
                  <a:srgbClr val="0070C0"/>
                </a:solidFill>
              </a:rPr>
              <a:t>Word</a:t>
            </a:r>
            <a:r>
              <a:rPr lang="ar-IQ" sz="2000" b="1" dirty="0">
                <a:solidFill>
                  <a:srgbClr val="0070C0"/>
                </a:solidFill>
              </a:rPr>
              <a:t>)</a:t>
            </a:r>
          </a:p>
          <a:p>
            <a:r>
              <a:rPr lang="ar-IQ" sz="2000" b="1" dirty="0">
                <a:solidFill>
                  <a:srgbClr val="FF0000"/>
                </a:solidFill>
              </a:rPr>
              <a:t>س / عدد حالات الوصول الى ايعاز جديد</a:t>
            </a:r>
          </a:p>
          <a:p>
            <a:r>
              <a:rPr lang="ar-IQ" sz="2000" b="1" dirty="0">
                <a:solidFill>
                  <a:srgbClr val="0070C0"/>
                </a:solidFill>
              </a:rPr>
              <a:t>ج / 1- من قائمه ملف ثم جديد ثم انشاء مستند فارغ</a:t>
            </a:r>
          </a:p>
          <a:p>
            <a:r>
              <a:rPr lang="ar-IQ" sz="2000" b="1" dirty="0">
                <a:solidFill>
                  <a:srgbClr val="0070C0"/>
                </a:solidFill>
              </a:rPr>
              <a:t>     2- من شريط الادوات القياسي نختار جديد</a:t>
            </a:r>
          </a:p>
          <a:p>
            <a:r>
              <a:rPr lang="ar-IQ" sz="2000" b="1" dirty="0">
                <a:solidFill>
                  <a:srgbClr val="0070C0"/>
                </a:solidFill>
              </a:rPr>
              <a:t>     3- من لوحة المفاتيح ( </a:t>
            </a:r>
            <a:r>
              <a:rPr lang="en-US" sz="2000" b="1" dirty="0">
                <a:solidFill>
                  <a:srgbClr val="0070C0"/>
                </a:solidFill>
              </a:rPr>
              <a:t>ctrl +N</a:t>
            </a:r>
            <a:r>
              <a:rPr lang="ar-IQ" sz="2000" b="1" dirty="0">
                <a:solidFill>
                  <a:srgbClr val="0070C0"/>
                </a:solidFill>
              </a:rPr>
              <a:t> )</a:t>
            </a:r>
          </a:p>
          <a:p>
            <a:r>
              <a:rPr lang="ar-IQ" sz="2000" b="1" dirty="0">
                <a:solidFill>
                  <a:srgbClr val="FF0000"/>
                </a:solidFill>
              </a:rPr>
              <a:t>س / ما هي فائدة ايعاز فتح (</a:t>
            </a:r>
            <a:r>
              <a:rPr lang="en-US" sz="2000" b="1" dirty="0">
                <a:solidFill>
                  <a:srgbClr val="FF0000"/>
                </a:solidFill>
              </a:rPr>
              <a:t>open</a:t>
            </a:r>
            <a:r>
              <a:rPr lang="ar-IQ" sz="2000" b="1" dirty="0">
                <a:solidFill>
                  <a:srgbClr val="FF0000"/>
                </a:solidFill>
              </a:rPr>
              <a:t>)</a:t>
            </a:r>
          </a:p>
          <a:p>
            <a:r>
              <a:rPr lang="ar-IQ" sz="2000" b="1" dirty="0">
                <a:solidFill>
                  <a:srgbClr val="0070C0"/>
                </a:solidFill>
              </a:rPr>
              <a:t>ج / لفتح مستند قديم في برنامج الورد تم أنشاءه سابقا</a:t>
            </a:r>
          </a:p>
          <a:p>
            <a:r>
              <a:rPr lang="ar-IQ" sz="2000" b="1" dirty="0">
                <a:solidFill>
                  <a:srgbClr val="FF0000"/>
                </a:solidFill>
              </a:rPr>
              <a:t>س / عدد حالات الوصول الى ايعاز فتح </a:t>
            </a:r>
          </a:p>
          <a:p>
            <a:r>
              <a:rPr lang="ar-IQ" sz="2000" b="1" dirty="0">
                <a:solidFill>
                  <a:srgbClr val="0070C0"/>
                </a:solidFill>
              </a:rPr>
              <a:t>ج / 1- من قائمه ملف ثم نختار ايعاز </a:t>
            </a:r>
            <a:r>
              <a:rPr lang="en-US" sz="2000" b="1" dirty="0">
                <a:solidFill>
                  <a:srgbClr val="0070C0"/>
                </a:solidFill>
              </a:rPr>
              <a:t>open</a:t>
            </a:r>
          </a:p>
          <a:p>
            <a:r>
              <a:rPr lang="en-US" sz="2000" b="1" dirty="0">
                <a:solidFill>
                  <a:srgbClr val="0070C0"/>
                </a:solidFill>
              </a:rPr>
              <a:t>      </a:t>
            </a:r>
            <a:r>
              <a:rPr lang="ar-IQ" sz="2000" b="1" dirty="0">
                <a:solidFill>
                  <a:srgbClr val="0070C0"/>
                </a:solidFill>
              </a:rPr>
              <a:t>2 – من شريط الادوات القياسي </a:t>
            </a:r>
          </a:p>
          <a:p>
            <a:r>
              <a:rPr lang="ar-IQ" sz="2000" b="1" dirty="0">
                <a:solidFill>
                  <a:srgbClr val="0070C0"/>
                </a:solidFill>
              </a:rPr>
              <a:t>     3 – من لوحة المفاتيح ( </a:t>
            </a:r>
            <a:r>
              <a:rPr lang="en-US" sz="2000" b="1" dirty="0">
                <a:solidFill>
                  <a:srgbClr val="0070C0"/>
                </a:solidFill>
              </a:rPr>
              <a:t>ctrl  +  O</a:t>
            </a:r>
            <a:r>
              <a:rPr lang="ar-IQ" sz="2000" b="1" dirty="0">
                <a:solidFill>
                  <a:srgbClr val="0070C0"/>
                </a:solidFill>
              </a:rPr>
              <a:t>)</a:t>
            </a:r>
          </a:p>
          <a:p>
            <a:pPr marL="0" indent="0">
              <a:buNone/>
            </a:pPr>
            <a:endParaRPr lang="ar-IQ" sz="2000" dirty="0"/>
          </a:p>
        </p:txBody>
      </p:sp>
      <p:sp>
        <p:nvSpPr>
          <p:cNvPr id="5" name="سداسي 4"/>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a:t>4</a:t>
            </a:r>
            <a:endParaRPr lang="ar-IQ" dirty="0"/>
          </a:p>
        </p:txBody>
      </p:sp>
    </p:spTree>
    <p:extLst>
      <p:ext uri="{BB962C8B-B14F-4D97-AF65-F5344CB8AC3E}">
        <p14:creationId xmlns:p14="http://schemas.microsoft.com/office/powerpoint/2010/main" xmlns="" val="96266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b="1" dirty="0">
                <a:latin typeface="Aldhabi" pitchFamily="2" charset="-78"/>
                <a:cs typeface="Aldhabi" pitchFamily="2" charset="-78"/>
              </a:rPr>
              <a:t>قائمة </a:t>
            </a:r>
            <a:r>
              <a:rPr lang="ar-IQ" sz="2800" b="1" dirty="0" smtClean="0">
                <a:latin typeface="Aldhabi" pitchFamily="2" charset="-78"/>
                <a:cs typeface="Aldhabi" pitchFamily="2" charset="-78"/>
              </a:rPr>
              <a:t>ملف</a:t>
            </a:r>
            <a:r>
              <a:rPr lang="ar-IQ" sz="2800" dirty="0" smtClean="0">
                <a:latin typeface="Aldhabi" pitchFamily="2" charset="-78"/>
                <a:cs typeface="Aldhabi" pitchFamily="2" charset="-78"/>
              </a:rPr>
              <a:t>                                           </a:t>
            </a:r>
            <a:r>
              <a:rPr lang="ar-IQ" sz="2000" dirty="0" smtClean="0">
                <a:latin typeface="Aldhabi" pitchFamily="2" charset="-78"/>
                <a:cs typeface="Aldhabi" pitchFamily="2" charset="-78"/>
              </a:rPr>
              <a:t> </a:t>
            </a:r>
            <a:endParaRPr lang="ar-IQ" sz="2000" dirty="0"/>
          </a:p>
        </p:txBody>
      </p:sp>
      <p:sp>
        <p:nvSpPr>
          <p:cNvPr id="3" name="عنصر نائب للمحتوى 2"/>
          <p:cNvSpPr>
            <a:spLocks noGrp="1"/>
          </p:cNvSpPr>
          <p:nvPr>
            <p:ph idx="1"/>
          </p:nvPr>
        </p:nvSpPr>
        <p:spPr/>
        <p:txBody>
          <a:bodyPr>
            <a:normAutofit/>
          </a:bodyPr>
          <a:lstStyle/>
          <a:p>
            <a:pPr marL="0" indent="0">
              <a:buNone/>
            </a:pPr>
            <a:r>
              <a:rPr lang="ar-IQ" sz="2000" dirty="0">
                <a:solidFill>
                  <a:srgbClr val="0070C0"/>
                </a:solidFill>
              </a:rPr>
              <a:t> </a:t>
            </a:r>
            <a:r>
              <a:rPr lang="ar-IQ" sz="2000" dirty="0" smtClean="0">
                <a:solidFill>
                  <a:srgbClr val="FF0000"/>
                </a:solidFill>
              </a:rPr>
              <a:t>س / ما هي الفائدة من ايعاز الحفظ (</a:t>
            </a:r>
            <a:r>
              <a:rPr lang="en-US" sz="2000" dirty="0" smtClean="0">
                <a:solidFill>
                  <a:srgbClr val="FF0000"/>
                </a:solidFill>
              </a:rPr>
              <a:t>Save</a:t>
            </a:r>
            <a:r>
              <a:rPr lang="ar-IQ" sz="2000" dirty="0" smtClean="0">
                <a:solidFill>
                  <a:srgbClr val="FF0000"/>
                </a:solidFill>
              </a:rPr>
              <a:t>)</a:t>
            </a:r>
          </a:p>
          <a:p>
            <a:r>
              <a:rPr lang="ar-IQ" sz="2000" dirty="0"/>
              <a:t> </a:t>
            </a:r>
            <a:r>
              <a:rPr lang="ar-IQ" sz="2000" dirty="0" smtClean="0">
                <a:solidFill>
                  <a:srgbClr val="0070C0"/>
                </a:solidFill>
              </a:rPr>
              <a:t>ج / لحفظ مستند يحتوي على المعلومات او بيانات والتي كتبة على برنامج الورد . </a:t>
            </a:r>
          </a:p>
          <a:p>
            <a:r>
              <a:rPr lang="ar-IQ" sz="2000" dirty="0" smtClean="0">
                <a:solidFill>
                  <a:srgbClr val="FF0000"/>
                </a:solidFill>
              </a:rPr>
              <a:t>س / عدد حالات الوصول الى ايعاز </a:t>
            </a:r>
            <a:r>
              <a:rPr lang="en-US" sz="2000" dirty="0" smtClean="0">
                <a:solidFill>
                  <a:srgbClr val="FF0000"/>
                </a:solidFill>
              </a:rPr>
              <a:t>save </a:t>
            </a:r>
          </a:p>
          <a:p>
            <a:r>
              <a:rPr lang="ar-IQ" sz="2000" dirty="0" smtClean="0">
                <a:solidFill>
                  <a:srgbClr val="0070C0"/>
                </a:solidFill>
              </a:rPr>
              <a:t>ج / 1- من قائمه ملف ثم نختار ايعاز </a:t>
            </a:r>
            <a:r>
              <a:rPr lang="en-US" sz="2000" dirty="0" smtClean="0">
                <a:solidFill>
                  <a:srgbClr val="0070C0"/>
                </a:solidFill>
              </a:rPr>
              <a:t>save</a:t>
            </a:r>
          </a:p>
          <a:p>
            <a:r>
              <a:rPr lang="en-US" sz="2000" dirty="0" smtClean="0">
                <a:solidFill>
                  <a:srgbClr val="0070C0"/>
                </a:solidFill>
              </a:rPr>
              <a:t>      </a:t>
            </a:r>
            <a:r>
              <a:rPr lang="ar-IQ" sz="2000" dirty="0" smtClean="0">
                <a:solidFill>
                  <a:srgbClr val="0070C0"/>
                </a:solidFill>
              </a:rPr>
              <a:t>2 – من شريط الادوات القياسي </a:t>
            </a:r>
          </a:p>
          <a:p>
            <a:r>
              <a:rPr lang="ar-IQ" sz="2000" dirty="0" smtClean="0">
                <a:solidFill>
                  <a:srgbClr val="0070C0"/>
                </a:solidFill>
              </a:rPr>
              <a:t>     3 – من لوحة المفاتيح ( </a:t>
            </a:r>
            <a:r>
              <a:rPr lang="en-US" sz="2000" dirty="0" smtClean="0">
                <a:solidFill>
                  <a:srgbClr val="0070C0"/>
                </a:solidFill>
              </a:rPr>
              <a:t>ctrl  +  S</a:t>
            </a:r>
            <a:r>
              <a:rPr lang="ar-IQ" sz="2000" dirty="0" smtClean="0">
                <a:solidFill>
                  <a:srgbClr val="0070C0"/>
                </a:solidFill>
              </a:rPr>
              <a:t>)</a:t>
            </a:r>
          </a:p>
          <a:p>
            <a:r>
              <a:rPr lang="ar-IQ" sz="2000" dirty="0" smtClean="0">
                <a:solidFill>
                  <a:srgbClr val="0070C0"/>
                </a:solidFill>
              </a:rPr>
              <a:t>    4- من شريط العنوان </a:t>
            </a:r>
          </a:p>
          <a:p>
            <a:r>
              <a:rPr lang="ar-IQ" sz="2000" dirty="0" smtClean="0">
                <a:solidFill>
                  <a:srgbClr val="FF0000"/>
                </a:solidFill>
              </a:rPr>
              <a:t>س / ما هو ايعاز الحفظ باسم ( </a:t>
            </a:r>
            <a:r>
              <a:rPr lang="en-US" sz="2000" dirty="0" smtClean="0">
                <a:solidFill>
                  <a:srgbClr val="FF0000"/>
                </a:solidFill>
              </a:rPr>
              <a:t>save as</a:t>
            </a:r>
            <a:r>
              <a:rPr lang="ar-IQ" sz="2000" dirty="0" smtClean="0">
                <a:solidFill>
                  <a:srgbClr val="FF0000"/>
                </a:solidFill>
              </a:rPr>
              <a:t> )</a:t>
            </a:r>
          </a:p>
          <a:p>
            <a:r>
              <a:rPr lang="ar-IQ" sz="2000" dirty="0" smtClean="0">
                <a:solidFill>
                  <a:srgbClr val="0070C0"/>
                </a:solidFill>
              </a:rPr>
              <a:t>ج / هو ايعاز يستخدم للحفظ ايضا ولكن في حالة التعديل على مستند معين سوف يحفظ النسخة الاصلية والنسخة المعدلة ولكن بأسماء مختلفة .</a:t>
            </a:r>
          </a:p>
          <a:p>
            <a:r>
              <a:rPr lang="ar-IQ" sz="2000" dirty="0" smtClean="0"/>
              <a:t>ملاحظة / في حال تعديل على مستند معين ونستخدم ايعاز الحفظ سوف يهمل النسخة الاصلية ويحفظ النسخة المعدلة.</a:t>
            </a:r>
          </a:p>
          <a:p>
            <a:endParaRPr lang="ar-IQ" sz="2000" dirty="0" smtClean="0">
              <a:solidFill>
                <a:srgbClr val="0070C0"/>
              </a:solidFill>
            </a:endParaRPr>
          </a:p>
          <a:p>
            <a:endParaRPr lang="ar-IQ" sz="2000" dirty="0" smtClean="0">
              <a:solidFill>
                <a:srgbClr val="FF0000"/>
              </a:solidFill>
            </a:endParaRPr>
          </a:p>
          <a:p>
            <a:pPr marL="0" indent="0">
              <a:buNone/>
            </a:pPr>
            <a:endParaRPr lang="en-US" sz="2000" dirty="0" smtClean="0">
              <a:solidFill>
                <a:srgbClr val="FF0000"/>
              </a:solidFill>
            </a:endParaRPr>
          </a:p>
          <a:p>
            <a:endParaRPr lang="ar-IQ" dirty="0"/>
          </a:p>
        </p:txBody>
      </p:sp>
      <p:sp>
        <p:nvSpPr>
          <p:cNvPr id="5" name="سداسي 4"/>
          <p:cNvSpPr/>
          <p:nvPr/>
        </p:nvSpPr>
        <p:spPr>
          <a:xfrm>
            <a:off x="126920"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5</a:t>
            </a:r>
            <a:endParaRPr lang="ar-IQ" dirty="0"/>
          </a:p>
        </p:txBody>
      </p:sp>
    </p:spTree>
    <p:extLst>
      <p:ext uri="{BB962C8B-B14F-4D97-AF65-F5344CB8AC3E}">
        <p14:creationId xmlns:p14="http://schemas.microsoft.com/office/powerpoint/2010/main" xmlns="" val="696241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a:latin typeface="Aldhabi" pitchFamily="2" charset="-78"/>
                <a:cs typeface="Aldhabi" pitchFamily="2" charset="-78"/>
              </a:rPr>
              <a:t> </a:t>
            </a:r>
            <a:r>
              <a:rPr lang="ar-IQ" sz="2000" dirty="0" smtClean="0">
                <a:latin typeface="Aldhabi" pitchFamily="2" charset="-78"/>
                <a:cs typeface="Aldhabi" pitchFamily="2" charset="-78"/>
              </a:rPr>
              <a:t>                                                           </a:t>
            </a:r>
            <a:r>
              <a:rPr lang="ar-IQ" sz="2800" b="1" dirty="0" smtClean="0">
                <a:latin typeface="Aldhabi" pitchFamily="2" charset="-78"/>
                <a:cs typeface="Aldhabi" pitchFamily="2" charset="-78"/>
              </a:rPr>
              <a:t> قائمة </a:t>
            </a:r>
            <a:r>
              <a:rPr lang="ar-IQ" sz="2800" b="1" dirty="0">
                <a:latin typeface="Aldhabi" pitchFamily="2" charset="-78"/>
                <a:cs typeface="Aldhabi" pitchFamily="2" charset="-78"/>
              </a:rPr>
              <a:t>ملف </a:t>
            </a:r>
            <a:endParaRPr lang="ar-IQ" sz="2800" b="1"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الفائدة من ايعاز الطابعة ( </a:t>
            </a:r>
            <a:r>
              <a:rPr lang="en-US" sz="2000" dirty="0" smtClean="0">
                <a:solidFill>
                  <a:srgbClr val="FF0000"/>
                </a:solidFill>
              </a:rPr>
              <a:t>Printer</a:t>
            </a:r>
            <a:r>
              <a:rPr lang="ar-IQ" sz="2000" dirty="0" smtClean="0">
                <a:solidFill>
                  <a:srgbClr val="FF0000"/>
                </a:solidFill>
              </a:rPr>
              <a:t> )</a:t>
            </a:r>
          </a:p>
          <a:p>
            <a:r>
              <a:rPr lang="ar-IQ" sz="2000" dirty="0" smtClean="0">
                <a:solidFill>
                  <a:srgbClr val="0070C0"/>
                </a:solidFill>
              </a:rPr>
              <a:t>ج / لسحب وطبع وتنزيل المعلومات الموجودة في برنامج الورد على الورق والتي تحتوى على معلومات معين </a:t>
            </a:r>
          </a:p>
          <a:p>
            <a:r>
              <a:rPr lang="ar-IQ" sz="2000" dirty="0" smtClean="0">
                <a:solidFill>
                  <a:srgbClr val="FF0000"/>
                </a:solidFill>
              </a:rPr>
              <a:t>س / عدد حالات الوصول الى ايعاز الطابعة </a:t>
            </a:r>
          </a:p>
          <a:p>
            <a:r>
              <a:rPr lang="ar-IQ" sz="2000" dirty="0" smtClean="0">
                <a:solidFill>
                  <a:srgbClr val="0070C0"/>
                </a:solidFill>
              </a:rPr>
              <a:t>ج / 1- من قائمه ملف نختار الطابعة </a:t>
            </a:r>
          </a:p>
          <a:p>
            <a:r>
              <a:rPr lang="ar-IQ" sz="2000" dirty="0">
                <a:solidFill>
                  <a:srgbClr val="0070C0"/>
                </a:solidFill>
              </a:rPr>
              <a:t> </a:t>
            </a:r>
            <a:r>
              <a:rPr lang="ar-IQ" sz="2000" dirty="0" smtClean="0">
                <a:solidFill>
                  <a:srgbClr val="0070C0"/>
                </a:solidFill>
              </a:rPr>
              <a:t>    2- من شريط الادوات القياسي  نختار الطابعة </a:t>
            </a:r>
          </a:p>
          <a:p>
            <a:r>
              <a:rPr lang="ar-IQ" sz="2000" dirty="0">
                <a:solidFill>
                  <a:srgbClr val="0070C0"/>
                </a:solidFill>
              </a:rPr>
              <a:t> </a:t>
            </a:r>
            <a:r>
              <a:rPr lang="ar-IQ" sz="2000" dirty="0" smtClean="0">
                <a:solidFill>
                  <a:srgbClr val="0070C0"/>
                </a:solidFill>
              </a:rPr>
              <a:t>   3- من لوحة المفاتيح  ( </a:t>
            </a:r>
            <a:r>
              <a:rPr lang="en-US" sz="2000" dirty="0" smtClean="0">
                <a:solidFill>
                  <a:srgbClr val="0070C0"/>
                </a:solidFill>
              </a:rPr>
              <a:t>ctrl +  P</a:t>
            </a:r>
            <a:r>
              <a:rPr lang="ar-IQ" sz="2000" dirty="0" smtClean="0">
                <a:solidFill>
                  <a:srgbClr val="0070C0"/>
                </a:solidFill>
              </a:rPr>
              <a:t> )</a:t>
            </a:r>
          </a:p>
          <a:p>
            <a:r>
              <a:rPr lang="ar-IQ" sz="2000" dirty="0" smtClean="0">
                <a:solidFill>
                  <a:srgbClr val="FF0000"/>
                </a:solidFill>
              </a:rPr>
              <a:t>س / ما هي اساسيات الطابعة </a:t>
            </a:r>
          </a:p>
          <a:p>
            <a:r>
              <a:rPr lang="ar-IQ" sz="2000" dirty="0" smtClean="0">
                <a:solidFill>
                  <a:srgbClr val="0070C0"/>
                </a:solidFill>
              </a:rPr>
              <a:t>ج / 1- اسم الطابعة المثبت على الحاسبة (يعني المعرف على الحاسبة )</a:t>
            </a:r>
          </a:p>
          <a:p>
            <a:r>
              <a:rPr lang="ar-IQ" sz="2000" dirty="0">
                <a:solidFill>
                  <a:srgbClr val="0070C0"/>
                </a:solidFill>
              </a:rPr>
              <a:t> </a:t>
            </a:r>
            <a:r>
              <a:rPr lang="ar-IQ" sz="2000" dirty="0" smtClean="0">
                <a:solidFill>
                  <a:srgbClr val="0070C0"/>
                </a:solidFill>
              </a:rPr>
              <a:t>    2- عدد النسخ </a:t>
            </a:r>
          </a:p>
          <a:p>
            <a:r>
              <a:rPr lang="ar-IQ" sz="2000" dirty="0">
                <a:solidFill>
                  <a:srgbClr val="0070C0"/>
                </a:solidFill>
              </a:rPr>
              <a:t> </a:t>
            </a:r>
            <a:r>
              <a:rPr lang="ar-IQ" sz="2000" dirty="0" smtClean="0">
                <a:solidFill>
                  <a:srgbClr val="0070C0"/>
                </a:solidFill>
              </a:rPr>
              <a:t>    3- نطاق الصفحات </a:t>
            </a:r>
          </a:p>
          <a:p>
            <a:r>
              <a:rPr lang="ar-IQ" sz="2000" dirty="0" smtClean="0">
                <a:solidFill>
                  <a:srgbClr val="0070C0"/>
                </a:solidFill>
              </a:rPr>
              <a:t>     4- امر التنفيذ</a:t>
            </a:r>
            <a:endParaRPr lang="ar-IQ" sz="2000" dirty="0">
              <a:solidFill>
                <a:srgbClr val="0070C0"/>
              </a:solidFill>
            </a:endParaRPr>
          </a:p>
        </p:txBody>
      </p:sp>
      <p:sp>
        <p:nvSpPr>
          <p:cNvPr id="4" name="سداسي 3"/>
          <p:cNvSpPr/>
          <p:nvPr/>
        </p:nvSpPr>
        <p:spPr>
          <a:xfrm>
            <a:off x="54912" y="311335"/>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6</a:t>
            </a:r>
            <a:endParaRPr lang="ar-IQ" dirty="0"/>
          </a:p>
        </p:txBody>
      </p:sp>
    </p:spTree>
    <p:extLst>
      <p:ext uri="{BB962C8B-B14F-4D97-AF65-F5344CB8AC3E}">
        <p14:creationId xmlns:p14="http://schemas.microsoft.com/office/powerpoint/2010/main" xmlns="" val="4053831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b="1" dirty="0" smtClean="0">
                <a:latin typeface="Aldhabi" pitchFamily="2" charset="-78"/>
                <a:cs typeface="Aldhabi" pitchFamily="2" charset="-78"/>
              </a:rPr>
              <a:t> </a:t>
            </a:r>
            <a:r>
              <a:rPr lang="ar-IQ" sz="2800" b="1" dirty="0">
                <a:latin typeface="Aldhabi" pitchFamily="2" charset="-78"/>
                <a:cs typeface="Aldhabi" pitchFamily="2" charset="-78"/>
              </a:rPr>
              <a:t>قائمة </a:t>
            </a:r>
            <a:r>
              <a:rPr lang="ar-IQ" sz="2800" b="1" dirty="0" smtClean="0">
                <a:latin typeface="Aldhabi" pitchFamily="2" charset="-78"/>
                <a:cs typeface="Aldhabi" pitchFamily="2" charset="-78"/>
              </a:rPr>
              <a:t>ملف / الصفحة الرئيسية </a:t>
            </a:r>
            <a:endParaRPr lang="ar-IQ" sz="2800" b="1"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هو الفرق بين الاغلاق ( </a:t>
            </a:r>
            <a:r>
              <a:rPr lang="en-US" sz="2000" dirty="0" smtClean="0">
                <a:solidFill>
                  <a:srgbClr val="FF0000"/>
                </a:solidFill>
              </a:rPr>
              <a:t>Close</a:t>
            </a:r>
            <a:r>
              <a:rPr lang="ar-IQ" sz="2000" dirty="0" smtClean="0">
                <a:solidFill>
                  <a:srgbClr val="FF0000"/>
                </a:solidFill>
              </a:rPr>
              <a:t> ) و الانهاء ( </a:t>
            </a:r>
            <a:r>
              <a:rPr lang="en-US" sz="2000" dirty="0" smtClean="0">
                <a:solidFill>
                  <a:srgbClr val="FF0000"/>
                </a:solidFill>
              </a:rPr>
              <a:t>End</a:t>
            </a:r>
            <a:r>
              <a:rPr lang="ar-IQ" sz="2000" dirty="0" smtClean="0">
                <a:solidFill>
                  <a:srgbClr val="FF0000"/>
                </a:solidFill>
              </a:rPr>
              <a:t> ) في برنامج الورد</a:t>
            </a:r>
          </a:p>
          <a:p>
            <a:r>
              <a:rPr lang="ar-IQ" sz="2000" dirty="0" smtClean="0">
                <a:solidFill>
                  <a:srgbClr val="0070C0"/>
                </a:solidFill>
              </a:rPr>
              <a:t>ج / الاغلاق ( </a:t>
            </a:r>
            <a:r>
              <a:rPr lang="en-US" sz="2000" dirty="0" smtClean="0"/>
              <a:t>Close</a:t>
            </a:r>
            <a:r>
              <a:rPr lang="ar-IQ" sz="2000" dirty="0" smtClean="0"/>
              <a:t> </a:t>
            </a:r>
            <a:r>
              <a:rPr lang="ar-IQ" sz="2000" dirty="0" smtClean="0">
                <a:solidFill>
                  <a:srgbClr val="0070C0"/>
                </a:solidFill>
              </a:rPr>
              <a:t>) : هو غلق اوراق المستند مع بقاء برنامج الورد مفتوح هو والاشرطة .</a:t>
            </a:r>
          </a:p>
          <a:p>
            <a:r>
              <a:rPr lang="ar-IQ" sz="2000" dirty="0">
                <a:solidFill>
                  <a:srgbClr val="0070C0"/>
                </a:solidFill>
              </a:rPr>
              <a:t> </a:t>
            </a:r>
            <a:r>
              <a:rPr lang="ar-IQ" sz="2000" dirty="0" smtClean="0">
                <a:solidFill>
                  <a:srgbClr val="0070C0"/>
                </a:solidFill>
              </a:rPr>
              <a:t>    الانهاء ( </a:t>
            </a:r>
            <a:r>
              <a:rPr lang="en-US" sz="2000" dirty="0" smtClean="0"/>
              <a:t>End</a:t>
            </a:r>
            <a:r>
              <a:rPr lang="ar-IQ" sz="2000" dirty="0" smtClean="0"/>
              <a:t> </a:t>
            </a:r>
            <a:r>
              <a:rPr lang="ar-IQ" sz="2000" dirty="0" smtClean="0">
                <a:solidFill>
                  <a:srgbClr val="0070C0"/>
                </a:solidFill>
              </a:rPr>
              <a:t>) : هو اغلاق الاوراق المستند و الخروج من البرنامج بصورة نهائية (تامه).</a:t>
            </a:r>
          </a:p>
          <a:p>
            <a:r>
              <a:rPr lang="ar-IQ" sz="2000" dirty="0" smtClean="0">
                <a:solidFill>
                  <a:srgbClr val="FF0000"/>
                </a:solidFill>
              </a:rPr>
              <a:t>س / ما هي فائد ايعاز النسخ ( </a:t>
            </a:r>
            <a:r>
              <a:rPr lang="en-US" sz="2000" dirty="0" smtClean="0">
                <a:solidFill>
                  <a:srgbClr val="FF0000"/>
                </a:solidFill>
              </a:rPr>
              <a:t>copy</a:t>
            </a:r>
            <a:r>
              <a:rPr lang="ar-IQ" sz="2000" dirty="0" smtClean="0">
                <a:solidFill>
                  <a:srgbClr val="FF0000"/>
                </a:solidFill>
              </a:rPr>
              <a:t> )</a:t>
            </a:r>
          </a:p>
          <a:p>
            <a:r>
              <a:rPr lang="ar-IQ" sz="2000" dirty="0" smtClean="0">
                <a:solidFill>
                  <a:srgbClr val="0070C0"/>
                </a:solidFill>
              </a:rPr>
              <a:t>ج / لنسخ البيانات و المعلومات الموجودة في  مستند معين لغرض وضعها في مكان ثاني وجعل نسخة اخرى لها .</a:t>
            </a:r>
          </a:p>
          <a:p>
            <a:r>
              <a:rPr lang="ar-IQ" sz="2000" dirty="0" smtClean="0">
                <a:solidFill>
                  <a:srgbClr val="FF0000"/>
                </a:solidFill>
              </a:rPr>
              <a:t>س / عدد حالات الوصول الى ايعاز النسخ ( </a:t>
            </a:r>
            <a:r>
              <a:rPr lang="en-US" sz="2000" dirty="0" smtClean="0">
                <a:solidFill>
                  <a:srgbClr val="FF0000"/>
                </a:solidFill>
              </a:rPr>
              <a:t>copy</a:t>
            </a:r>
            <a:r>
              <a:rPr lang="ar-IQ" sz="2000" dirty="0" smtClean="0">
                <a:solidFill>
                  <a:srgbClr val="FF0000"/>
                </a:solidFill>
              </a:rPr>
              <a:t> )</a:t>
            </a:r>
          </a:p>
          <a:p>
            <a:r>
              <a:rPr lang="ar-IQ" sz="2000" dirty="0" smtClean="0">
                <a:solidFill>
                  <a:srgbClr val="0070C0"/>
                </a:solidFill>
              </a:rPr>
              <a:t>ج / 1- من قائمة الصفحة الرئيسية ثم شريط الحافظة ثم نختار </a:t>
            </a:r>
            <a:r>
              <a:rPr lang="en-US" sz="2000" dirty="0" err="1" smtClean="0">
                <a:solidFill>
                  <a:srgbClr val="0070C0"/>
                </a:solidFill>
              </a:rPr>
              <a:t>cpoy</a:t>
            </a:r>
            <a:endParaRPr lang="ar-IQ" sz="2000" dirty="0" smtClean="0">
              <a:solidFill>
                <a:srgbClr val="0070C0"/>
              </a:solidFill>
            </a:endParaRPr>
          </a:p>
          <a:p>
            <a:r>
              <a:rPr lang="ar-IQ" sz="2000" dirty="0">
                <a:solidFill>
                  <a:srgbClr val="0070C0"/>
                </a:solidFill>
              </a:rPr>
              <a:t> </a:t>
            </a:r>
            <a:r>
              <a:rPr lang="ar-IQ" sz="2000" dirty="0" smtClean="0">
                <a:solidFill>
                  <a:srgbClr val="0070C0"/>
                </a:solidFill>
              </a:rPr>
              <a:t>    2- من شريط الادوات القياسي نختار نسخ </a:t>
            </a:r>
            <a:r>
              <a:rPr lang="en-US" sz="2000" dirty="0" smtClean="0">
                <a:solidFill>
                  <a:srgbClr val="0070C0"/>
                </a:solidFill>
              </a:rPr>
              <a:t>copy </a:t>
            </a:r>
            <a:endParaRPr lang="ar-IQ" sz="2000" dirty="0" smtClean="0">
              <a:solidFill>
                <a:srgbClr val="0070C0"/>
              </a:solidFill>
            </a:endParaRPr>
          </a:p>
          <a:p>
            <a:r>
              <a:rPr lang="ar-IQ" sz="2000" dirty="0">
                <a:solidFill>
                  <a:srgbClr val="0070C0"/>
                </a:solidFill>
              </a:rPr>
              <a:t> </a:t>
            </a:r>
            <a:r>
              <a:rPr lang="ar-IQ" sz="2000" dirty="0" smtClean="0">
                <a:solidFill>
                  <a:srgbClr val="0070C0"/>
                </a:solidFill>
              </a:rPr>
              <a:t>    3- من لوحة المفاتيح (  </a:t>
            </a:r>
            <a:r>
              <a:rPr lang="en-US" sz="2000" dirty="0" err="1" smtClean="0">
                <a:solidFill>
                  <a:srgbClr val="0070C0"/>
                </a:solidFill>
              </a:rPr>
              <a:t>ctrl+c</a:t>
            </a:r>
            <a:r>
              <a:rPr lang="ar-IQ" sz="2000" dirty="0" smtClean="0">
                <a:solidFill>
                  <a:srgbClr val="0070C0"/>
                </a:solidFill>
              </a:rPr>
              <a:t> )</a:t>
            </a:r>
          </a:p>
          <a:p>
            <a:r>
              <a:rPr lang="ar-IQ" sz="2000" dirty="0">
                <a:solidFill>
                  <a:srgbClr val="0070C0"/>
                </a:solidFill>
              </a:rPr>
              <a:t> </a:t>
            </a:r>
            <a:r>
              <a:rPr lang="ar-IQ" sz="2000" dirty="0" smtClean="0">
                <a:solidFill>
                  <a:srgbClr val="0070C0"/>
                </a:solidFill>
              </a:rPr>
              <a:t>    4- من ال </a:t>
            </a:r>
            <a:r>
              <a:rPr lang="en-US" sz="2000" dirty="0" smtClean="0">
                <a:solidFill>
                  <a:srgbClr val="0070C0"/>
                </a:solidFill>
              </a:rPr>
              <a:t>click </a:t>
            </a:r>
            <a:r>
              <a:rPr lang="ar-IQ" sz="2000" dirty="0" smtClean="0">
                <a:solidFill>
                  <a:srgbClr val="0070C0"/>
                </a:solidFill>
              </a:rPr>
              <a:t> الايمن للماوس نختار النسخ </a:t>
            </a:r>
            <a:r>
              <a:rPr lang="en-US" sz="2000" dirty="0" smtClean="0">
                <a:solidFill>
                  <a:srgbClr val="0070C0"/>
                </a:solidFill>
              </a:rPr>
              <a:t>copy </a:t>
            </a:r>
            <a:endParaRPr lang="ar-IQ" sz="2000" dirty="0">
              <a:solidFill>
                <a:srgbClr val="0070C0"/>
              </a:solidFill>
            </a:endParaRPr>
          </a:p>
        </p:txBody>
      </p:sp>
      <p:sp>
        <p:nvSpPr>
          <p:cNvPr id="4" name="سداسي 3"/>
          <p:cNvSpPr/>
          <p:nvPr/>
        </p:nvSpPr>
        <p:spPr>
          <a:xfrm>
            <a:off x="206472" y="260648"/>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7</a:t>
            </a:r>
            <a:endParaRPr lang="ar-IQ" dirty="0"/>
          </a:p>
        </p:txBody>
      </p:sp>
    </p:spTree>
    <p:extLst>
      <p:ext uri="{BB962C8B-B14F-4D97-AF65-F5344CB8AC3E}">
        <p14:creationId xmlns:p14="http://schemas.microsoft.com/office/powerpoint/2010/main" xmlns="" val="173979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a:t>
            </a:r>
            <a:endParaRPr lang="ar-IQ" sz="2000" dirty="0"/>
          </a:p>
        </p:txBody>
      </p:sp>
      <p:sp>
        <p:nvSpPr>
          <p:cNvPr id="3" name="عنصر نائب للمحتوى 2"/>
          <p:cNvSpPr>
            <a:spLocks noGrp="1"/>
          </p:cNvSpPr>
          <p:nvPr>
            <p:ph idx="1"/>
          </p:nvPr>
        </p:nvSpPr>
        <p:spPr/>
        <p:txBody>
          <a:bodyPr>
            <a:normAutofit/>
          </a:bodyPr>
          <a:lstStyle/>
          <a:p>
            <a:r>
              <a:rPr lang="ar-IQ" sz="2000" dirty="0" smtClean="0">
                <a:solidFill>
                  <a:srgbClr val="FF0000"/>
                </a:solidFill>
              </a:rPr>
              <a:t>س / ما الفائدة من ايعاز القص أو القطع  ( </a:t>
            </a:r>
            <a:r>
              <a:rPr lang="en-US" sz="2000" dirty="0" smtClean="0">
                <a:solidFill>
                  <a:srgbClr val="FF0000"/>
                </a:solidFill>
              </a:rPr>
              <a:t>Cut</a:t>
            </a:r>
            <a:r>
              <a:rPr lang="ar-IQ" sz="2000" dirty="0" smtClean="0">
                <a:solidFill>
                  <a:srgbClr val="FF0000"/>
                </a:solidFill>
              </a:rPr>
              <a:t> )</a:t>
            </a:r>
          </a:p>
          <a:p>
            <a:r>
              <a:rPr lang="ar-IQ" sz="2000" dirty="0" smtClean="0">
                <a:solidFill>
                  <a:srgbClr val="0070C0"/>
                </a:solidFill>
              </a:rPr>
              <a:t>ج / هو لإزالة  اوقص الاشياء الغير مرغوب فيها في المستند او لغرض نقل تلك الاشياء الى مكان اخر دون وضع نسخه لها في المكان الاصلي .</a:t>
            </a:r>
          </a:p>
          <a:p>
            <a:r>
              <a:rPr lang="ar-IQ" sz="2000" dirty="0" smtClean="0">
                <a:solidFill>
                  <a:srgbClr val="FF0000"/>
                </a:solidFill>
              </a:rPr>
              <a:t>س / عدد حالات الوصول الى ايعاز القص( </a:t>
            </a:r>
            <a:r>
              <a:rPr lang="en-US" sz="2000" dirty="0" smtClean="0">
                <a:solidFill>
                  <a:srgbClr val="FF0000"/>
                </a:solidFill>
              </a:rPr>
              <a:t>Cut</a:t>
            </a:r>
            <a:r>
              <a:rPr lang="ar-IQ" sz="2000" dirty="0" smtClean="0">
                <a:solidFill>
                  <a:srgbClr val="FF0000"/>
                </a:solidFill>
              </a:rPr>
              <a:t>)</a:t>
            </a:r>
          </a:p>
          <a:p>
            <a:r>
              <a:rPr lang="ar-IQ" sz="2000" dirty="0" smtClean="0">
                <a:solidFill>
                  <a:srgbClr val="0070C0"/>
                </a:solidFill>
              </a:rPr>
              <a:t>ج / 1- من قائمة الصفحة الرئيسية ثم شريط الحافظة ثم نختار القص( </a:t>
            </a:r>
            <a:r>
              <a:rPr lang="en-US" sz="2000" dirty="0" smtClean="0">
                <a:solidFill>
                  <a:srgbClr val="0070C0"/>
                </a:solidFill>
              </a:rPr>
              <a:t>Cut</a:t>
            </a:r>
            <a:r>
              <a:rPr lang="ar-IQ" sz="2000" dirty="0" smtClean="0">
                <a:solidFill>
                  <a:srgbClr val="0070C0"/>
                </a:solidFill>
              </a:rPr>
              <a:t>)</a:t>
            </a:r>
          </a:p>
          <a:p>
            <a:r>
              <a:rPr lang="ar-IQ" sz="2000" dirty="0" smtClean="0">
                <a:solidFill>
                  <a:srgbClr val="0070C0"/>
                </a:solidFill>
              </a:rPr>
              <a:t>     2- من شريط الادوات القياسي نختار القص </a:t>
            </a:r>
            <a:r>
              <a:rPr lang="en-US" sz="2000" dirty="0" smtClean="0">
                <a:solidFill>
                  <a:srgbClr val="0070C0"/>
                </a:solidFill>
              </a:rPr>
              <a:t>Cut </a:t>
            </a:r>
            <a:endParaRPr lang="ar-IQ" sz="2000" dirty="0" smtClean="0">
              <a:solidFill>
                <a:srgbClr val="0070C0"/>
              </a:solidFill>
            </a:endParaRPr>
          </a:p>
          <a:p>
            <a:r>
              <a:rPr lang="ar-IQ" sz="2000" dirty="0" smtClean="0">
                <a:solidFill>
                  <a:srgbClr val="0070C0"/>
                </a:solidFill>
              </a:rPr>
              <a:t>     3- من لوحة المفاتيح (  </a:t>
            </a:r>
            <a:r>
              <a:rPr lang="en-US" sz="2000" dirty="0" err="1" smtClean="0">
                <a:solidFill>
                  <a:srgbClr val="0070C0"/>
                </a:solidFill>
              </a:rPr>
              <a:t>Ctrl+x</a:t>
            </a:r>
            <a:r>
              <a:rPr lang="ar-IQ" sz="2000" dirty="0" smtClean="0">
                <a:solidFill>
                  <a:srgbClr val="0070C0"/>
                </a:solidFill>
              </a:rPr>
              <a:t> )</a:t>
            </a:r>
          </a:p>
          <a:p>
            <a:r>
              <a:rPr lang="ar-IQ" sz="2000" dirty="0" smtClean="0">
                <a:solidFill>
                  <a:srgbClr val="0070C0"/>
                </a:solidFill>
              </a:rPr>
              <a:t>     4- من ال </a:t>
            </a:r>
            <a:r>
              <a:rPr lang="en-US" sz="2000" dirty="0" smtClean="0">
                <a:solidFill>
                  <a:srgbClr val="0070C0"/>
                </a:solidFill>
              </a:rPr>
              <a:t>Click </a:t>
            </a:r>
            <a:r>
              <a:rPr lang="ar-IQ" sz="2000" dirty="0" smtClean="0">
                <a:solidFill>
                  <a:srgbClr val="0070C0"/>
                </a:solidFill>
              </a:rPr>
              <a:t> الايمن للماوس نختار القص ( </a:t>
            </a:r>
            <a:r>
              <a:rPr lang="en-US" sz="2000" dirty="0" smtClean="0">
                <a:solidFill>
                  <a:srgbClr val="0070C0"/>
                </a:solidFill>
              </a:rPr>
              <a:t>Cut</a:t>
            </a:r>
            <a:r>
              <a:rPr lang="ar-IQ" sz="2000" dirty="0" smtClean="0">
                <a:solidFill>
                  <a:srgbClr val="0070C0"/>
                </a:solidFill>
              </a:rPr>
              <a:t> )</a:t>
            </a:r>
          </a:p>
          <a:p>
            <a:r>
              <a:rPr lang="ar-IQ" sz="2000" dirty="0" smtClean="0">
                <a:solidFill>
                  <a:srgbClr val="FF0000"/>
                </a:solidFill>
              </a:rPr>
              <a:t>س / ما هي فائدة ايعاز اللصق ( </a:t>
            </a:r>
            <a:r>
              <a:rPr lang="en-US" sz="2000" dirty="0" smtClean="0">
                <a:solidFill>
                  <a:srgbClr val="FF0000"/>
                </a:solidFill>
              </a:rPr>
              <a:t>Past</a:t>
            </a:r>
            <a:r>
              <a:rPr lang="ar-IQ" sz="2000" dirty="0" smtClean="0">
                <a:solidFill>
                  <a:srgbClr val="FF0000"/>
                </a:solidFill>
              </a:rPr>
              <a:t> )</a:t>
            </a:r>
          </a:p>
          <a:p>
            <a:r>
              <a:rPr lang="ar-IQ" sz="2000" dirty="0" smtClean="0">
                <a:solidFill>
                  <a:srgbClr val="0070C0"/>
                </a:solidFill>
              </a:rPr>
              <a:t>ج / للصق المعلومات او البيانات بعد احد العمليتين النسخ او القص لغرض وضعها في مكان المطلوب . </a:t>
            </a:r>
          </a:p>
          <a:p>
            <a:pPr marL="0" indent="0">
              <a:buNone/>
            </a:pPr>
            <a:endParaRPr lang="ar-IQ" sz="2000" dirty="0" smtClean="0">
              <a:solidFill>
                <a:srgbClr val="0070C0"/>
              </a:solidFill>
            </a:endParaRPr>
          </a:p>
          <a:p>
            <a:endParaRPr lang="ar-IQ" sz="2000" dirty="0"/>
          </a:p>
        </p:txBody>
      </p:sp>
      <p:sp>
        <p:nvSpPr>
          <p:cNvPr id="4" name="سداسي 3"/>
          <p:cNvSpPr/>
          <p:nvPr/>
        </p:nvSpPr>
        <p:spPr>
          <a:xfrm>
            <a:off x="179512" y="260648"/>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8</a:t>
            </a:r>
            <a:endParaRPr lang="ar-IQ" dirty="0"/>
          </a:p>
        </p:txBody>
      </p:sp>
    </p:spTree>
    <p:extLst>
      <p:ext uri="{BB962C8B-B14F-4D97-AF65-F5344CB8AC3E}">
        <p14:creationId xmlns:p14="http://schemas.microsoft.com/office/powerpoint/2010/main" xmlns="" val="280622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000" dirty="0" smtClean="0">
                <a:latin typeface="Aldhabi" pitchFamily="2" charset="-78"/>
                <a:cs typeface="Aldhabi" pitchFamily="2" charset="-78"/>
              </a:rPr>
              <a:t>المادة :مهارات الحاسوب </a:t>
            </a:r>
            <a:br>
              <a:rPr lang="ar-IQ" sz="2000" dirty="0" smtClean="0">
                <a:latin typeface="Aldhabi" pitchFamily="2" charset="-78"/>
                <a:cs typeface="Aldhabi" pitchFamily="2" charset="-78"/>
              </a:rPr>
            </a:br>
            <a:r>
              <a:rPr lang="ar-IQ" sz="2000" dirty="0" smtClean="0">
                <a:latin typeface="Aldhabi" pitchFamily="2" charset="-78"/>
                <a:cs typeface="Aldhabi" pitchFamily="2" charset="-78"/>
              </a:rPr>
              <a:t>أستاذ المادة : أ.م. مصطفى </a:t>
            </a:r>
            <a:r>
              <a:rPr lang="ar-IQ" sz="2000" dirty="0" err="1" smtClean="0">
                <a:latin typeface="Aldhabi" pitchFamily="2" charset="-78"/>
                <a:cs typeface="Aldhabi" pitchFamily="2" charset="-78"/>
              </a:rPr>
              <a:t>الزيدي</a:t>
            </a:r>
            <a:r>
              <a:rPr lang="ar-IQ" sz="2000" dirty="0" smtClean="0">
                <a:latin typeface="Aldhabi" pitchFamily="2" charset="-78"/>
                <a:cs typeface="Aldhabi" pitchFamily="2" charset="-78"/>
              </a:rPr>
              <a:t>                                                      </a:t>
            </a:r>
            <a:r>
              <a:rPr lang="ar-IQ" sz="2800" dirty="0" smtClean="0">
                <a:latin typeface="Aldhabi" pitchFamily="2" charset="-78"/>
                <a:cs typeface="Aldhabi" pitchFamily="2" charset="-78"/>
              </a:rPr>
              <a:t>قائمة الصفحة الرئيسية                                               </a:t>
            </a:r>
            <a:endParaRPr lang="ar-IQ" sz="2800" dirty="0"/>
          </a:p>
        </p:txBody>
      </p:sp>
      <p:sp>
        <p:nvSpPr>
          <p:cNvPr id="3" name="عنصر نائب للمحتوى 2"/>
          <p:cNvSpPr>
            <a:spLocks noGrp="1"/>
          </p:cNvSpPr>
          <p:nvPr>
            <p:ph idx="1"/>
          </p:nvPr>
        </p:nvSpPr>
        <p:spPr/>
        <p:txBody>
          <a:bodyPr>
            <a:normAutofit lnSpcReduction="10000"/>
          </a:bodyPr>
          <a:lstStyle/>
          <a:p>
            <a:r>
              <a:rPr lang="ar-IQ" sz="2000" dirty="0" smtClean="0">
                <a:solidFill>
                  <a:srgbClr val="FF0000"/>
                </a:solidFill>
              </a:rPr>
              <a:t>س / عدد حالات الوصول الى ايعاز اللصق( </a:t>
            </a:r>
            <a:r>
              <a:rPr lang="en-US" sz="2000" dirty="0" smtClean="0">
                <a:solidFill>
                  <a:srgbClr val="FF0000"/>
                </a:solidFill>
              </a:rPr>
              <a:t>Past</a:t>
            </a:r>
            <a:r>
              <a:rPr lang="ar-IQ" sz="2000" dirty="0" smtClean="0">
                <a:solidFill>
                  <a:srgbClr val="FF0000"/>
                </a:solidFill>
              </a:rPr>
              <a:t>)</a:t>
            </a:r>
          </a:p>
          <a:p>
            <a:r>
              <a:rPr lang="ar-IQ" sz="2000" dirty="0" smtClean="0">
                <a:solidFill>
                  <a:srgbClr val="0070C0"/>
                </a:solidFill>
              </a:rPr>
              <a:t>ج / 1- من قائمة الصفحة الرئيسية ثم شريط الحافظة ثم نختار اللصق (  </a:t>
            </a:r>
            <a:r>
              <a:rPr lang="en-US" sz="2000" dirty="0" smtClean="0">
                <a:solidFill>
                  <a:srgbClr val="0070C0"/>
                </a:solidFill>
              </a:rPr>
              <a:t>Past</a:t>
            </a:r>
            <a:r>
              <a:rPr lang="ar-IQ" sz="2000" dirty="0" smtClean="0">
                <a:solidFill>
                  <a:srgbClr val="0070C0"/>
                </a:solidFill>
              </a:rPr>
              <a:t> )</a:t>
            </a:r>
          </a:p>
          <a:p>
            <a:r>
              <a:rPr lang="ar-IQ" sz="2000" dirty="0" smtClean="0">
                <a:solidFill>
                  <a:srgbClr val="0070C0"/>
                </a:solidFill>
              </a:rPr>
              <a:t>     2- من شريط الادوات القياسي نختار اللصق ( </a:t>
            </a:r>
            <a:r>
              <a:rPr lang="en-US" sz="2000" dirty="0" smtClean="0">
                <a:solidFill>
                  <a:srgbClr val="0070C0"/>
                </a:solidFill>
              </a:rPr>
              <a:t>Past</a:t>
            </a:r>
            <a:r>
              <a:rPr lang="ar-IQ" sz="2000" dirty="0" smtClean="0">
                <a:solidFill>
                  <a:srgbClr val="0070C0"/>
                </a:solidFill>
              </a:rPr>
              <a:t> )</a:t>
            </a:r>
          </a:p>
          <a:p>
            <a:r>
              <a:rPr lang="ar-IQ" sz="2000" dirty="0" smtClean="0">
                <a:solidFill>
                  <a:srgbClr val="0070C0"/>
                </a:solidFill>
              </a:rPr>
              <a:t>     3- من لوحة المفاتيح (  </a:t>
            </a:r>
            <a:r>
              <a:rPr lang="en-US" sz="2000" dirty="0" smtClean="0">
                <a:solidFill>
                  <a:srgbClr val="0070C0"/>
                </a:solidFill>
              </a:rPr>
              <a:t>Ctrl + v</a:t>
            </a:r>
            <a:r>
              <a:rPr lang="ar-IQ" sz="2000" dirty="0" smtClean="0">
                <a:solidFill>
                  <a:srgbClr val="0070C0"/>
                </a:solidFill>
              </a:rPr>
              <a:t> )</a:t>
            </a:r>
          </a:p>
          <a:p>
            <a:r>
              <a:rPr lang="ar-IQ" sz="2000" dirty="0" smtClean="0">
                <a:solidFill>
                  <a:srgbClr val="0070C0"/>
                </a:solidFill>
              </a:rPr>
              <a:t>     4- من ال </a:t>
            </a:r>
            <a:r>
              <a:rPr lang="en-US" sz="2000" dirty="0" smtClean="0">
                <a:solidFill>
                  <a:srgbClr val="0070C0"/>
                </a:solidFill>
              </a:rPr>
              <a:t>Click </a:t>
            </a:r>
            <a:r>
              <a:rPr lang="ar-IQ" sz="2000" dirty="0" smtClean="0">
                <a:solidFill>
                  <a:srgbClr val="0070C0"/>
                </a:solidFill>
              </a:rPr>
              <a:t> الايمن للماوس نختار اللصق( </a:t>
            </a:r>
            <a:r>
              <a:rPr lang="en-US" sz="2000" dirty="0" smtClean="0">
                <a:solidFill>
                  <a:srgbClr val="0070C0"/>
                </a:solidFill>
              </a:rPr>
              <a:t>Past</a:t>
            </a:r>
            <a:r>
              <a:rPr lang="ar-IQ" sz="2000" dirty="0" smtClean="0">
                <a:solidFill>
                  <a:srgbClr val="0070C0"/>
                </a:solidFill>
              </a:rPr>
              <a:t>)</a:t>
            </a:r>
          </a:p>
          <a:p>
            <a:r>
              <a:rPr lang="ar-IQ" sz="2000" dirty="0" smtClean="0">
                <a:solidFill>
                  <a:srgbClr val="FF0000"/>
                </a:solidFill>
              </a:rPr>
              <a:t>س / ما هي اساسيات الخط </a:t>
            </a:r>
          </a:p>
          <a:p>
            <a:r>
              <a:rPr lang="ar-IQ" sz="2000" dirty="0" smtClean="0">
                <a:solidFill>
                  <a:srgbClr val="0070C0"/>
                </a:solidFill>
              </a:rPr>
              <a:t>ج / 1- نوع الخط ( </a:t>
            </a:r>
            <a:r>
              <a:rPr lang="en-US" sz="2000" dirty="0" smtClean="0">
                <a:solidFill>
                  <a:srgbClr val="0070C0"/>
                </a:solidFill>
              </a:rPr>
              <a:t>type font</a:t>
            </a:r>
            <a:r>
              <a:rPr lang="ar-IQ" sz="2000" dirty="0" smtClean="0">
                <a:solidFill>
                  <a:srgbClr val="0070C0"/>
                </a:solidFill>
              </a:rPr>
              <a:t>) : ويقصد به ان كل لغة لها مجموعة من الخطوط تتحكم في الشكل و النمط الكتابة عل المستند ..... الخ.</a:t>
            </a:r>
          </a:p>
          <a:p>
            <a:r>
              <a:rPr lang="ar-IQ" sz="2000" dirty="0">
                <a:solidFill>
                  <a:srgbClr val="0070C0"/>
                </a:solidFill>
              </a:rPr>
              <a:t> </a:t>
            </a:r>
            <a:r>
              <a:rPr lang="ar-IQ" sz="2000" dirty="0" smtClean="0">
                <a:solidFill>
                  <a:srgbClr val="0070C0"/>
                </a:solidFill>
              </a:rPr>
              <a:t>    2- لون الخط (</a:t>
            </a:r>
            <a:r>
              <a:rPr lang="en-US" sz="2000" dirty="0" smtClean="0">
                <a:solidFill>
                  <a:srgbClr val="0070C0"/>
                </a:solidFill>
              </a:rPr>
              <a:t>font  color </a:t>
            </a:r>
            <a:r>
              <a:rPr lang="ar-IQ" sz="2000" dirty="0" smtClean="0">
                <a:solidFill>
                  <a:srgbClr val="0070C0"/>
                </a:solidFill>
              </a:rPr>
              <a:t>) : ويقصد به اعطاء لون خاص لذألك المستند ليكي يميزه من ناحية الجمالية و الترتيب حسب الذوق .</a:t>
            </a:r>
          </a:p>
          <a:p>
            <a:r>
              <a:rPr lang="ar-IQ" sz="2000" dirty="0">
                <a:solidFill>
                  <a:srgbClr val="0070C0"/>
                </a:solidFill>
              </a:rPr>
              <a:t> </a:t>
            </a:r>
            <a:r>
              <a:rPr lang="ar-IQ" sz="2000" dirty="0" smtClean="0">
                <a:solidFill>
                  <a:srgbClr val="0070C0"/>
                </a:solidFill>
              </a:rPr>
              <a:t>   3- حجم الخط ( </a:t>
            </a:r>
            <a:r>
              <a:rPr lang="en-US" sz="2000" dirty="0" smtClean="0">
                <a:solidFill>
                  <a:srgbClr val="0070C0"/>
                </a:solidFill>
              </a:rPr>
              <a:t>size</a:t>
            </a:r>
            <a:r>
              <a:rPr lang="ar-IQ" sz="2000" dirty="0" smtClean="0">
                <a:solidFill>
                  <a:srgbClr val="0070C0"/>
                </a:solidFill>
              </a:rPr>
              <a:t> </a:t>
            </a:r>
            <a:r>
              <a:rPr lang="en-US" sz="2000" dirty="0" smtClean="0">
                <a:solidFill>
                  <a:srgbClr val="0070C0"/>
                </a:solidFill>
              </a:rPr>
              <a:t>font</a:t>
            </a:r>
            <a:r>
              <a:rPr lang="ar-IQ" sz="2000" dirty="0" smtClean="0">
                <a:solidFill>
                  <a:srgbClr val="0070C0"/>
                </a:solidFill>
              </a:rPr>
              <a:t>) : ويقصد به هو الزيادة و النقصان من ناحية حجم النص المحدد في ذألك المستند فكلما ازداد رقم القيمة ازداد حجم النص المحدد وكلما اقل الرقم القيمة اقل حجم النص . </a:t>
            </a:r>
          </a:p>
          <a:p>
            <a:pPr marL="0" indent="0">
              <a:buNone/>
            </a:pPr>
            <a:endParaRPr lang="ar-IQ" sz="2000" dirty="0"/>
          </a:p>
        </p:txBody>
      </p:sp>
      <p:sp>
        <p:nvSpPr>
          <p:cNvPr id="4" name="سداسي 3"/>
          <p:cNvSpPr/>
          <p:nvPr/>
        </p:nvSpPr>
        <p:spPr>
          <a:xfrm>
            <a:off x="179512" y="188640"/>
            <a:ext cx="1060704" cy="914400"/>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en-US" dirty="0" smtClean="0"/>
              <a:t>9</a:t>
            </a:r>
            <a:endParaRPr lang="ar-IQ" dirty="0"/>
          </a:p>
        </p:txBody>
      </p:sp>
    </p:spTree>
    <p:extLst>
      <p:ext uri="{BB962C8B-B14F-4D97-AF65-F5344CB8AC3E}">
        <p14:creationId xmlns:p14="http://schemas.microsoft.com/office/powerpoint/2010/main" xmlns="" val="3676940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725</TotalTime>
  <Words>2948</Words>
  <Application>Microsoft Office PowerPoint</Application>
  <PresentationFormat>عرض على الشاشة (3:4)‏</PresentationFormat>
  <Paragraphs>237</Paragraphs>
  <Slides>22</Slides>
  <Notes>1</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نسق Office</vt:lpstr>
      <vt:lpstr>مادة مهارات الحاسوب </vt:lpstr>
      <vt:lpstr>المادة :مهارات الحاسوب  أستاذ المادة : أ.م. مصطفى الزيدي                            واجهة برنامج الورد         </vt:lpstr>
      <vt:lpstr>المادة :مهارات الحاسوب  أستاذ المادة : أ.م. مصطفى الزيدي                            واجهة برنامج الورد </vt:lpstr>
      <vt:lpstr>المادة :مهارات الحاسوب  أستاذ المادة : أ.م. مصطفى الزيدي                            قائمة ملف </vt:lpstr>
      <vt:lpstr>المادة :مهارات الحاسوب  أستاذ المادة : أ.م. مصطفى الزيدي                                                               قائمة ملف                                            </vt:lpstr>
      <vt:lpstr>المادة :مهارات الحاسوب  أستاذ المادة : أ.م. مصطفى الزيدي                                                             قائمة ملف </vt:lpstr>
      <vt:lpstr>المادة :مهارات الحاسوب  أستاذ المادة : أ.م. مصطفى الزيدي                                       قائمة ملف / الصفحة الرئيسية </vt:lpstr>
      <vt:lpstr>المادة :مهارات الحاسوب  أستاذ المادة : أ.م. مصطفى الزيدي                                                   قائمة الصفحة الرئيسية</vt:lpstr>
      <vt:lpstr>المادة :مهارات الحاسوب  أستاذ المادة : أ.م. مصطفى الزيدي                                                      قائمة الصفحة الرئيسية                                               </vt:lpstr>
      <vt:lpstr>المادة :مهارات الحاسوب  أستاذ المادة : أ.م. مصطفى الزيدي                                                   قائمة الصفحة الرئيسية                                                         </vt:lpstr>
      <vt:lpstr>المادة :مهارات الحاسوب  أستاذ المادة : أ.م. مصطفى الزيدي                                                       قائمة الصفحة الرئيسية                                                     </vt:lpstr>
      <vt:lpstr>المادة :مهارات الحاسوب  أستاذ المادة : أ.م. مصطفى الزيدي                                                   قائمة الصفحة الرئيسية </vt:lpstr>
      <vt:lpstr>المادة :مهارات الحاسوب  أستاذ المادة : أ.م. مصطفى الزيدي                                                     قائمة الصفحة  الرئيسية                                                       </vt:lpstr>
      <vt:lpstr>المادة :مهارات الحاسوب  أستاذ المادة : أ.م. مصطفى الزيدي                                                             قائمة تــحريــر</vt:lpstr>
      <vt:lpstr>المادة :مهارات الحاسوب  أستاذ المادة : أ.م. مصطفى الزيدي                                                         قائمة تــحرـير</vt:lpstr>
      <vt:lpstr>المادة :مهارات الحاسوب  أستاذ المادة : أ.م. مصطفى الزيدي                                                           قائمة تــحـريــر </vt:lpstr>
      <vt:lpstr>المادة :مهارات الحاسوب  أستاذ المادة : أ.م. مصطفى الزيدي                                                               قائمة ادراج </vt:lpstr>
      <vt:lpstr>المادة :مهارات الحاسوب  أستاذ المادة : أ.م. مصطفى الزيدي                                                            قائمة ادراج  </vt:lpstr>
      <vt:lpstr>المادة :مهارات الحاسوب  أستاذ المادة : أ.م. مصطفى الزيدي                                                           قائمة ادراج  </vt:lpstr>
      <vt:lpstr>المادة :مهارات الحاسوب  أستاذ المادة : أ.م. مصطفى الزيدي                                                          قائمة مراجعة </vt:lpstr>
      <vt:lpstr>المادة :مهارات الحاسوب  أستاذ المادة : أ.م. مصطفى الزيدي                                                          قائمة مراجعة  </vt:lpstr>
      <vt:lpstr>المادة :مهارات الحاسوب  أستاذ المادة : أ.م. مصطفى الزيدي                                                       قائمة عرض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dc:creator>
  <cp:lastModifiedBy>IRAQ</cp:lastModifiedBy>
  <cp:revision>62</cp:revision>
  <dcterms:created xsi:type="dcterms:W3CDTF">2020-03-13T19:01:56Z</dcterms:created>
  <dcterms:modified xsi:type="dcterms:W3CDTF">2020-03-16T10:20:34Z</dcterms:modified>
</cp:coreProperties>
</file>