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8" r:id="rId2"/>
    <p:sldId id="256" r:id="rId3"/>
    <p:sldId id="279" r:id="rId4"/>
    <p:sldId id="257" r:id="rId5"/>
    <p:sldId id="280" r:id="rId6"/>
    <p:sldId id="276" r:id="rId7"/>
    <p:sldId id="271" r:id="rId8"/>
    <p:sldId id="272" r:id="rId9"/>
    <p:sldId id="258" r:id="rId10"/>
    <p:sldId id="259" r:id="rId11"/>
    <p:sldId id="299" r:id="rId12"/>
    <p:sldId id="281" r:id="rId13"/>
    <p:sldId id="260" r:id="rId14"/>
    <p:sldId id="261" r:id="rId15"/>
    <p:sldId id="262" r:id="rId16"/>
    <p:sldId id="273" r:id="rId17"/>
    <p:sldId id="263" r:id="rId18"/>
    <p:sldId id="300" r:id="rId19"/>
    <p:sldId id="282" r:id="rId20"/>
    <p:sldId id="283" r:id="rId21"/>
    <p:sldId id="284" r:id="rId22"/>
    <p:sldId id="285" r:id="rId23"/>
    <p:sldId id="264" r:id="rId24"/>
    <p:sldId id="295" r:id="rId25"/>
    <p:sldId id="286" r:id="rId26"/>
    <p:sldId id="301" r:id="rId27"/>
    <p:sldId id="265" r:id="rId28"/>
    <p:sldId id="288" r:id="rId29"/>
    <p:sldId id="287" r:id="rId30"/>
    <p:sldId id="296" r:id="rId31"/>
    <p:sldId id="297" r:id="rId32"/>
    <p:sldId id="266" r:id="rId33"/>
    <p:sldId id="274" r:id="rId34"/>
    <p:sldId id="289" r:id="rId35"/>
    <p:sldId id="291" r:id="rId36"/>
    <p:sldId id="292" r:id="rId37"/>
    <p:sldId id="277" r:id="rId38"/>
    <p:sldId id="293" r:id="rId39"/>
    <p:sldId id="294" r:id="rId40"/>
    <p:sldId id="270" r:id="rId41"/>
    <p:sldId id="298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487" autoAdjust="0"/>
  </p:normalViewPr>
  <p:slideViewPr>
    <p:cSldViewPr>
      <p:cViewPr>
        <p:scale>
          <a:sx n="76" d="100"/>
          <a:sy n="76" d="100"/>
        </p:scale>
        <p:origin x="10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DA6E982-C14D-47A9-9F47-DEC2EF9391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2BB41E-2E50-448A-92ED-62A984A1A4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AB36F7C1-11F1-4007-A878-25F30771B09A}" type="datetimeFigureOut">
              <a:rPr lang="ar-IQ"/>
              <a:pPr>
                <a:defRPr/>
              </a:pPr>
              <a:t>17/09/1441</a:t>
            </a:fld>
            <a:endParaRPr lang="ar-IQ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44049EE4-B9D7-4127-8450-442023C049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IQ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E021CC29-9DBA-4CD2-B0BF-EC41D4763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59ACE7-B0CB-4E7B-8DAD-E398D009DB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3D19DB-F02A-4F0A-8C5E-D7C777BAD9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pPr>
              <a:defRPr/>
            </a:pPr>
            <a:fld id="{1E37B7C3-748A-4500-B178-C180583274F7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1505353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xmlns="" id="{695434FB-160E-4A4C-A059-000CFD4ACD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xmlns="" id="{08D0194E-A2C6-4866-A690-F8E8DEC38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xmlns="" id="{CBE06332-FD08-44B5-A608-4BB1AFAC2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7545C31-0752-4027-8F00-2FF2700BE8A5}" type="slidenum">
              <a:rPr lang="ar-IQ" altLang="en-US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28</a:t>
            </a:fld>
            <a:endParaRPr lang="ar-IQ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21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xmlns="" id="{DA41370B-E7A7-46A4-AD44-48EE4E0252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xmlns="" id="{15805ED9-F45D-4573-A02F-EFDF6C163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xmlns="" id="{39A09607-2275-4735-B29E-CD95FABFB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EBD2B674-D0E8-4919-B957-C1894FFEA59E}" type="slidenum">
              <a:rPr lang="ar-IQ" altLang="en-US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33</a:t>
            </a:fld>
            <a:endParaRPr lang="ar-IQ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38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DA0A4BA-F769-47F6-A850-D2A2890D4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9871769-93EB-4275-9504-CF3C2D67CC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80C6D9-7C17-4513-A947-3C727E1B69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6409B-FF79-428E-A83D-791B4ABB3A92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155775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B1BBA59-CFD3-47D7-B3F4-285118F533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1CDA45D-B31E-4E9B-9E60-7E67BC2917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3833718-77CF-4BEE-AF1E-0D0B16C164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D7C3-3CBE-41E4-8D94-46CF67D1638F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348105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8DC8ADC-14FB-4041-8DB7-57AF9317D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247204E-29F6-48CB-83AD-2F0398B807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A9DC77E-14DD-4286-8A9D-C1BDD9DB77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8649D-DE82-46C9-9A32-413767EA17C5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6613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183C074-5EA5-4AC6-9AA8-6D5A225249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A0690DE-7A92-4FFD-A2BA-DD396120E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923FBF1-DBBA-4A91-B5D6-5807A0F3F1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5C9AD-4D86-46DD-9576-FE73D4CE3962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54760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5840838-21E9-42E5-AAC1-9D9A57E746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6D2BD19-1F22-4A8B-8D2C-70CA0F58B4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1E30C34-B980-4F08-A2B1-40E6A8642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C49BF-DF3B-4B39-AF8A-7D90C1BC576C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48467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229D2DA-90CE-4A97-B7B9-FC8D8E1A0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70B757-BEC6-4515-8AB6-684952BC2B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7C8D5C-8F58-4F49-953F-B8990D96C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52A75-0C51-4BB6-B2D0-BC111ED262C5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416397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2705620-8248-4205-9D5B-CB38F635C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BAD42DC-0E3D-4DE7-871E-66D812FF6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699A981-5722-4ACB-854A-499E94242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7D8B1-6DB7-41B4-8DCC-94C2BC8C1405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294476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EF4BDA2-E392-4DC4-83C0-48DD4EE95E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332DE27-FEF2-4FE6-8E45-A4F27AF57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E7D1398-722D-4117-9983-961E249E3F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A163F-6683-44D3-918F-50A331535E60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418107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5833574F-B8F9-479C-895D-DD04812A4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DCC9B10-95E8-4E7A-B80F-AB055463D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13E71F1-1077-485A-9340-53EEBBF082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2293F-C2C0-4CE4-A550-35B1FEAB09F3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247129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ADA27D-D29C-40C4-AC68-DDEEE556C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D5B76AE-38D8-4F67-A199-10F1BB009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1FD88E-BB38-4B39-BCB8-AEE4B75EDE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D705-7898-489F-BABC-5076F3C41791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130039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الأيقونة لإضافة صورة</a:t>
            </a:r>
            <a:endParaRPr lang="ar-IQ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865EB79-9879-4F79-9094-23FF147895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5B40E2-01CF-4BA9-B203-2E7C81D5E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9DB19F-DD9B-4CB2-8E82-EA7502798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80B24-4883-4070-8DB4-8C84AA0E97EF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251113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8D3E0E28-308D-45DE-B46C-AE97C8760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عنوان الشكل الرئيسي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C60158F-7CD3-4C73-8721-499020F18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نص الشكل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D1964FF-3CAF-4F27-AA83-AFA5FF7F69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2D9EC77-8BAD-49BE-AC9C-FE08D8358F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ar-IQ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F8208B85-A1CD-49B8-B1F1-24CEFBDA52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B7A5665-67DD-46FF-BD31-93BDED76F5A6}" type="slidenum">
              <a:rPr lang="ar-IQ" altLang="en-US"/>
              <a:pPr>
                <a:defRPr/>
              </a:pPr>
              <a:t>‹#›</a:t>
            </a:fld>
            <a:endParaRPr lang="ar-IQ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xmlns="" id="{3752CFBF-462D-450A-BEF3-1B602AF1C8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534400" cy="3657600"/>
          </a:xfrm>
        </p:spPr>
        <p:txBody>
          <a:bodyPr/>
          <a:lstStyle/>
          <a:p>
            <a:r>
              <a:rPr lang="en-US" altLang="en-US" sz="6000" b="1" i="1">
                <a:solidFill>
                  <a:srgbClr val="FFFF00"/>
                </a:solidFill>
                <a:latin typeface="Baskerville Old Face" panose="02020602080505020303" pitchFamily="18" charset="0"/>
              </a:rPr>
              <a:t>Common infectious diseases</a:t>
            </a:r>
            <a:endParaRPr lang="ar-IQ" altLang="en-US" sz="600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7193686A-FC08-4BB1-B164-AC928B48B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8"/>
    </mc:Choice>
    <mc:Fallback xmlns="">
      <p:transition spd="slow" advTm="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ubtitle 2">
            <a:extLst>
              <a:ext uri="{FF2B5EF4-FFF2-40B4-BE49-F238E27FC236}">
                <a16:creationId xmlns:a16="http://schemas.microsoft.com/office/drawing/2014/main" xmlns="" id="{69EB3333-F124-4086-82B0-7992DE74C52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MANIFESTATIONS </a:t>
            </a:r>
            <a:r>
              <a:rPr lang="en-US" altLang="en-U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Incubation period is usually </a:t>
            </a:r>
            <a:r>
              <a:rPr lang="en-US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 to 18 days.</a:t>
            </a:r>
            <a:endParaRPr lang="en-US" alt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Prodrome lasting 1–2 days consisting of fever, headache, &amp; vomiting. </a:t>
            </a:r>
          </a:p>
          <a:p>
            <a:pPr algn="l" eaLnBrk="1" hangingPunct="1"/>
            <a:endParaRPr lang="ar-IQ" alt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9D07D80D-0AA8-4D5A-8954-FB350085A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4"/>
    </mc:Choice>
    <mc:Fallback xmlns="">
      <p:transition spd="slow" advTm="1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عنصر نائب للمحتوى 2">
            <a:extLst>
              <a:ext uri="{FF2B5EF4-FFF2-40B4-BE49-F238E27FC236}">
                <a16:creationId xmlns:a16="http://schemas.microsoft.com/office/drawing/2014/main" xmlns="" id="{D297A107-FD0E-4060-9AA3-6CC6E9D168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229600" cy="6248400"/>
          </a:xfrm>
        </p:spPr>
        <p:txBody>
          <a:bodyPr/>
          <a:lstStyle/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Parotitis</a:t>
            </a: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then appears and may be unilateral or bilateral in about 70% of cases .The parotid gland is tender with ear pain on the ipsilateral side.</a:t>
            </a:r>
            <a:r>
              <a:rPr lang="en-US" altLang="en-US" sz="2800">
                <a:solidFill>
                  <a:srgbClr val="FFFFFF"/>
                </a:solidFill>
                <a:latin typeface="MinionPro-Regular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Char char="-"/>
            </a:pPr>
            <a:endParaRPr lang="en-US" altLang="en-US" sz="2800">
              <a:solidFill>
                <a:srgbClr val="FFFFFF"/>
              </a:solidFill>
              <a:latin typeface="MinionPro-Regular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Ingestion of sour or acidic foods or liquids may enhance pain in the parotid area.</a:t>
            </a:r>
          </a:p>
          <a:p>
            <a:pPr marL="0" indent="0">
              <a:buFontTx/>
              <a:buNone/>
            </a:pPr>
            <a:endParaRPr lang="en-US" altLang="en-US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75532F00-E50A-4990-8212-8A1A36D7B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0"/>
    </mc:Choice>
    <mc:Fallback xmlns="">
      <p:transition spd="slow" advTm="2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3BF583-7C09-414B-8E51-AE40933D5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28600"/>
            <a:ext cx="8458200" cy="6400800"/>
          </a:xfrm>
        </p:spPr>
        <p:txBody>
          <a:bodyPr/>
          <a:lstStyle/>
          <a:p>
            <a:pPr marL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redness &amp;  edema around opening of the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Stensen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duct. </a:t>
            </a:r>
          </a:p>
          <a:p>
            <a:pPr mar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parotid swelling peaks in approximately 3 days then gradually subsides over 7 days.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Fever resolves in 3 to 5 days .</a:t>
            </a:r>
          </a:p>
          <a:p>
            <a:pPr mar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-Submandibular salivary glands may be involved. Edema over the sternum due to lymphatic obstruction may also occur.</a:t>
            </a:r>
          </a:p>
          <a:p>
            <a:pPr marL="0" indent="0" algn="l">
              <a:buFontTx/>
              <a:buNone/>
              <a:defRPr/>
            </a:pPr>
            <a:endParaRPr lang="en-US" dirty="0"/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D86D249C-3DA4-4870-AD1E-8F12F140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5"/>
    </mc:Choice>
    <mc:Fallback xmlns="">
      <p:transition spd="slow" advTm="26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xmlns="" id="{408C1D5C-01D9-4B33-962C-CE810E9C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791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ubtitle 2">
            <a:extLst>
              <a:ext uri="{FF2B5EF4-FFF2-40B4-BE49-F238E27FC236}">
                <a16:creationId xmlns:a16="http://schemas.microsoft.com/office/drawing/2014/main" xmlns="" id="{772037FB-A5CB-4218-82F2-5648C99627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l" eaLnBrk="1" hangingPunct="1"/>
            <a:endParaRPr lang="ar-IQ" altLang="en-US" sz="2000"/>
          </a:p>
        </p:txBody>
      </p:sp>
      <p:pic>
        <p:nvPicPr>
          <p:cNvPr id="7" name="ملف صوتي 6">
            <a:hlinkClick r:id="" action="ppaction://media"/>
            <a:extLst>
              <a:ext uri="{FF2B5EF4-FFF2-40B4-BE49-F238E27FC236}">
                <a16:creationId xmlns:a16="http://schemas.microsoft.com/office/drawing/2014/main" xmlns="" id="{FCE67062-5D9F-41A3-91CE-3EECE9482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5"/>
    </mc:Choice>
    <mc:Fallback xmlns="">
      <p:transition spd="slow" advTm="19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2">
            <a:extLst>
              <a:ext uri="{FF2B5EF4-FFF2-40B4-BE49-F238E27FC236}">
                <a16:creationId xmlns:a16="http://schemas.microsoft.com/office/drawing/2014/main" xmlns="" id="{79CAD40C-DB65-4276-87A3-0F8B095A94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l" eaLnBrk="1" hangingPunct="1"/>
            <a:endParaRPr lang="en-US" altLang="en-US" sz="2000"/>
          </a:p>
          <a:p>
            <a:pPr algn="l" eaLnBrk="1" hangingPunct="1"/>
            <a:endParaRPr lang="en-US" altLang="en-US" sz="2000"/>
          </a:p>
          <a:p>
            <a:pPr algn="l" eaLnBrk="1" hangingPunct="1"/>
            <a:r>
              <a:rPr lang="en-US" altLang="en-US" sz="2000"/>
              <a:t>    </a:t>
            </a:r>
            <a:endParaRPr lang="ar-IQ" altLang="en-US" sz="2000"/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xmlns="" id="{18873856-C29B-4003-A973-57BD6AE41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9000" r="22501" b="34000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BEEB167C-A6D3-4CDF-BA88-E67A3F30C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5"/>
    </mc:Choice>
    <mc:Fallback xmlns="">
      <p:transition spd="slow" advTm="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ubtitle 2">
            <a:extLst>
              <a:ext uri="{FF2B5EF4-FFF2-40B4-BE49-F238E27FC236}">
                <a16:creationId xmlns:a16="http://schemas.microsoft.com/office/drawing/2014/main" xmlns="" id="{F601CF04-057F-4BB4-84B7-45FACC202A0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l"/>
            <a:endParaRPr lang="ar-IQ" altLang="en-US" sz="2000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xmlns="" id="{27E1CA8D-6189-450F-808F-76088EDF6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620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2DD3C001-73AA-4138-A3BE-16754EA5B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4"/>
    </mc:Choice>
    <mc:Fallback xmlns="">
      <p:transition spd="slow" advTm="1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ubtitle 2">
            <a:extLst>
              <a:ext uri="{FF2B5EF4-FFF2-40B4-BE49-F238E27FC236}">
                <a16:creationId xmlns:a16="http://schemas.microsoft.com/office/drawing/2014/main" xmlns="" id="{7E150E4E-5C4B-4AD7-B2F9-56C10192736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"/>
            <a:ext cx="8763000" cy="6553200"/>
          </a:xfrm>
        </p:spPr>
        <p:txBody>
          <a:bodyPr/>
          <a:lstStyle/>
          <a:p>
            <a:endParaRPr lang="ar-IQ" altLang="en-US"/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xmlns="" id="{4EF23969-8955-48E5-B6A9-F4D2A0BB6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78C07772-A768-4849-BB9E-D305BB45C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ubtitle 2">
            <a:extLst>
              <a:ext uri="{FF2B5EF4-FFF2-40B4-BE49-F238E27FC236}">
                <a16:creationId xmlns:a16="http://schemas.microsoft.com/office/drawing/2014/main" xmlns="" id="{01D2F275-A566-4772-8F4B-646E11935F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763000" cy="6477000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b="1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DIAGNOSIS :</a:t>
            </a:r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 clinical from history &amp; examination 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leukopenia &amp; relative lymphocytosis .</a:t>
            </a:r>
          </a:p>
          <a:p>
            <a:pPr algn="l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 elevated serum amylase level.</a:t>
            </a:r>
            <a:r>
              <a:rPr lang="en-US" altLang="en-US" sz="28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en-US" sz="2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 isolation of the virus by culture from saliva, CSF, blood &amp; urine.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5- detection of viral antigen by direct immunofluorescence or polymerase chain reaction.</a:t>
            </a:r>
          </a:p>
          <a:p>
            <a:pPr algn="r">
              <a:lnSpc>
                <a:spcPct val="107000"/>
              </a:lnSpc>
              <a:spcBef>
                <a:spcPct val="0"/>
              </a:spcBef>
            </a:pP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ar-IQ" altLang="en-US" sz="20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4E138300-65B5-44B7-8590-6CBCC427F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8"/>
    </mc:Choice>
    <mc:Fallback xmlns="">
      <p:transition spd="slow" advTm="2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صر نائب للمحتوى 2">
            <a:extLst>
              <a:ext uri="{FF2B5EF4-FFF2-40B4-BE49-F238E27FC236}">
                <a16:creationId xmlns:a16="http://schemas.microsoft.com/office/drawing/2014/main" xmlns="" id="{49330FB2-BC61-4BE6-BC65-EA723D1239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229600" cy="6172200"/>
          </a:xfrm>
        </p:spPr>
        <p:txBody>
          <a:bodyPr/>
          <a:lstStyle/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6- Serological test: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 mumps IgM &amp; IgG antibodies.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DIFFERENTIAL DIAGNOSIS 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altLang="en-US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 other viral infections that cause parotitis as Cytomegalovirus, Epstein-Barr virus, and HIV.</a:t>
            </a:r>
          </a:p>
          <a:p>
            <a:pPr marL="0" indent="0">
              <a:buFontTx/>
              <a:buNone/>
            </a:pPr>
            <a:endParaRPr lang="en-US" altLang="en-US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4FF5569E-5C94-409A-AD13-CFD455FD1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8"/>
    </mc:Choice>
    <mc:Fallback xmlns="">
      <p:transition spd="slow" advTm="2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xmlns="" id="{3F918730-1CF5-4742-A13D-5B9F550C62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8305800" cy="6248400"/>
          </a:xfrm>
        </p:spPr>
        <p:txBody>
          <a:bodyPr/>
          <a:lstStyle/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Purulent parotitis :caused by </a:t>
            </a:r>
            <a:r>
              <a:rPr lang="en-US" altLang="en-US" sz="28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Staphylococcus aureus</a:t>
            </a:r>
            <a:r>
              <a:rPr lang="en-US" alt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 unilateral, extremely tender, and associated with an elevated white blood cell count, and purulent drainage from the </a:t>
            </a:r>
            <a:r>
              <a:rPr lang="en-US" altLang="en-US" sz="28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Stensen</a:t>
            </a:r>
            <a:r>
              <a:rPr lang="en-US" alt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duct.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  Submandibular or anterior cervical adenitis .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 Noninfectious causes : obstruction of the </a:t>
            </a:r>
            <a:r>
              <a:rPr lang="en-US" alt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Stensen</a:t>
            </a: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duct, collagen vascular diseases such as systemic lupus erythematosus.</a:t>
            </a:r>
          </a:p>
          <a:p>
            <a:pPr marL="0" indent="0" algn="l">
              <a:buFontTx/>
              <a:buNone/>
            </a:pPr>
            <a:endParaRPr lang="en-US" altLang="en-US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E2958633-2944-4766-A993-10593C532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26"/>
    </mc:Choice>
    <mc:Fallback xmlns="">
      <p:transition spd="slow" advTm="41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2">
            <a:extLst>
              <a:ext uri="{FF2B5EF4-FFF2-40B4-BE49-F238E27FC236}">
                <a16:creationId xmlns:a16="http://schemas.microsoft.com/office/drawing/2014/main" xmlns="" id="{69BFD40C-828F-4147-A663-666C852321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839200" cy="6477000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Roseola infantum 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called  (exanthem </a:t>
            </a:r>
            <a:r>
              <a:rPr lang="en-US" alt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subitum</a:t>
            </a: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sixth disease) 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ETIOLOGY :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caused primarily by Human herpesvirus 6 (HHV-6A and HHV-6B) which is large double-stranded DNA virus &amp; less commonly HHV-7.</a:t>
            </a:r>
          </a:p>
          <a:p>
            <a:pPr algn="r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EPIDEMIOLOGY: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a disease of infancy. The peak age of primary HHV-6 infection is 6-9 </a:t>
            </a:r>
            <a:r>
              <a:rPr lang="en-US" alt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</a:t>
            </a: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life.</a:t>
            </a: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C4879A4F-F2E6-493E-A2C9-6A14CA768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17"/>
    </mc:Choice>
    <mc:Fallback xmlns="">
      <p:transition spd="slow" advTm="3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xmlns="" id="{3782226D-5914-4641-8AF7-850B62860E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0"/>
            <a:ext cx="8534400" cy="6324600"/>
          </a:xfrm>
        </p:spPr>
        <p:txBody>
          <a:bodyPr/>
          <a:lstStyle/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COMPLICATIONS :</a:t>
            </a:r>
            <a:endParaRPr lang="en-US" altLang="en-US" sz="240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 CNS complications: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a-Meningitis and Meningoencephalitis.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b- Transverse myelitis, aqueductal stenosis, facial palsy &amp; sensory neural hearing loss.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Orchitis &amp; oophritis: orchitis is rare in prepubertal age, but common in adolescent &amp; young adult. It may causing atrophy of the testes, but sterility is rare .</a:t>
            </a:r>
          </a:p>
          <a:p>
            <a:pPr marL="0" indent="0" algn="l">
              <a:buFontTx/>
              <a:buNone/>
            </a:pPr>
            <a:endParaRPr lang="en-US" altLang="en-US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4C9E452F-979A-4F64-85B5-B64C2C542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6"/>
    </mc:Choice>
    <mc:Fallback xmlns="">
      <p:transition spd="slow" advTm="3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xmlns="" id="{801FDDAE-DA58-48F3-827F-5597C5515A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0"/>
            <a:ext cx="8610600" cy="6248400"/>
          </a:xfrm>
        </p:spPr>
        <p:txBody>
          <a:bodyPr/>
          <a:lstStyle/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 Pancreatitis. Some studies suggested that mumps may be associated with the subsequent development of diabetes mellitus.               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Myocarditis                                                               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Arthritis Thyroiditis                                                                      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Pneumonia                   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Nephritis                                                        Thrombocytopenia                     </a:t>
            </a:r>
          </a:p>
          <a:p>
            <a:pPr marL="0" indent="0" algn="l">
              <a:buFontTx/>
              <a:buNone/>
            </a:pPr>
            <a:endParaRPr lang="en-US" altLang="en-US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E774B5EB-9ADB-4B77-850D-09C3810EB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7"/>
    </mc:Choice>
    <mc:Fallback xmlns="">
      <p:transition spd="slow" advTm="2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xmlns="" id="{20B949F2-60D1-43FD-9780-468E50C3F8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0"/>
            <a:ext cx="8534400" cy="6400800"/>
          </a:xfrm>
        </p:spPr>
        <p:txBody>
          <a:bodyPr/>
          <a:lstStyle/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TREATMENT:</a:t>
            </a:r>
            <a:endParaRPr lang="en-US" altLang="en-US" sz="240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specific antiviral therapy is available for mumps.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Supportive care: 1-antipyretic for fever.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bed rest &amp; analgesia for pain associated with orchitis. 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 adequate hydration. 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PREVENTION:</a:t>
            </a:r>
          </a:p>
          <a:p>
            <a:pPr marL="0" indent="0"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*Isolation period of 5 days after onset of parotitis for patients with mumps.</a:t>
            </a:r>
          </a:p>
          <a:p>
            <a:pPr marL="0" indent="0" algn="l"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*MMR </a:t>
            </a: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vaccine.</a:t>
            </a:r>
            <a:endParaRPr lang="en-US" altLang="en-US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0274A91C-92AA-4E8E-9591-6252C176F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19"/>
    </mc:Choice>
    <mc:Fallback xmlns="">
      <p:transition spd="slow" advTm="3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ubtitle 2">
            <a:extLst>
              <a:ext uri="{FF2B5EF4-FFF2-40B4-BE49-F238E27FC236}">
                <a16:creationId xmlns:a16="http://schemas.microsoft.com/office/drawing/2014/main" xmlns="" id="{72439520-6C1B-4112-A802-DD478102FFC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763000" cy="6553200"/>
          </a:xfrm>
        </p:spPr>
        <p:txBody>
          <a:bodyPr/>
          <a:lstStyle/>
          <a:p>
            <a:pPr algn="l"/>
            <a:r>
              <a:rPr lang="en-US" altLang="en-US" sz="3600" b="1">
                <a:solidFill>
                  <a:srgbClr val="FFFF00"/>
                </a:solidFill>
              </a:rPr>
              <a:t>Diphtheria</a:t>
            </a:r>
          </a:p>
          <a:p>
            <a:pPr algn="l"/>
            <a:r>
              <a:rPr lang="en-US" altLang="en-US" sz="2800">
                <a:solidFill>
                  <a:srgbClr val="FF0000"/>
                </a:solidFill>
              </a:rPr>
              <a:t>ETIOLOGY:</a:t>
            </a:r>
          </a:p>
          <a:p>
            <a:pPr algn="l"/>
            <a:r>
              <a:rPr lang="en-US" altLang="en-US" sz="2800" b="1" i="1">
                <a:solidFill>
                  <a:srgbClr val="FFFFFF"/>
                </a:solidFill>
              </a:rPr>
              <a:t>Corynebacterium diphtheriae</a:t>
            </a:r>
            <a:r>
              <a:rPr lang="en-US" altLang="en-US" sz="2800" b="1">
                <a:solidFill>
                  <a:srgbClr val="FFFFFF"/>
                </a:solidFill>
              </a:rPr>
              <a:t>  </a:t>
            </a:r>
          </a:p>
          <a:p>
            <a:pPr algn="l"/>
            <a:r>
              <a:rPr lang="en-US" altLang="en-US" sz="2800">
                <a:solidFill>
                  <a:srgbClr val="FFFFFF"/>
                </a:solidFill>
              </a:rPr>
              <a:t>which is  aerobic, </a:t>
            </a:r>
          </a:p>
          <a:p>
            <a:pPr algn="l"/>
            <a:r>
              <a:rPr lang="en-US" altLang="en-US" sz="2800">
                <a:solidFill>
                  <a:srgbClr val="FFFFFF"/>
                </a:solidFill>
              </a:rPr>
              <a:t>gram-positive bacilli of </a:t>
            </a:r>
          </a:p>
          <a:p>
            <a:pPr algn="l"/>
            <a:r>
              <a:rPr lang="en-US" altLang="en-US" sz="2800">
                <a:solidFill>
                  <a:srgbClr val="FFFFFF"/>
                </a:solidFill>
              </a:rPr>
              <a:t>3 biotypes</a:t>
            </a:r>
          </a:p>
          <a:p>
            <a:pPr algn="l"/>
            <a:r>
              <a:rPr lang="en-US" altLang="en-US" sz="2800">
                <a:solidFill>
                  <a:srgbClr val="FFFFFF"/>
                </a:solidFill>
              </a:rPr>
              <a:t> (mitis,gravis,intermedius).</a:t>
            </a:r>
          </a:p>
          <a:p>
            <a:pPr algn="l"/>
            <a:r>
              <a:rPr lang="en-US" altLang="en-US" sz="2400">
                <a:solidFill>
                  <a:srgbClr val="FFFFFF"/>
                </a:solidFill>
              </a:rPr>
              <a:t>  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xmlns="" id="{C3D2D77C-5BB2-43B4-9FD5-6DFCABF1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38200"/>
            <a:ext cx="3581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60A5526B-D218-408C-A83B-F370BA316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6"/>
    </mc:Choice>
    <mc:Fallback xmlns="">
      <p:transition spd="slow" advTm="18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xmlns="" id="{D10A4AAF-6148-4E94-9FBA-423433C19B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381000"/>
            <a:ext cx="8382000" cy="6172200"/>
          </a:xfrm>
        </p:spPr>
        <p:txBody>
          <a:bodyPr/>
          <a:lstStyle/>
          <a:p>
            <a:pPr marL="0" indent="0" algn="l">
              <a:buFontTx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marL="0" indent="0" algn="l"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EPIDEMIOLOGY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  <a:p>
            <a:pPr marL="0" indent="0" algn="l"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*it is exclusive inhabitant of human mucous membrane &amp; skin.</a:t>
            </a:r>
          </a:p>
          <a:p>
            <a:pPr marL="0" indent="0" algn="l">
              <a:buFontTx/>
              <a:buNone/>
            </a:pPr>
            <a:endParaRPr lang="en-US" altLang="en-US" sz="2800" dirty="0">
              <a:solidFill>
                <a:srgbClr val="FFFFFF"/>
              </a:solidFill>
            </a:endParaRPr>
          </a:p>
          <a:p>
            <a:pPr marL="0" indent="0" algn="l"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*spread by airborne respiratory droplets, direct contact with respiratory secretions or exudate from infected skin lesions.</a:t>
            </a:r>
          </a:p>
          <a:p>
            <a:pPr marL="0" indent="0" algn="l">
              <a:buFontTx/>
              <a:buNone/>
            </a:pPr>
            <a:endParaRPr lang="en-US" altLang="en-US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746B70EE-9613-455C-9AAC-619953691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11"/>
    </mc:Choice>
    <mc:Fallback xmlns="">
      <p:transition spd="slow" advTm="2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xmlns="" id="{A231A1F3-445C-411B-AB87-45AB01A9C5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10600" cy="6248400"/>
          </a:xfrm>
        </p:spPr>
        <p:txBody>
          <a:bodyPr/>
          <a:lstStyle/>
          <a:p>
            <a:pPr marL="0" indent="0" algn="l">
              <a:buFontTx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marL="0" indent="0" algn="l">
              <a:buFontTx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marL="0" indent="0" algn="l"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PATHOGENESIS :</a:t>
            </a:r>
          </a:p>
          <a:p>
            <a:pPr marL="0" indent="0" algn="l"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*The major virulence of the organism  is ability to produce exotoxin, which inhibits protein synthesis and causes local tissue necrosis &amp; </a:t>
            </a:r>
            <a:r>
              <a:rPr lang="en-US" altLang="en-US" sz="2800" dirty="0" err="1">
                <a:solidFill>
                  <a:srgbClr val="FFFFFF"/>
                </a:solidFill>
              </a:rPr>
              <a:t>pseudomembrane</a:t>
            </a:r>
            <a:r>
              <a:rPr lang="en-US" altLang="en-US" sz="2800" dirty="0">
                <a:solidFill>
                  <a:srgbClr val="FFFFFF"/>
                </a:solidFill>
              </a:rPr>
              <a:t> formation  .</a:t>
            </a:r>
          </a:p>
          <a:p>
            <a:pPr marL="0" indent="0" algn="l">
              <a:buFontTx/>
              <a:buNone/>
            </a:pPr>
            <a:endParaRPr lang="en-US" altLang="en-US" sz="2800" dirty="0">
              <a:solidFill>
                <a:srgbClr val="FFFFFF"/>
              </a:solidFill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978176BA-8EB6-42B2-A4CC-CD4AEE2CA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4"/>
    </mc:Choice>
    <mc:Fallback xmlns="">
      <p:transition spd="slow" advTm="3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صر نائب للمحتوى 2">
            <a:extLst>
              <a:ext uri="{FF2B5EF4-FFF2-40B4-BE49-F238E27FC236}">
                <a16:creationId xmlns:a16="http://schemas.microsoft.com/office/drawing/2014/main" xmlns="" id="{2E10AAA6-EAEE-4DE0-ADAB-285F8C7E4A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229600" cy="6172200"/>
          </a:xfrm>
        </p:spPr>
        <p:txBody>
          <a:bodyPr/>
          <a:lstStyle/>
          <a:p>
            <a:pPr marL="0" indent="0" algn="l">
              <a:buFontTx/>
              <a:buNone/>
            </a:pPr>
            <a:endParaRPr lang="en-US" altLang="en-US" sz="2800">
              <a:solidFill>
                <a:srgbClr val="FFFFFF"/>
              </a:solidFill>
            </a:endParaRPr>
          </a:p>
          <a:p>
            <a:pPr marL="0" indent="0" algn="l">
              <a:buFontTx/>
              <a:buNone/>
            </a:pPr>
            <a:endParaRPr lang="en-US" altLang="en-US" sz="2800">
              <a:solidFill>
                <a:srgbClr val="FFFFFF"/>
              </a:solidFill>
            </a:endParaRPr>
          </a:p>
          <a:p>
            <a:pPr marL="0" indent="0" algn="l">
              <a:buFontTx/>
              <a:buNone/>
            </a:pPr>
            <a:endParaRPr lang="en-US" altLang="en-US" sz="2800">
              <a:solidFill>
                <a:srgbClr val="FFFFFF"/>
              </a:solidFill>
            </a:endParaRPr>
          </a:p>
          <a:p>
            <a:pPr marL="0" indent="0" algn="l"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Toxin absorption lead to systemic manifestations like cardiomyopathy, and demyelination of nerves which occurs 2–10 wk after mucocutaneous infection</a:t>
            </a:r>
          </a:p>
          <a:p>
            <a:pPr marL="0" indent="0">
              <a:buFontTx/>
              <a:buNone/>
            </a:pPr>
            <a:endParaRPr lang="en-US" altLang="en-US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BE1D73D9-1C41-41C9-9AA0-1561D8108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3"/>
    </mc:Choice>
    <mc:Fallback xmlns="">
      <p:transition spd="slow" advTm="15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ubtitle 2">
            <a:extLst>
              <a:ext uri="{FF2B5EF4-FFF2-40B4-BE49-F238E27FC236}">
                <a16:creationId xmlns:a16="http://schemas.microsoft.com/office/drawing/2014/main" xmlns="" id="{C25B9CB5-2C37-4BB0-AC82-5F18D52E80E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l"/>
            <a:endParaRPr lang="en-US" altLang="en-US" dirty="0">
              <a:solidFill>
                <a:srgbClr val="FF0000"/>
              </a:solidFill>
            </a:endParaRPr>
          </a:p>
          <a:p>
            <a:pPr algn="l"/>
            <a:r>
              <a:rPr lang="en-US" altLang="en-US" dirty="0">
                <a:solidFill>
                  <a:srgbClr val="FF0000"/>
                </a:solidFill>
              </a:rPr>
              <a:t>CLINICAL MANIFESTATIONS </a:t>
            </a:r>
            <a:r>
              <a:rPr lang="en-US" altLang="en-US" sz="2000" dirty="0">
                <a:solidFill>
                  <a:srgbClr val="FF0000"/>
                </a:solidFill>
              </a:rPr>
              <a:t>:</a:t>
            </a:r>
          </a:p>
          <a:p>
            <a:pPr algn="l"/>
            <a:endParaRPr lang="en-US" altLang="en-US" sz="2800" b="1" dirty="0">
              <a:solidFill>
                <a:srgbClr val="FFFF00"/>
              </a:solidFill>
            </a:endParaRPr>
          </a:p>
          <a:p>
            <a:pPr algn="l"/>
            <a:r>
              <a:rPr lang="en-US" altLang="en-US" sz="2800" b="1" dirty="0">
                <a:solidFill>
                  <a:srgbClr val="FFFF00"/>
                </a:solidFill>
              </a:rPr>
              <a:t>-Respiratory Tract Diphtheria</a:t>
            </a:r>
            <a:r>
              <a:rPr lang="en-US" altLang="en-US" sz="2800" b="1" dirty="0"/>
              <a:t>:</a:t>
            </a:r>
          </a:p>
          <a:p>
            <a:pPr algn="l"/>
            <a:endParaRPr lang="en-US" altLang="en-US" sz="2800" b="1" dirty="0"/>
          </a:p>
          <a:p>
            <a:pPr algn="l"/>
            <a:r>
              <a:rPr lang="en-US" altLang="en-US" sz="2800" dirty="0"/>
              <a:t>Incubation period: </a:t>
            </a:r>
            <a:r>
              <a:rPr lang="en-US" altLang="en-US" sz="2800" b="1" dirty="0"/>
              <a:t>2–4 days.</a:t>
            </a:r>
            <a:endParaRPr lang="en-US" altLang="en-US" sz="2800" dirty="0"/>
          </a:p>
          <a:p>
            <a:pPr algn="l"/>
            <a:endParaRPr lang="en-US" altLang="en-US" sz="2800" dirty="0"/>
          </a:p>
          <a:p>
            <a:pPr algn="l"/>
            <a:endParaRPr lang="ar-IQ" altLang="en-US" sz="28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A706A633-6E9C-4A51-98AD-B8FF0797F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9"/>
    </mc:Choice>
    <mc:Fallback xmlns="">
      <p:transition spd="slow" advTm="25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15">
            <a:extLst>
              <a:ext uri="{FF2B5EF4-FFF2-40B4-BE49-F238E27FC236}">
                <a16:creationId xmlns:a16="http://schemas.microsoft.com/office/drawing/2014/main" xmlns="" id="{11F5115F-1EAE-4B35-A64D-01153C8CA3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925"/>
            <a:ext cx="4872038" cy="6823075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681C2CD-243E-40FB-866A-AF86DC2FAA03}"/>
              </a:ext>
            </a:extLst>
          </p:cNvPr>
          <p:cNvSpPr txBox="1"/>
          <p:nvPr/>
        </p:nvSpPr>
        <p:spPr>
          <a:xfrm>
            <a:off x="5105400" y="533400"/>
            <a:ext cx="3733800" cy="5349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rtl="1">
              <a:spcBef>
                <a:spcPct val="20000"/>
              </a:spcBef>
              <a:defRPr/>
            </a:pPr>
            <a:r>
              <a:rPr lang="en-US" altLang="en-US" sz="2800" kern="0" dirty="0">
                <a:solidFill>
                  <a:srgbClr val="FFFF00"/>
                </a:solidFill>
                <a:latin typeface="Arial"/>
                <a:cs typeface="+mn-cs"/>
              </a:rPr>
              <a:t>Infection of the anterior nares</a:t>
            </a:r>
            <a:r>
              <a:rPr lang="en-US" altLang="en-US" sz="2800" kern="0" dirty="0">
                <a:solidFill>
                  <a:prstClr val="white"/>
                </a:solidFill>
                <a:latin typeface="Arial"/>
                <a:cs typeface="+mn-cs"/>
              </a:rPr>
              <a:t>, which is more common among infants, causes purulent, erosive rhinitis with membrane formation. Shallow ulceration of the external nares and upper lip is characteristic.</a:t>
            </a:r>
          </a:p>
          <a:p>
            <a:pPr rtl="1">
              <a:spcBef>
                <a:spcPct val="20000"/>
              </a:spcBef>
              <a:defRPr/>
            </a:pPr>
            <a:endParaRPr lang="en-US" altLang="en-US" sz="28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1D831B85-8552-4633-B478-556BC079F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7"/>
    </mc:Choice>
    <mc:Fallback xmlns="">
      <p:transition spd="slow" advTm="3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xmlns="" id="{1CC5084F-EE8F-44AB-9237-6CB9B886CE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10600" cy="6324600"/>
          </a:xfrm>
        </p:spPr>
        <p:txBody>
          <a:bodyPr/>
          <a:lstStyle/>
          <a:p>
            <a:pPr marL="0" indent="0" algn="l">
              <a:buFontTx/>
              <a:buNone/>
            </a:pPr>
            <a:endParaRPr lang="en-US" altLang="en-US" sz="2800" dirty="0">
              <a:solidFill>
                <a:srgbClr val="FFFF00"/>
              </a:solidFill>
            </a:endParaRPr>
          </a:p>
          <a:p>
            <a:pPr marL="0" indent="0" algn="l"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*Tonsillar and pharyngeal diphtheria </a:t>
            </a:r>
            <a:r>
              <a:rPr lang="en-US" altLang="en-US" sz="2800" dirty="0">
                <a:solidFill>
                  <a:srgbClr val="FFFFFF"/>
                </a:solidFill>
              </a:rPr>
              <a:t>: sore throat is the universal early symptom. only half of patients have fever, and fewer have dysphagia, hoarseness, or headache</a:t>
            </a:r>
          </a:p>
          <a:p>
            <a:pPr marL="0" indent="0" algn="l">
              <a:buFontTx/>
              <a:buNone/>
            </a:pPr>
            <a:endParaRPr lang="en-US" altLang="en-US" sz="2800" dirty="0">
              <a:solidFill>
                <a:srgbClr val="FFFFFF"/>
              </a:solidFill>
            </a:endParaRPr>
          </a:p>
          <a:p>
            <a:pPr marL="0" indent="0" algn="l"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</a:rPr>
              <a:t>Underlying soft tissue edema and enlarged lymph nodes can cause a </a:t>
            </a:r>
            <a:r>
              <a:rPr lang="en-US" altLang="en-US" sz="2800" b="1" dirty="0">
                <a:solidFill>
                  <a:srgbClr val="FFFFFF"/>
                </a:solidFill>
              </a:rPr>
              <a:t>bull-neck appearance</a:t>
            </a:r>
            <a:r>
              <a:rPr lang="en-US" altLang="en-US" sz="2800" dirty="0">
                <a:solidFill>
                  <a:srgbClr val="FFFFFF"/>
                </a:solidFill>
              </a:rPr>
              <a:t>.</a:t>
            </a:r>
          </a:p>
          <a:p>
            <a:pPr marL="0" indent="0" algn="l">
              <a:buFontTx/>
              <a:buNone/>
            </a:pPr>
            <a:endParaRPr lang="ar-IQ" altLang="en-US" sz="2800" dirty="0">
              <a:solidFill>
                <a:srgbClr val="FFFFFF"/>
              </a:solidFill>
            </a:endParaRPr>
          </a:p>
          <a:p>
            <a:pPr marL="0" indent="0" algn="l">
              <a:buFontTx/>
              <a:buNone/>
            </a:pPr>
            <a:endParaRPr lang="en-US" altLang="en-US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48FC61F4-1B9C-4BC9-934D-3E6D06937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3"/>
    </mc:Choice>
    <mc:Fallback xmlns="">
      <p:transition spd="slow" advTm="25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xmlns="" id="{91749F49-7F30-4A92-B91C-30B2292B59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85738"/>
            <a:ext cx="8534400" cy="6248400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ct val="0"/>
              </a:spcBef>
              <a:buFontTx/>
              <a:buChar char="-"/>
            </a:pPr>
            <a:endParaRPr lang="en-US" altLang="en-US" sz="280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majority of children acquire infection from the saliva or respiratory droplets of asymptomatic individuals.</a:t>
            </a:r>
            <a:endParaRPr lang="ar-IQ" altLang="en-US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-Two mechanisms of vertical transmission of HHV-6 have been identified, transplacental infection and chromosomal integration.</a:t>
            </a:r>
          </a:p>
          <a:p>
            <a:pPr algn="l">
              <a:buFontTx/>
              <a:buNone/>
            </a:pPr>
            <a:endParaRPr lang="en-US" altLang="en-US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A521AB69-D4FF-4504-9D39-9138430AD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2"/>
    </mc:Choice>
    <mc:Fallback xmlns="">
      <p:transition spd="slow" advTm="25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Content Placeholder 3">
            <a:extLst>
              <a:ext uri="{FF2B5EF4-FFF2-40B4-BE49-F238E27FC236}">
                <a16:creationId xmlns:a16="http://schemas.microsoft.com/office/drawing/2014/main" xmlns="" id="{9D45D03D-7555-41DC-91BF-7A277B0C6A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700" y="304800"/>
            <a:ext cx="8204200" cy="6172200"/>
          </a:xfrm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0BD282BE-B482-4A5F-860A-8CB96B6CC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5"/>
    </mc:Choice>
    <mc:Fallback xmlns="">
      <p:transition spd="slow" advTm="10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xmlns="" id="{B031F0B0-5E73-48CE-9DCC-7FAEB9888C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457200"/>
            <a:ext cx="7086600" cy="5410200"/>
          </a:xfrm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59E13641-0A02-4BA2-BBBF-978DF8AFB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7"/>
    </mc:Choice>
    <mc:Fallback xmlns="">
      <p:transition spd="slow" advTm="6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ubtitle 2">
            <a:extLst>
              <a:ext uri="{FF2B5EF4-FFF2-40B4-BE49-F238E27FC236}">
                <a16:creationId xmlns:a16="http://schemas.microsoft.com/office/drawing/2014/main" xmlns="" id="{8A7A6561-D4C1-471E-BD30-4F2219FDC4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l"/>
            <a:endParaRPr lang="en-US" altLang="en-US" sz="2000"/>
          </a:p>
          <a:p>
            <a:pPr algn="l"/>
            <a:endParaRPr lang="en-US" altLang="en-US" sz="2800">
              <a:solidFill>
                <a:srgbClr val="FFFF00"/>
              </a:solidFill>
            </a:endParaRPr>
          </a:p>
          <a:p>
            <a:pPr algn="l"/>
            <a:r>
              <a:rPr lang="en-US" altLang="en-US" sz="2800">
                <a:solidFill>
                  <a:srgbClr val="FFFF00"/>
                </a:solidFill>
              </a:rPr>
              <a:t>*Laryngeal diphtheria : </a:t>
            </a:r>
            <a:r>
              <a:rPr lang="en-US" altLang="en-US" sz="2800"/>
              <a:t>Hoarseness, stridor, dyspnea, and croupy cough occurs .</a:t>
            </a:r>
          </a:p>
          <a:p>
            <a:pPr algn="l"/>
            <a:r>
              <a:rPr lang="en-US" altLang="en-US" sz="2800" b="1"/>
              <a:t> </a:t>
            </a:r>
            <a:r>
              <a:rPr lang="en-US" altLang="en-US" sz="2800"/>
              <a:t>They</a:t>
            </a:r>
            <a:r>
              <a:rPr lang="en-US" altLang="en-US" sz="2800" b="1"/>
              <a:t> </a:t>
            </a:r>
            <a:r>
              <a:rPr lang="en-US" altLang="en-US" sz="2800"/>
              <a:t>are at risk for suffocation because of local soft tissue edema and airway obstruction by the diphtheritic membrane which may require  </a:t>
            </a:r>
            <a:r>
              <a:rPr lang="en-US" altLang="en-US" sz="2800" b="1"/>
              <a:t> </a:t>
            </a:r>
            <a:r>
              <a:rPr lang="en-US" altLang="en-US" sz="2800"/>
              <a:t>establishment of an artificial airway and resection of the pseudomembrane</a:t>
            </a:r>
            <a:r>
              <a:rPr lang="en-US" altLang="en-US" sz="2000"/>
              <a:t>.</a:t>
            </a: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D74B2D79-3E39-4FF5-BB96-05685F6D7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78"/>
    </mc:Choice>
    <mc:Fallback xmlns="">
      <p:transition spd="slow" advTm="3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ubtitle 2">
            <a:extLst>
              <a:ext uri="{FF2B5EF4-FFF2-40B4-BE49-F238E27FC236}">
                <a16:creationId xmlns:a16="http://schemas.microsoft.com/office/drawing/2014/main" xmlns="" id="{68D2A048-384D-431B-8996-73C152F766D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"/>
            <a:ext cx="8686800" cy="6553200"/>
          </a:xfrm>
        </p:spPr>
        <p:txBody>
          <a:bodyPr/>
          <a:lstStyle/>
          <a:p>
            <a:pPr algn="l"/>
            <a:endParaRPr lang="ar-IQ" altLang="en-US"/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xmlns="" id="{05466C91-AFC6-443F-AF39-6D292333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4999" r="23750" b="10001"/>
          <a:stretch>
            <a:fillRect/>
          </a:stretch>
        </p:blipFill>
        <p:spPr bwMode="auto">
          <a:xfrm>
            <a:off x="228600" y="152400"/>
            <a:ext cx="86868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E4E960DD-ABD8-4A26-BF6B-02C11F1B8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2"/>
    </mc:Choice>
    <mc:Fallback xmlns="">
      <p:transition spd="slow" advTm="26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xmlns="" id="{F633BA0F-FFED-48DE-820C-9EA16C819D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62000"/>
            <a:ext cx="5943600" cy="5410200"/>
          </a:xfrm>
        </p:spPr>
      </p:pic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B1FC5B37-525C-44BA-8CAE-925D31A32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7"/>
    </mc:Choice>
    <mc:Fallback xmlns="">
      <p:transition spd="slow" advTm="8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xmlns="" id="{48D7CA1F-715B-464C-9D01-EEB518F20A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0"/>
            <a:ext cx="3962400" cy="5029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E2684A-0176-44C0-A053-04533711BFD0}"/>
              </a:ext>
            </a:extLst>
          </p:cNvPr>
          <p:cNvSpPr txBox="1"/>
          <p:nvPr/>
        </p:nvSpPr>
        <p:spPr>
          <a:xfrm>
            <a:off x="4648200" y="762000"/>
            <a:ext cx="4038600" cy="2825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rtl="1">
              <a:spcBef>
                <a:spcPct val="20000"/>
              </a:spcBef>
              <a:defRPr/>
            </a:pPr>
            <a:r>
              <a:rPr lang="en-US" altLang="en-US" sz="32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Cutaneous Diphtheria </a:t>
            </a:r>
            <a:endParaRPr lang="en-US" altLang="en-US" sz="28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1">
              <a:spcBef>
                <a:spcPct val="20000"/>
              </a:spcBef>
              <a:defRPr/>
            </a:pPr>
            <a:r>
              <a:rPr lang="en-US" altLang="en-US" sz="28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Classic lesion is an indolent, nonprogressive infection characterized by a superficial, </a:t>
            </a:r>
            <a:r>
              <a:rPr lang="en-US" altLang="en-US" sz="2800" kern="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ecthymic</a:t>
            </a:r>
            <a:r>
              <a:rPr lang="en-US" altLang="en-US" sz="28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nonhealing ulcer</a:t>
            </a:r>
            <a:r>
              <a:rPr lang="en-US" altLang="en-US" sz="2000" kern="0" dirty="0">
                <a:solidFill>
                  <a:prstClr val="white"/>
                </a:solidFill>
                <a:latin typeface="Arial"/>
                <a:cs typeface="+mn-cs"/>
              </a:rPr>
              <a:t>.</a:t>
            </a: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80C3B7F2-7ABF-47F3-821B-C111A19FD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9"/>
    </mc:Choice>
    <mc:Fallback xmlns="">
      <p:transition spd="slow" advTm="13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xmlns="" id="{850E6114-6847-42C0-8890-6C0F9A660B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0"/>
            <a:ext cx="8534400" cy="6324600"/>
          </a:xfrm>
        </p:spPr>
        <p:txBody>
          <a:bodyPr/>
          <a:lstStyle/>
          <a:p>
            <a:pPr marL="0" indent="0" algn="l">
              <a:buFontTx/>
              <a:buNone/>
            </a:pPr>
            <a:endParaRPr lang="en-US" altLang="en-US" sz="2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COMPLICATIONS :</a:t>
            </a:r>
          </a:p>
          <a:p>
            <a:pPr marL="0" indent="0" algn="l"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1-Respiratory tract obstruction by pseudomembranes.</a:t>
            </a:r>
          </a:p>
          <a:p>
            <a:pPr marL="0" indent="0" algn="l">
              <a:buFontTx/>
              <a:buNone/>
            </a:pPr>
            <a:endParaRPr lang="en-US" altLang="en-US" sz="2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2-Toxic Cardiomyopathy.</a:t>
            </a:r>
          </a:p>
          <a:p>
            <a:pPr marL="0" indent="0" algn="l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en-US" altLang="en-US" sz="2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3-Toxic Neuropathy.</a:t>
            </a:r>
            <a:endParaRPr lang="ar-IQ" altLang="en-US" sz="2000">
              <a:solidFill>
                <a:srgbClr val="FFFFFF"/>
              </a:solidFill>
            </a:endParaRPr>
          </a:p>
          <a:p>
            <a:pPr marL="0" indent="0" algn="l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en-US" altLang="en-US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0C2B589E-FD8A-4B03-851A-F5B5CACE6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8"/>
    </mc:Choice>
    <mc:Fallback xmlns="">
      <p:transition spd="slow" advTm="2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ubtitle 2">
            <a:extLst>
              <a:ext uri="{FF2B5EF4-FFF2-40B4-BE49-F238E27FC236}">
                <a16:creationId xmlns:a16="http://schemas.microsoft.com/office/drawing/2014/main" xmlns="" id="{EA62AB33-1A22-451E-8570-FE9D8503F52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l"/>
            <a:endParaRPr lang="en-US" altLang="en-US" sz="2000" b="1">
              <a:solidFill>
                <a:srgbClr val="FF0000"/>
              </a:solidFill>
            </a:endParaRPr>
          </a:p>
          <a:p>
            <a:pPr algn="l"/>
            <a:endParaRPr lang="en-US" altLang="en-US" sz="2800" b="1">
              <a:solidFill>
                <a:srgbClr val="FF0000"/>
              </a:solidFill>
            </a:endParaRPr>
          </a:p>
          <a:p>
            <a:pPr algn="l"/>
            <a:r>
              <a:rPr lang="en-US" altLang="en-US" sz="2800" b="1">
                <a:solidFill>
                  <a:srgbClr val="FF0000"/>
                </a:solidFill>
              </a:rPr>
              <a:t>DIAGNOSIS :</a:t>
            </a:r>
          </a:p>
          <a:p>
            <a:pPr algn="l"/>
            <a:r>
              <a:rPr lang="en-US" altLang="en-US" sz="2800"/>
              <a:t>-Specimens for culture obtained from the nose and throat and any mucocutaneous lesion .</a:t>
            </a:r>
          </a:p>
          <a:p>
            <a:pPr algn="l"/>
            <a:endParaRPr lang="en-US" altLang="en-US" sz="2800"/>
          </a:p>
          <a:p>
            <a:pPr algn="l"/>
            <a:endParaRPr lang="en-US" altLang="en-US" sz="2800"/>
          </a:p>
          <a:p>
            <a:r>
              <a:rPr lang="en-US" altLang="en-US" sz="4800" b="1">
                <a:solidFill>
                  <a:srgbClr val="FF0000"/>
                </a:solidFill>
              </a:rPr>
              <a:t>TREATMENT </a:t>
            </a:r>
          </a:p>
          <a:p>
            <a:pPr algn="l"/>
            <a:endParaRPr lang="en-US" altLang="en-US" sz="2800"/>
          </a:p>
          <a:p>
            <a:pPr algn="l"/>
            <a:endParaRPr lang="ar-IQ" altLang="en-US" sz="200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02A55F9F-ACDB-42E2-A61F-E3B383DD6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0"/>
    </mc:Choice>
    <mc:Fallback xmlns="">
      <p:transition spd="slow" advTm="17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4">
            <a:extLst>
              <a:ext uri="{FF2B5EF4-FFF2-40B4-BE49-F238E27FC236}">
                <a16:creationId xmlns:a16="http://schemas.microsoft.com/office/drawing/2014/main" xmlns="" id="{55727BA7-5C83-4F8A-91DF-15AE0BA472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3000"/>
            <a:ext cx="3200400" cy="4343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B963E3-08CD-4E89-90E1-49A469680237}"/>
              </a:ext>
            </a:extLst>
          </p:cNvPr>
          <p:cNvSpPr txBox="1"/>
          <p:nvPr/>
        </p:nvSpPr>
        <p:spPr>
          <a:xfrm>
            <a:off x="4191000" y="1143000"/>
            <a:ext cx="4191000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rtl="1">
              <a:spcBef>
                <a:spcPct val="20000"/>
              </a:spcBef>
              <a:defRPr/>
            </a:pPr>
            <a:r>
              <a:rPr lang="en-US" altLang="en-US" sz="2800" kern="0" dirty="0">
                <a:solidFill>
                  <a:prstClr val="white"/>
                </a:solidFill>
                <a:latin typeface="Arial"/>
                <a:cs typeface="+mn-cs"/>
              </a:rPr>
              <a:t>1-</a:t>
            </a:r>
            <a:r>
              <a:rPr lang="en-US" altLang="en-US" sz="2800" b="1" kern="0" dirty="0">
                <a:solidFill>
                  <a:prstClr val="white"/>
                </a:solidFill>
                <a:latin typeface="Arial"/>
                <a:cs typeface="+mn-cs"/>
              </a:rPr>
              <a:t>Antitoxin:  </a:t>
            </a:r>
            <a:r>
              <a:rPr lang="en-US" altLang="en-US" sz="2800" kern="0" dirty="0">
                <a:solidFill>
                  <a:prstClr val="white"/>
                </a:solidFill>
                <a:latin typeface="Arial"/>
                <a:cs typeface="+mn-cs"/>
              </a:rPr>
              <a:t>It is the mainstay of therapy and should be administered empirically as a single dose of 20,000–100,000 U based on the degree of toxicity. It neutralizes only free toxin. </a:t>
            </a:r>
            <a:endParaRPr lang="en-US" alt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94B5B70F-B785-4604-85CF-165FBD1DE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77"/>
    </mc:Choice>
    <mc:Fallback xmlns="">
      <p:transition spd="slow" advTm="4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4A6247-23D7-422F-B564-8CA58B8C5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6172200"/>
          </a:xfrm>
        </p:spPr>
        <p:txBody>
          <a:bodyPr/>
          <a:lstStyle/>
          <a:p>
            <a:pPr marL="0" indent="0" algn="l">
              <a:buFontTx/>
              <a:buNone/>
              <a:defRPr/>
            </a:pPr>
            <a:endParaRPr lang="en-US" altLang="en-US" sz="2800" dirty="0">
              <a:solidFill>
                <a:prstClr val="white"/>
              </a:solidFill>
            </a:endParaRPr>
          </a:p>
          <a:p>
            <a:pPr marL="0" indent="0" algn="l"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</a:rPr>
              <a:t>2-</a:t>
            </a:r>
            <a:r>
              <a:rPr lang="en-US" altLang="en-US" b="1" dirty="0">
                <a:solidFill>
                  <a:srgbClr val="FF0000"/>
                </a:solidFill>
              </a:rPr>
              <a:t>Antimicrobial therapy :</a:t>
            </a:r>
            <a:endParaRPr lang="en-US" altLang="en-US" sz="2800" dirty="0">
              <a:solidFill>
                <a:prstClr val="white"/>
              </a:solidFill>
            </a:endParaRPr>
          </a:p>
          <a:p>
            <a:pPr marL="0" indent="0" algn="l">
              <a:buFontTx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</a:rPr>
              <a:t>Erythromycin</a:t>
            </a:r>
            <a:r>
              <a:rPr lang="en-US" altLang="en-US" sz="2800" b="1" dirty="0">
                <a:solidFill>
                  <a:prstClr val="white"/>
                </a:solidFill>
              </a:rPr>
              <a:t> </a:t>
            </a:r>
            <a:r>
              <a:rPr lang="en-US" altLang="en-US" sz="2800" dirty="0">
                <a:solidFill>
                  <a:prstClr val="white"/>
                </a:solidFill>
              </a:rPr>
              <a:t>(40–50 mg/kg/day divided every 6 </a:t>
            </a:r>
            <a:r>
              <a:rPr lang="en-US" altLang="en-US" sz="2800" dirty="0" err="1">
                <a:solidFill>
                  <a:prstClr val="white"/>
                </a:solidFill>
              </a:rPr>
              <a:t>hr</a:t>
            </a:r>
            <a:r>
              <a:rPr lang="en-US" altLang="en-US" sz="2800" dirty="0">
                <a:solidFill>
                  <a:prstClr val="white"/>
                </a:solidFill>
              </a:rPr>
              <a:t> PO, or </a:t>
            </a:r>
          </a:p>
          <a:p>
            <a:pPr marL="0" indent="0" algn="l">
              <a:buFontTx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</a:rPr>
              <a:t>crystalline penicillin G </a:t>
            </a:r>
            <a:r>
              <a:rPr lang="en-US" altLang="en-US" sz="2800" dirty="0">
                <a:solidFill>
                  <a:prstClr val="white"/>
                </a:solidFill>
              </a:rPr>
              <a:t>(100,000–150,000 U/kg/day divided every 6 </a:t>
            </a:r>
            <a:r>
              <a:rPr lang="en-US" altLang="en-US" sz="2800" dirty="0" err="1">
                <a:solidFill>
                  <a:prstClr val="white"/>
                </a:solidFill>
              </a:rPr>
              <a:t>hr</a:t>
            </a:r>
            <a:r>
              <a:rPr lang="en-US" altLang="en-US" sz="2800" dirty="0">
                <a:solidFill>
                  <a:prstClr val="white"/>
                </a:solidFill>
              </a:rPr>
              <a:t> IV or IM), </a:t>
            </a:r>
            <a:r>
              <a:rPr lang="en-US" altLang="en-US" sz="2800" dirty="0">
                <a:solidFill>
                  <a:prstClr val="white"/>
                </a:solidFill>
                <a:latin typeface="+mj-lt"/>
              </a:rPr>
              <a:t>or </a:t>
            </a:r>
            <a:r>
              <a:rPr lang="en-US" sz="2800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daily </a:t>
            </a:r>
            <a:r>
              <a:rPr lang="en-US" sz="28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Procaine penicillin</a:t>
            </a:r>
            <a:r>
              <a:rPr lang="en-US" sz="28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(300,000 units/day IM for those &lt;10 kg in weight; 600,000 units/day IM for those &gt;10 kg in weight</a:t>
            </a:r>
            <a:r>
              <a:rPr lang="en-US" altLang="en-US" sz="2800" dirty="0">
                <a:solidFill>
                  <a:prstClr val="white"/>
                </a:solidFill>
                <a:latin typeface="+mj-lt"/>
              </a:rPr>
              <a:t> for </a:t>
            </a:r>
            <a:r>
              <a:rPr lang="en-US" altLang="en-US" sz="2800" dirty="0">
                <a:solidFill>
                  <a:srgbClr val="FF0000"/>
                </a:solidFill>
                <a:latin typeface="+mj-lt"/>
              </a:rPr>
              <a:t>14 days</a:t>
            </a:r>
            <a:r>
              <a:rPr lang="en-US" altLang="en-US" sz="2800" dirty="0">
                <a:solidFill>
                  <a:prstClr val="white"/>
                </a:solidFill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3A305668-6356-4C6A-B8F4-7D101D10C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25"/>
    </mc:Choice>
    <mc:Fallback xmlns="">
      <p:transition spd="slow" advTm="5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2">
            <a:extLst>
              <a:ext uri="{FF2B5EF4-FFF2-40B4-BE49-F238E27FC236}">
                <a16:creationId xmlns:a16="http://schemas.microsoft.com/office/drawing/2014/main" xmlns="" id="{DD28ADCB-7878-4621-B3C4-0A1C4FA66E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763000" cy="6553200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MANIFESTATIONS </a:t>
            </a:r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alt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*The incubation period </a:t>
            </a: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5–15 days</a:t>
            </a: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*It is characterized by the abrupt onset of high fever(38- 40°C), with irritability 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fever usually resolves acutely after 72 hr. coincident with the appearance of a faint pink or rose-colored, nonpruritic rash (macules and papules) on the trunk.</a:t>
            </a:r>
            <a:r>
              <a:rPr lang="en-US" altLang="en-US" sz="2800">
                <a:latin typeface="MinionPro-Regular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>
              <a:latin typeface="MinionPro-Regular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000">
              <a:solidFill>
                <a:srgbClr val="FF0000"/>
              </a:solidFill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325A70A3-7234-4528-8268-402AD5D8D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56"/>
    </mc:Choice>
    <mc:Fallback xmlns="">
      <p:transition spd="slow" advTm="4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ubtitle 2">
            <a:extLst>
              <a:ext uri="{FF2B5EF4-FFF2-40B4-BE49-F238E27FC236}">
                <a16:creationId xmlns:a16="http://schemas.microsoft.com/office/drawing/2014/main" xmlns="" id="{454282C1-AD69-44B5-B28D-3E61992C6E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763000" cy="6553200"/>
          </a:xfrm>
        </p:spPr>
        <p:txBody>
          <a:bodyPr/>
          <a:lstStyle/>
          <a:p>
            <a:pPr algn="l"/>
            <a:endParaRPr lang="en-US" altLang="en-US" sz="2000"/>
          </a:p>
          <a:p>
            <a:pPr algn="l"/>
            <a:r>
              <a:rPr lang="en-US" altLang="en-US" sz="2800"/>
              <a:t>Elimination of the organism should be documented by at least 2 successive negative cultures from the nose and throat (or skin) obtained 24 hr apart after completion of therapy.</a:t>
            </a:r>
          </a:p>
          <a:p>
            <a:pPr algn="l"/>
            <a:endParaRPr lang="en-US" altLang="en-US" sz="2800"/>
          </a:p>
          <a:p>
            <a:pPr algn="l"/>
            <a:r>
              <a:rPr lang="en-US" altLang="en-US" sz="2800" b="1">
                <a:solidFill>
                  <a:srgbClr val="FFFF00"/>
                </a:solidFill>
              </a:rPr>
              <a:t>3-Supportive treatment </a:t>
            </a:r>
            <a:r>
              <a:rPr lang="en-US" altLang="en-US" sz="2800"/>
              <a:t>: isolation &amp; bed rest during the acute phase &amp; usually for 2 weeks .</a:t>
            </a:r>
          </a:p>
          <a:p>
            <a:pPr algn="l"/>
            <a:endParaRPr lang="en-US" altLang="en-US" sz="2800"/>
          </a:p>
          <a:p>
            <a:pPr algn="l"/>
            <a:r>
              <a:rPr lang="en-US" altLang="en-US" sz="2800">
                <a:solidFill>
                  <a:srgbClr val="FF0000"/>
                </a:solidFill>
              </a:rPr>
              <a:t>PREVENTION </a:t>
            </a:r>
            <a:r>
              <a:rPr lang="en-US" altLang="en-US" sz="2800"/>
              <a:t>:</a:t>
            </a:r>
          </a:p>
          <a:p>
            <a:pPr algn="l"/>
            <a:r>
              <a:rPr lang="en-US" altLang="en-US" sz="2800" b="1">
                <a:solidFill>
                  <a:srgbClr val="FFFF00"/>
                </a:solidFill>
              </a:rPr>
              <a:t>Diphtheria toxoid  </a:t>
            </a:r>
            <a:r>
              <a:rPr lang="en-US" altLang="en-US" sz="2800"/>
              <a:t>(DTP Vaccine </a:t>
            </a:r>
            <a:r>
              <a:rPr lang="en-US" altLang="en-US" sz="2000"/>
              <a:t>) .</a:t>
            </a:r>
            <a:endParaRPr lang="ar-IQ" altLang="en-US" sz="2000"/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54FC6F6C-69EB-4032-97EE-8FDBA1F75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3"/>
    </mc:Choice>
    <mc:Fallback xmlns="">
      <p:transition spd="slow" advTm="3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عنصر نائب للمحتوى 2">
            <a:extLst>
              <a:ext uri="{FF2B5EF4-FFF2-40B4-BE49-F238E27FC236}">
                <a16:creationId xmlns:a16="http://schemas.microsoft.com/office/drawing/2014/main" xmlns="" id="{E90051FC-24AE-4D31-903D-A8052F9099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305800" cy="60960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altLang="en-US"/>
          </a:p>
          <a:p>
            <a:pPr marL="0" indent="0" algn="ctr">
              <a:buFontTx/>
              <a:buNone/>
            </a:pPr>
            <a:endParaRPr lang="en-US" altLang="en-US"/>
          </a:p>
          <a:p>
            <a:pPr marL="0" indent="0" algn="ctr">
              <a:buFontTx/>
              <a:buNone/>
            </a:pPr>
            <a:endParaRPr lang="en-US" altLang="en-US"/>
          </a:p>
          <a:p>
            <a:pPr marL="0" indent="0" algn="ctr">
              <a:buFontTx/>
              <a:buNone/>
            </a:pPr>
            <a:r>
              <a:rPr lang="en-US" altLang="en-US" sz="7200" b="1">
                <a:solidFill>
                  <a:srgbClr val="FFC000"/>
                </a:solidFill>
                <a:latin typeface="Arial Black" panose="020B0A04020102020204" pitchFamily="34" charset="0"/>
              </a:rPr>
              <a:t>Thank you</a:t>
            </a:r>
          </a:p>
          <a:p>
            <a:pPr marL="0" indent="0" algn="ctr">
              <a:buFontTx/>
              <a:buNone/>
            </a:pPr>
            <a:endParaRPr lang="en-US" altLang="en-US"/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5C484AEC-5031-4922-9196-1A564C534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"/>
    </mc:Choice>
    <mc:Fallback xmlns="">
      <p:transition spd="slow" advTm="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>
            <a:extLst>
              <a:ext uri="{FF2B5EF4-FFF2-40B4-BE49-F238E27FC236}">
                <a16:creationId xmlns:a16="http://schemas.microsoft.com/office/drawing/2014/main" xmlns="" id="{7FE9718E-6553-4C84-9255-A6430120B4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388" y="230188"/>
            <a:ext cx="6931025" cy="6321425"/>
          </a:xfrm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04AE404C-A6AA-4DAC-B7AE-26B582B28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5"/>
    </mc:Choice>
    <mc:Fallback xmlns="">
      <p:transition spd="slow" advTm="1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2">
            <a:extLst>
              <a:ext uri="{FF2B5EF4-FFF2-40B4-BE49-F238E27FC236}">
                <a16:creationId xmlns:a16="http://schemas.microsoft.com/office/drawing/2014/main" xmlns="" id="{823488F7-4263-4D1F-B151-5831FCD84A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763000" cy="6477000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rash usually lasts 1-3 days,</a:t>
            </a:r>
            <a:r>
              <a:rPr lang="en-US" altLang="en-US" sz="2800" dirty="0">
                <a:solidFill>
                  <a:srgbClr val="FFFFFF"/>
                </a:solidFill>
                <a:latin typeface="MinionPro-Regular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spreading from the trunk to the face and extremities.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Febrile Seizures may occur in 5–10% of cases. Infrequent complaints include rhinorrhea, sore throat,</a:t>
            </a:r>
            <a:r>
              <a:rPr lang="en-US" altLang="en-US" sz="2800" dirty="0">
                <a:latin typeface="MinionPro-Regular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enlarged suboccipital nodes, abdominal pain, vomiting, and diarrhea.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21BAAF9F-7D9A-4A63-924D-6006EB570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1"/>
    </mc:Choice>
    <mc:Fallback xmlns="">
      <p:transition spd="slow" advTm="2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>
            <a:extLst>
              <a:ext uri="{FF2B5EF4-FFF2-40B4-BE49-F238E27FC236}">
                <a16:creationId xmlns:a16="http://schemas.microsoft.com/office/drawing/2014/main" xmlns="" id="{AD3CA8B5-11AC-40BF-A0E1-55B04A5B44D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763000" cy="6477000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DIAGNOSIS:</a:t>
            </a:r>
            <a:endParaRPr lang="en-US" altLang="en-US" sz="280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 clinical: age, history &amp; clinical findings.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Serological tests for HHV-6: early IgM antibody &amp; later IgG antibody detection. 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 Virus culture </a:t>
            </a:r>
          </a:p>
          <a:p>
            <a:pPr algn="l"/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 PCR</a:t>
            </a:r>
            <a:endParaRPr lang="en-US" altLang="en-US" sz="2800" b="1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US" altLang="en-US" b="1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TREATMENT</a:t>
            </a:r>
            <a:r>
              <a:rPr lang="en-US" altLang="en-US" sz="280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Supportive which include adequate fluid intake &amp; antipyretic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b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Prognosis</a:t>
            </a: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excellent.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en-US" sz="44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en-US" sz="24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ar-IQ" altLang="en-US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BCEF5618-0F56-4203-B39B-1E53C8485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6"/>
    </mc:Choice>
    <mc:Fallback xmlns="">
      <p:transition spd="slow" advTm="4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ubtitle 2">
            <a:extLst>
              <a:ext uri="{FF2B5EF4-FFF2-40B4-BE49-F238E27FC236}">
                <a16:creationId xmlns:a16="http://schemas.microsoft.com/office/drawing/2014/main" xmlns="" id="{D604E42A-D713-41BB-AA91-76B65C5DACA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4400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Mumps</a:t>
            </a:r>
            <a:endParaRPr lang="en-US" altLang="en-US" sz="240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characterized by fever, bilateral or unilateral parotid swelling &amp; tenderness 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altLang="en-US" sz="24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ETIOLOGY. </a:t>
            </a:r>
            <a:endParaRPr lang="en-US" altLang="en-US" sz="2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Mumps virus which is a single-stranded RNA virus</a:t>
            </a:r>
            <a:r>
              <a:rPr lang="en-US" altLang="en-US" sz="2800" i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</a:pPr>
            <a:r>
              <a:rPr lang="ar-IQ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EPIDEMIOLOGY:</a:t>
            </a:r>
            <a:endParaRPr lang="en-US" altLang="en-US" sz="2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Mumps infection occurred more in the winter and spring months .</a:t>
            </a:r>
          </a:p>
          <a:p>
            <a:pPr algn="l"/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most common in older children, adolescents, and young adults.</a:t>
            </a:r>
            <a:endParaRPr lang="ar-IQ" altLang="en-US" sz="2800"/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68E3EE8B-98E5-4B77-9ECC-2586FE078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8"/>
    </mc:Choice>
    <mc:Fallback xmlns="">
      <p:transition spd="slow" advTm="4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itle 2">
            <a:extLst>
              <a:ext uri="{FF2B5EF4-FFF2-40B4-BE49-F238E27FC236}">
                <a16:creationId xmlns:a16="http://schemas.microsoft.com/office/drawing/2014/main" xmlns="" id="{DF1BE2C4-2CE0-4086-8A1B-953E20119DC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"/>
            <a:ext cx="8763000" cy="6553200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spread from person to person by respiratory droplets.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period of maximum infectiousness is 1–2 days before to 5 days after parotid swelling.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Life long immunity follow clinical &amp; subclinical infection . </a:t>
            </a:r>
          </a:p>
          <a:p>
            <a:pPr algn="l">
              <a:lnSpc>
                <a:spcPct val="107000"/>
              </a:lnSpc>
              <a:spcBef>
                <a:spcPct val="0"/>
              </a:spcBef>
            </a:pPr>
            <a:endParaRPr lang="en-US" altLang="en-US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PATHOLOGY AND PATHOGENESIS</a:t>
            </a:r>
            <a:endParaRPr lang="en-US" altLang="en-US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Mumps virus targets the salivary glands, central nervous system (CNS), pancreas, testes, and, to a lesser extent, thyroid, ovaries, heart, kidneys, liver, and joint synovia.</a:t>
            </a:r>
          </a:p>
          <a:p>
            <a:pPr algn="r">
              <a:lnSpc>
                <a:spcPct val="107000"/>
              </a:lnSpc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 eaLnBrk="1" hangingPunct="1"/>
            <a:endParaRPr lang="ar-IQ" alt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xmlns="" id="{8E665116-AE29-4108-947B-73695CC43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4"/>
    </mc:Choice>
    <mc:Fallback xmlns="">
      <p:transition spd="slow" advTm="4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Inf.D L2</Template>
  <TotalTime>0</TotalTime>
  <Words>1126</Words>
  <Application>Microsoft Office PowerPoint</Application>
  <PresentationFormat>عرض على الشاشة (3:4)‏</PresentationFormat>
  <Paragraphs>186</Paragraphs>
  <Slides>41</Slides>
  <Notes>2</Notes>
  <HiddenSlides>0</HiddenSlides>
  <MMClips>41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Baskerville Old Face</vt:lpstr>
      <vt:lpstr>Calibri</vt:lpstr>
      <vt:lpstr>MinionPro-Regular</vt:lpstr>
      <vt:lpstr>نسق Office</vt:lpstr>
      <vt:lpstr>Common infectious diseases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infectious diseases</dc:title>
  <dc:creator>حساب Microsoft</dc:creator>
  <cp:lastModifiedBy>حساب Microsoft</cp:lastModifiedBy>
  <cp:revision>1</cp:revision>
  <cp:lastPrinted>1601-01-01T00:00:00Z</cp:lastPrinted>
  <dcterms:created xsi:type="dcterms:W3CDTF">2020-05-09T07:49:44Z</dcterms:created>
  <dcterms:modified xsi:type="dcterms:W3CDTF">2020-05-09T07:50:09Z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