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7" r:id="rId12"/>
    <p:sldId id="258" r:id="rId13"/>
    <p:sldId id="259" r:id="rId14"/>
    <p:sldId id="260" r:id="rId15"/>
    <p:sldId id="265" r:id="rId16"/>
    <p:sldId id="261" r:id="rId17"/>
    <p:sldId id="262" r:id="rId18"/>
    <p:sldId id="263" r:id="rId19"/>
    <p:sldId id="264" r:id="rId20"/>
    <p:sldId id="266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4AA005-26E7-4AA6-B76F-A3EE73CD1FE5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19F150-4758-4682-AD2C-A51B723FF1E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9F150-4758-4682-AD2C-A51B723FF1EC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FBA74-D458-4A67-AE53-3D587326F4F1}" type="datetimeFigureOut">
              <a:rPr lang="ar-IQ" smtClean="0"/>
              <a:pPr/>
              <a:t>08/08/1441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A75A1-CD91-4DA7-82DF-B21A0C71498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pharynx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pPr algn="l" rtl="0" eaLnBrk="1" hangingPunct="1"/>
            <a:r>
              <a:rPr lang="en-US" altLang="en-US" smtClean="0"/>
              <a:t>Funnel shaped musculomembranous tube</a:t>
            </a:r>
          </a:p>
          <a:p>
            <a:pPr algn="l" rtl="0" eaLnBrk="1" hangingPunct="1">
              <a:buFontTx/>
              <a:buNone/>
            </a:pPr>
            <a:r>
              <a:rPr lang="en-US" altLang="en-US" smtClean="0"/>
              <a:t>   extended from the skull base to the    oesophagus opposite the sixth cervical vertebra</a:t>
            </a:r>
            <a:endParaRPr lang="ar-SA" altLang="en-US" smtClean="0"/>
          </a:p>
          <a:p>
            <a:pPr algn="l" rtl="0" eaLnBrk="1" hangingPunct="1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893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Palatine tonsil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06800"/>
          </a:xfrm>
        </p:spPr>
        <p:txBody>
          <a:bodyPr/>
          <a:lstStyle/>
          <a:p>
            <a:pPr algn="l" rtl="0" eaLnBrk="1" hangingPunct="1"/>
            <a:r>
              <a:rPr lang="en-US" altLang="en-US" sz="2400" smtClean="0"/>
              <a:t>Two masses of lymphoid tissue located in the lat. wall of the oropharynx between ant. &amp; post. Faucial pillars</a:t>
            </a:r>
          </a:p>
          <a:p>
            <a:pPr algn="l" rtl="0" eaLnBrk="1" hangingPunct="1"/>
            <a:r>
              <a:rPr lang="en-US" altLang="en-US" sz="2400" smtClean="0"/>
              <a:t>The free medial surface project into the cavity of pharynx and pitted by numerous small opening lead into crypts in which the mucous glands are secreting</a:t>
            </a:r>
          </a:p>
          <a:p>
            <a:pPr algn="l" rtl="0" eaLnBrk="1" hangingPunct="1"/>
            <a:r>
              <a:rPr lang="en-US" altLang="en-US" sz="2400" smtClean="0"/>
              <a:t>Lat. Surface covered by fibrous tissue called capsule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91013"/>
            <a:ext cx="3276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8313"/>
            <a:ext cx="2933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2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adenoid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Hypertrophy of the nasopharyngeal tonsil sufficient to produce symptoms .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- most commonly between 3 &amp; 6 years.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- atrophy  begins after 10 years / completes before 20 years.</a:t>
            </a:r>
            <a:endParaRPr lang="ar-IQ" dirty="0"/>
          </a:p>
        </p:txBody>
      </p:sp>
      <p:pic>
        <p:nvPicPr>
          <p:cNvPr id="1026" name="Picture 2" descr="C:\Users\SONY\Downloads\Documents\ad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00504"/>
            <a:ext cx="256222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Symptoms &amp;signs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algn="l" rtl="0">
              <a:buFont typeface="+mj-lt"/>
              <a:buAutoNum type="alphaUcPeriod"/>
            </a:pPr>
            <a:r>
              <a:rPr lang="en-US" sz="3400" b="1" dirty="0" smtClean="0"/>
              <a:t>Due to hypertrophy </a:t>
            </a:r>
            <a:r>
              <a:rPr lang="en-US" dirty="0" smtClean="0"/>
              <a:t>: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i="1" dirty="0" smtClean="0"/>
              <a:t>1</a:t>
            </a:r>
            <a:r>
              <a:rPr lang="en-US" b="1" i="1" dirty="0" smtClean="0"/>
              <a:t>. nasal obstruction causing :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a- mouth breathing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b- difficulty in eating</a:t>
            </a:r>
          </a:p>
          <a:p>
            <a:pPr marL="514350" indent="-514350" algn="l" rtl="0">
              <a:buNone/>
            </a:pPr>
            <a:r>
              <a:rPr lang="en-US" dirty="0" smtClean="0"/>
              <a:t>           c- noisy breathing &amp; eating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d- drooling 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e- snoring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f- toneless voice </a:t>
            </a:r>
          </a:p>
          <a:p>
            <a:pPr marL="514350" indent="-65088" algn="l" rtl="0">
              <a:buFont typeface="+mj-lt"/>
              <a:buAutoNum type="arabicPeriod" startAt="2"/>
            </a:pPr>
            <a:r>
              <a:rPr lang="en-US" i="1" dirty="0" smtClean="0"/>
              <a:t>  </a:t>
            </a:r>
            <a:r>
              <a:rPr lang="en-US" b="1" i="1" dirty="0" smtClean="0"/>
              <a:t>Eustachian tube obstruction</a:t>
            </a:r>
            <a:r>
              <a:rPr lang="en-US" b="1" dirty="0" smtClean="0"/>
              <a:t>:</a:t>
            </a:r>
          </a:p>
          <a:p>
            <a:pPr marL="514350" indent="31750" algn="l" rtl="0">
              <a:buNone/>
            </a:pPr>
            <a:r>
              <a:rPr lang="en-US" dirty="0" smtClean="0"/>
              <a:t>   a-  deafness</a:t>
            </a:r>
          </a:p>
          <a:p>
            <a:pPr marL="514350" indent="31750" algn="l" rtl="0">
              <a:buNone/>
            </a:pPr>
            <a:r>
              <a:rPr lang="en-US" dirty="0" smtClean="0"/>
              <a:t>   b-  </a:t>
            </a:r>
            <a:r>
              <a:rPr lang="en-US" dirty="0" err="1" smtClean="0"/>
              <a:t>Secretory</a:t>
            </a:r>
            <a:r>
              <a:rPr lang="en-US" dirty="0" smtClean="0"/>
              <a:t> o. m.        </a:t>
            </a:r>
            <a:endParaRPr lang="ar-IQ" dirty="0" smtClean="0"/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</a:p>
          <a:p>
            <a:pPr marL="514350" indent="-514350"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 algn="l" rtl="0">
              <a:buNone/>
            </a:pPr>
            <a:r>
              <a:rPr lang="en-US" b="1" dirty="0" smtClean="0"/>
              <a:t>B. Due to inflammation:</a:t>
            </a:r>
          </a:p>
          <a:p>
            <a:pPr marL="514350" indent="111125" algn="l" rtl="0">
              <a:buFont typeface="+mj-lt"/>
              <a:buAutoNum type="arabicPeriod"/>
            </a:pPr>
            <a:r>
              <a:rPr lang="en-US" i="1" dirty="0"/>
              <a:t> </a:t>
            </a:r>
            <a:r>
              <a:rPr lang="en-US" i="1" dirty="0" smtClean="0"/>
              <a:t>   nasal discharge &amp; post nasal drip</a:t>
            </a:r>
          </a:p>
          <a:p>
            <a:pPr marL="514350" indent="111125" algn="l" rtl="0">
              <a:buNone/>
            </a:pPr>
            <a:r>
              <a:rPr lang="en-US" dirty="0"/>
              <a:t> </a:t>
            </a:r>
            <a:r>
              <a:rPr lang="en-US" dirty="0" smtClean="0"/>
              <a:t>  ( egg- white plug of mucus seen behind uvula on gagging is almost diagnostic) .</a:t>
            </a:r>
          </a:p>
          <a:p>
            <a:pPr marL="514350" indent="111125" algn="l" rtl="0">
              <a:buFont typeface="+mj-lt"/>
              <a:buAutoNum type="arabicPeriod" startAt="2"/>
            </a:pPr>
            <a:r>
              <a:rPr lang="en-US" i="1" dirty="0"/>
              <a:t> </a:t>
            </a:r>
            <a:r>
              <a:rPr lang="en-US" i="1" dirty="0" smtClean="0"/>
              <a:t> O.M.</a:t>
            </a:r>
          </a:p>
          <a:p>
            <a:pPr marL="514350" indent="111125" algn="l" rtl="0">
              <a:buFont typeface="+mj-lt"/>
              <a:buAutoNum type="arabicPeriod" startAt="2"/>
            </a:pPr>
            <a:r>
              <a:rPr lang="en-US" i="1" dirty="0" smtClean="0"/>
              <a:t>  </a:t>
            </a:r>
            <a:r>
              <a:rPr lang="en-US" i="1" dirty="0" err="1" smtClean="0"/>
              <a:t>rhinosinusitis</a:t>
            </a:r>
            <a:endParaRPr lang="en-US" i="1" dirty="0" smtClean="0"/>
          </a:p>
          <a:p>
            <a:pPr marL="514350" indent="111125" algn="l" rtl="0">
              <a:buFont typeface="+mj-lt"/>
              <a:buAutoNum type="arabicPeriod" startAt="2"/>
            </a:pPr>
            <a:r>
              <a:rPr lang="en-US" i="1" dirty="0" err="1" smtClean="0"/>
              <a:t>Cx</a:t>
            </a:r>
            <a:r>
              <a:rPr lang="en-US" i="1" dirty="0" smtClean="0"/>
              <a:t>. Lymphadenitis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b="1" dirty="0" smtClean="0"/>
              <a:t>C. Generalized disturbances:</a:t>
            </a:r>
          </a:p>
          <a:p>
            <a:pPr indent="282575" algn="l" rtl="0"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en-US" i="1" dirty="0" smtClean="0"/>
              <a:t> mental dullness</a:t>
            </a:r>
          </a:p>
          <a:p>
            <a:pPr indent="282575" algn="l" rtl="0">
              <a:buFont typeface="Wingdings" pitchFamily="2" charset="2"/>
              <a:buChar char="Ø"/>
            </a:pPr>
            <a:r>
              <a:rPr lang="en-US" i="1" dirty="0" smtClean="0"/>
              <a:t>Apathy</a:t>
            </a:r>
          </a:p>
          <a:p>
            <a:pPr indent="282575" algn="l" rtl="0">
              <a:buFont typeface="Wingdings" pitchFamily="2" charset="2"/>
              <a:buChar char="Ø"/>
            </a:pPr>
            <a:r>
              <a:rPr lang="en-US" i="1" dirty="0" smtClean="0"/>
              <a:t>Nocturnal enuresis .    </a:t>
            </a:r>
            <a:endParaRPr lang="ar-IQ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SONY\Downloads\Documents\ad. fa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14488"/>
            <a:ext cx="2500330" cy="3338069"/>
          </a:xfrm>
          <a:prstGeom prst="rect">
            <a:avLst/>
          </a:prstGeom>
          <a:noFill/>
        </p:spPr>
      </p:pic>
      <p:pic>
        <p:nvPicPr>
          <p:cNvPr id="3075" name="Picture 3" descr="C:\Users\SONY\Downloads\Documents\ad.xr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5140" y="1785926"/>
            <a:ext cx="2620810" cy="3214710"/>
          </a:xfrm>
          <a:prstGeom prst="rect">
            <a:avLst/>
          </a:prstGeom>
          <a:noFill/>
        </p:spPr>
      </p:pic>
      <p:pic>
        <p:nvPicPr>
          <p:cNvPr id="3076" name="Picture 4" descr="C:\Users\SONY\Downloads\Documents\images of ad. en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85926"/>
            <a:ext cx="235745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diagnosis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algn="l" rtl="0"/>
            <a:r>
              <a:rPr lang="en-US" dirty="0" smtClean="0"/>
              <a:t>Symptoms, signs &amp; examination by postnasal mirror in quite young children .</a:t>
            </a:r>
          </a:p>
          <a:p>
            <a:pPr algn="l" rtl="0"/>
            <a:r>
              <a:rPr lang="en-US" dirty="0" smtClean="0"/>
              <a:t>X-ray of post nasal space .</a:t>
            </a:r>
          </a:p>
          <a:p>
            <a:pPr algn="l" rtl="0"/>
            <a:r>
              <a:rPr lang="en-US" dirty="0" smtClean="0"/>
              <a:t>Endoscope.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DDX. 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Other causes of nasal obstruction </a:t>
            </a:r>
          </a:p>
          <a:p>
            <a:pPr indent="106363" algn="l" rtl="0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intrinsic  rhinitis </a:t>
            </a:r>
          </a:p>
          <a:p>
            <a:pPr indent="106363" algn="l" rtl="0">
              <a:buFont typeface="Wingdings" pitchFamily="2" charset="2"/>
              <a:buChar char="§"/>
            </a:pPr>
            <a:r>
              <a:rPr lang="en-US" dirty="0" smtClean="0"/>
              <a:t>  F.B.</a:t>
            </a:r>
          </a:p>
          <a:p>
            <a:pPr indent="106363" algn="l" rtl="0">
              <a:buFont typeface="Wingdings" pitchFamily="2" charset="2"/>
              <a:buChar char="§"/>
            </a:pPr>
            <a:r>
              <a:rPr lang="en-US" dirty="0" smtClean="0"/>
              <a:t>   hypertrophy of posterior end of the inf.       Turbinate.</a:t>
            </a:r>
          </a:p>
          <a:p>
            <a:pPr indent="106363" algn="l" rtl="0">
              <a:buFont typeface="Wingdings" pitchFamily="2" charset="2"/>
              <a:buChar char="§"/>
            </a:pPr>
            <a:r>
              <a:rPr lang="en-US" dirty="0" smtClean="0"/>
              <a:t>Nasal septal deviation .</a:t>
            </a:r>
          </a:p>
          <a:p>
            <a:pPr indent="106363" algn="l" rtl="0">
              <a:buFont typeface="Wingdings" pitchFamily="2" charset="2"/>
              <a:buChar char="§"/>
            </a:pPr>
            <a:r>
              <a:rPr lang="en-US" dirty="0" smtClean="0"/>
              <a:t>Congenital choanal atresia</a:t>
            </a:r>
          </a:p>
          <a:p>
            <a:pPr indent="106363" algn="l" rtl="0">
              <a:buFont typeface="Wingdings" pitchFamily="2" charset="2"/>
              <a:buChar char="§"/>
            </a:pPr>
            <a:r>
              <a:rPr lang="en-US" dirty="0" smtClean="0"/>
              <a:t>Sinusitis</a:t>
            </a:r>
          </a:p>
          <a:p>
            <a:pPr indent="106363" algn="l" rtl="0">
              <a:buFont typeface="Wingdings" pitchFamily="2" charset="2"/>
              <a:buChar char="§"/>
            </a:pPr>
            <a:r>
              <a:rPr lang="en-US" dirty="0" smtClean="0"/>
              <a:t>Antrochoanal   polyp.</a:t>
            </a: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>
              <a:buFont typeface="+mj-lt"/>
              <a:buAutoNum type="arabicParenR" startAt="2"/>
            </a:pPr>
            <a:r>
              <a:rPr lang="en-US" dirty="0" err="1" smtClean="0"/>
              <a:t>Orthodontoic</a:t>
            </a:r>
            <a:r>
              <a:rPr lang="en-US" dirty="0" smtClean="0"/>
              <a:t> abnormalities / high arch palate.</a:t>
            </a:r>
          </a:p>
          <a:p>
            <a:pPr marL="514350" indent="-514350" algn="l" rtl="0">
              <a:buFont typeface="+mj-lt"/>
              <a:buAutoNum type="arabicParenR" startAt="2"/>
            </a:pPr>
            <a:r>
              <a:rPr lang="en-US" dirty="0" smtClean="0"/>
              <a:t>Thorn </a:t>
            </a:r>
            <a:r>
              <a:rPr lang="en-US" dirty="0" err="1" smtClean="0"/>
              <a:t>Waldt`s</a:t>
            </a:r>
            <a:r>
              <a:rPr lang="en-US" dirty="0" smtClean="0"/>
              <a:t> disease / cystic persistence of the median furrow of the n/ph tonsil.  </a:t>
            </a:r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treatment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A- conservative  /  no marked symptoms &amp; signs  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- decongestant nasal drop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- fresh air breathing &amp; postural exercise </a:t>
            </a:r>
          </a:p>
          <a:p>
            <a:pPr algn="l" rtl="0">
              <a:buNone/>
            </a:pPr>
            <a:r>
              <a:rPr lang="en-US" dirty="0" smtClean="0"/>
              <a:t>   - nose blowing training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 smtClean="0"/>
              <a:t>B- adenoidectomy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mtClean="0">
                <a:solidFill>
                  <a:schemeClr val="accent2"/>
                </a:solidFill>
              </a:rPr>
              <a:t>Pharynx</a:t>
            </a:r>
            <a:r>
              <a:rPr lang="en-US" alt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mtClean="0"/>
              <a:t>Nasopharynx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mtClean="0"/>
              <a:t>Oropharynx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mtClean="0"/>
              <a:t>Hypopharynx.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51054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5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of adenoidectomy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1- obstructive sleep apnea .</a:t>
            </a:r>
          </a:p>
          <a:p>
            <a:pPr marL="0" indent="0" algn="l">
              <a:buNone/>
            </a:pPr>
            <a:r>
              <a:rPr lang="en-US" dirty="0" smtClean="0"/>
              <a:t>2- significant hearing loss.  </a:t>
            </a:r>
          </a:p>
          <a:p>
            <a:pPr marL="0" indent="0" algn="l">
              <a:buNone/>
            </a:pPr>
            <a:r>
              <a:rPr lang="en-US" dirty="0" smtClean="0"/>
              <a:t>3- repeated tonsillitis ,sinusitis or otitis media.</a:t>
            </a:r>
          </a:p>
        </p:txBody>
      </p:sp>
    </p:spTree>
    <p:extLst>
      <p:ext uri="{BB962C8B-B14F-4D97-AF65-F5344CB8AC3E}">
        <p14:creationId xmlns:p14="http://schemas.microsoft.com/office/powerpoint/2010/main" val="176998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0000"/>
                </a:solidFill>
              </a:rPr>
              <a:t>Nasopharynx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/>
            <a:r>
              <a:rPr lang="en-US" altLang="en-US" smtClean="0"/>
              <a:t>From base of skull to soft palate</a:t>
            </a:r>
            <a:endParaRPr lang="ar-SA" altLang="en-US" smtClean="0"/>
          </a:p>
          <a:p>
            <a:pPr marL="609600" indent="-609600" algn="l" rtl="0" eaLnBrk="1" hangingPunct="1"/>
            <a:r>
              <a:rPr lang="en-US" altLang="en-US" smtClean="0">
                <a:solidFill>
                  <a:srgbClr val="FF0000"/>
                </a:solidFill>
              </a:rPr>
              <a:t>Walls</a:t>
            </a:r>
          </a:p>
          <a:p>
            <a:pPr marL="609600" indent="-609600" algn="l" rtl="0" eaLnBrk="1" hangingPunct="1"/>
            <a:r>
              <a:rPr lang="en-US" altLang="en-US" smtClean="0">
                <a:solidFill>
                  <a:srgbClr val="FF0000"/>
                </a:solidFill>
              </a:rPr>
              <a:t>structures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z="2000" smtClean="0"/>
              <a:t>Pharyngeal opening of the eust.tube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z="2000" smtClean="0"/>
              <a:t>Pharyngeal recess/ fossa of rosenmuller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z="2000" smtClean="0"/>
              <a:t>Nasopharyngeal tonsil</a:t>
            </a:r>
          </a:p>
          <a:p>
            <a:pPr marL="609600" indent="-609600" algn="l" rtl="0" eaLnBrk="1" hangingPunct="1">
              <a:buFontTx/>
              <a:buAutoNum type="arabicPeriod"/>
            </a:pPr>
            <a:endParaRPr lang="en-US" altLang="en-US" smtClean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9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oropharynx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mtClean="0"/>
              <a:t>From soft palate to the upper border of the epiglottis</a:t>
            </a:r>
          </a:p>
          <a:p>
            <a:pPr algn="l" rtl="0" eaLnBrk="1" hangingPunct="1"/>
            <a:r>
              <a:rPr lang="en-US" altLang="en-US" smtClean="0"/>
              <a:t>Lat. Wall contains palatoglossal , palatopharyngeal arches &amp; palatine tonsil in between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743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4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hypopharynx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pPr algn="l" rtl="0" eaLnBrk="1" hangingPunct="1"/>
            <a:r>
              <a:rPr lang="en-US" altLang="en-US" sz="2800" smtClean="0">
                <a:solidFill>
                  <a:srgbClr val="0000FF"/>
                </a:solidFill>
              </a:rPr>
              <a:t>From upper border of epiglottis to the lower border of the cricoid cartilage.</a:t>
            </a:r>
          </a:p>
          <a:p>
            <a:pPr algn="l" rtl="0" eaLnBrk="1" hangingPunct="1"/>
            <a:r>
              <a:rPr lang="en-US" altLang="en-US" sz="2800" smtClean="0">
                <a:solidFill>
                  <a:srgbClr val="0000FF"/>
                </a:solidFill>
              </a:rPr>
              <a:t>From 3rd to 6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th</a:t>
            </a:r>
            <a:r>
              <a:rPr lang="en-US" altLang="en-US" sz="2800" smtClean="0">
                <a:solidFill>
                  <a:srgbClr val="0000FF"/>
                </a:solidFill>
              </a:rPr>
              <a:t> cx. vert.</a:t>
            </a:r>
            <a:endParaRPr lang="ar-SA" altLang="en-US" sz="2800" smtClean="0">
              <a:solidFill>
                <a:srgbClr val="0000FF"/>
              </a:solidFill>
            </a:endParaRPr>
          </a:p>
          <a:p>
            <a:pPr algn="l" rtl="0" eaLnBrk="1" hangingPunct="1"/>
            <a:r>
              <a:rPr lang="en-US" altLang="en-US" sz="2800" smtClean="0">
                <a:solidFill>
                  <a:srgbClr val="0000FF"/>
                </a:solidFill>
              </a:rPr>
              <a:t>Supported by thyroid cartilage &amp; thyrohyoid membrane</a:t>
            </a:r>
          </a:p>
          <a:p>
            <a:pPr algn="l" rtl="0" eaLnBrk="1" hangingPunct="1"/>
            <a:endParaRPr lang="en-US" altLang="en-US" sz="2800" smtClean="0">
              <a:solidFill>
                <a:srgbClr val="0000FF"/>
              </a:solidFill>
            </a:endParaRPr>
          </a:p>
          <a:p>
            <a:pPr algn="l" rtl="0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9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Nerve supply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i="1" smtClean="0">
                <a:solidFill>
                  <a:srgbClr val="0000FF"/>
                </a:solidFill>
              </a:rPr>
              <a:t>Motor: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              </a:t>
            </a:r>
            <a:r>
              <a:rPr lang="en-US" altLang="en-US" sz="2400" smtClean="0"/>
              <a:t>* cranial part of the XI nerve &amp; vagus n (X)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** glossopharyngeal n (IX) to     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                  </a:t>
            </a:r>
            <a:r>
              <a:rPr lang="en-US" altLang="en-US" sz="2400" b="1" smtClean="0">
                <a:solidFill>
                  <a:srgbClr val="FF0000"/>
                </a:solidFill>
              </a:rPr>
              <a:t>stylopharyngeus muscle only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2.   </a:t>
            </a:r>
            <a:r>
              <a:rPr lang="en-US" altLang="en-US" sz="2400" b="1" i="1" smtClean="0">
                <a:solidFill>
                  <a:srgbClr val="0000FF"/>
                </a:solidFill>
              </a:rPr>
              <a:t>Sensory :</a:t>
            </a:r>
            <a:r>
              <a:rPr lang="en-US" altLang="en-US" sz="2400" b="1" i="1" smtClean="0"/>
              <a:t>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                - </a:t>
            </a:r>
            <a:r>
              <a:rPr lang="en-US" altLang="en-US" sz="2400" smtClean="0">
                <a:solidFill>
                  <a:schemeClr val="hlink"/>
                </a:solidFill>
              </a:rPr>
              <a:t>maxillary n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 from the nasal part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</a:t>
            </a:r>
            <a:r>
              <a:rPr lang="en-US" altLang="en-US" sz="2400" b="1" smtClean="0"/>
              <a:t>- </a:t>
            </a:r>
            <a:r>
              <a:rPr lang="en-US" altLang="en-US" sz="2400" smtClean="0">
                <a:solidFill>
                  <a:schemeClr val="hlink"/>
                </a:solidFill>
              </a:rPr>
              <a:t>glossopharyngeal n</a:t>
            </a:r>
            <a:r>
              <a:rPr lang="en-US" altLang="en-US" sz="2400" smtClean="0"/>
              <a:t>.---oral part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</a:t>
            </a:r>
            <a:r>
              <a:rPr lang="en-US" altLang="en-US" sz="2400" b="1" smtClean="0"/>
              <a:t>- </a:t>
            </a:r>
            <a:r>
              <a:rPr lang="en-US" altLang="en-US" sz="2400" smtClean="0">
                <a:solidFill>
                  <a:schemeClr val="hlink"/>
                </a:solidFill>
              </a:rPr>
              <a:t>internal laryngeal n</a:t>
            </a:r>
            <a:r>
              <a:rPr lang="en-US" altLang="en-US" sz="2400" smtClean="0"/>
              <a:t> </a:t>
            </a:r>
            <a:r>
              <a:rPr lang="en-US" altLang="en-US" sz="2400" smtClean="0">
                <a:solidFill>
                  <a:schemeClr val="hlink"/>
                </a:solidFill>
              </a:rPr>
              <a:t>of the vagus</a:t>
            </a:r>
            <a:r>
              <a:rPr lang="en-US" altLang="en-US" sz="2400" smtClean="0"/>
              <a:t> from the 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    laryngeal part</a:t>
            </a:r>
          </a:p>
        </p:txBody>
      </p:sp>
    </p:spTree>
    <p:extLst>
      <p:ext uri="{BB962C8B-B14F-4D97-AF65-F5344CB8AC3E}">
        <p14:creationId xmlns:p14="http://schemas.microsoft.com/office/powerpoint/2010/main" val="344138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Blood supply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mtClean="0"/>
              <a:t>Ascending pharyngeal a.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mtClean="0"/>
              <a:t>Ascending palatine                                                                                                          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mtClean="0"/>
              <a:t>Facial a.</a:t>
            </a:r>
            <a:endParaRPr lang="ar-SA" altLang="en-US" smtClean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mtClean="0"/>
              <a:t>Maxillary a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mtClean="0"/>
              <a:t>Lingual a</a:t>
            </a: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93925"/>
            <a:ext cx="35814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32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338" y="381000"/>
            <a:ext cx="7104062" cy="5745163"/>
          </a:xfrm>
        </p:spPr>
      </p:pic>
    </p:spTree>
    <p:extLst>
      <p:ext uri="{BB962C8B-B14F-4D97-AF65-F5344CB8AC3E}">
        <p14:creationId xmlns:p14="http://schemas.microsoft.com/office/powerpoint/2010/main" val="87315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rgbClr val="0000FF"/>
                </a:solidFill>
              </a:rPr>
              <a:t>Veinous drainage</a:t>
            </a:r>
            <a:r>
              <a:rPr lang="en-US" altLang="en-US" sz="3200" smtClean="0"/>
              <a:t> :</a:t>
            </a:r>
            <a:br>
              <a:rPr lang="en-US" altLang="en-US" sz="3200" smtClean="0"/>
            </a:br>
            <a:r>
              <a:rPr lang="en-US" altLang="en-US" sz="3200" smtClean="0"/>
              <a:t>                       pharyngeal pluxes to int.jug.v.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en-US" sz="2800" b="1" u="sng" smtClean="0"/>
              <a:t>Lymphatic drainage</a:t>
            </a:r>
            <a:r>
              <a:rPr lang="en-US" altLang="en-US" sz="2800" smtClean="0"/>
              <a:t>: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                             #- deep cx. Ln.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                             #- retropharyngeal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                             #- parapharyngeal Ln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- </a:t>
            </a:r>
            <a:r>
              <a:rPr lang="en-US" altLang="en-US" sz="2800" smtClean="0">
                <a:solidFill>
                  <a:srgbClr val="FF0000"/>
                </a:solidFill>
              </a:rPr>
              <a:t>subepithelial lym. t. (Waldeyer`s ring</a:t>
            </a:r>
            <a:r>
              <a:rPr lang="en-US" altLang="en-US" sz="2800" smtClean="0"/>
              <a:t>):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               1-palatine ts.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               2-n/p ts ( adenoid)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               3- lingual ts.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               4- tubal ts.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               5- lateral pharyngeal band.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3810000"/>
            <a:ext cx="26320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48818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565</Words>
  <Application>Microsoft Office PowerPoint</Application>
  <PresentationFormat>On-screen Show (4:3)</PresentationFormat>
  <Paragraphs>108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Times New Roman</vt:lpstr>
      <vt:lpstr>Wingdings</vt:lpstr>
      <vt:lpstr>سمة Office</vt:lpstr>
      <vt:lpstr>pharynx</vt:lpstr>
      <vt:lpstr>Pharynx </vt:lpstr>
      <vt:lpstr>Nasopharynx</vt:lpstr>
      <vt:lpstr>oropharynx</vt:lpstr>
      <vt:lpstr>hypopharynx</vt:lpstr>
      <vt:lpstr>Nerve supply </vt:lpstr>
      <vt:lpstr>Blood supply</vt:lpstr>
      <vt:lpstr>PowerPoint Presentation</vt:lpstr>
      <vt:lpstr>Veinous drainage :                        pharyngeal pluxes to int.jug.v.</vt:lpstr>
      <vt:lpstr>Palatine tonsil</vt:lpstr>
      <vt:lpstr>adenoid</vt:lpstr>
      <vt:lpstr>Symptoms &amp;signs</vt:lpstr>
      <vt:lpstr>PowerPoint Presentation</vt:lpstr>
      <vt:lpstr>PowerPoint Presentation</vt:lpstr>
      <vt:lpstr>PowerPoint Presentation</vt:lpstr>
      <vt:lpstr>diagnosis</vt:lpstr>
      <vt:lpstr>DDX. :</vt:lpstr>
      <vt:lpstr>PowerPoint Presentation</vt:lpstr>
      <vt:lpstr>treatment</vt:lpstr>
      <vt:lpstr>Indications of adenoidectomy</vt:lpstr>
    </vt:vector>
  </TitlesOfParts>
  <Company>By DR.Ahmed Saker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adenoid</dc:title>
  <dc:creator>mmm</dc:creator>
  <cp:lastModifiedBy>hp1</cp:lastModifiedBy>
  <cp:revision>14</cp:revision>
  <dcterms:created xsi:type="dcterms:W3CDTF">2012-04-11T19:34:17Z</dcterms:created>
  <dcterms:modified xsi:type="dcterms:W3CDTF">2020-03-31T21:58:56Z</dcterms:modified>
</cp:coreProperties>
</file>