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2" r:id="rId2"/>
    <p:sldId id="269" r:id="rId3"/>
    <p:sldId id="270" r:id="rId4"/>
    <p:sldId id="342" r:id="rId5"/>
    <p:sldId id="271" r:id="rId6"/>
    <p:sldId id="393" r:id="rId7"/>
    <p:sldId id="272" r:id="rId8"/>
    <p:sldId id="394" r:id="rId9"/>
    <p:sldId id="273" r:id="rId10"/>
    <p:sldId id="389" r:id="rId11"/>
    <p:sldId id="274" r:id="rId12"/>
    <p:sldId id="390" r:id="rId13"/>
    <p:sldId id="275" r:id="rId14"/>
    <p:sldId id="276" r:id="rId15"/>
    <p:sldId id="277" r:id="rId16"/>
    <p:sldId id="391" r:id="rId17"/>
    <p:sldId id="278" r:id="rId18"/>
    <p:sldId id="376" r:id="rId19"/>
    <p:sldId id="377" r:id="rId20"/>
    <p:sldId id="378" r:id="rId21"/>
    <p:sldId id="395" r:id="rId22"/>
    <p:sldId id="379" r:id="rId23"/>
    <p:sldId id="396" r:id="rId24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C7573C9-72BF-4AE8-A818-160B891364F8}" type="datetimeFigureOut">
              <a:rPr lang="ar-IQ" smtClean="0"/>
              <a:t>13/03/1441</a:t>
            </a:fld>
            <a:endParaRPr lang="ar-IQ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E756F38-7D5F-4556-82A5-9E5DF04D4D1E}" type="slidenum">
              <a:rPr lang="ar-IQ" smtClean="0"/>
              <a:t>‹#›</a:t>
            </a:fld>
            <a:endParaRPr lang="ar-IQ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0576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73C9-72BF-4AE8-A818-160B891364F8}" type="datetimeFigureOut">
              <a:rPr lang="ar-IQ" smtClean="0"/>
              <a:t>13/03/1441</a:t>
            </a:fld>
            <a:endParaRPr lang="ar-IQ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F38-7D5F-4556-82A5-9E5DF04D4D1E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3524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73C9-72BF-4AE8-A818-160B891364F8}" type="datetimeFigureOut">
              <a:rPr lang="ar-IQ" smtClean="0"/>
              <a:t>13/03/1441</a:t>
            </a:fld>
            <a:endParaRPr lang="ar-IQ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F38-7D5F-4556-82A5-9E5DF04D4D1E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5545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73C9-72BF-4AE8-A818-160B891364F8}" type="datetimeFigureOut">
              <a:rPr lang="ar-IQ" smtClean="0"/>
              <a:t>13/03/1441</a:t>
            </a:fld>
            <a:endParaRPr lang="ar-IQ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F38-7D5F-4556-82A5-9E5DF04D4D1E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1446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73C9-72BF-4AE8-A818-160B891364F8}" type="datetimeFigureOut">
              <a:rPr lang="ar-IQ" smtClean="0"/>
              <a:t>13/03/1441</a:t>
            </a:fld>
            <a:endParaRPr lang="ar-IQ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F38-7D5F-4556-82A5-9E5DF04D4D1E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81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73C9-72BF-4AE8-A818-160B891364F8}" type="datetimeFigureOut">
              <a:rPr lang="ar-IQ" smtClean="0"/>
              <a:t>13/03/1441</a:t>
            </a:fld>
            <a:endParaRPr lang="ar-IQ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F38-7D5F-4556-82A5-9E5DF04D4D1E}" type="slidenum">
              <a:rPr lang="ar-IQ" smtClean="0"/>
              <a:t>‹#›</a:t>
            </a:fld>
            <a:endParaRPr lang="ar-IQ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5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73C9-72BF-4AE8-A818-160B891364F8}" type="datetimeFigureOut">
              <a:rPr lang="ar-IQ" smtClean="0"/>
              <a:t>13/03/1441</a:t>
            </a:fld>
            <a:endParaRPr lang="ar-IQ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F38-7D5F-4556-82A5-9E5DF04D4D1E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5878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73C9-72BF-4AE8-A818-160B891364F8}" type="datetimeFigureOut">
              <a:rPr lang="ar-IQ" smtClean="0"/>
              <a:t>13/03/1441</a:t>
            </a:fld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F38-7D5F-4556-82A5-9E5DF04D4D1E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7589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73C9-72BF-4AE8-A818-160B891364F8}" type="datetimeFigureOut">
              <a:rPr lang="ar-IQ" smtClean="0"/>
              <a:t>13/03/1441</a:t>
            </a:fld>
            <a:endParaRPr lang="ar-IQ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F38-7D5F-4556-82A5-9E5DF04D4D1E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563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73C9-72BF-4AE8-A818-160B891364F8}" type="datetimeFigureOut">
              <a:rPr lang="ar-IQ" smtClean="0"/>
              <a:t>13/03/1441</a:t>
            </a:fld>
            <a:endParaRPr lang="ar-IQ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F38-7D5F-4556-82A5-9E5DF04D4D1E}" type="slidenum">
              <a:rPr lang="ar-IQ" smtClean="0"/>
              <a:t>‹#›</a:t>
            </a:fld>
            <a:endParaRPr lang="ar-IQ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414878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dirty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73C9-72BF-4AE8-A818-160B891364F8}" type="datetimeFigureOut">
              <a:rPr lang="ar-IQ" smtClean="0"/>
              <a:t>13/03/1441</a:t>
            </a:fld>
            <a:endParaRPr lang="ar-IQ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F38-7D5F-4556-82A5-9E5DF04D4D1E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2017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C7573C9-72BF-4AE8-A818-160B891364F8}" type="datetimeFigureOut">
              <a:rPr lang="ar-IQ" smtClean="0"/>
              <a:t>13/03/1441</a:t>
            </a:fld>
            <a:endParaRPr lang="ar-IQ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E756F38-7D5F-4556-82A5-9E5DF04D4D1E}" type="slidenum">
              <a:rPr lang="ar-IQ" smtClean="0"/>
              <a:t>‹#›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8108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1E1AE-3E07-4A36-A2CD-FE688905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889168"/>
          </a:xfrm>
        </p:spPr>
        <p:txBody>
          <a:bodyPr/>
          <a:lstStyle/>
          <a:p>
            <a:r>
              <a:rPr lang="en-US" b="1" dirty="0"/>
              <a:t>Dental Instrument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108C81-96E8-4A50-83B7-585B5EE4B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0" y="2132855"/>
            <a:ext cx="11008950" cy="44508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0EA000-E076-4C1B-83FD-22C0BACC8C4B}"/>
              </a:ext>
            </a:extLst>
          </p:cNvPr>
          <p:cNvSpPr txBox="1"/>
          <p:nvPr/>
        </p:nvSpPr>
        <p:spPr>
          <a:xfrm>
            <a:off x="822961" y="503284"/>
            <a:ext cx="34465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2 </a:t>
            </a:r>
            <a:endParaRPr lang="ar-IQ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B537BE-EA9D-4383-B3C3-217EBC7D1B18}"/>
              </a:ext>
            </a:extLst>
          </p:cNvPr>
          <p:cNvSpPr/>
          <p:nvPr/>
        </p:nvSpPr>
        <p:spPr>
          <a:xfrm>
            <a:off x="4106350" y="811641"/>
            <a:ext cx="5364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Dr. Samira Jameel</a:t>
            </a:r>
            <a:r>
              <a:rPr lang="en-US" sz="3200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Juhi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95637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9120" y="476672"/>
            <a:ext cx="11013440" cy="5688632"/>
          </a:xfrm>
        </p:spPr>
        <p:txBody>
          <a:bodyPr/>
          <a:lstStyle/>
          <a:p>
            <a:r>
              <a:rPr lang="en-US" sz="3200" b="1" u="sng" dirty="0">
                <a:solidFill>
                  <a:srgbClr val="FF0000"/>
                </a:solidFill>
              </a:rPr>
              <a:t>Hoe:</a:t>
            </a:r>
          </a:p>
          <a:p>
            <a:r>
              <a:rPr lang="en-US" b="1" dirty="0"/>
              <a:t>Its cutting edge is perpendicular to the axis of the handle</a:t>
            </a:r>
          </a:p>
          <a:p>
            <a:r>
              <a:rPr lang="en-US" b="1" dirty="0">
                <a:solidFill>
                  <a:schemeClr val="tx1"/>
                </a:solidFill>
              </a:rPr>
              <a:t>The same use as chisel</a:t>
            </a:r>
          </a:p>
          <a:p>
            <a:endParaRPr lang="en-US" dirty="0"/>
          </a:p>
        </p:txBody>
      </p:sp>
      <p:pic>
        <p:nvPicPr>
          <p:cNvPr id="11266" name="Picture 2" descr="نتيجة الصورة لـ cutting instrument in operative dentistry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940560"/>
            <a:ext cx="5974080" cy="45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نتيجة الصورة لـ cutting instrument in operative dentistry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" y="1932592"/>
            <a:ext cx="4488448" cy="45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790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9760" y="548680"/>
            <a:ext cx="11043920" cy="599436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Hatchet:</a:t>
            </a:r>
          </a:p>
          <a:p>
            <a:r>
              <a:rPr lang="en-US" b="1" dirty="0"/>
              <a:t>Cutting edge parallel to the long axis of the handle and beveled only from one side</a:t>
            </a:r>
          </a:p>
          <a:p>
            <a:r>
              <a:rPr lang="en-US" b="1" dirty="0"/>
              <a:t>Used for cutting E. ,D.</a:t>
            </a:r>
          </a:p>
          <a:p>
            <a:r>
              <a:rPr lang="en-US" b="1" dirty="0"/>
              <a:t>Come as right or left types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sz="2800" b="1" u="sng" dirty="0">
                <a:solidFill>
                  <a:srgbClr val="FF0000"/>
                </a:solidFill>
              </a:rPr>
              <a:t>Gingival marginal trimmer</a:t>
            </a:r>
          </a:p>
          <a:p>
            <a:r>
              <a:rPr lang="en-US" b="1" dirty="0">
                <a:solidFill>
                  <a:schemeClr val="tx1"/>
                </a:solidFill>
              </a:rPr>
              <a:t>Beveling the gingival margin of proximo-occlusal preparation and axiopulpal line angle in CL II cavities.</a:t>
            </a:r>
          </a:p>
        </p:txBody>
      </p:sp>
      <p:pic>
        <p:nvPicPr>
          <p:cNvPr id="12290" name="Picture 2" descr="نتيجة الصورة لـ cutting instrument in operative dentistry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520" y="1459057"/>
            <a:ext cx="4244640" cy="294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6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مشاهدة صورة المصد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" y="355600"/>
            <a:ext cx="10993120" cy="61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813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6935" y="421041"/>
            <a:ext cx="10958129" cy="4923909"/>
          </a:xfrm>
        </p:spPr>
        <p:txBody>
          <a:bodyPr/>
          <a:lstStyle/>
          <a:p>
            <a:pPr marL="68580" indent="0"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Spoon excavator: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The blade is curved and the cutting edge at the end of the  blade in the form of a semicircle.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Outer convexity and inner concavity that make it like a spoon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1" y="2143760"/>
            <a:ext cx="8496584" cy="439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575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91773" y="340628"/>
            <a:ext cx="7024744" cy="1143000"/>
          </a:xfrm>
        </p:spPr>
        <p:txBody>
          <a:bodyPr/>
          <a:lstStyle/>
          <a:p>
            <a:r>
              <a:rPr lang="en-US" b="1" u="sng" dirty="0"/>
              <a:t>Non cutting instruments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40080" y="1700808"/>
            <a:ext cx="10891519" cy="475252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000" b="1" u="sng" dirty="0">
                <a:solidFill>
                  <a:srgbClr val="FF0000"/>
                </a:solidFill>
              </a:rPr>
              <a:t>Diagnostic instruments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Mirror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Probe or explorer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Tweezer</a:t>
            </a:r>
          </a:p>
          <a:p>
            <a:pPr marL="68580" indent="0">
              <a:buNone/>
            </a:pPr>
            <a:r>
              <a:rPr lang="en-US" sz="3000" b="1" u="sng" dirty="0">
                <a:solidFill>
                  <a:srgbClr val="FF0000"/>
                </a:solidFill>
              </a:rPr>
              <a:t>Plastic  instruments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Ash6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Ash49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Dycal applicator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Cement spatula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3945622"/>
            <a:ext cx="494792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نتيجة الصورة لـ non cutting instrument in operative dentistry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9" y="680721"/>
            <a:ext cx="3563390" cy="324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76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7480" y="453871"/>
            <a:ext cx="9366325" cy="1143000"/>
          </a:xfrm>
        </p:spPr>
        <p:txBody>
          <a:bodyPr/>
          <a:lstStyle/>
          <a:p>
            <a:r>
              <a:rPr lang="en-US" b="1" u="sng" dirty="0"/>
              <a:t>Amalgam instruments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899920"/>
            <a:ext cx="10993121" cy="46024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rgbClr val="FF0000"/>
                </a:solidFill>
              </a:rPr>
              <a:t>Condenser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r>
              <a:rPr lang="en-US" sz="2800" b="1" dirty="0"/>
              <a:t>compress the amalgum in to al area of cavity.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rgbClr val="FF0000"/>
                </a:solidFill>
              </a:rPr>
              <a:t>Burnisher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en-US" sz="2800" b="1" dirty="0"/>
              <a:t> nib shape round ,oval, or rounded cone. Burnish the amalgum on the margin of cavity also smoothing of carved amalgam surfaces.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rgbClr val="FF0000"/>
                </a:solidFill>
              </a:rPr>
              <a:t>Caver:</a:t>
            </a:r>
            <a:r>
              <a:rPr lang="en-US" sz="2800" b="1" dirty="0"/>
              <a:t> shape the amalgum or resin composite.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rgbClr val="FF0000"/>
                </a:solidFill>
              </a:rPr>
              <a:t>Amalgum carrier: </a:t>
            </a:r>
            <a:r>
              <a:rPr lang="en-US" sz="2800" b="1" dirty="0"/>
              <a:t>carry the amalgum and place it in to the prepared cavity.</a:t>
            </a:r>
          </a:p>
        </p:txBody>
      </p:sp>
    </p:spTree>
    <p:extLst>
      <p:ext uri="{BB962C8B-B14F-4D97-AF65-F5344CB8AC3E}">
        <p14:creationId xmlns:p14="http://schemas.microsoft.com/office/powerpoint/2010/main" val="33342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نتيجة الصورة لـ cutting instrument in operative dentistry "/>
          <p:cNvSpPr>
            <a:spLocks noChangeAspect="1" noChangeArrowheads="1"/>
          </p:cNvSpPr>
          <p:nvPr/>
        </p:nvSpPr>
        <p:spPr bwMode="auto">
          <a:xfrm>
            <a:off x="1462088" y="-136525"/>
            <a:ext cx="2533651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نتيجة الصورة لـ cutting instrument in operative dentistry "/>
          <p:cNvSpPr>
            <a:spLocks noChangeAspect="1" noChangeArrowheads="1"/>
          </p:cNvSpPr>
          <p:nvPr/>
        </p:nvSpPr>
        <p:spPr bwMode="auto">
          <a:xfrm>
            <a:off x="1614488" y="15876"/>
            <a:ext cx="2533651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نتيجة الصورة لـ cutting instrument in operative dentistry "/>
          <p:cNvSpPr>
            <a:spLocks noChangeAspect="1" noChangeArrowheads="1"/>
          </p:cNvSpPr>
          <p:nvPr/>
        </p:nvSpPr>
        <p:spPr bwMode="auto">
          <a:xfrm>
            <a:off x="1766888" y="168276"/>
            <a:ext cx="2533651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8" descr="نتيجة الصورة لـ cutting instrument in operative dentistry "/>
          <p:cNvSpPr>
            <a:spLocks noChangeAspect="1" noChangeArrowheads="1"/>
          </p:cNvSpPr>
          <p:nvPr/>
        </p:nvSpPr>
        <p:spPr bwMode="auto">
          <a:xfrm>
            <a:off x="1919288" y="320676"/>
            <a:ext cx="2533651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10" descr="نتيجة الصورة لـ cutting instrument in operative dentistry "/>
          <p:cNvSpPr>
            <a:spLocks noChangeAspect="1" noChangeArrowheads="1"/>
          </p:cNvSpPr>
          <p:nvPr/>
        </p:nvSpPr>
        <p:spPr bwMode="auto">
          <a:xfrm>
            <a:off x="2071688" y="473076"/>
            <a:ext cx="2533651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2" descr="نتيجة الصورة لـ cutting instrument in operative dentistry "/>
          <p:cNvSpPr>
            <a:spLocks noChangeAspect="1" noChangeArrowheads="1"/>
          </p:cNvSpPr>
          <p:nvPr/>
        </p:nvSpPr>
        <p:spPr bwMode="auto">
          <a:xfrm>
            <a:off x="2224088" y="625476"/>
            <a:ext cx="2533651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14" descr="نتيجة الصورة لـ cutting instrument in operative dentistry "/>
          <p:cNvSpPr>
            <a:spLocks noChangeAspect="1" noChangeArrowheads="1"/>
          </p:cNvSpPr>
          <p:nvPr/>
        </p:nvSpPr>
        <p:spPr bwMode="auto">
          <a:xfrm>
            <a:off x="2376488" y="777876"/>
            <a:ext cx="2533651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16" descr="نتيجة الصورة لـ cutting instrument in operative dentistry "/>
          <p:cNvSpPr>
            <a:spLocks noChangeAspect="1" noChangeArrowheads="1"/>
          </p:cNvSpPr>
          <p:nvPr/>
        </p:nvSpPr>
        <p:spPr bwMode="auto">
          <a:xfrm>
            <a:off x="2528888" y="930276"/>
            <a:ext cx="2533651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8" descr="نتيجة الصورة لـ cutting instrument in operative dentistry "/>
          <p:cNvSpPr>
            <a:spLocks noChangeAspect="1" noChangeArrowheads="1"/>
          </p:cNvSpPr>
          <p:nvPr/>
        </p:nvSpPr>
        <p:spPr bwMode="auto">
          <a:xfrm>
            <a:off x="2681288" y="1082676"/>
            <a:ext cx="2533651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0" descr="نتيجة الصورة لـ cutting instrument in operative dentistry "/>
          <p:cNvSpPr>
            <a:spLocks noChangeAspect="1" noChangeArrowheads="1"/>
          </p:cNvSpPr>
          <p:nvPr/>
        </p:nvSpPr>
        <p:spPr bwMode="auto">
          <a:xfrm>
            <a:off x="2833688" y="1235076"/>
            <a:ext cx="2533651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22" descr="نتيجة الصورة لـ cutting instrument in operative dentistry "/>
          <p:cNvSpPr>
            <a:spLocks noChangeAspect="1" noChangeArrowheads="1"/>
          </p:cNvSpPr>
          <p:nvPr/>
        </p:nvSpPr>
        <p:spPr bwMode="auto">
          <a:xfrm>
            <a:off x="2986088" y="1387476"/>
            <a:ext cx="2533651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24" descr="نتيجة الصورة لـ cutting instrument in operative dentistry "/>
          <p:cNvSpPr>
            <a:spLocks noChangeAspect="1" noChangeArrowheads="1"/>
          </p:cNvSpPr>
          <p:nvPr/>
        </p:nvSpPr>
        <p:spPr bwMode="auto">
          <a:xfrm>
            <a:off x="3138488" y="1539876"/>
            <a:ext cx="2533651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410" name="Picture 26" descr="مشاهدة صورة المصد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7" y="3645025"/>
            <a:ext cx="4667251" cy="2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2" name="Picture 28" descr="مشاهدة صورة المصد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3787457"/>
            <a:ext cx="324036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4" name="Picture 30" descr="مشاهدة صورة المصد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62" y="320675"/>
            <a:ext cx="4014752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6" name="Picture 32" descr="نتيجة الصورة لـ non cutting instrument in operative dentistry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120077"/>
            <a:ext cx="3672408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524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26371" y="367264"/>
            <a:ext cx="9366325" cy="1143000"/>
          </a:xfrm>
        </p:spPr>
        <p:txBody>
          <a:bodyPr/>
          <a:lstStyle/>
          <a:p>
            <a:r>
              <a:rPr lang="en-US" b="1" u="sng" dirty="0"/>
              <a:t>Rotary instruments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60400" y="1747520"/>
            <a:ext cx="10891519" cy="474321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Hand pieces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Straight: used more in laboratory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Contra angle :in mouth</a:t>
            </a:r>
          </a:p>
          <a:p>
            <a:pPr marL="68580" indent="0"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1-low speed-Hand pieces</a:t>
            </a:r>
          </a:p>
          <a:p>
            <a:pPr marL="68580" indent="0">
              <a:buNone/>
            </a:pPr>
            <a:endParaRPr lang="en-US" sz="2800" b="1" u="sng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500-15,000 rpm( revolution per minute) used to removed carious dentine, finish the prepared cavity.</a:t>
            </a:r>
          </a:p>
          <a:p>
            <a:pPr marL="68580" indent="0">
              <a:buNone/>
            </a:pPr>
            <a:endParaRPr lang="en-US" b="1" dirty="0"/>
          </a:p>
          <a:p>
            <a:pPr marL="68580" indent="0"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2- High speed- hand piece </a:t>
            </a:r>
            <a:r>
              <a:rPr lang="en-US" b="1" dirty="0"/>
              <a:t>: 160,000 rmp and some have speed up to 500,000 rmp.</a:t>
            </a:r>
          </a:p>
        </p:txBody>
      </p:sp>
    </p:spTree>
    <p:extLst>
      <p:ext uri="{BB962C8B-B14F-4D97-AF65-F5344CB8AC3E}">
        <p14:creationId xmlns:p14="http://schemas.microsoft.com/office/powerpoint/2010/main" val="1412386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601136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/>
              <a:t>Burs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37093" y="1628800"/>
            <a:ext cx="10917814" cy="4832960"/>
          </a:xfrm>
        </p:spPr>
        <p:txBody>
          <a:bodyPr/>
          <a:lstStyle/>
          <a:p>
            <a:r>
              <a:rPr lang="en-US" b="1" dirty="0"/>
              <a:t>A group of instruments that can turn on an axis with different speed of rotation to perform different types of work.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1. Cutting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2. Abrasive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3. Finishing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4. Polishing</a:t>
            </a:r>
          </a:p>
        </p:txBody>
      </p:sp>
      <p:pic>
        <p:nvPicPr>
          <p:cNvPr id="10242" name="Picture 2" descr="مشاهدة صورة المصد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981" y="3038481"/>
            <a:ext cx="4352926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E94E1F-948D-4EDB-A1C4-391DB746C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55" y="3038481"/>
            <a:ext cx="43529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4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40080" y="908721"/>
            <a:ext cx="10942319" cy="56241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rgbClr val="FF0000"/>
                </a:solidFill>
              </a:rPr>
              <a:t>Burs used for cutting are manufactured from different materials: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1. Stainless steel.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2.Carbide.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3.Diamond.</a:t>
            </a:r>
          </a:p>
          <a:p>
            <a:pPr marL="68580" indent="0">
              <a:buNone/>
            </a:pPr>
            <a:endParaRPr lang="en-US" b="1" dirty="0"/>
          </a:p>
          <a:p>
            <a:pPr marL="68580" indent="0"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Each bur consist of three parts: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1.Shank: part that fit into handpiece.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2.Neck: part connects head to the shank.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3.Head: working part of the bur.</a:t>
            </a: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F943C-CD98-4493-A425-B32A57E16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288" y="3047804"/>
            <a:ext cx="4889712" cy="38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5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37920" y="1027664"/>
            <a:ext cx="9824720" cy="673144"/>
          </a:xfrm>
        </p:spPr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rgbClr val="92D050"/>
                </a:solidFill>
              </a:rPr>
              <a:t>Dental Instrument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82320" y="1916832"/>
            <a:ext cx="10779760" cy="4248472"/>
          </a:xfrm>
        </p:spPr>
        <p:txBody>
          <a:bodyPr/>
          <a:lstStyle/>
          <a:p>
            <a:pPr marL="68580" indent="0"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1-Hand powered dental instrument:-</a:t>
            </a:r>
          </a:p>
          <a:p>
            <a:pPr marL="68580" indent="0">
              <a:buNone/>
            </a:pPr>
            <a:r>
              <a:rPr lang="en-US" b="1" dirty="0"/>
              <a:t>Carbon steel was the primary material used (harder and maintained sharpness than st.st.).Stainless steel is now preferred( remain bright with steam or dry heat sterilization).</a:t>
            </a:r>
          </a:p>
          <a:p>
            <a:pPr marL="6858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Cutting Instrument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Non cutting Instrument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78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1410" y="499344"/>
            <a:ext cx="7024744" cy="889168"/>
          </a:xfrm>
        </p:spPr>
        <p:txBody>
          <a:bodyPr/>
          <a:lstStyle/>
          <a:p>
            <a:r>
              <a:rPr lang="en-US" b="1" u="sng" dirty="0"/>
              <a:t>Types of Burs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40080" y="1473201"/>
            <a:ext cx="10891519" cy="4359430"/>
          </a:xfrm>
        </p:spPr>
        <p:txBody>
          <a:bodyPr>
            <a:normAutofit/>
          </a:bodyPr>
          <a:lstStyle/>
          <a:p>
            <a:r>
              <a:rPr lang="en-US" b="1" dirty="0"/>
              <a:t>The burs have hundreds of shapes and sizes. The basic bur shapes: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rgbClr val="FF0000"/>
                </a:solidFill>
              </a:rPr>
              <a:t>1. Round bur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b="1" dirty="0"/>
              <a:t>the head is spherical so it is used for initial entry into the tooth, preparation of retentive holes or  removal of caries dentin.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rgbClr val="FF0000"/>
                </a:solidFill>
              </a:rPr>
              <a:t>2. Inverted Cone bur 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</a:rPr>
              <a:t>the head is a cone-shape with apex of cone directed toward the bur shank used for flatting the floor of the cavity, increasing the depth of cavity or for providing undercuts in cavities.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45376EA-9568-4178-A8AB-9CADA658A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13" y="4043680"/>
            <a:ext cx="5588887" cy="281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718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0CCEC1-2694-49EE-A48F-8C90C79D6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436880"/>
            <a:ext cx="10881360" cy="609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79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40080" y="375921"/>
            <a:ext cx="9416360" cy="5456710"/>
          </a:xfrm>
        </p:spPr>
        <p:txBody>
          <a:bodyPr/>
          <a:lstStyle/>
          <a:p>
            <a:r>
              <a:rPr lang="en-US" sz="2800" b="1" u="sng" dirty="0">
                <a:solidFill>
                  <a:srgbClr val="FF0000"/>
                </a:solidFill>
              </a:rPr>
              <a:t>Fissure bur: </a:t>
            </a:r>
            <a:r>
              <a:rPr lang="en-US" b="1" dirty="0"/>
              <a:t>elongated cylindrical head bur used for obtaining the outline form of the cavity and to cut walls, floor, or margins of the cavity , we have: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1.straight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2. tapered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440" y="2143760"/>
            <a:ext cx="3158480" cy="433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1B5D5349-654A-4FAE-8F87-A0D976A28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436" y="2275840"/>
            <a:ext cx="5180528" cy="42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770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الصورة لـ nature">
            <a:extLst>
              <a:ext uri="{FF2B5EF4-FFF2-40B4-BE49-F238E27FC236}">
                <a16:creationId xmlns:a16="http://schemas.microsoft.com/office/drawing/2014/main" id="{426CDFE5-20D6-4976-8A56-521CF8C98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" y="325121"/>
            <a:ext cx="10972800" cy="627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F8818A-1AA4-4D60-9F0D-78AFAA11E0E9}"/>
              </a:ext>
            </a:extLst>
          </p:cNvPr>
          <p:cNvSpPr txBox="1"/>
          <p:nvPr/>
        </p:nvSpPr>
        <p:spPr>
          <a:xfrm flipH="1">
            <a:off x="2951478" y="4246880"/>
            <a:ext cx="5918201" cy="1107996"/>
          </a:xfrm>
          <a:prstGeom prst="rect">
            <a:avLst/>
          </a:prstGeom>
          <a:ln>
            <a:solidFill>
              <a:srgbClr val="3333FF"/>
            </a:solidFill>
          </a:ln>
          <a:scene3d>
            <a:camera prst="perspectiveHeroicExtremeRightFacing"/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6600" dirty="0"/>
              <a:t>Thank You</a:t>
            </a:r>
            <a:endParaRPr lang="ar-IQ" sz="6600" dirty="0"/>
          </a:p>
        </p:txBody>
      </p:sp>
    </p:spTree>
    <p:extLst>
      <p:ext uri="{BB962C8B-B14F-4D97-AF65-F5344CB8AC3E}">
        <p14:creationId xmlns:p14="http://schemas.microsoft.com/office/powerpoint/2010/main" val="161213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3120" y="1027664"/>
            <a:ext cx="8759114" cy="817160"/>
          </a:xfrm>
        </p:spPr>
        <p:txBody>
          <a:bodyPr/>
          <a:lstStyle/>
          <a:p>
            <a:r>
              <a:rPr lang="en-US" b="1" u="sng" dirty="0"/>
              <a:t>Cutting Instruments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34720" y="2276873"/>
            <a:ext cx="10464799" cy="4083287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Blade or Nib</a:t>
            </a:r>
            <a:r>
              <a:rPr lang="en-US" dirty="0"/>
              <a:t>: </a:t>
            </a:r>
            <a:r>
              <a:rPr lang="en-US" b="1" dirty="0"/>
              <a:t>the working end of the instrument ,some of instruments have a blade on both ends of the handle ( double ended instruments).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Shank</a:t>
            </a:r>
            <a:r>
              <a:rPr lang="en-US" dirty="0"/>
              <a:t>; </a:t>
            </a:r>
            <a:r>
              <a:rPr lang="en-US" b="1" dirty="0"/>
              <a:t>connect the handle to the blade may be with straight monoangle , bi angle, triangle, or quad angle the angle is important to keep the blade edge within 1-2mm to the long axis of instrument.</a:t>
            </a:r>
          </a:p>
          <a:p>
            <a:r>
              <a:rPr lang="en-US" b="1" dirty="0">
                <a:solidFill>
                  <a:srgbClr val="FF0000"/>
                </a:solidFill>
              </a:rPr>
              <a:t>Handle</a:t>
            </a:r>
            <a:r>
              <a:rPr lang="en-US" b="1" dirty="0"/>
              <a:t>: part grasped by the operator hand</a:t>
            </a:r>
          </a:p>
        </p:txBody>
      </p:sp>
    </p:spTree>
    <p:extLst>
      <p:ext uri="{BB962C8B-B14F-4D97-AF65-F5344CB8AC3E}">
        <p14:creationId xmlns:p14="http://schemas.microsoft.com/office/powerpoint/2010/main" val="136549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نتيجة الصورة لـ cutting instrument in operative dentistry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2492897"/>
            <a:ext cx="5488919" cy="182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793984"/>
            <a:ext cx="8606714" cy="745152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Instrument formula by G.V. Black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01040" y="1916833"/>
            <a:ext cx="10749279" cy="4483967"/>
          </a:xfrm>
        </p:spPr>
        <p:txBody>
          <a:bodyPr/>
          <a:lstStyle/>
          <a:p>
            <a:r>
              <a:rPr lang="en-US" sz="2800" b="1" u="sng" dirty="0">
                <a:solidFill>
                  <a:srgbClr val="FF0000"/>
                </a:solidFill>
              </a:rPr>
              <a:t>3 Number instrument formula</a:t>
            </a:r>
          </a:p>
          <a:p>
            <a:pPr algn="just"/>
            <a:r>
              <a:rPr lang="en-US" b="1" dirty="0"/>
              <a:t>Cutting edge at right angle to the blade </a:t>
            </a:r>
          </a:p>
          <a:p>
            <a:pPr marL="525780" indent="-457200" algn="just">
              <a:buFont typeface="+mj-lt"/>
              <a:buAutoNum type="alphaUcPeriod"/>
            </a:pPr>
            <a:r>
              <a:rPr lang="en-US" b="1" dirty="0"/>
              <a:t>Width of blade in tenth of millimeter.</a:t>
            </a:r>
          </a:p>
          <a:p>
            <a:pPr marL="525780" indent="-457200" algn="just">
              <a:buFont typeface="+mj-lt"/>
              <a:buAutoNum type="alphaUcPeriod"/>
            </a:pPr>
            <a:r>
              <a:rPr lang="en-US" b="1" dirty="0"/>
              <a:t>Length of blade in millimeter.</a:t>
            </a:r>
          </a:p>
          <a:p>
            <a:pPr marL="525780" indent="-457200" algn="just">
              <a:buFont typeface="+mj-lt"/>
              <a:buAutoNum type="alphaUcPeriod"/>
            </a:pPr>
            <a:r>
              <a:rPr lang="en-US" b="1" dirty="0"/>
              <a:t>Angle the blade forms with the axis of the handle in centigrade( example. 1.0,7,14 °) enamel hatchet formula</a:t>
            </a:r>
          </a:p>
          <a:p>
            <a:pPr marL="68580" indent="0" algn="just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810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69D806-80CB-43C0-A59A-295952142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" y="325120"/>
            <a:ext cx="10922000" cy="623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9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Instrument formula by G.V. Black</a:t>
            </a:r>
            <a:endParaRPr lang="en-US" sz="3600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9760" y="2323652"/>
            <a:ext cx="10952479" cy="4178748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4 Number instrument formula</a:t>
            </a:r>
          </a:p>
          <a:p>
            <a:r>
              <a:rPr lang="en-US" b="1" dirty="0"/>
              <a:t>a. width of blade in tenth of millimeter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b. angle the cutting edge with the long axis of the handle in centigrade</a:t>
            </a:r>
          </a:p>
          <a:p>
            <a:r>
              <a:rPr lang="en-US" b="1" dirty="0"/>
              <a:t>c. length of blade in millimeter</a:t>
            </a:r>
          </a:p>
          <a:p>
            <a:r>
              <a:rPr lang="en-US" b="1" dirty="0"/>
              <a:t>d. angle the blade forms with the axis of the handle in centigrade( example. 1.3.95.8.14) gingival marginal trimmer  formula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740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761B76-9627-4123-929A-02076E4C6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" y="325120"/>
            <a:ext cx="10952480" cy="623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1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1700" y="526240"/>
            <a:ext cx="7024744" cy="1143000"/>
          </a:xfrm>
        </p:spPr>
        <p:txBody>
          <a:bodyPr/>
          <a:lstStyle/>
          <a:p>
            <a:r>
              <a:rPr lang="en-US" b="1" u="sng" dirty="0"/>
              <a:t>Cutting Instruments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0720" y="1930400"/>
            <a:ext cx="10871200" cy="397210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Chisel: </a:t>
            </a:r>
          </a:p>
          <a:p>
            <a:r>
              <a:rPr lang="en-US" b="1" dirty="0"/>
              <a:t>Used for cutting E. or D.</a:t>
            </a:r>
          </a:p>
          <a:p>
            <a:r>
              <a:rPr lang="en-US" b="1" dirty="0"/>
              <a:t>Has either straight shank or slight blade curvature.</a:t>
            </a:r>
          </a:p>
          <a:p>
            <a:r>
              <a:rPr lang="en-US" b="1" dirty="0"/>
              <a:t>Its cutting edge is perpendicular to the axis of the handle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933056"/>
            <a:ext cx="4472568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نتيجة الصورة لـ cutting instrument in operative dentistry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094480"/>
            <a:ext cx="4752528" cy="24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616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وستن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748</Words>
  <Application>Microsoft Office PowerPoint</Application>
  <PresentationFormat>Widescreen</PresentationFormat>
  <Paragraphs>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 Black</vt:lpstr>
      <vt:lpstr>Century Gothic</vt:lpstr>
      <vt:lpstr>Times New Roman</vt:lpstr>
      <vt:lpstr>Wingdings</vt:lpstr>
      <vt:lpstr>Wingdings 2</vt:lpstr>
      <vt:lpstr>أوستن</vt:lpstr>
      <vt:lpstr>Dental Instrument</vt:lpstr>
      <vt:lpstr>Dental Instrument</vt:lpstr>
      <vt:lpstr>Cutting Instruments</vt:lpstr>
      <vt:lpstr>PowerPoint Presentation</vt:lpstr>
      <vt:lpstr>Instrument formula by G.V. Black</vt:lpstr>
      <vt:lpstr>PowerPoint Presentation</vt:lpstr>
      <vt:lpstr>Instrument formula by G.V. Black</vt:lpstr>
      <vt:lpstr>PowerPoint Presentation</vt:lpstr>
      <vt:lpstr>Cutting Instruments</vt:lpstr>
      <vt:lpstr>PowerPoint Presentation</vt:lpstr>
      <vt:lpstr>PowerPoint Presentation</vt:lpstr>
      <vt:lpstr>PowerPoint Presentation</vt:lpstr>
      <vt:lpstr>PowerPoint Presentation</vt:lpstr>
      <vt:lpstr>Non cutting instruments</vt:lpstr>
      <vt:lpstr>Amalgam instruments</vt:lpstr>
      <vt:lpstr>PowerPoint Presentation</vt:lpstr>
      <vt:lpstr>Rotary instruments</vt:lpstr>
      <vt:lpstr>Burs</vt:lpstr>
      <vt:lpstr>PowerPoint Presentation</vt:lpstr>
      <vt:lpstr>Types of Burs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Instrument</dc:title>
  <dc:creator>samira tarfa</dc:creator>
  <cp:lastModifiedBy>samira tarfa</cp:lastModifiedBy>
  <cp:revision>33</cp:revision>
  <dcterms:created xsi:type="dcterms:W3CDTF">2019-10-19T13:45:13Z</dcterms:created>
  <dcterms:modified xsi:type="dcterms:W3CDTF">2019-11-10T18:19:00Z</dcterms:modified>
</cp:coreProperties>
</file>