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759" r:id="rId2"/>
  </p:sldMasterIdLst>
  <p:notesMasterIdLst>
    <p:notesMasterId r:id="rId46"/>
  </p:notesMasterIdLst>
  <p:handoutMasterIdLst>
    <p:handoutMasterId r:id="rId47"/>
  </p:handoutMasterIdLst>
  <p:sldIdLst>
    <p:sldId id="265" r:id="rId3"/>
    <p:sldId id="344" r:id="rId4"/>
    <p:sldId id="303" r:id="rId5"/>
    <p:sldId id="304" r:id="rId6"/>
    <p:sldId id="305" r:id="rId7"/>
    <p:sldId id="306" r:id="rId8"/>
    <p:sldId id="307" r:id="rId9"/>
    <p:sldId id="310" r:id="rId10"/>
    <p:sldId id="309" r:id="rId11"/>
    <p:sldId id="346" r:id="rId12"/>
    <p:sldId id="311" r:id="rId13"/>
    <p:sldId id="312" r:id="rId14"/>
    <p:sldId id="313" r:id="rId15"/>
    <p:sldId id="314" r:id="rId16"/>
    <p:sldId id="315" r:id="rId17"/>
    <p:sldId id="316" r:id="rId18"/>
    <p:sldId id="358" r:id="rId19"/>
    <p:sldId id="317" r:id="rId20"/>
    <p:sldId id="318" r:id="rId21"/>
    <p:sldId id="319" r:id="rId22"/>
    <p:sldId id="320" r:id="rId23"/>
    <p:sldId id="359" r:id="rId24"/>
    <p:sldId id="360" r:id="rId25"/>
    <p:sldId id="328" r:id="rId26"/>
    <p:sldId id="361" r:id="rId27"/>
    <p:sldId id="321" r:id="rId28"/>
    <p:sldId id="323" r:id="rId29"/>
    <p:sldId id="324" r:id="rId30"/>
    <p:sldId id="325" r:id="rId31"/>
    <p:sldId id="326" r:id="rId32"/>
    <p:sldId id="355" r:id="rId33"/>
    <p:sldId id="362" r:id="rId34"/>
    <p:sldId id="353" r:id="rId35"/>
    <p:sldId id="354" r:id="rId36"/>
    <p:sldId id="327" r:id="rId37"/>
    <p:sldId id="329" r:id="rId38"/>
    <p:sldId id="363" r:id="rId39"/>
    <p:sldId id="356" r:id="rId40"/>
    <p:sldId id="357" r:id="rId41"/>
    <p:sldId id="330" r:id="rId42"/>
    <p:sldId id="331" r:id="rId43"/>
    <p:sldId id="332" r:id="rId44"/>
    <p:sldId id="287"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4" autoAdjust="0"/>
  </p:normalViewPr>
  <p:slideViewPr>
    <p:cSldViewPr>
      <p:cViewPr varScale="1">
        <p:scale>
          <a:sx n="84" d="100"/>
          <a:sy n="84" d="100"/>
        </p:scale>
        <p:origin x="1392"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p>
        </p:txBody>
      </p:sp>
      <p:sp>
        <p:nvSpPr>
          <p:cNvPr id="1331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p>
        </p:txBody>
      </p:sp>
      <p:sp>
        <p:nvSpPr>
          <p:cNvPr id="1331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p>
        </p:txBody>
      </p:sp>
      <p:sp>
        <p:nvSpPr>
          <p:cNvPr id="1331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E28BD189-F86B-45C7-A874-8550EEA11ACF}" type="slidenum">
              <a:rPr lang="en-US" altLang="en-US"/>
              <a:pPr/>
              <a:t>‹#›</a:t>
            </a:fld>
            <a:endParaRPr lang="en-US" altLang="en-US"/>
          </a:p>
        </p:txBody>
      </p:sp>
    </p:spTree>
    <p:extLst>
      <p:ext uri="{BB962C8B-B14F-4D97-AF65-F5344CB8AC3E}">
        <p14:creationId xmlns:p14="http://schemas.microsoft.com/office/powerpoint/2010/main" val="1389595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pPr>
              <a:defRPr/>
            </a:pPr>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pPr>
              <a:defRPr/>
            </a:pPr>
            <a:fld id="{433EC1F9-BF57-498A-869D-6709F2747C98}" type="datetimeFigureOut">
              <a:rPr lang="ar-SA"/>
              <a:pPr>
                <a:defRPr/>
              </a:pPr>
              <a:t>14/10/1441</a:t>
            </a:fld>
            <a:endParaRPr lang="ar-SA"/>
          </a:p>
        </p:txBody>
      </p:sp>
      <p:sp>
        <p:nvSpPr>
          <p:cNvPr id="4" name="عنصر نائب لصورة الشريحة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pPr lvl="0"/>
            <a:endParaRPr lang="ar-SA" noProof="0" smtClean="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pPr>
              <a:defRPr/>
            </a:pPr>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fld id="{91E8A620-EBF4-4D4E-BCEB-1AEE9937F85F}" type="slidenum">
              <a:rPr lang="ar-SA" altLang="en-US"/>
              <a:pPr/>
              <a:t>‹#›</a:t>
            </a:fld>
            <a:endParaRPr lang="ar-SA" altLang="en-US"/>
          </a:p>
        </p:txBody>
      </p:sp>
    </p:spTree>
    <p:extLst>
      <p:ext uri="{BB962C8B-B14F-4D97-AF65-F5344CB8AC3E}">
        <p14:creationId xmlns:p14="http://schemas.microsoft.com/office/powerpoint/2010/main" val="2732057071"/>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Arial" panose="020B0604020202020204" pitchFamily="34" charset="0"/>
      </a:defRPr>
    </a:lvl1pPr>
    <a:lvl2pPr marL="457200" algn="r" rtl="1" eaLnBrk="0" fontAlgn="base" hangingPunct="0">
      <a:spcBef>
        <a:spcPct val="30000"/>
      </a:spcBef>
      <a:spcAft>
        <a:spcPct val="0"/>
      </a:spcAft>
      <a:defRPr sz="1200" kern="1200">
        <a:solidFill>
          <a:schemeClr val="tx1"/>
        </a:solidFill>
        <a:latin typeface="+mn-lt"/>
        <a:ea typeface="+mn-ea"/>
        <a:cs typeface="Arial" panose="020B0604020202020204" pitchFamily="34" charset="0"/>
      </a:defRPr>
    </a:lvl2pPr>
    <a:lvl3pPr marL="914400" algn="r" rtl="1" eaLnBrk="0" fontAlgn="base" hangingPunct="0">
      <a:spcBef>
        <a:spcPct val="30000"/>
      </a:spcBef>
      <a:spcAft>
        <a:spcPct val="0"/>
      </a:spcAft>
      <a:defRPr sz="1200" kern="1200">
        <a:solidFill>
          <a:schemeClr val="tx1"/>
        </a:solidFill>
        <a:latin typeface="+mn-lt"/>
        <a:ea typeface="+mn-ea"/>
        <a:cs typeface="Arial" panose="020B0604020202020204" pitchFamily="34" charset="0"/>
      </a:defRPr>
    </a:lvl3pPr>
    <a:lvl4pPr marL="1371600" algn="r" rtl="1" eaLnBrk="0" fontAlgn="base" hangingPunct="0">
      <a:spcBef>
        <a:spcPct val="30000"/>
      </a:spcBef>
      <a:spcAft>
        <a:spcPct val="0"/>
      </a:spcAft>
      <a:defRPr sz="1200" kern="1200">
        <a:solidFill>
          <a:schemeClr val="tx1"/>
        </a:solidFill>
        <a:latin typeface="+mn-lt"/>
        <a:ea typeface="+mn-ea"/>
        <a:cs typeface="Arial" panose="020B0604020202020204" pitchFamily="34" charset="0"/>
      </a:defRPr>
    </a:lvl4pPr>
    <a:lvl5pPr marL="1828800" algn="r" rtl="1" eaLnBrk="0" fontAlgn="base" hangingPunct="0">
      <a:spcBef>
        <a:spcPct val="30000"/>
      </a:spcBef>
      <a:spcAft>
        <a:spcPct val="0"/>
      </a:spcAft>
      <a:defRPr sz="1200" kern="1200">
        <a:solidFill>
          <a:schemeClr val="tx1"/>
        </a:solidFill>
        <a:latin typeface="+mn-lt"/>
        <a:ea typeface="+mn-ea"/>
        <a:cs typeface="Arial" panose="020B060402020202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4" name="Group 7"/>
          <p:cNvGrpSpPr>
            <a:grpSpLocks/>
          </p:cNvGrpSpPr>
          <p:nvPr/>
        </p:nvGrpSpPr>
        <p:grpSpPr bwMode="auto">
          <a:xfrm>
            <a:off x="228600" y="2889250"/>
            <a:ext cx="8610600"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defRPr>
              </a:lvl9pPr>
            </a:lstStyle>
            <a:p>
              <a:pPr>
                <a:defRPr/>
              </a:pPr>
              <a:endParaRPr lang="ar-SA" smtClean="0"/>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defRPr>
              </a:lvl9pPr>
            </a:lstStyle>
            <a:p>
              <a:pPr>
                <a:defRPr/>
              </a:pPr>
              <a:endParaRPr lang="ar-SA" smtClean="0"/>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defRPr>
              </a:lvl9pPr>
            </a:lstStyle>
            <a:p>
              <a:pPr>
                <a:defRPr/>
              </a:pPr>
              <a:endParaRPr lang="ar-SA" smtClean="0"/>
            </a:p>
          </p:txBody>
        </p:sp>
      </p:grpSp>
      <p:sp>
        <p:nvSpPr>
          <p:cNvPr id="62466" name="Rectangle 2"/>
          <p:cNvSpPr>
            <a:spLocks noGrp="1" noChangeArrowheads="1"/>
          </p:cNvSpPr>
          <p:nvPr>
            <p:ph type="ctrTitle"/>
          </p:nvPr>
        </p:nvSpPr>
        <p:spPr>
          <a:xfrm>
            <a:off x="685800" y="685800"/>
            <a:ext cx="7772400" cy="2127250"/>
          </a:xfrm>
        </p:spPr>
        <p:txBody>
          <a:bodyPr/>
          <a:lstStyle>
            <a:lvl1pPr algn="ctr">
              <a:defRPr sz="5800"/>
            </a:lvl1pPr>
          </a:lstStyle>
          <a:p>
            <a:pPr lvl="0"/>
            <a:r>
              <a:rPr lang="en-US" noProof="0" smtClean="0"/>
              <a:t>Click to edit Master title style</a:t>
            </a:r>
          </a:p>
        </p:txBody>
      </p:sp>
      <p:sp>
        <p:nvSpPr>
          <p:cNvPr id="62467" name="Rectangle 3"/>
          <p:cNvSpPr>
            <a:spLocks noGrp="1" noChangeArrowheads="1"/>
          </p:cNvSpPr>
          <p:nvPr>
            <p:ph type="subTitle" idx="1"/>
          </p:nvPr>
        </p:nvSpPr>
        <p:spPr>
          <a:xfrm>
            <a:off x="1371600" y="3270250"/>
            <a:ext cx="6400800" cy="2209800"/>
          </a:xfrm>
        </p:spPr>
        <p:txBody>
          <a:bodyPr/>
          <a:lstStyle>
            <a:lvl1pPr marL="0" indent="0" algn="ctr">
              <a:buFont typeface="Wingdings" panose="05000000000000000000" pitchFamily="2" charset="2"/>
              <a:buNone/>
              <a:defRPr sz="3000"/>
            </a:lvl1pPr>
          </a:lstStyle>
          <a:p>
            <a:pPr lvl="0"/>
            <a:r>
              <a:rPr lang="en-US" noProof="0" smtClean="0"/>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fld id="{D85CFCC9-569E-4A69-A329-47F64B21D35D}" type="slidenum">
              <a:rPr lang="en-US" altLang="en-US"/>
              <a:pPr/>
              <a:t>‹#›</a:t>
            </a:fld>
            <a:endParaRPr lang="en-US" altLang="en-US"/>
          </a:p>
        </p:txBody>
      </p:sp>
    </p:spTree>
    <p:extLst>
      <p:ext uri="{BB962C8B-B14F-4D97-AF65-F5344CB8AC3E}">
        <p14:creationId xmlns:p14="http://schemas.microsoft.com/office/powerpoint/2010/main" val="371274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24649A-7AC3-4C46-95EF-447B10D2EC9A}" type="slidenum">
              <a:rPr lang="en-US" altLang="en-US"/>
              <a:pPr/>
              <a:t>‹#›</a:t>
            </a:fld>
            <a:endParaRPr lang="en-US" altLang="en-US"/>
          </a:p>
        </p:txBody>
      </p:sp>
    </p:spTree>
    <p:extLst>
      <p:ext uri="{BB962C8B-B14F-4D97-AF65-F5344CB8AC3E}">
        <p14:creationId xmlns:p14="http://schemas.microsoft.com/office/powerpoint/2010/main" val="3220411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7813"/>
            <a:ext cx="2057400" cy="5853112"/>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7813"/>
            <a:ext cx="6019800" cy="5853112"/>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1C363F-605C-4064-BD03-659E5318B481}" type="slidenum">
              <a:rPr lang="en-US" altLang="en-US"/>
              <a:pPr/>
              <a:t>‹#›</a:t>
            </a:fld>
            <a:endParaRPr lang="en-US" altLang="en-US"/>
          </a:p>
        </p:txBody>
      </p:sp>
    </p:spTree>
    <p:extLst>
      <p:ext uri="{BB962C8B-B14F-4D97-AF65-F5344CB8AC3E}">
        <p14:creationId xmlns:p14="http://schemas.microsoft.com/office/powerpoint/2010/main" val="1045165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7813"/>
            <a:ext cx="8229600" cy="1139825"/>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sz="half" idx="1"/>
          </p:nvPr>
        </p:nvSpPr>
        <p:spPr>
          <a:xfrm>
            <a:off x="457200" y="1600200"/>
            <a:ext cx="4038600" cy="453072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3072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E31F2B5-A329-4D62-AF56-CE0EC9BEC760}" type="slidenum">
              <a:rPr lang="en-US" altLang="en-US"/>
              <a:pPr/>
              <a:t>‹#›</a:t>
            </a:fld>
            <a:endParaRPr lang="en-US" altLang="en-US"/>
          </a:p>
        </p:txBody>
      </p:sp>
    </p:spTree>
    <p:extLst>
      <p:ext uri="{BB962C8B-B14F-4D97-AF65-F5344CB8AC3E}">
        <p14:creationId xmlns:p14="http://schemas.microsoft.com/office/powerpoint/2010/main" val="1015446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6"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057E1B24-BCC2-4617-906C-F96DDA066773}" type="slidenum">
              <a:rPr lang="ar-SA" altLang="en-US"/>
              <a:pPr/>
              <a:t>‹#›</a:t>
            </a:fld>
            <a:endParaRPr lang="en-US" altLang="en-US"/>
          </a:p>
        </p:txBody>
      </p:sp>
    </p:spTree>
    <p:extLst>
      <p:ext uri="{BB962C8B-B14F-4D97-AF65-F5344CB8AC3E}">
        <p14:creationId xmlns:p14="http://schemas.microsoft.com/office/powerpoint/2010/main" val="397923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6"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E743FA44-4132-44FB-B079-4EEB252FB92F}" type="slidenum">
              <a:rPr lang="ar-SA" altLang="en-US"/>
              <a:pPr/>
              <a:t>‹#›</a:t>
            </a:fld>
            <a:endParaRPr lang="en-US" altLang="en-US"/>
          </a:p>
        </p:txBody>
      </p:sp>
    </p:spTree>
    <p:extLst>
      <p:ext uri="{BB962C8B-B14F-4D97-AF65-F5344CB8AC3E}">
        <p14:creationId xmlns:p14="http://schemas.microsoft.com/office/powerpoint/2010/main" val="2204488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6"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A622BAC1-3E01-4122-8D53-5A309A097047}" type="slidenum">
              <a:rPr lang="ar-SA" altLang="en-US"/>
              <a:pPr/>
              <a:t>‹#›</a:t>
            </a:fld>
            <a:endParaRPr lang="en-US" altLang="en-US"/>
          </a:p>
        </p:txBody>
      </p:sp>
    </p:spTree>
    <p:extLst>
      <p:ext uri="{BB962C8B-B14F-4D97-AF65-F5344CB8AC3E}">
        <p14:creationId xmlns:p14="http://schemas.microsoft.com/office/powerpoint/2010/main" val="164039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7"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72E38530-7897-44F0-B219-7C49BCC9BDA7}" type="slidenum">
              <a:rPr lang="ar-SA" altLang="en-US"/>
              <a:pPr/>
              <a:t>‹#›</a:t>
            </a:fld>
            <a:endParaRPr lang="en-US" altLang="en-US"/>
          </a:p>
        </p:txBody>
      </p:sp>
    </p:spTree>
    <p:extLst>
      <p:ext uri="{BB962C8B-B14F-4D97-AF65-F5344CB8AC3E}">
        <p14:creationId xmlns:p14="http://schemas.microsoft.com/office/powerpoint/2010/main" val="3563999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9"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1083715A-1625-41EF-83EA-41B65A810C82}" type="slidenum">
              <a:rPr lang="ar-SA" altLang="en-US"/>
              <a:pPr/>
              <a:t>‹#›</a:t>
            </a:fld>
            <a:endParaRPr lang="en-US" altLang="en-US"/>
          </a:p>
        </p:txBody>
      </p:sp>
    </p:spTree>
    <p:extLst>
      <p:ext uri="{BB962C8B-B14F-4D97-AF65-F5344CB8AC3E}">
        <p14:creationId xmlns:p14="http://schemas.microsoft.com/office/powerpoint/2010/main" val="3003049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5"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136DC430-C01D-40B3-8617-924ACC8E1FB4}" type="slidenum">
              <a:rPr lang="ar-SA" altLang="en-US"/>
              <a:pPr/>
              <a:t>‹#›</a:t>
            </a:fld>
            <a:endParaRPr lang="en-US" altLang="en-US"/>
          </a:p>
        </p:txBody>
      </p:sp>
    </p:spTree>
    <p:extLst>
      <p:ext uri="{BB962C8B-B14F-4D97-AF65-F5344CB8AC3E}">
        <p14:creationId xmlns:p14="http://schemas.microsoft.com/office/powerpoint/2010/main" val="1172019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4"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CD348320-45A3-447C-825D-31022403B67F}" type="slidenum">
              <a:rPr lang="ar-SA" altLang="en-US"/>
              <a:pPr/>
              <a:t>‹#›</a:t>
            </a:fld>
            <a:endParaRPr lang="en-US" altLang="en-US"/>
          </a:p>
        </p:txBody>
      </p:sp>
    </p:spTree>
    <p:extLst>
      <p:ext uri="{BB962C8B-B14F-4D97-AF65-F5344CB8AC3E}">
        <p14:creationId xmlns:p14="http://schemas.microsoft.com/office/powerpoint/2010/main" val="43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86ECB63-8D4D-4344-B8A9-7C5E3A5D5771}" type="slidenum">
              <a:rPr lang="en-US" altLang="en-US"/>
              <a:pPr/>
              <a:t>‹#›</a:t>
            </a:fld>
            <a:endParaRPr lang="en-US" altLang="en-US"/>
          </a:p>
        </p:txBody>
      </p:sp>
    </p:spTree>
    <p:extLst>
      <p:ext uri="{BB962C8B-B14F-4D97-AF65-F5344CB8AC3E}">
        <p14:creationId xmlns:p14="http://schemas.microsoft.com/office/powerpoint/2010/main" val="3763094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7"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3F59DC5C-584C-4929-B766-609A7A3EBFEA}" type="slidenum">
              <a:rPr lang="ar-SA" altLang="en-US"/>
              <a:pPr/>
              <a:t>‹#›</a:t>
            </a:fld>
            <a:endParaRPr lang="en-US" altLang="en-US"/>
          </a:p>
        </p:txBody>
      </p:sp>
    </p:spTree>
    <p:extLst>
      <p:ext uri="{BB962C8B-B14F-4D97-AF65-F5344CB8AC3E}">
        <p14:creationId xmlns:p14="http://schemas.microsoft.com/office/powerpoint/2010/main" val="325204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7"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3250211F-71BD-4F98-8B66-09CD4B80EF27}" type="slidenum">
              <a:rPr lang="ar-SA" altLang="en-US"/>
              <a:pPr/>
              <a:t>‹#›</a:t>
            </a:fld>
            <a:endParaRPr lang="en-US" altLang="en-US"/>
          </a:p>
        </p:txBody>
      </p:sp>
    </p:spTree>
    <p:extLst>
      <p:ext uri="{BB962C8B-B14F-4D97-AF65-F5344CB8AC3E}">
        <p14:creationId xmlns:p14="http://schemas.microsoft.com/office/powerpoint/2010/main" val="1738711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6"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54FE6985-4C46-4B14-9F60-43D4E13BC17B}" type="slidenum">
              <a:rPr lang="ar-SA" altLang="en-US"/>
              <a:pPr/>
              <a:t>‹#›</a:t>
            </a:fld>
            <a:endParaRPr lang="en-US" altLang="en-US"/>
          </a:p>
        </p:txBody>
      </p:sp>
    </p:spTree>
    <p:extLst>
      <p:ext uri="{BB962C8B-B14F-4D97-AF65-F5344CB8AC3E}">
        <p14:creationId xmlns:p14="http://schemas.microsoft.com/office/powerpoint/2010/main" val="1801726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6"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2A886DB0-9D96-4BFA-9EA6-74E2ED81FA40}" type="slidenum">
              <a:rPr lang="ar-SA" altLang="en-US"/>
              <a:pPr/>
              <a:t>‹#›</a:t>
            </a:fld>
            <a:endParaRPr lang="en-US" altLang="en-US"/>
          </a:p>
        </p:txBody>
      </p:sp>
    </p:spTree>
    <p:extLst>
      <p:ext uri="{BB962C8B-B14F-4D97-AF65-F5344CB8AC3E}">
        <p14:creationId xmlns:p14="http://schemas.microsoft.com/office/powerpoint/2010/main" val="4264025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Dr. L. Tchakarov</a:t>
            </a:r>
          </a:p>
        </p:txBody>
      </p:sp>
      <p:sp>
        <p:nvSpPr>
          <p:cNvPr id="7" name="Rectangle 6"/>
          <p:cNvSpPr>
            <a:spLocks noGrp="1" noChangeArrowheads="1"/>
          </p:cNvSpPr>
          <p:nvPr>
            <p:ph type="sldNum" sz="quarter" idx="12"/>
          </p:nvPr>
        </p:nvSpPr>
        <p:spPr/>
        <p:txBody>
          <a:bodyPr/>
          <a:lstStyle>
            <a:lvl1pPr>
              <a:defRPr>
                <a:latin typeface="Verdana" panose="020B0604030504040204" pitchFamily="34" charset="0"/>
              </a:defRPr>
            </a:lvl1pPr>
          </a:lstStyle>
          <a:p>
            <a:fld id="{15F3201A-0F4B-490A-B381-AC4CF12BF715}" type="slidenum">
              <a:rPr lang="ar-SA" altLang="en-US"/>
              <a:pPr/>
              <a:t>‹#›</a:t>
            </a:fld>
            <a:endParaRPr lang="en-US" altLang="en-US"/>
          </a:p>
        </p:txBody>
      </p:sp>
    </p:spTree>
    <p:extLst>
      <p:ext uri="{BB962C8B-B14F-4D97-AF65-F5344CB8AC3E}">
        <p14:creationId xmlns:p14="http://schemas.microsoft.com/office/powerpoint/2010/main" val="394757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623888" y="1709738"/>
            <a:ext cx="7886700" cy="2852737"/>
          </a:xfrm>
        </p:spPr>
        <p:txBody>
          <a:bodyPr/>
          <a:lstStyle>
            <a:lvl1pPr>
              <a:defRPr sz="6000"/>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ar-SA" smtClean="0"/>
              <a:t>انقر لتحرير أنماط النص الرئيسي</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3F79CF-17A1-42A2-AE3B-82798E03AEEE}" type="slidenum">
              <a:rPr lang="en-US" altLang="en-US"/>
              <a:pPr/>
              <a:t>‹#›</a:t>
            </a:fld>
            <a:endParaRPr lang="en-US" altLang="en-US"/>
          </a:p>
        </p:txBody>
      </p:sp>
    </p:spTree>
    <p:extLst>
      <p:ext uri="{BB962C8B-B14F-4D97-AF65-F5344CB8AC3E}">
        <p14:creationId xmlns:p14="http://schemas.microsoft.com/office/powerpoint/2010/main" val="326370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3072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3072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3268F2A-652A-4F57-BE76-A07C2A0675DC}" type="slidenum">
              <a:rPr lang="en-US" altLang="en-US"/>
              <a:pPr/>
              <a:t>‹#›</a:t>
            </a:fld>
            <a:endParaRPr lang="en-US" altLang="en-US"/>
          </a:p>
        </p:txBody>
      </p:sp>
    </p:spTree>
    <p:extLst>
      <p:ext uri="{BB962C8B-B14F-4D97-AF65-F5344CB8AC3E}">
        <p14:creationId xmlns:p14="http://schemas.microsoft.com/office/powerpoint/2010/main" val="50129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630238" y="365125"/>
            <a:ext cx="7886700" cy="1325563"/>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630238" y="2505075"/>
            <a:ext cx="3868737" cy="36845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29150" y="2505075"/>
            <a:ext cx="3887788" cy="36845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E982E4E-4742-4F37-87CC-F32E12CB5FBF}" type="slidenum">
              <a:rPr lang="en-US" altLang="en-US"/>
              <a:pPr/>
              <a:t>‹#›</a:t>
            </a:fld>
            <a:endParaRPr lang="en-US" altLang="en-US"/>
          </a:p>
        </p:txBody>
      </p:sp>
    </p:spTree>
    <p:extLst>
      <p:ext uri="{BB962C8B-B14F-4D97-AF65-F5344CB8AC3E}">
        <p14:creationId xmlns:p14="http://schemas.microsoft.com/office/powerpoint/2010/main" val="10830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8C9BEA1-BB1E-4BD8-99A5-3E557ADD018B}" type="slidenum">
              <a:rPr lang="en-US" altLang="en-US"/>
              <a:pPr/>
              <a:t>‹#›</a:t>
            </a:fld>
            <a:endParaRPr lang="en-US" altLang="en-US"/>
          </a:p>
        </p:txBody>
      </p:sp>
    </p:spTree>
    <p:extLst>
      <p:ext uri="{BB962C8B-B14F-4D97-AF65-F5344CB8AC3E}">
        <p14:creationId xmlns:p14="http://schemas.microsoft.com/office/powerpoint/2010/main" val="67945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F197223-8951-4649-B89C-9058B61CDD56}" type="slidenum">
              <a:rPr lang="en-US" altLang="en-US"/>
              <a:pPr/>
              <a:t>‹#›</a:t>
            </a:fld>
            <a:endParaRPr lang="en-US" altLang="en-US"/>
          </a:p>
        </p:txBody>
      </p:sp>
    </p:spTree>
    <p:extLst>
      <p:ext uri="{BB962C8B-B14F-4D97-AF65-F5344CB8AC3E}">
        <p14:creationId xmlns:p14="http://schemas.microsoft.com/office/powerpoint/2010/main" val="3862081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30238" y="457200"/>
            <a:ext cx="2949575" cy="1600200"/>
          </a:xfrm>
        </p:spPr>
        <p:txBody>
          <a:bodyPr/>
          <a:lstStyle>
            <a:lvl1pPr>
              <a:defRPr sz="3200"/>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1B05C76-7F9F-45BB-A7AB-83366CB78349}" type="slidenum">
              <a:rPr lang="en-US" altLang="en-US"/>
              <a:pPr/>
              <a:t>‹#›</a:t>
            </a:fld>
            <a:endParaRPr lang="en-US" altLang="en-US"/>
          </a:p>
        </p:txBody>
      </p:sp>
    </p:spTree>
    <p:extLst>
      <p:ext uri="{BB962C8B-B14F-4D97-AF65-F5344CB8AC3E}">
        <p14:creationId xmlns:p14="http://schemas.microsoft.com/office/powerpoint/2010/main" val="1190519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30238" y="457200"/>
            <a:ext cx="2949575" cy="1600200"/>
          </a:xfrm>
        </p:spPr>
        <p:txBody>
          <a:bodyPr/>
          <a:lstStyle>
            <a:lvl1pPr>
              <a:defRPr sz="3200"/>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smtClean="0"/>
          </a:p>
        </p:txBody>
      </p:sp>
      <p:sp>
        <p:nvSpPr>
          <p:cNvPr id="4" name="عنصر نائب للنص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260E8B0-6481-415F-9999-FF07D4CE4C53}" type="slidenum">
              <a:rPr lang="en-US" altLang="en-US"/>
              <a:pPr/>
              <a:t>‹#›</a:t>
            </a:fld>
            <a:endParaRPr lang="en-US" altLang="en-US"/>
          </a:p>
        </p:txBody>
      </p:sp>
    </p:spTree>
    <p:extLst>
      <p:ext uri="{BB962C8B-B14F-4D97-AF65-F5344CB8AC3E}">
        <p14:creationId xmlns:p14="http://schemas.microsoft.com/office/powerpoint/2010/main" val="863675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44" name="Rectangle 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61446" name="Rectangle 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B4D4C256-5F95-4617-9075-217BC255C098}" type="slidenum">
              <a:rPr lang="en-US" altLang="en-US"/>
              <a:pPr/>
              <a:t>‹#›</a:t>
            </a:fld>
            <a:endParaRPr lang="en-US" altLang="en-US"/>
          </a:p>
        </p:txBody>
      </p:sp>
      <p:sp>
        <p:nvSpPr>
          <p:cNvPr id="1031" name="Rectangle 7"/>
          <p:cNvSpPr>
            <a:spLocks noChangeArrowheads="1"/>
          </p:cNvSpPr>
          <p:nvPr/>
        </p:nvSpPr>
        <p:spPr bwMode="auto">
          <a:xfrm>
            <a:off x="0" y="0"/>
            <a:ext cx="2286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defRPr/>
            </a:pPr>
            <a:endParaRPr lang="ar-SA" sz="2400" smtClean="0">
              <a:latin typeface="Times New Roman" panose="02020603050405020304" pitchFamily="18" charset="0"/>
            </a:endParaRPr>
          </a:p>
        </p:txBody>
      </p:sp>
      <p:sp>
        <p:nvSpPr>
          <p:cNvPr id="1032" name="Line 8"/>
          <p:cNvSpPr>
            <a:spLocks noChangeShapeType="1"/>
          </p:cNvSpPr>
          <p:nvPr/>
        </p:nvSpPr>
        <p:spPr bwMode="auto">
          <a:xfrm>
            <a:off x="457200" y="14478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Rectangle 9"/>
          <p:cNvSpPr>
            <a:spLocks noChangeArrowheads="1"/>
          </p:cNvSpPr>
          <p:nvPr/>
        </p:nvSpPr>
        <p:spPr bwMode="auto">
          <a:xfrm>
            <a:off x="0" y="2286000"/>
            <a:ext cx="228600" cy="2286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defRPr/>
            </a:pPr>
            <a:endParaRPr lang="ar-SA" sz="2400" smtClean="0">
              <a:latin typeface="Times New Roman" panose="02020603050405020304" pitchFamily="18" charset="0"/>
            </a:endParaRPr>
          </a:p>
        </p:txBody>
      </p:sp>
      <p:sp>
        <p:nvSpPr>
          <p:cNvPr id="1034" name="Rectangle 10"/>
          <p:cNvSpPr>
            <a:spLocks noChangeArrowheads="1"/>
          </p:cNvSpPr>
          <p:nvPr/>
        </p:nvSpPr>
        <p:spPr bwMode="auto">
          <a:xfrm>
            <a:off x="0" y="4572000"/>
            <a:ext cx="228600" cy="2286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l" rtl="0" eaLnBrk="0" fontAlgn="base" hangingPunct="0">
              <a:spcBef>
                <a:spcPct val="0"/>
              </a:spcBef>
              <a:spcAft>
                <a:spcPct val="0"/>
              </a:spcAft>
              <a:defRPr>
                <a:solidFill>
                  <a:schemeClr val="tx1"/>
                </a:solidFill>
                <a:latin typeface="Verdana" panose="020B0604030504040204" pitchFamily="34" charset="0"/>
              </a:defRPr>
            </a:lvl6pPr>
            <a:lvl7pPr marL="2971800" indent="-228600" algn="l" rtl="0" eaLnBrk="0" fontAlgn="base" hangingPunct="0">
              <a:spcBef>
                <a:spcPct val="0"/>
              </a:spcBef>
              <a:spcAft>
                <a:spcPct val="0"/>
              </a:spcAft>
              <a:defRPr>
                <a:solidFill>
                  <a:schemeClr val="tx1"/>
                </a:solidFill>
                <a:latin typeface="Verdana" panose="020B0604030504040204" pitchFamily="34" charset="0"/>
              </a:defRPr>
            </a:lvl7pPr>
            <a:lvl8pPr marL="3429000" indent="-228600" algn="l" rtl="0" eaLnBrk="0" fontAlgn="base" hangingPunct="0">
              <a:spcBef>
                <a:spcPct val="0"/>
              </a:spcBef>
              <a:spcAft>
                <a:spcPct val="0"/>
              </a:spcAft>
              <a:defRPr>
                <a:solidFill>
                  <a:schemeClr val="tx1"/>
                </a:solidFill>
                <a:latin typeface="Verdana" panose="020B0604030504040204" pitchFamily="34" charset="0"/>
              </a:defRPr>
            </a:lvl8pPr>
            <a:lvl9pPr marL="3886200" indent="-228600" algn="l" rtl="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defRPr/>
            </a:pPr>
            <a:endParaRPr lang="ar-SA" sz="2400" smtClean="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4166"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iming>
    <p:tnLst>
      <p:par>
        <p:cTn id="1" dur="indefinite" restart="never" nodeType="tmRoot"/>
      </p:par>
    </p:tnLst>
  </p:timing>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anose="02020404030301010803" pitchFamily="18" charset="0"/>
        </a:defRPr>
      </a:lvl2pPr>
      <a:lvl3pPr algn="l" rtl="0" eaLnBrk="0" fontAlgn="base" hangingPunct="0">
        <a:spcBef>
          <a:spcPct val="0"/>
        </a:spcBef>
        <a:spcAft>
          <a:spcPct val="0"/>
        </a:spcAft>
        <a:defRPr sz="4400">
          <a:solidFill>
            <a:schemeClr val="tx2"/>
          </a:solidFill>
          <a:latin typeface="Garamond" panose="02020404030301010803" pitchFamily="18" charset="0"/>
        </a:defRPr>
      </a:lvl3pPr>
      <a:lvl4pPr algn="l" rtl="0" eaLnBrk="0" fontAlgn="base" hangingPunct="0">
        <a:spcBef>
          <a:spcPct val="0"/>
        </a:spcBef>
        <a:spcAft>
          <a:spcPct val="0"/>
        </a:spcAft>
        <a:defRPr sz="4400">
          <a:solidFill>
            <a:schemeClr val="tx2"/>
          </a:solidFill>
          <a:latin typeface="Garamond" panose="02020404030301010803" pitchFamily="18" charset="0"/>
        </a:defRPr>
      </a:lvl4pPr>
      <a:lvl5pPr algn="l" rtl="0" eaLnBrk="0" fontAlgn="base" hangingPunct="0">
        <a:spcBef>
          <a:spcPct val="0"/>
        </a:spcBef>
        <a:spcAft>
          <a:spcPct val="0"/>
        </a:spcAft>
        <a:defRPr sz="4400">
          <a:solidFill>
            <a:schemeClr val="tx2"/>
          </a:solidFill>
          <a:latin typeface="Garamond" panose="02020404030301010803" pitchFamily="18" charset="0"/>
        </a:defRPr>
      </a:lvl5pPr>
      <a:lvl6pPr marL="457200" algn="l" rtl="0" fontAlgn="base">
        <a:spcBef>
          <a:spcPct val="0"/>
        </a:spcBef>
        <a:spcAft>
          <a:spcPct val="0"/>
        </a:spcAft>
        <a:defRPr sz="4400">
          <a:solidFill>
            <a:schemeClr val="tx2"/>
          </a:solidFill>
          <a:latin typeface="Garamond" panose="02020404030301010803" pitchFamily="18" charset="0"/>
        </a:defRPr>
      </a:lvl6pPr>
      <a:lvl7pPr marL="914400" algn="l" rtl="0" fontAlgn="base">
        <a:spcBef>
          <a:spcPct val="0"/>
        </a:spcBef>
        <a:spcAft>
          <a:spcPct val="0"/>
        </a:spcAft>
        <a:defRPr sz="4400">
          <a:solidFill>
            <a:schemeClr val="tx2"/>
          </a:solidFill>
          <a:latin typeface="Garamond" panose="02020404030301010803" pitchFamily="18" charset="0"/>
        </a:defRPr>
      </a:lvl7pPr>
      <a:lvl8pPr marL="1371600" algn="l" rtl="0" fontAlgn="base">
        <a:spcBef>
          <a:spcPct val="0"/>
        </a:spcBef>
        <a:spcAft>
          <a:spcPct val="0"/>
        </a:spcAft>
        <a:defRPr sz="4400">
          <a:solidFill>
            <a:schemeClr val="tx2"/>
          </a:solidFill>
          <a:latin typeface="Garamond" panose="02020404030301010803" pitchFamily="18" charset="0"/>
        </a:defRPr>
      </a:lvl8pPr>
      <a:lvl9pPr marL="1828800" algn="l" rtl="0" fontAlgn="base">
        <a:spcBef>
          <a:spcPct val="0"/>
        </a:spcBef>
        <a:spcAft>
          <a:spcPct val="0"/>
        </a:spcAft>
        <a:defRPr sz="44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defRPr>
            </a:lvl1pPr>
          </a:lstStyle>
          <a:p>
            <a:pPr>
              <a:defRPr/>
            </a:pPr>
            <a:r>
              <a:rPr lang="en-US"/>
              <a:t>Dr. L. Tchakarov</a:t>
            </a: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cs typeface="Times New Roman" panose="02020603050405020304" pitchFamily="18" charset="0"/>
              </a:defRPr>
            </a:lvl1pPr>
          </a:lstStyle>
          <a:p>
            <a:fld id="{A495927B-7907-44AB-B041-8FF0235AE6C0}" type="slidenum">
              <a:rPr lang="ar-SA" altLang="en-US"/>
              <a:pPr/>
              <a:t>‹#›</a:t>
            </a:fld>
            <a:endParaRPr lang="en-US" altLang="en-US">
              <a:cs typeface="+mn-cs"/>
            </a:endParaRPr>
          </a:p>
        </p:txBody>
      </p:sp>
    </p:spTree>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5.wav"/></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38.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emf"/><Relationship Id="rId18" Type="http://schemas.openxmlformats.org/officeDocument/2006/relationships/image" Target="../media/image38.emf"/><Relationship Id="rId3" Type="http://schemas.openxmlformats.org/officeDocument/2006/relationships/image" Target="../media/image23.emf"/><Relationship Id="rId21" Type="http://schemas.openxmlformats.org/officeDocument/2006/relationships/image" Target="../media/image41.emf"/><Relationship Id="rId7" Type="http://schemas.openxmlformats.org/officeDocument/2006/relationships/image" Target="../media/image27.emf"/><Relationship Id="rId12" Type="http://schemas.openxmlformats.org/officeDocument/2006/relationships/image" Target="../media/image32.emf"/><Relationship Id="rId17" Type="http://schemas.openxmlformats.org/officeDocument/2006/relationships/image" Target="../media/image37.emf"/><Relationship Id="rId2" Type="http://schemas.openxmlformats.org/officeDocument/2006/relationships/slideLayout" Target="../slideLayouts/slideLayout14.xml"/><Relationship Id="rId16" Type="http://schemas.openxmlformats.org/officeDocument/2006/relationships/image" Target="../media/image36.emf"/><Relationship Id="rId20" Type="http://schemas.openxmlformats.org/officeDocument/2006/relationships/image" Target="../media/image40.emf"/><Relationship Id="rId1" Type="http://schemas.openxmlformats.org/officeDocument/2006/relationships/audio" Target="../media/audio29.wav"/><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5" Type="http://schemas.openxmlformats.org/officeDocument/2006/relationships/image" Target="../media/image35.emf"/><Relationship Id="rId10" Type="http://schemas.openxmlformats.org/officeDocument/2006/relationships/image" Target="../media/image30.emf"/><Relationship Id="rId19" Type="http://schemas.openxmlformats.org/officeDocument/2006/relationships/image" Target="../media/image39.emf"/><Relationship Id="rId4" Type="http://schemas.openxmlformats.org/officeDocument/2006/relationships/image" Target="../media/image24.emf"/><Relationship Id="rId9" Type="http://schemas.openxmlformats.org/officeDocument/2006/relationships/image" Target="../media/image29.emf"/><Relationship Id="rId14" Type="http://schemas.openxmlformats.org/officeDocument/2006/relationships/image" Target="../media/image34.emf"/><Relationship Id="rId22"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52.emf"/><Relationship Id="rId18" Type="http://schemas.openxmlformats.org/officeDocument/2006/relationships/image" Target="../media/image3.png"/><Relationship Id="rId3" Type="http://schemas.openxmlformats.org/officeDocument/2006/relationships/image" Target="../media/image42.emf"/><Relationship Id="rId7" Type="http://schemas.openxmlformats.org/officeDocument/2006/relationships/image" Target="../media/image46.emf"/><Relationship Id="rId12" Type="http://schemas.openxmlformats.org/officeDocument/2006/relationships/image" Target="../media/image51.emf"/><Relationship Id="rId17" Type="http://schemas.openxmlformats.org/officeDocument/2006/relationships/image" Target="../media/image56.emf"/><Relationship Id="rId2" Type="http://schemas.openxmlformats.org/officeDocument/2006/relationships/slideLayout" Target="../slideLayouts/slideLayout19.xml"/><Relationship Id="rId16" Type="http://schemas.openxmlformats.org/officeDocument/2006/relationships/image" Target="../media/image55.emf"/><Relationship Id="rId1" Type="http://schemas.openxmlformats.org/officeDocument/2006/relationships/audio" Target="../media/audio30.wav"/><Relationship Id="rId6" Type="http://schemas.openxmlformats.org/officeDocument/2006/relationships/image" Target="../media/image45.emf"/><Relationship Id="rId11" Type="http://schemas.openxmlformats.org/officeDocument/2006/relationships/image" Target="../media/image50.emf"/><Relationship Id="rId5" Type="http://schemas.openxmlformats.org/officeDocument/2006/relationships/image" Target="../media/image44.emf"/><Relationship Id="rId15" Type="http://schemas.openxmlformats.org/officeDocument/2006/relationships/image" Target="../media/image54.emf"/><Relationship Id="rId10" Type="http://schemas.openxmlformats.org/officeDocument/2006/relationships/image" Target="../media/image49.emf"/><Relationship Id="rId4" Type="http://schemas.openxmlformats.org/officeDocument/2006/relationships/image" Target="../media/image43.emf"/><Relationship Id="rId9" Type="http://schemas.openxmlformats.org/officeDocument/2006/relationships/image" Target="../media/image48.emf"/><Relationship Id="rId14" Type="http://schemas.openxmlformats.org/officeDocument/2006/relationships/image" Target="../media/image53.emf"/></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32.wav"/></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audio" Target="../media/audio3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911225"/>
            <a:ext cx="7772400" cy="1654175"/>
          </a:xfrm>
        </p:spPr>
        <p:txBody>
          <a:bodyPr/>
          <a:lstStyle/>
          <a:p>
            <a:pPr eaLnBrk="1" hangingPunct="1"/>
            <a:r>
              <a:rPr lang="en-US" altLang="en-US" sz="4400" b="1" smtClean="0">
                <a:solidFill>
                  <a:schemeClr val="accent1"/>
                </a:solidFill>
                <a:latin typeface="GillSansStd-Bold"/>
              </a:rPr>
              <a:t>Third Month to Birth: The</a:t>
            </a:r>
            <a:br>
              <a:rPr lang="en-US" altLang="en-US" sz="4400" b="1" smtClean="0">
                <a:solidFill>
                  <a:schemeClr val="accent1"/>
                </a:solidFill>
                <a:latin typeface="GillSansStd-Bold"/>
              </a:rPr>
            </a:br>
            <a:r>
              <a:rPr lang="en-US" altLang="en-US" sz="4400" b="1" smtClean="0">
                <a:solidFill>
                  <a:schemeClr val="accent1"/>
                </a:solidFill>
                <a:latin typeface="GillSansStd-Bold"/>
              </a:rPr>
              <a:t>Fetus and Placenta/2</a:t>
            </a:r>
            <a:endParaRPr lang="en-US" altLang="en-US" sz="4400" b="1" smtClean="0">
              <a:solidFill>
                <a:schemeClr val="accent1"/>
              </a:solidFill>
            </a:endParaRPr>
          </a:p>
        </p:txBody>
      </p:sp>
      <p:sp>
        <p:nvSpPr>
          <p:cNvPr id="11267" name="Rectangle 3"/>
          <p:cNvSpPr>
            <a:spLocks noGrp="1" noChangeArrowheads="1"/>
          </p:cNvSpPr>
          <p:nvPr>
            <p:ph type="subTitle" idx="1"/>
          </p:nvPr>
        </p:nvSpPr>
        <p:spPr/>
        <p:txBody>
          <a:bodyPr/>
          <a:lstStyle/>
          <a:p>
            <a:pPr algn="l" eaLnBrk="1" hangingPunct="1">
              <a:lnSpc>
                <a:spcPct val="80000"/>
              </a:lnSpc>
              <a:buClrTx/>
              <a:buSzTx/>
              <a:defRPr/>
            </a:pPr>
            <a:endParaRPr lang="en-US" sz="3600" kern="0" dirty="0" smtClean="0">
              <a:solidFill>
                <a:schemeClr val="accent6">
                  <a:lumMod val="50000"/>
                </a:schemeClr>
              </a:solidFill>
              <a:latin typeface="Times New Roman"/>
            </a:endParaRPr>
          </a:p>
          <a:p>
            <a:pPr algn="l" eaLnBrk="1" hangingPunct="1">
              <a:lnSpc>
                <a:spcPct val="80000"/>
              </a:lnSpc>
              <a:buClrTx/>
              <a:buSzTx/>
              <a:defRPr/>
            </a:pPr>
            <a:endParaRPr lang="en-US" sz="3600" kern="0" dirty="0" smtClean="0">
              <a:solidFill>
                <a:schemeClr val="accent6">
                  <a:lumMod val="50000"/>
                </a:schemeClr>
              </a:solidFill>
              <a:latin typeface="Times New Roman"/>
            </a:endParaRPr>
          </a:p>
          <a:p>
            <a:pPr algn="l" eaLnBrk="1" hangingPunct="1">
              <a:lnSpc>
                <a:spcPct val="80000"/>
              </a:lnSpc>
              <a:buClrTx/>
              <a:buSzTx/>
              <a:defRPr/>
            </a:pPr>
            <a:endParaRPr lang="en-US" sz="3600" kern="0" dirty="0" smtClean="0">
              <a:solidFill>
                <a:schemeClr val="accent6">
                  <a:lumMod val="50000"/>
                </a:schemeClr>
              </a:solidFill>
              <a:latin typeface="Times New Roman"/>
            </a:endParaRPr>
          </a:p>
          <a:p>
            <a:pPr algn="l" eaLnBrk="1" hangingPunct="1">
              <a:lnSpc>
                <a:spcPct val="80000"/>
              </a:lnSpc>
              <a:buClrTx/>
              <a:buSzTx/>
              <a:defRPr/>
            </a:pPr>
            <a:r>
              <a:rPr lang="en-US" sz="3600" kern="0" dirty="0" smtClean="0">
                <a:solidFill>
                  <a:schemeClr val="accent6">
                    <a:lumMod val="50000"/>
                  </a:schemeClr>
                </a:solidFill>
                <a:latin typeface="Times New Roman"/>
              </a:rPr>
              <a:t>Dr.Sumeya</a:t>
            </a:r>
          </a:p>
          <a:p>
            <a:pPr eaLnBrk="1" hangingPunct="1">
              <a:defRPr/>
            </a:pPr>
            <a:endParaRPr lang="en-US" dirty="0" smtClean="0"/>
          </a:p>
        </p:txBody>
      </p:sp>
      <p:pic>
        <p:nvPicPr>
          <p:cNvPr id="16388" name="صورة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270250"/>
            <a:ext cx="411797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عنوان 1"/>
          <p:cNvSpPr>
            <a:spLocks noGrp="1"/>
          </p:cNvSpPr>
          <p:nvPr>
            <p:ph type="title"/>
          </p:nvPr>
        </p:nvSpPr>
        <p:spPr/>
        <p:txBody>
          <a:bodyPr/>
          <a:lstStyle/>
          <a:p>
            <a:endParaRPr lang="ar-SA" altLang="en-US" smtClean="0"/>
          </a:p>
        </p:txBody>
      </p:sp>
      <p:pic>
        <p:nvPicPr>
          <p:cNvPr id="25603" name="عنصر نائب للمحتوى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85900" y="1600200"/>
            <a:ext cx="6172200" cy="4530725"/>
          </a:xfrm>
        </p:spPr>
      </p:pic>
      <p:pic>
        <p:nvPicPr>
          <p:cNvPr id="2" name="EE033170.wav">
            <a:hlinkClick r:id="" action="ppaction://media"/>
          </p:cNvPr>
          <p:cNvPicPr>
            <a:picLocks noChangeAspect="1"/>
          </p:cNvPicPr>
          <p:nvPr>
            <a:wavAudioFile r:embed="rId1" name="EE031C6F.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38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عنوان 1"/>
          <p:cNvSpPr>
            <a:spLocks noGrp="1"/>
          </p:cNvSpPr>
          <p:nvPr>
            <p:ph type="title"/>
          </p:nvPr>
        </p:nvSpPr>
        <p:spPr/>
        <p:txBody>
          <a:bodyPr/>
          <a:lstStyle/>
          <a:p>
            <a:pPr eaLnBrk="1" hangingPunct="1"/>
            <a:endParaRPr lang="ar-SA" altLang="en-US" smtClean="0"/>
          </a:p>
        </p:txBody>
      </p:sp>
      <p:sp>
        <p:nvSpPr>
          <p:cNvPr id="26627" name="عنصر نائب للمحتوى 2"/>
          <p:cNvSpPr>
            <a:spLocks noGrp="1"/>
          </p:cNvSpPr>
          <p:nvPr>
            <p:ph idx="1"/>
          </p:nvPr>
        </p:nvSpPr>
        <p:spPr/>
        <p:txBody>
          <a:bodyPr/>
          <a:lstStyle/>
          <a:p>
            <a:pPr eaLnBrk="1" hangingPunct="1">
              <a:buClr>
                <a:srgbClr val="666600"/>
              </a:buClr>
            </a:pPr>
            <a:r>
              <a:rPr lang="en-US" altLang="en-US" sz="2400" smtClean="0">
                <a:solidFill>
                  <a:srgbClr val="000000"/>
                </a:solidFill>
                <a:latin typeface="Bembo"/>
              </a:rPr>
              <a:t>The difference between the embryonic and abembryonic poles of the chorion is also reflected in the structure of the </a:t>
            </a:r>
            <a:r>
              <a:rPr lang="en-US" altLang="en-US" sz="2400" b="1" smtClean="0">
                <a:solidFill>
                  <a:srgbClr val="000000"/>
                </a:solidFill>
                <a:latin typeface="Bembo-Bold"/>
              </a:rPr>
              <a:t>decidua</a:t>
            </a:r>
            <a:r>
              <a:rPr lang="en-US" altLang="en-US" sz="2400" smtClean="0">
                <a:solidFill>
                  <a:srgbClr val="000000"/>
                </a:solidFill>
                <a:latin typeface="Bembo"/>
              </a:rPr>
              <a:t>, the functional layer of the endometrium, which is shed during parturition. </a:t>
            </a:r>
          </a:p>
          <a:p>
            <a:pPr eaLnBrk="1" hangingPunct="1"/>
            <a:r>
              <a:rPr lang="en-US" altLang="en-US" sz="2400" smtClean="0">
                <a:solidFill>
                  <a:srgbClr val="000000"/>
                </a:solidFill>
                <a:latin typeface="Bembo"/>
              </a:rPr>
              <a:t>The decidua over the chorion frondosum, the </a:t>
            </a:r>
            <a:r>
              <a:rPr lang="en-US" altLang="en-US" sz="2400" b="1" smtClean="0">
                <a:solidFill>
                  <a:srgbClr val="FF0000"/>
                </a:solidFill>
                <a:latin typeface="Bembo-Bold"/>
              </a:rPr>
              <a:t>decidua basalis</a:t>
            </a:r>
            <a:r>
              <a:rPr lang="en-US" altLang="en-US" sz="2400" smtClean="0">
                <a:solidFill>
                  <a:srgbClr val="FF0000"/>
                </a:solidFill>
                <a:latin typeface="Bembo"/>
              </a:rPr>
              <a:t>, </a:t>
            </a:r>
            <a:r>
              <a:rPr lang="en-US" altLang="en-US" sz="2400" smtClean="0">
                <a:solidFill>
                  <a:srgbClr val="000000"/>
                </a:solidFill>
                <a:latin typeface="Bembo"/>
              </a:rPr>
              <a:t>consists of a compact layer of large cells, </a:t>
            </a:r>
            <a:r>
              <a:rPr lang="en-US" altLang="en-US" sz="2400" b="1" smtClean="0">
                <a:solidFill>
                  <a:srgbClr val="FF0000"/>
                </a:solidFill>
                <a:latin typeface="Bembo-Bold"/>
              </a:rPr>
              <a:t>decidual cells</a:t>
            </a:r>
            <a:r>
              <a:rPr lang="en-US" altLang="en-US" sz="2400" smtClean="0">
                <a:solidFill>
                  <a:srgbClr val="FF0000"/>
                </a:solidFill>
                <a:latin typeface="Bembo"/>
              </a:rPr>
              <a:t>,</a:t>
            </a:r>
            <a:r>
              <a:rPr lang="en-US" altLang="en-US" sz="2400" smtClean="0">
                <a:latin typeface="Bembo"/>
              </a:rPr>
              <a:t> with abundant amounts of lipids and glycogen. </a:t>
            </a:r>
          </a:p>
          <a:p>
            <a:pPr eaLnBrk="1" hangingPunct="1"/>
            <a:r>
              <a:rPr lang="en-US" altLang="en-US" sz="2400" smtClean="0">
                <a:latin typeface="Bembo"/>
              </a:rPr>
              <a:t>This layer, the </a:t>
            </a:r>
            <a:r>
              <a:rPr lang="en-US" altLang="en-US" sz="2400" b="1" smtClean="0">
                <a:solidFill>
                  <a:srgbClr val="FF0000"/>
                </a:solidFill>
                <a:latin typeface="Bembo-Bold"/>
              </a:rPr>
              <a:t>decidual plate</a:t>
            </a:r>
            <a:r>
              <a:rPr lang="en-US" altLang="en-US" sz="2400" smtClean="0">
                <a:latin typeface="Bembo"/>
              </a:rPr>
              <a:t>, is tightly connected to the chorion. The decidual layer over the abembryonic pole is the </a:t>
            </a:r>
            <a:r>
              <a:rPr lang="en-US" altLang="en-US" sz="2400" b="1" smtClean="0">
                <a:solidFill>
                  <a:srgbClr val="FF0000"/>
                </a:solidFill>
                <a:latin typeface="Bembo-Bold"/>
              </a:rPr>
              <a:t>decidua capsularis</a:t>
            </a:r>
          </a:p>
          <a:p>
            <a:pPr eaLnBrk="1" hangingPunct="1"/>
            <a:endParaRPr lang="ar-SA" altLang="en-US" sz="2400" smtClean="0"/>
          </a:p>
        </p:txBody>
      </p:sp>
      <p:pic>
        <p:nvPicPr>
          <p:cNvPr id="2" name="C4323170.wav">
            <a:hlinkClick r:id="" action="ppaction://media"/>
          </p:cNvPr>
          <p:cNvPicPr>
            <a:picLocks noChangeAspect="1"/>
          </p:cNvPicPr>
          <p:nvPr>
            <a:wavAudioFile r:embed="rId1" name="C43214DA.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81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عنوان 1"/>
          <p:cNvSpPr>
            <a:spLocks noGrp="1"/>
          </p:cNvSpPr>
          <p:nvPr>
            <p:ph type="title"/>
          </p:nvPr>
        </p:nvSpPr>
        <p:spPr/>
        <p:txBody>
          <a:bodyPr/>
          <a:lstStyle/>
          <a:p>
            <a:pPr eaLnBrk="1" hangingPunct="1"/>
            <a:endParaRPr lang="ar-SA" altLang="en-US" smtClean="0"/>
          </a:p>
        </p:txBody>
      </p:sp>
      <p:sp>
        <p:nvSpPr>
          <p:cNvPr id="27651" name="عنصر نائب للمحتوى 2"/>
          <p:cNvSpPr>
            <a:spLocks noGrp="1"/>
          </p:cNvSpPr>
          <p:nvPr>
            <p:ph idx="1"/>
          </p:nvPr>
        </p:nvSpPr>
        <p:spPr>
          <a:xfrm>
            <a:off x="457200" y="1219200"/>
            <a:ext cx="8229600" cy="4911725"/>
          </a:xfrm>
        </p:spPr>
        <p:txBody>
          <a:bodyPr/>
          <a:lstStyle/>
          <a:p>
            <a:pPr eaLnBrk="1" hangingPunct="1"/>
            <a:r>
              <a:rPr lang="en-US" altLang="en-US" sz="2400" smtClean="0">
                <a:latin typeface="Bembo"/>
              </a:rPr>
              <a:t>With growth of the chorionic vesicle, this layer becomes stretched and degenerates. Subsequently, the chorion laeve comes into contact with the uterine wall </a:t>
            </a:r>
            <a:r>
              <a:rPr lang="en-US" altLang="en-US" sz="2400" b="1" smtClean="0">
                <a:latin typeface="Bembo-Bold"/>
              </a:rPr>
              <a:t>(</a:t>
            </a:r>
            <a:r>
              <a:rPr lang="en-US" altLang="en-US" sz="2400" b="1" smtClean="0">
                <a:solidFill>
                  <a:srgbClr val="FF0000"/>
                </a:solidFill>
                <a:latin typeface="Bembo-Bold"/>
              </a:rPr>
              <a:t>decidua parietalis)</a:t>
            </a:r>
            <a:r>
              <a:rPr lang="en-US" altLang="en-US" sz="2400" b="1" smtClean="0">
                <a:latin typeface="Bembo-Bold"/>
              </a:rPr>
              <a:t> </a:t>
            </a:r>
            <a:r>
              <a:rPr lang="en-US" altLang="en-US" sz="2400" smtClean="0">
                <a:latin typeface="Bembo"/>
              </a:rPr>
              <a:t>on the opposite side of the uterus, and the two fuse, obliterating the uterine lumen. </a:t>
            </a:r>
          </a:p>
          <a:p>
            <a:pPr eaLnBrk="1" hangingPunct="1"/>
            <a:r>
              <a:rPr lang="en-US" altLang="en-US" sz="2400" smtClean="0">
                <a:latin typeface="Bembo"/>
              </a:rPr>
              <a:t>Hence, the only portion of the chorion participating in the exchange process is the chorion frondosum, which, together with the decidua basalis, makes up the </a:t>
            </a:r>
            <a:r>
              <a:rPr lang="en-US" altLang="en-US" sz="2400" b="1" smtClean="0">
                <a:solidFill>
                  <a:srgbClr val="FF0000"/>
                </a:solidFill>
                <a:latin typeface="Bembo-Bold"/>
              </a:rPr>
              <a:t>placenta</a:t>
            </a:r>
            <a:r>
              <a:rPr lang="en-US" altLang="en-US" sz="2400" smtClean="0">
                <a:solidFill>
                  <a:srgbClr val="FF0000"/>
                </a:solidFill>
                <a:latin typeface="Bembo"/>
              </a:rPr>
              <a:t>.</a:t>
            </a:r>
          </a:p>
          <a:p>
            <a:pPr eaLnBrk="1" hangingPunct="1"/>
            <a:r>
              <a:rPr lang="en-US" altLang="en-US" sz="2400" smtClean="0">
                <a:latin typeface="Bembo"/>
              </a:rPr>
              <a:t> Similarly, fusion of the amnion and chorion to form the </a:t>
            </a:r>
            <a:r>
              <a:rPr lang="en-US" altLang="en-US" sz="2400" b="1" smtClean="0">
                <a:solidFill>
                  <a:srgbClr val="FF0000"/>
                </a:solidFill>
                <a:latin typeface="Bembo-Bold"/>
              </a:rPr>
              <a:t>amniochorionic membrane </a:t>
            </a:r>
            <a:r>
              <a:rPr lang="en-US" altLang="en-US" sz="2400" smtClean="0">
                <a:solidFill>
                  <a:srgbClr val="FF0000"/>
                </a:solidFill>
                <a:latin typeface="Bembo"/>
              </a:rPr>
              <a:t>obliterates </a:t>
            </a:r>
            <a:r>
              <a:rPr lang="en-US" altLang="en-US" sz="2400" smtClean="0">
                <a:latin typeface="Bembo"/>
              </a:rPr>
              <a:t>the chorionic cavity. It is this membrane that ruptures during labor (breaking of the water).</a:t>
            </a:r>
            <a:endParaRPr lang="ar-SA" altLang="en-US" sz="2400" smtClean="0"/>
          </a:p>
        </p:txBody>
      </p:sp>
      <p:pic>
        <p:nvPicPr>
          <p:cNvPr id="2" name="صوت مسجّل">
            <a:hlinkClick r:id="" action="ppaction://media"/>
          </p:cNvPr>
          <p:cNvPicPr>
            <a:picLocks noChangeAspect="1"/>
          </p:cNvPicPr>
          <p:nvPr>
            <a:wavAudioFile r:embed="rId1" name="83D92770.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09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defRPr/>
            </a:pPr>
            <a:r>
              <a:rPr lang="en-US" b="1" kern="0" dirty="0">
                <a:solidFill>
                  <a:srgbClr val="FF0000"/>
                </a:solidFill>
                <a:latin typeface="Times New Roman"/>
              </a:rPr>
              <a:t>Structure of placenta</a:t>
            </a:r>
            <a:r>
              <a:rPr lang="en-US" kern="0" dirty="0">
                <a:solidFill>
                  <a:srgbClr val="000000"/>
                </a:solidFill>
                <a:latin typeface="Times New Roman"/>
              </a:rPr>
              <a:t/>
            </a:r>
            <a:br>
              <a:rPr lang="en-US" kern="0" dirty="0">
                <a:solidFill>
                  <a:srgbClr val="000000"/>
                </a:solidFill>
                <a:latin typeface="Times New Roman"/>
              </a:rPr>
            </a:br>
            <a:endParaRPr lang="ar-SA" dirty="0"/>
          </a:p>
        </p:txBody>
      </p:sp>
      <p:sp>
        <p:nvSpPr>
          <p:cNvPr id="28675" name="عنصر نائب للمحتوى 2"/>
          <p:cNvSpPr>
            <a:spLocks noGrp="1"/>
          </p:cNvSpPr>
          <p:nvPr>
            <p:ph idx="1"/>
          </p:nvPr>
        </p:nvSpPr>
        <p:spPr/>
        <p:txBody>
          <a:bodyPr/>
          <a:lstStyle/>
          <a:p>
            <a:r>
              <a:rPr lang="en-US" altLang="en-US" sz="2400" smtClean="0">
                <a:latin typeface="Bembo"/>
              </a:rPr>
              <a:t>By the beginning of the fourth month, the placenta has two components: (1) </a:t>
            </a:r>
            <a:r>
              <a:rPr lang="en-US" altLang="en-US" sz="2400" smtClean="0">
                <a:solidFill>
                  <a:srgbClr val="FF0000"/>
                </a:solidFill>
                <a:latin typeface="Bembo"/>
              </a:rPr>
              <a:t>a </a:t>
            </a:r>
            <a:r>
              <a:rPr lang="en-US" altLang="en-US" sz="2400" b="1" smtClean="0">
                <a:solidFill>
                  <a:srgbClr val="FF0000"/>
                </a:solidFill>
                <a:latin typeface="Bembo-Bold"/>
              </a:rPr>
              <a:t>fetal portion</a:t>
            </a:r>
            <a:r>
              <a:rPr lang="en-US" altLang="en-US" sz="2400" smtClean="0">
                <a:latin typeface="Bembo"/>
              </a:rPr>
              <a:t>, formed by the chorion frondosum and (2) </a:t>
            </a:r>
            <a:r>
              <a:rPr lang="en-US" altLang="en-US" sz="2400" smtClean="0">
                <a:solidFill>
                  <a:srgbClr val="FF0000"/>
                </a:solidFill>
                <a:latin typeface="Bembo"/>
              </a:rPr>
              <a:t>a </a:t>
            </a:r>
            <a:r>
              <a:rPr lang="en-US" altLang="en-US" sz="2400" b="1" smtClean="0">
                <a:solidFill>
                  <a:srgbClr val="FF0000"/>
                </a:solidFill>
                <a:latin typeface="Bembo-Bold"/>
              </a:rPr>
              <a:t>maternal po</a:t>
            </a:r>
            <a:r>
              <a:rPr lang="en-US" altLang="en-US" sz="2400" b="1" smtClean="0">
                <a:latin typeface="Bembo-Bold"/>
              </a:rPr>
              <a:t>rtion</a:t>
            </a:r>
            <a:r>
              <a:rPr lang="en-US" altLang="en-US" sz="2400" smtClean="0">
                <a:latin typeface="Bembo"/>
              </a:rPr>
              <a:t>, formed by the decidua basalis. </a:t>
            </a:r>
          </a:p>
          <a:p>
            <a:r>
              <a:rPr lang="en-US" altLang="en-US" sz="2400" smtClean="0">
                <a:latin typeface="Bembo"/>
              </a:rPr>
              <a:t>On the fetal side, the placenta is bordered by the </a:t>
            </a:r>
            <a:r>
              <a:rPr lang="en-US" altLang="en-US" sz="2400" b="1" smtClean="0">
                <a:solidFill>
                  <a:srgbClr val="FF0000"/>
                </a:solidFill>
                <a:latin typeface="Bembo-Bold"/>
              </a:rPr>
              <a:t>chorionic plate </a:t>
            </a:r>
            <a:r>
              <a:rPr lang="en-US" altLang="en-US" sz="2400" smtClean="0">
                <a:latin typeface="Bembo"/>
              </a:rPr>
              <a:t>on its maternal side, it is bordered by the decidua basalis, of which the </a:t>
            </a:r>
            <a:r>
              <a:rPr lang="en-US" altLang="en-US" sz="2400" b="1" smtClean="0">
                <a:solidFill>
                  <a:srgbClr val="FF0000"/>
                </a:solidFill>
                <a:latin typeface="Bembo-Bold"/>
              </a:rPr>
              <a:t>decidual plate </a:t>
            </a:r>
            <a:r>
              <a:rPr lang="en-US" altLang="en-US" sz="2400" smtClean="0">
                <a:latin typeface="Bembo"/>
              </a:rPr>
              <a:t>is most intimately incorporated into the placenta.</a:t>
            </a:r>
          </a:p>
          <a:p>
            <a:r>
              <a:rPr lang="en-US" altLang="en-US" sz="2400" smtClean="0">
                <a:latin typeface="Bembo"/>
              </a:rPr>
              <a:t> In the </a:t>
            </a:r>
            <a:r>
              <a:rPr lang="en-US" altLang="en-US" sz="2400" b="1" smtClean="0">
                <a:solidFill>
                  <a:srgbClr val="FF0000"/>
                </a:solidFill>
                <a:latin typeface="Bembo-Bold"/>
              </a:rPr>
              <a:t>junctional zone</a:t>
            </a:r>
            <a:r>
              <a:rPr lang="en-US" altLang="en-US" sz="2400" smtClean="0">
                <a:solidFill>
                  <a:srgbClr val="FF0000"/>
                </a:solidFill>
                <a:latin typeface="Bembo"/>
              </a:rPr>
              <a:t>, </a:t>
            </a:r>
            <a:r>
              <a:rPr lang="en-US" altLang="en-US" sz="2400" smtClean="0">
                <a:latin typeface="Bembo"/>
              </a:rPr>
              <a:t>trophoblast and decidual cells intermingle. This zone, characterized by decidual and syncytial giant cells, is rich in amorphous extracellular material. By this time, most cytotrophoblast cells have</a:t>
            </a:r>
            <a:r>
              <a:rPr lang="en-US" altLang="en-US" sz="2400" smtClean="0">
                <a:solidFill>
                  <a:srgbClr val="000000"/>
                </a:solidFill>
                <a:latin typeface="Bembo"/>
              </a:rPr>
              <a:t> degenerated</a:t>
            </a:r>
            <a:r>
              <a:rPr lang="en-US" altLang="en-US" sz="2400" smtClean="0">
                <a:latin typeface="Bembo"/>
              </a:rPr>
              <a:t> </a:t>
            </a:r>
            <a:endParaRPr lang="ar-SA" altLang="en-US" sz="2400" smtClean="0"/>
          </a:p>
        </p:txBody>
      </p:sp>
      <p:pic>
        <p:nvPicPr>
          <p:cNvPr id="4" name="صوت مسجّل">
            <a:hlinkClick r:id="" action="ppaction://media"/>
          </p:cNvPr>
          <p:cNvPicPr>
            <a:picLocks noChangeAspect="1"/>
          </p:cNvPicPr>
          <p:nvPr>
            <a:wavAudioFile r:embed="rId1" name="21A148EC.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42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عنوان 1"/>
          <p:cNvSpPr>
            <a:spLocks noGrp="1"/>
          </p:cNvSpPr>
          <p:nvPr>
            <p:ph type="title"/>
          </p:nvPr>
        </p:nvSpPr>
        <p:spPr/>
        <p:txBody>
          <a:bodyPr/>
          <a:lstStyle/>
          <a:p>
            <a:endParaRPr lang="ar-SA" altLang="en-US" smtClean="0"/>
          </a:p>
        </p:txBody>
      </p:sp>
      <p:pic>
        <p:nvPicPr>
          <p:cNvPr id="29699"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71788" y="1600200"/>
            <a:ext cx="3400425" cy="4530725"/>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عنوان 1"/>
          <p:cNvSpPr>
            <a:spLocks noGrp="1"/>
          </p:cNvSpPr>
          <p:nvPr>
            <p:ph type="title"/>
          </p:nvPr>
        </p:nvSpPr>
        <p:spPr/>
        <p:txBody>
          <a:bodyPr/>
          <a:lstStyle/>
          <a:p>
            <a:endParaRPr lang="ar-SA" altLang="en-US" smtClean="0"/>
          </a:p>
        </p:txBody>
      </p:sp>
      <p:pic>
        <p:nvPicPr>
          <p:cNvPr id="30723"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600200"/>
            <a:ext cx="6324600" cy="46482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عنوان 1"/>
          <p:cNvSpPr>
            <a:spLocks noGrp="1"/>
          </p:cNvSpPr>
          <p:nvPr>
            <p:ph type="title"/>
          </p:nvPr>
        </p:nvSpPr>
        <p:spPr/>
        <p:txBody>
          <a:bodyPr/>
          <a:lstStyle/>
          <a:p>
            <a:endParaRPr lang="ar-SA" altLang="en-US" smtClean="0"/>
          </a:p>
        </p:txBody>
      </p:sp>
      <p:sp>
        <p:nvSpPr>
          <p:cNvPr id="31747" name="عنصر نائب للمحتوى 2"/>
          <p:cNvSpPr>
            <a:spLocks noGrp="1"/>
          </p:cNvSpPr>
          <p:nvPr>
            <p:ph idx="1"/>
          </p:nvPr>
        </p:nvSpPr>
        <p:spPr/>
        <p:txBody>
          <a:bodyPr/>
          <a:lstStyle/>
          <a:p>
            <a:r>
              <a:rPr lang="en-US" altLang="en-US" sz="2400" smtClean="0">
                <a:latin typeface="Bembo"/>
              </a:rPr>
              <a:t>. Between the chorionic and decidual plates are the </a:t>
            </a:r>
            <a:r>
              <a:rPr lang="en-US" altLang="en-US" sz="2400" smtClean="0">
                <a:solidFill>
                  <a:srgbClr val="FF0000"/>
                </a:solidFill>
                <a:latin typeface="Bembo"/>
              </a:rPr>
              <a:t>intervillous spaces</a:t>
            </a:r>
            <a:r>
              <a:rPr lang="en-US" altLang="en-US" sz="2400" smtClean="0">
                <a:latin typeface="Bembo"/>
              </a:rPr>
              <a:t>, which are filled with maternal blood. They are derived from lacunae in the syncytiotrophoblast and are lined with syncytium of fetal origin. The villous trees grow into the intervillous blood lakes.</a:t>
            </a:r>
          </a:p>
          <a:p>
            <a:r>
              <a:rPr lang="en-US" altLang="en-US" sz="2400" smtClean="0">
                <a:latin typeface="Bembo"/>
              </a:rPr>
              <a:t>During the fourth and fi fth months, the decidua forms a number </a:t>
            </a:r>
            <a:r>
              <a:rPr lang="en-US" altLang="en-US" sz="2400" smtClean="0">
                <a:solidFill>
                  <a:srgbClr val="FF0000"/>
                </a:solidFill>
                <a:latin typeface="Bembo"/>
              </a:rPr>
              <a:t>of </a:t>
            </a:r>
            <a:r>
              <a:rPr lang="en-US" altLang="en-US" sz="2400" b="1" smtClean="0">
                <a:solidFill>
                  <a:srgbClr val="FF0000"/>
                </a:solidFill>
                <a:latin typeface="Bembo-Bold"/>
              </a:rPr>
              <a:t>decidual septa</a:t>
            </a:r>
            <a:r>
              <a:rPr lang="en-US" altLang="en-US" sz="2400" smtClean="0">
                <a:latin typeface="Bembo"/>
              </a:rPr>
              <a:t>, which project into intervillous spaces but do not reach the chorionic plate. </a:t>
            </a:r>
            <a:endParaRPr lang="ar-SA" altLang="en-US" sz="2400" smtClean="0"/>
          </a:p>
        </p:txBody>
      </p:sp>
      <p:pic>
        <p:nvPicPr>
          <p:cNvPr id="2" name="صوت مسجّل">
            <a:hlinkClick r:id="" action="ppaction://media"/>
          </p:cNvPr>
          <p:cNvPicPr>
            <a:picLocks noChangeAspect="1"/>
          </p:cNvPicPr>
          <p:nvPr>
            <a:wavAudioFile r:embed="rId1" name="62133670.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27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عنوان 1"/>
          <p:cNvSpPr>
            <a:spLocks noGrp="1"/>
          </p:cNvSpPr>
          <p:nvPr>
            <p:ph type="title"/>
          </p:nvPr>
        </p:nvSpPr>
        <p:spPr/>
        <p:txBody>
          <a:bodyPr/>
          <a:lstStyle/>
          <a:p>
            <a:endParaRPr lang="ar-SA" altLang="en-US" smtClean="0"/>
          </a:p>
        </p:txBody>
      </p:sp>
      <p:pic>
        <p:nvPicPr>
          <p:cNvPr id="32771"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84263" y="1600200"/>
            <a:ext cx="6975475" cy="4530725"/>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عنوان 1"/>
          <p:cNvSpPr>
            <a:spLocks noGrp="1"/>
          </p:cNvSpPr>
          <p:nvPr>
            <p:ph type="title"/>
          </p:nvPr>
        </p:nvSpPr>
        <p:spPr/>
        <p:txBody>
          <a:bodyPr/>
          <a:lstStyle/>
          <a:p>
            <a:endParaRPr lang="ar-SA" altLang="en-US" smtClean="0"/>
          </a:p>
        </p:txBody>
      </p:sp>
      <p:sp>
        <p:nvSpPr>
          <p:cNvPr id="33795" name="عنصر نائب للمحتوى 2"/>
          <p:cNvSpPr>
            <a:spLocks noGrp="1"/>
          </p:cNvSpPr>
          <p:nvPr>
            <p:ph idx="1"/>
          </p:nvPr>
        </p:nvSpPr>
        <p:spPr/>
        <p:txBody>
          <a:bodyPr/>
          <a:lstStyle/>
          <a:p>
            <a:r>
              <a:rPr lang="en-US" altLang="en-US" sz="2400" smtClean="0">
                <a:solidFill>
                  <a:srgbClr val="FF0000"/>
                </a:solidFill>
                <a:latin typeface="Bembo"/>
              </a:rPr>
              <a:t>These septa have a core of maternal tissue</a:t>
            </a:r>
            <a:r>
              <a:rPr lang="en-US" altLang="en-US" sz="2400" smtClean="0">
                <a:latin typeface="Bembo"/>
              </a:rPr>
              <a:t>, but their surface is covered by a layer of syncytial cells, so that at all times, a syncytial layer separates maternal blood in intervillous lakes from fetal tissue of the villi. </a:t>
            </a:r>
          </a:p>
          <a:p>
            <a:r>
              <a:rPr lang="en-US" altLang="en-US" sz="2400" smtClean="0">
                <a:latin typeface="Bembo"/>
              </a:rPr>
              <a:t>As a result of this septum formation, the placenta is divided into a number of compartments, or </a:t>
            </a:r>
            <a:r>
              <a:rPr lang="en-US" altLang="en-US" sz="2400" b="1" smtClean="0">
                <a:solidFill>
                  <a:srgbClr val="FF0000"/>
                </a:solidFill>
                <a:latin typeface="Bembo-Bold"/>
              </a:rPr>
              <a:t>cotyledons</a:t>
            </a:r>
            <a:r>
              <a:rPr lang="en-US" altLang="en-US" sz="2400" smtClean="0">
                <a:solidFill>
                  <a:srgbClr val="FF0000"/>
                </a:solidFill>
                <a:latin typeface="Bembo"/>
              </a:rPr>
              <a:t> </a:t>
            </a:r>
            <a:r>
              <a:rPr lang="en-US" altLang="en-US" sz="2400" smtClean="0">
                <a:latin typeface="Bembo"/>
              </a:rPr>
              <a:t>Because the decidual septa do not reach the chorionic plate, contact between intervillous spaces in the various cotyledons is maintained.</a:t>
            </a:r>
            <a:r>
              <a:rPr lang="en-US" altLang="en-US" sz="2400" b="1" smtClean="0">
                <a:latin typeface="Bembo-Bold"/>
              </a:rPr>
              <a:t> </a:t>
            </a:r>
            <a:endParaRPr lang="ar-SA" altLang="en-US" sz="2400" smtClean="0"/>
          </a:p>
        </p:txBody>
      </p:sp>
      <p:pic>
        <p:nvPicPr>
          <p:cNvPr id="2" name="صوت مسجّل">
            <a:hlinkClick r:id="" action="ppaction://media"/>
          </p:cNvPr>
          <p:cNvPicPr>
            <a:picLocks noChangeAspect="1"/>
          </p:cNvPicPr>
          <p:nvPr>
            <a:wavAudioFile r:embed="rId1" name="52E0455E.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93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عنوان 1"/>
          <p:cNvSpPr>
            <a:spLocks noGrp="1"/>
          </p:cNvSpPr>
          <p:nvPr>
            <p:ph type="title"/>
          </p:nvPr>
        </p:nvSpPr>
        <p:spPr/>
        <p:txBody>
          <a:bodyPr/>
          <a:lstStyle/>
          <a:p>
            <a:endParaRPr lang="ar-SA" altLang="en-US" smtClean="0"/>
          </a:p>
        </p:txBody>
      </p:sp>
      <p:sp>
        <p:nvSpPr>
          <p:cNvPr id="34819" name="عنصر نائب للمحتوى 2"/>
          <p:cNvSpPr>
            <a:spLocks noGrp="1"/>
          </p:cNvSpPr>
          <p:nvPr>
            <p:ph idx="1"/>
          </p:nvPr>
        </p:nvSpPr>
        <p:spPr/>
        <p:txBody>
          <a:bodyPr/>
          <a:lstStyle/>
          <a:p>
            <a:r>
              <a:rPr lang="en-US" altLang="en-US" sz="2400" smtClean="0">
                <a:latin typeface="Bembo"/>
              </a:rPr>
              <a:t>As a result of the continuous growth of the fetus and expansion of the uterus, the placenta also enlarges. Its increase in surface area roughly parallels that of the expanding uterus, and throughout pregnancy, it covers approximately </a:t>
            </a:r>
            <a:r>
              <a:rPr lang="en-US" altLang="en-US" sz="2400" smtClean="0">
                <a:solidFill>
                  <a:srgbClr val="FF0000"/>
                </a:solidFill>
                <a:latin typeface="Bembo"/>
              </a:rPr>
              <a:t>15% to 30% </a:t>
            </a:r>
            <a:r>
              <a:rPr lang="en-US" altLang="en-US" sz="2400" smtClean="0">
                <a:latin typeface="Bembo"/>
              </a:rPr>
              <a:t>of the internal surface of the uterus. </a:t>
            </a:r>
          </a:p>
          <a:p>
            <a:r>
              <a:rPr lang="en-US" altLang="en-US" sz="2400" smtClean="0">
                <a:latin typeface="Bembo"/>
              </a:rPr>
              <a:t>The increase in thickness of the placenta results from arborization of existing villi and is not caused by further penetration into maternal tissues.</a:t>
            </a:r>
            <a:endParaRPr lang="ar-SA" altLang="en-US" sz="2400" smtClean="0"/>
          </a:p>
        </p:txBody>
      </p:sp>
      <p:pic>
        <p:nvPicPr>
          <p:cNvPr id="2" name="صوت مسجّل">
            <a:hlinkClick r:id="" action="ppaction://media"/>
          </p:cNvPr>
          <p:cNvPicPr>
            <a:picLocks noChangeAspect="1"/>
          </p:cNvPicPr>
          <p:nvPr>
            <a:wavAudioFile r:embed="rId1" name="E8E3B00E.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28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وان 1"/>
          <p:cNvSpPr>
            <a:spLocks noGrp="1"/>
          </p:cNvSpPr>
          <p:nvPr>
            <p:ph type="title"/>
          </p:nvPr>
        </p:nvSpPr>
        <p:spPr/>
        <p:txBody>
          <a:bodyPr/>
          <a:lstStyle/>
          <a:p>
            <a:endParaRPr lang="ar-SA" altLang="en-US" smtClean="0"/>
          </a:p>
        </p:txBody>
      </p:sp>
      <p:sp>
        <p:nvSpPr>
          <p:cNvPr id="17411" name="عنصر نائب للمحتوى 2"/>
          <p:cNvSpPr>
            <a:spLocks noGrp="1"/>
          </p:cNvSpPr>
          <p:nvPr>
            <p:ph idx="1"/>
          </p:nvPr>
        </p:nvSpPr>
        <p:spPr/>
        <p:txBody>
          <a:bodyPr/>
          <a:lstStyle/>
          <a:p>
            <a:pPr marL="0" indent="0" algn="ctr">
              <a:buFont typeface="Wingdings" panose="05000000000000000000" pitchFamily="2" charset="2"/>
              <a:buNone/>
            </a:pPr>
            <a:r>
              <a:rPr lang="en-US" altLang="en-US" sz="5400" b="1" smtClean="0">
                <a:solidFill>
                  <a:srgbClr val="FF0000"/>
                </a:solidFill>
              </a:rPr>
              <a:t>FETAL MEMBRANES AND PLACENTA</a:t>
            </a:r>
            <a:endParaRPr lang="ar-SA" altLang="en-US" sz="5400" b="1" smtClean="0">
              <a:solidFill>
                <a:srgbClr val="FF0000"/>
              </a:solidFill>
            </a:endParaRPr>
          </a:p>
        </p:txBody>
      </p:sp>
      <p:pic>
        <p:nvPicPr>
          <p:cNvPr id="2" name="E4193139.wav">
            <a:hlinkClick r:id="" action="ppaction://media"/>
          </p:cNvPr>
          <p:cNvPicPr>
            <a:picLocks noChangeAspect="1"/>
          </p:cNvPicPr>
          <p:nvPr>
            <a:wavAudioFile r:embed="rId1" name="E419C859.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5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وان 1"/>
          <p:cNvSpPr>
            <a:spLocks noGrp="1"/>
          </p:cNvSpPr>
          <p:nvPr>
            <p:ph type="title"/>
          </p:nvPr>
        </p:nvSpPr>
        <p:spPr/>
        <p:txBody>
          <a:bodyPr/>
          <a:lstStyle/>
          <a:p>
            <a:pPr algn="ctr"/>
            <a:r>
              <a:rPr lang="en-US" altLang="en-US" b="1" smtClean="0">
                <a:solidFill>
                  <a:srgbClr val="261AC0"/>
                </a:solidFill>
                <a:latin typeface="GillSansStd-Bold"/>
              </a:rPr>
              <a:t>Full-Term Placenta</a:t>
            </a:r>
            <a:endParaRPr lang="ar-SA" altLang="en-US" smtClean="0"/>
          </a:p>
        </p:txBody>
      </p:sp>
      <p:sp>
        <p:nvSpPr>
          <p:cNvPr id="35843" name="عنصر نائب للمحتوى 2"/>
          <p:cNvSpPr>
            <a:spLocks noGrp="1"/>
          </p:cNvSpPr>
          <p:nvPr>
            <p:ph idx="1"/>
          </p:nvPr>
        </p:nvSpPr>
        <p:spPr/>
        <p:txBody>
          <a:bodyPr/>
          <a:lstStyle/>
          <a:p>
            <a:r>
              <a:rPr lang="en-US" altLang="en-US" sz="2400" smtClean="0">
                <a:latin typeface="Bembo"/>
              </a:rPr>
              <a:t>At full term, the placenta is discoid with a diameter of 15 to 25 cm, is approximately 3 cm thick, and weighs about 500 to 600 g.</a:t>
            </a:r>
          </a:p>
          <a:p>
            <a:r>
              <a:rPr lang="en-US" altLang="en-US" sz="2400" smtClean="0">
                <a:latin typeface="Bembo"/>
              </a:rPr>
              <a:t> At birth, it is torn from the uterine wall and,approximately 30 minutes after birth of the child, is expelled from the uterine cavity as the afterbirth. </a:t>
            </a:r>
          </a:p>
          <a:p>
            <a:r>
              <a:rPr lang="en-US" altLang="en-US" sz="2400" smtClean="0">
                <a:latin typeface="Bembo"/>
              </a:rPr>
              <a:t>When the placenta is viewed from the </a:t>
            </a:r>
            <a:r>
              <a:rPr lang="en-US" altLang="en-US" sz="2400" b="1" smtClean="0">
                <a:solidFill>
                  <a:srgbClr val="FF0000"/>
                </a:solidFill>
                <a:latin typeface="Bembo-Bold"/>
              </a:rPr>
              <a:t>maternal side</a:t>
            </a:r>
            <a:r>
              <a:rPr lang="en-US" altLang="en-US" sz="2400" smtClean="0">
                <a:latin typeface="Bembo"/>
              </a:rPr>
              <a:t>, 15 to 20 slightly bulging areas, the </a:t>
            </a:r>
            <a:r>
              <a:rPr lang="en-US" altLang="en-US" sz="2400" b="1" smtClean="0">
                <a:latin typeface="Bembo-Bold"/>
              </a:rPr>
              <a:t>cotyledons</a:t>
            </a:r>
            <a:r>
              <a:rPr lang="en-US" altLang="en-US" sz="2400" smtClean="0">
                <a:latin typeface="Bembo"/>
              </a:rPr>
              <a:t>, covered by a thin layer of decidua basalis, are clearly recognizable Grooves between the cotyledons are formed by decidual septa.</a:t>
            </a:r>
            <a:endParaRPr lang="ar-SA" altLang="en-US" sz="2400" smtClean="0"/>
          </a:p>
        </p:txBody>
      </p:sp>
      <p:pic>
        <p:nvPicPr>
          <p:cNvPr id="2" name="صوت مسجّل">
            <a:hlinkClick r:id="" action="ppaction://media"/>
          </p:cNvPr>
          <p:cNvPicPr>
            <a:picLocks noChangeAspect="1"/>
          </p:cNvPicPr>
          <p:nvPr>
            <a:wavAudioFile r:embed="rId1" name="A5FC0614.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64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عنوان 1"/>
          <p:cNvSpPr>
            <a:spLocks noGrp="1"/>
          </p:cNvSpPr>
          <p:nvPr>
            <p:ph type="title"/>
          </p:nvPr>
        </p:nvSpPr>
        <p:spPr/>
        <p:txBody>
          <a:bodyPr/>
          <a:lstStyle/>
          <a:p>
            <a:endParaRPr lang="ar-SA" altLang="en-US" smtClean="0"/>
          </a:p>
        </p:txBody>
      </p:sp>
      <p:sp>
        <p:nvSpPr>
          <p:cNvPr id="36867" name="عنصر نائب للمحتوى 2"/>
          <p:cNvSpPr>
            <a:spLocks noGrp="1"/>
          </p:cNvSpPr>
          <p:nvPr>
            <p:ph idx="1"/>
          </p:nvPr>
        </p:nvSpPr>
        <p:spPr/>
        <p:txBody>
          <a:bodyPr/>
          <a:lstStyle/>
          <a:p>
            <a:r>
              <a:rPr lang="en-US" altLang="en-US" sz="2400" smtClean="0">
                <a:latin typeface="Bembo"/>
              </a:rPr>
              <a:t>The </a:t>
            </a:r>
            <a:r>
              <a:rPr lang="en-US" altLang="en-US" sz="2400" b="1" smtClean="0">
                <a:solidFill>
                  <a:srgbClr val="FF0000"/>
                </a:solidFill>
                <a:latin typeface="Bembo-Bold"/>
              </a:rPr>
              <a:t>fetal surface </a:t>
            </a:r>
            <a:r>
              <a:rPr lang="en-US" altLang="en-US" sz="2400" smtClean="0">
                <a:latin typeface="Bembo"/>
              </a:rPr>
              <a:t>of the placenta is covered entirely by the chorionic plate. A number of large arteries and veins, the </a:t>
            </a:r>
            <a:r>
              <a:rPr lang="en-US" altLang="en-US" sz="2400" b="1" smtClean="0">
                <a:solidFill>
                  <a:srgbClr val="FF0000"/>
                </a:solidFill>
                <a:latin typeface="Bembo-Bold"/>
              </a:rPr>
              <a:t>chorionic vessels</a:t>
            </a:r>
            <a:r>
              <a:rPr lang="en-US" altLang="en-US" sz="2400" smtClean="0">
                <a:latin typeface="Bembo"/>
              </a:rPr>
              <a:t>, converge toward the umbilical cord.</a:t>
            </a:r>
          </a:p>
          <a:p>
            <a:r>
              <a:rPr lang="en-US" altLang="en-US" sz="2400" smtClean="0">
                <a:latin typeface="Bembo"/>
              </a:rPr>
              <a:t>The chorion, in turn, is covered by the amnion. </a:t>
            </a:r>
          </a:p>
          <a:p>
            <a:r>
              <a:rPr lang="en-US" altLang="en-US" sz="2400" smtClean="0">
                <a:latin typeface="Bembo"/>
              </a:rPr>
              <a:t>Attachment of the umbilical cord is usually eccentric and occasionally even marginal. Rarely, however, does it insert into the chorionic membranes outside the placenta </a:t>
            </a:r>
            <a:r>
              <a:rPr lang="en-US" altLang="en-US" sz="2400" b="1" smtClean="0">
                <a:latin typeface="Bembo-Bold"/>
              </a:rPr>
              <a:t>(</a:t>
            </a:r>
            <a:r>
              <a:rPr lang="en-US" altLang="en-US" sz="2400" b="1" smtClean="0">
                <a:solidFill>
                  <a:srgbClr val="FF0000"/>
                </a:solidFill>
                <a:latin typeface="Bembo-Bold"/>
              </a:rPr>
              <a:t>velamentous insertion)</a:t>
            </a:r>
            <a:r>
              <a:rPr lang="en-US" altLang="en-US" sz="2400" smtClean="0">
                <a:solidFill>
                  <a:srgbClr val="FF0000"/>
                </a:solidFill>
                <a:latin typeface="Bembo"/>
              </a:rPr>
              <a:t>.</a:t>
            </a:r>
            <a:r>
              <a:rPr lang="en-US" altLang="en-US" sz="2400" b="1" smtClean="0">
                <a:latin typeface="Bembo-Bold"/>
              </a:rPr>
              <a:t> </a:t>
            </a:r>
            <a:endParaRPr lang="ar-SA" altLang="en-US" sz="2400" smtClean="0"/>
          </a:p>
        </p:txBody>
      </p:sp>
      <p:pic>
        <p:nvPicPr>
          <p:cNvPr id="2" name="صوت مسجّل">
            <a:hlinkClick r:id="" action="ppaction://media"/>
          </p:cNvPr>
          <p:cNvPicPr>
            <a:picLocks noChangeAspect="1"/>
          </p:cNvPicPr>
          <p:nvPr>
            <a:wavAudioFile r:embed="rId1" name="C495314F.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79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وان 1"/>
          <p:cNvSpPr>
            <a:spLocks noGrp="1"/>
          </p:cNvSpPr>
          <p:nvPr>
            <p:ph type="title"/>
          </p:nvPr>
        </p:nvSpPr>
        <p:spPr/>
        <p:txBody>
          <a:bodyPr/>
          <a:lstStyle/>
          <a:p>
            <a:pPr algn="ctr" eaLnBrk="1" hangingPunct="1"/>
            <a:r>
              <a:rPr lang="en-US" altLang="en-US" i="1" smtClean="0">
                <a:solidFill>
                  <a:srgbClr val="FF0000"/>
                </a:solidFill>
                <a:latin typeface="Times New Roman" panose="02020603050405020304" pitchFamily="18" charset="0"/>
              </a:rPr>
              <a:t>Maternal side</a:t>
            </a:r>
            <a:br>
              <a:rPr lang="en-US" altLang="en-US" i="1" smtClean="0">
                <a:solidFill>
                  <a:srgbClr val="FF0000"/>
                </a:solidFill>
                <a:latin typeface="Times New Roman" panose="02020603050405020304" pitchFamily="18" charset="0"/>
              </a:rPr>
            </a:br>
            <a:endParaRPr lang="ar-SA" altLang="en-US" smtClean="0">
              <a:solidFill>
                <a:srgbClr val="FF0000"/>
              </a:solidFill>
            </a:endParaRPr>
          </a:p>
        </p:txBody>
      </p:sp>
      <p:pic>
        <p:nvPicPr>
          <p:cNvPr id="37891" name="عنصر نائب للمحتوى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30425" y="1792288"/>
            <a:ext cx="4883150" cy="4146550"/>
          </a:xfrm>
        </p:spPr>
      </p:pic>
      <p:pic>
        <p:nvPicPr>
          <p:cNvPr id="2" name="صوت مسجّل">
            <a:hlinkClick r:id="" action="ppaction://media"/>
          </p:cNvPr>
          <p:cNvPicPr>
            <a:picLocks noChangeAspect="1"/>
          </p:cNvPicPr>
          <p:nvPr>
            <a:wavAudioFile r:embed="rId1" name="4DFFAED8.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9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وان 1"/>
          <p:cNvSpPr>
            <a:spLocks noGrp="1"/>
          </p:cNvSpPr>
          <p:nvPr>
            <p:ph type="title"/>
          </p:nvPr>
        </p:nvSpPr>
        <p:spPr/>
        <p:txBody>
          <a:bodyPr/>
          <a:lstStyle/>
          <a:p>
            <a:pPr algn="ctr" eaLnBrk="1" hangingPunct="1"/>
            <a:r>
              <a:rPr lang="en-US" altLang="en-US" i="1" smtClean="0">
                <a:solidFill>
                  <a:srgbClr val="FF0000"/>
                </a:solidFill>
                <a:latin typeface="Times New Roman" panose="02020603050405020304" pitchFamily="18" charset="0"/>
              </a:rPr>
              <a:t>Fetal side</a:t>
            </a:r>
            <a:br>
              <a:rPr lang="en-US" altLang="en-US" i="1" smtClean="0">
                <a:solidFill>
                  <a:srgbClr val="FF0000"/>
                </a:solidFill>
                <a:latin typeface="Times New Roman" panose="02020603050405020304" pitchFamily="18" charset="0"/>
              </a:rPr>
            </a:br>
            <a:endParaRPr lang="ar-SA" altLang="en-US" smtClean="0">
              <a:solidFill>
                <a:srgbClr val="FF0000"/>
              </a:solidFill>
            </a:endParaRPr>
          </a:p>
        </p:txBody>
      </p:sp>
      <p:pic>
        <p:nvPicPr>
          <p:cNvPr id="38915" name="عنصر نائب للمحتوى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62188" y="1600200"/>
            <a:ext cx="4619625" cy="4530725"/>
          </a:xfrm>
        </p:spPr>
      </p:pic>
      <p:pic>
        <p:nvPicPr>
          <p:cNvPr id="2" name="صوت مسجّل">
            <a:hlinkClick r:id="" action="ppaction://media"/>
          </p:cNvPr>
          <p:cNvPicPr>
            <a:picLocks noChangeAspect="1"/>
          </p:cNvPicPr>
          <p:nvPr>
            <a:wavAudioFile r:embed="rId1" name="DC1BB959.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عنوان 1"/>
          <p:cNvSpPr>
            <a:spLocks noGrp="1"/>
          </p:cNvSpPr>
          <p:nvPr>
            <p:ph type="title"/>
          </p:nvPr>
        </p:nvSpPr>
        <p:spPr/>
        <p:txBody>
          <a:bodyPr/>
          <a:lstStyle/>
          <a:p>
            <a:endParaRPr lang="ar-SA" altLang="en-US" smtClean="0"/>
          </a:p>
        </p:txBody>
      </p:sp>
      <p:pic>
        <p:nvPicPr>
          <p:cNvPr id="39939"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2417763"/>
            <a:ext cx="7775575" cy="28956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defRPr/>
            </a:pPr>
            <a:r>
              <a:rPr lang="en-US" sz="4000" b="1" kern="0" dirty="0" smtClean="0">
                <a:solidFill>
                  <a:srgbClr val="FF0000"/>
                </a:solidFill>
                <a:latin typeface="Times New Roman"/>
              </a:rPr>
              <a:t>velamentous insertion</a:t>
            </a:r>
            <a:endParaRPr lang="ar-SA" sz="4000" dirty="0">
              <a:solidFill>
                <a:srgbClr val="FF0000"/>
              </a:solidFill>
            </a:endParaRPr>
          </a:p>
        </p:txBody>
      </p:sp>
      <p:pic>
        <p:nvPicPr>
          <p:cNvPr id="40963" name="عنصر نائب للمحتوى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76300" y="1905000"/>
            <a:ext cx="7391400" cy="3903663"/>
          </a:xfrm>
        </p:spPr>
      </p:pic>
      <p:pic>
        <p:nvPicPr>
          <p:cNvPr id="3" name="صوت مسجّل">
            <a:hlinkClick r:id="" action="ppaction://media"/>
          </p:cNvPr>
          <p:cNvPicPr>
            <a:picLocks noChangeAspect="1"/>
          </p:cNvPicPr>
          <p:nvPr>
            <a:wavAudioFile r:embed="rId1" name="165571DC.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9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عنوان 1"/>
          <p:cNvSpPr>
            <a:spLocks noGrp="1"/>
          </p:cNvSpPr>
          <p:nvPr>
            <p:ph type="title"/>
          </p:nvPr>
        </p:nvSpPr>
        <p:spPr/>
        <p:txBody>
          <a:bodyPr/>
          <a:lstStyle/>
          <a:p>
            <a:r>
              <a:rPr lang="en-US" altLang="en-US" b="1" smtClean="0">
                <a:solidFill>
                  <a:srgbClr val="261AC0"/>
                </a:solidFill>
                <a:latin typeface="GillSansStd-Bold"/>
              </a:rPr>
              <a:t>Circulation of the Placenta</a:t>
            </a:r>
            <a:endParaRPr lang="ar-SA" altLang="en-US" smtClean="0"/>
          </a:p>
        </p:txBody>
      </p:sp>
      <p:sp>
        <p:nvSpPr>
          <p:cNvPr id="41987" name="عنصر نائب للمحتوى 2"/>
          <p:cNvSpPr>
            <a:spLocks noGrp="1"/>
          </p:cNvSpPr>
          <p:nvPr>
            <p:ph idx="1"/>
          </p:nvPr>
        </p:nvSpPr>
        <p:spPr/>
        <p:txBody>
          <a:bodyPr/>
          <a:lstStyle/>
          <a:p>
            <a:endParaRPr lang="en-US" altLang="en-US" sz="2400" smtClean="0">
              <a:solidFill>
                <a:srgbClr val="FF0000"/>
              </a:solidFill>
              <a:latin typeface="Bembo"/>
            </a:endParaRPr>
          </a:p>
          <a:p>
            <a:r>
              <a:rPr lang="en-US" altLang="en-US" sz="2400" smtClean="0">
                <a:solidFill>
                  <a:srgbClr val="FF0000"/>
                </a:solidFill>
                <a:latin typeface="Bembo"/>
              </a:rPr>
              <a:t>Cotyledons</a:t>
            </a:r>
            <a:r>
              <a:rPr lang="en-US" altLang="en-US" sz="2400" smtClean="0">
                <a:latin typeface="Bembo"/>
              </a:rPr>
              <a:t> receive their blood through 80 to 100 spiral arteries that pierce the decidual plate and enter the intervillous spaces at more or less regular intervals. </a:t>
            </a:r>
          </a:p>
          <a:p>
            <a:endParaRPr lang="en-US" altLang="en-US" sz="2400" smtClean="0">
              <a:solidFill>
                <a:srgbClr val="FF0000"/>
              </a:solidFill>
              <a:latin typeface="Bembo"/>
            </a:endParaRPr>
          </a:p>
          <a:p>
            <a:r>
              <a:rPr lang="en-US" altLang="en-US" sz="2400" smtClean="0">
                <a:solidFill>
                  <a:srgbClr val="FF0000"/>
                </a:solidFill>
                <a:latin typeface="Bembo"/>
              </a:rPr>
              <a:t>Pressure</a:t>
            </a:r>
            <a:r>
              <a:rPr lang="en-US" altLang="en-US" sz="2400" smtClean="0">
                <a:latin typeface="Bembo"/>
              </a:rPr>
              <a:t> in these arteries forces the blood deep into the intervillous spaces and bathes the numerous small villi of the villous tree in oxygenated blood. </a:t>
            </a:r>
          </a:p>
        </p:txBody>
      </p:sp>
      <p:pic>
        <p:nvPicPr>
          <p:cNvPr id="2" name="صوت مسجّل">
            <a:hlinkClick r:id="" action="ppaction://media"/>
          </p:cNvPr>
          <p:cNvPicPr>
            <a:picLocks noChangeAspect="1"/>
          </p:cNvPicPr>
          <p:nvPr>
            <a:wavAudioFile r:embed="rId1" name="A74C4805.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09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عنوان 1"/>
          <p:cNvSpPr>
            <a:spLocks noGrp="1"/>
          </p:cNvSpPr>
          <p:nvPr>
            <p:ph type="title"/>
          </p:nvPr>
        </p:nvSpPr>
        <p:spPr/>
        <p:txBody>
          <a:bodyPr/>
          <a:lstStyle/>
          <a:p>
            <a:endParaRPr lang="ar-SA" altLang="en-US" smtClean="0"/>
          </a:p>
        </p:txBody>
      </p:sp>
      <p:sp>
        <p:nvSpPr>
          <p:cNvPr id="77827" name="عنصر نائب للمحتوى 2"/>
          <p:cNvSpPr>
            <a:spLocks noGrp="1"/>
          </p:cNvSpPr>
          <p:nvPr>
            <p:ph idx="1"/>
          </p:nvPr>
        </p:nvSpPr>
        <p:spPr/>
        <p:txBody>
          <a:bodyPr/>
          <a:lstStyle/>
          <a:p>
            <a:pPr>
              <a:defRPr/>
            </a:pPr>
            <a:endParaRPr lang="en-US" sz="2400" dirty="0" smtClean="0">
              <a:latin typeface="Bembo"/>
            </a:endParaRPr>
          </a:p>
          <a:p>
            <a:pPr>
              <a:buClr>
                <a:srgbClr val="666600"/>
              </a:buClr>
              <a:defRPr/>
            </a:pPr>
            <a:r>
              <a:rPr lang="en-US" sz="2400" dirty="0">
                <a:solidFill>
                  <a:srgbClr val="FF0000"/>
                </a:solidFill>
                <a:latin typeface="Bembo"/>
              </a:rPr>
              <a:t>As the pressure decreases</a:t>
            </a:r>
            <a:r>
              <a:rPr lang="en-US" sz="2400" dirty="0">
                <a:solidFill>
                  <a:srgbClr val="000000"/>
                </a:solidFill>
                <a:latin typeface="Bembo"/>
              </a:rPr>
              <a:t>, blood flows back from the chorionic plate toward the decidua, where it enters the endometrial veins. </a:t>
            </a:r>
          </a:p>
          <a:p>
            <a:pPr>
              <a:buClr>
                <a:srgbClr val="666600"/>
              </a:buClr>
              <a:defRPr/>
            </a:pPr>
            <a:r>
              <a:rPr lang="en-US" sz="2400" dirty="0" smtClean="0">
                <a:solidFill>
                  <a:srgbClr val="000000"/>
                </a:solidFill>
                <a:latin typeface="Bembo"/>
              </a:rPr>
              <a:t>Hence</a:t>
            </a:r>
            <a:r>
              <a:rPr lang="en-US" sz="2400" dirty="0">
                <a:solidFill>
                  <a:srgbClr val="000000"/>
                </a:solidFill>
                <a:latin typeface="Bembo"/>
              </a:rPr>
              <a:t>, blood from the </a:t>
            </a:r>
            <a:r>
              <a:rPr lang="en-US" sz="2400" dirty="0" err="1">
                <a:solidFill>
                  <a:srgbClr val="000000"/>
                </a:solidFill>
                <a:latin typeface="Bembo"/>
              </a:rPr>
              <a:t>intervillous</a:t>
            </a:r>
            <a:r>
              <a:rPr lang="en-US" sz="2400" dirty="0">
                <a:solidFill>
                  <a:srgbClr val="000000"/>
                </a:solidFill>
                <a:latin typeface="Bembo"/>
              </a:rPr>
              <a:t> lakes drains back into the maternal circulation through the endometrial veins.</a:t>
            </a:r>
            <a:endParaRPr lang="ar-SA" sz="2400" dirty="0">
              <a:solidFill>
                <a:srgbClr val="000000"/>
              </a:solidFill>
            </a:endParaRPr>
          </a:p>
          <a:p>
            <a:pPr marL="0" indent="0">
              <a:buFont typeface="Wingdings" panose="05000000000000000000" pitchFamily="2" charset="2"/>
              <a:buNone/>
              <a:defRPr/>
            </a:pPr>
            <a:endParaRPr lang="en-US" sz="2400" dirty="0">
              <a:latin typeface="Bembo"/>
            </a:endParaRPr>
          </a:p>
          <a:p>
            <a:pPr>
              <a:defRPr/>
            </a:pPr>
            <a:r>
              <a:rPr lang="en-US" sz="2400" dirty="0" smtClean="0">
                <a:latin typeface="Bembo"/>
              </a:rPr>
              <a:t>Collectively, the </a:t>
            </a:r>
            <a:r>
              <a:rPr lang="en-US" sz="2400" dirty="0" err="1" smtClean="0">
                <a:latin typeface="Bembo"/>
              </a:rPr>
              <a:t>intervillous</a:t>
            </a:r>
            <a:r>
              <a:rPr lang="en-US" sz="2400" dirty="0" smtClean="0">
                <a:latin typeface="Bembo"/>
              </a:rPr>
              <a:t> spaces of a mature placenta contain approximately 150 </a:t>
            </a:r>
            <a:r>
              <a:rPr lang="en-US" sz="2400" dirty="0" err="1" smtClean="0">
                <a:latin typeface="Bembo"/>
              </a:rPr>
              <a:t>mL.</a:t>
            </a:r>
            <a:endParaRPr lang="ar-SA" sz="2400" dirty="0" smtClean="0"/>
          </a:p>
        </p:txBody>
      </p:sp>
      <p:pic>
        <p:nvPicPr>
          <p:cNvPr id="2" name="صوت مسجّل">
            <a:hlinkClick r:id="" action="ppaction://media"/>
          </p:cNvPr>
          <p:cNvPicPr>
            <a:picLocks noChangeAspect="1"/>
          </p:cNvPicPr>
          <p:nvPr>
            <a:wavAudioFile r:embed="rId1" name="188B1845.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1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عنوان 1"/>
          <p:cNvSpPr>
            <a:spLocks noGrp="1"/>
          </p:cNvSpPr>
          <p:nvPr>
            <p:ph type="title"/>
          </p:nvPr>
        </p:nvSpPr>
        <p:spPr/>
        <p:txBody>
          <a:bodyPr/>
          <a:lstStyle/>
          <a:p>
            <a:endParaRPr lang="ar-SA" altLang="en-US" smtClean="0"/>
          </a:p>
        </p:txBody>
      </p:sp>
      <p:pic>
        <p:nvPicPr>
          <p:cNvPr id="44035"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84263" y="1600200"/>
            <a:ext cx="6975475" cy="4530725"/>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defRPr/>
            </a:pPr>
            <a:r>
              <a:rPr lang="en-US" sz="3600" b="1" kern="0" dirty="0" smtClean="0">
                <a:solidFill>
                  <a:srgbClr val="FF0000"/>
                </a:solidFill>
                <a:latin typeface="Times New Roman"/>
              </a:rPr>
              <a:t>Functions Of The Placenta</a:t>
            </a:r>
            <a:br>
              <a:rPr lang="en-US" sz="3600" b="1" kern="0" dirty="0" smtClean="0">
                <a:solidFill>
                  <a:srgbClr val="FF0000"/>
                </a:solidFill>
                <a:latin typeface="Times New Roman"/>
              </a:rPr>
            </a:br>
            <a:endParaRPr lang="ar-SA" dirty="0"/>
          </a:p>
        </p:txBody>
      </p:sp>
      <p:sp>
        <p:nvSpPr>
          <p:cNvPr id="3" name="عنصر نائب للمحتوى 2"/>
          <p:cNvSpPr>
            <a:spLocks noGrp="1"/>
          </p:cNvSpPr>
          <p:nvPr>
            <p:ph idx="1"/>
          </p:nvPr>
        </p:nvSpPr>
        <p:spPr/>
        <p:txBody>
          <a:bodyPr/>
          <a:lstStyle/>
          <a:p>
            <a:pPr marL="990600" lvl="1" indent="-533400" eaLnBrk="1" hangingPunct="1">
              <a:lnSpc>
                <a:spcPct val="80000"/>
              </a:lnSpc>
              <a:buClrTx/>
              <a:buSzTx/>
              <a:buFontTx/>
              <a:buAutoNum type="arabicPeriod"/>
              <a:defRPr/>
            </a:pPr>
            <a:r>
              <a:rPr lang="en-US" sz="2800" kern="0" dirty="0">
                <a:solidFill>
                  <a:srgbClr val="000000"/>
                </a:solidFill>
                <a:latin typeface="Times New Roman"/>
              </a:rPr>
              <a:t>Exchange of gases</a:t>
            </a:r>
          </a:p>
          <a:p>
            <a:pPr marL="990600" lvl="1" indent="-533400" eaLnBrk="1" hangingPunct="1">
              <a:lnSpc>
                <a:spcPct val="80000"/>
              </a:lnSpc>
              <a:buClrTx/>
              <a:buSzTx/>
              <a:buFontTx/>
              <a:buAutoNum type="arabicPeriod"/>
              <a:defRPr/>
            </a:pPr>
            <a:r>
              <a:rPr lang="en-US" sz="2800" kern="0" dirty="0">
                <a:solidFill>
                  <a:srgbClr val="000000"/>
                </a:solidFill>
                <a:latin typeface="Times New Roman"/>
              </a:rPr>
              <a:t>Exchange of  nutrition and electrolytes</a:t>
            </a:r>
          </a:p>
          <a:p>
            <a:pPr marL="990600" lvl="1" indent="-533400" eaLnBrk="1" hangingPunct="1">
              <a:lnSpc>
                <a:spcPct val="80000"/>
              </a:lnSpc>
              <a:buClrTx/>
              <a:buSzTx/>
              <a:buFontTx/>
              <a:buAutoNum type="arabicPeriod"/>
              <a:defRPr/>
            </a:pPr>
            <a:r>
              <a:rPr lang="en-US" sz="2800" kern="0" dirty="0">
                <a:solidFill>
                  <a:srgbClr val="000000"/>
                </a:solidFill>
                <a:latin typeface="Times New Roman"/>
              </a:rPr>
              <a:t>Transmission of maternal antibodies</a:t>
            </a:r>
          </a:p>
          <a:p>
            <a:pPr marL="990600" lvl="1" indent="-533400" eaLnBrk="1" hangingPunct="1">
              <a:lnSpc>
                <a:spcPct val="80000"/>
              </a:lnSpc>
              <a:buClrTx/>
              <a:buSzTx/>
              <a:buFontTx/>
              <a:buAutoNum type="arabicPeriod"/>
              <a:defRPr/>
            </a:pPr>
            <a:r>
              <a:rPr lang="en-US" sz="2800" kern="0" dirty="0">
                <a:solidFill>
                  <a:srgbClr val="000000"/>
                </a:solidFill>
                <a:latin typeface="Times New Roman"/>
              </a:rPr>
              <a:t>Excretion</a:t>
            </a:r>
          </a:p>
          <a:p>
            <a:pPr marL="990600" lvl="1" indent="-533400" eaLnBrk="1" hangingPunct="1">
              <a:lnSpc>
                <a:spcPct val="80000"/>
              </a:lnSpc>
              <a:buClrTx/>
              <a:buSzTx/>
              <a:buFontTx/>
              <a:buAutoNum type="arabicPeriod"/>
              <a:defRPr/>
            </a:pPr>
            <a:r>
              <a:rPr lang="en-US" sz="2800" kern="0" dirty="0">
                <a:solidFill>
                  <a:srgbClr val="000000"/>
                </a:solidFill>
                <a:latin typeface="Times New Roman"/>
              </a:rPr>
              <a:t>Hormone production</a:t>
            </a:r>
            <a:endParaRPr lang="ar-SA" sz="2800" kern="0" dirty="0">
              <a:solidFill>
                <a:srgbClr val="000000"/>
              </a:solidFill>
              <a:latin typeface="Times New Roman"/>
            </a:endParaRPr>
          </a:p>
          <a:p>
            <a:pPr>
              <a:defRPr/>
            </a:pPr>
            <a:endParaRPr lang="ar-SA" sz="2400" dirty="0"/>
          </a:p>
        </p:txBody>
      </p:sp>
      <p:pic>
        <p:nvPicPr>
          <p:cNvPr id="4" name="صوت مسجّل">
            <a:hlinkClick r:id="" action="ppaction://media"/>
          </p:cNvPr>
          <p:cNvPicPr>
            <a:picLocks noChangeAspect="1"/>
          </p:cNvPicPr>
          <p:nvPr>
            <a:wavAudioFile r:embed="rId1" name="A6D1FCCE.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23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عنوان 1"/>
          <p:cNvSpPr>
            <a:spLocks noGrp="1"/>
          </p:cNvSpPr>
          <p:nvPr>
            <p:ph type="title"/>
          </p:nvPr>
        </p:nvSpPr>
        <p:spPr/>
        <p:txBody>
          <a:bodyPr/>
          <a:lstStyle/>
          <a:p>
            <a:pPr algn="ctr" eaLnBrk="1" hangingPunct="1"/>
            <a:r>
              <a:rPr lang="en-US" altLang="en-US" b="1" smtClean="0"/>
              <a:t>Changes in the trophoplast</a:t>
            </a:r>
            <a:endParaRPr lang="ar-SA" altLang="en-US" b="1" smtClean="0"/>
          </a:p>
        </p:txBody>
      </p:sp>
      <p:sp>
        <p:nvSpPr>
          <p:cNvPr id="18435" name="عنصر نائب للمحتوى 2"/>
          <p:cNvSpPr>
            <a:spLocks noGrp="1"/>
          </p:cNvSpPr>
          <p:nvPr>
            <p:ph idx="1"/>
          </p:nvPr>
        </p:nvSpPr>
        <p:spPr>
          <a:xfrm>
            <a:off x="685800" y="1676400"/>
            <a:ext cx="8229600" cy="4530725"/>
          </a:xfrm>
        </p:spPr>
        <p:txBody>
          <a:bodyPr/>
          <a:lstStyle/>
          <a:p>
            <a:pPr marL="0" indent="0" algn="just">
              <a:lnSpc>
                <a:spcPct val="150000"/>
              </a:lnSpc>
              <a:spcBef>
                <a:spcPct val="0"/>
              </a:spcBef>
              <a:spcAft>
                <a:spcPts val="800"/>
              </a:spcAft>
              <a:buClrTx/>
              <a:buSzTx/>
              <a:buFont typeface="Wingdings" panose="05000000000000000000" pitchFamily="2" charset="2"/>
              <a:buNone/>
            </a:pPr>
            <a:r>
              <a:rPr lang="en-US" altLang="en-US" sz="2400" b="1" smtClean="0">
                <a:solidFill>
                  <a:srgbClr val="FF0000"/>
                </a:solidFill>
                <a:latin typeface="Bembo-Bold"/>
                <a:ea typeface="Times New Roman" panose="02020603050405020304" pitchFamily="18" charset="0"/>
                <a:cs typeface="Arial" panose="020B0604020202020204" pitchFamily="34" charset="0"/>
              </a:rPr>
              <a:t>The fetal component </a:t>
            </a:r>
            <a:r>
              <a:rPr lang="en-US" altLang="en-US" sz="2400" smtClean="0">
                <a:solidFill>
                  <a:srgbClr val="000000"/>
                </a:solidFill>
                <a:latin typeface="Bembo-Bold"/>
                <a:ea typeface="Times New Roman" panose="02020603050405020304" pitchFamily="18" charset="0"/>
                <a:cs typeface="Arial" panose="020B0604020202020204" pitchFamily="34" charset="0"/>
              </a:rPr>
              <a:t>of placenta is derived from the trophoplast  and extraembryonic mesoderm(chorionic plate); </a:t>
            </a:r>
          </a:p>
          <a:p>
            <a:pPr marL="0" indent="0" algn="just">
              <a:lnSpc>
                <a:spcPct val="150000"/>
              </a:lnSpc>
              <a:spcBef>
                <a:spcPct val="0"/>
              </a:spcBef>
              <a:spcAft>
                <a:spcPts val="800"/>
              </a:spcAft>
              <a:buClrTx/>
              <a:buSzTx/>
              <a:buFont typeface="Wingdings" panose="05000000000000000000" pitchFamily="2" charset="2"/>
              <a:buNone/>
            </a:pPr>
            <a:r>
              <a:rPr lang="en-US" altLang="en-US" sz="2400" b="1" smtClean="0">
                <a:solidFill>
                  <a:srgbClr val="FF0000"/>
                </a:solidFill>
                <a:latin typeface="Bembo-Bold"/>
                <a:ea typeface="Times New Roman" panose="02020603050405020304" pitchFamily="18" charset="0"/>
                <a:cs typeface="Arial" panose="020B0604020202020204" pitchFamily="34" charset="0"/>
              </a:rPr>
              <a:t>the maternal component</a:t>
            </a:r>
            <a:r>
              <a:rPr lang="en-US" altLang="en-US" sz="2400" smtClean="0">
                <a:solidFill>
                  <a:srgbClr val="FF0000"/>
                </a:solidFill>
                <a:latin typeface="Bembo-Bold"/>
                <a:ea typeface="Times New Roman" panose="02020603050405020304" pitchFamily="18" charset="0"/>
                <a:cs typeface="Arial" panose="020B0604020202020204" pitchFamily="34" charset="0"/>
              </a:rPr>
              <a:t> </a:t>
            </a:r>
            <a:r>
              <a:rPr lang="en-US" altLang="en-US" sz="2400" smtClean="0">
                <a:solidFill>
                  <a:srgbClr val="000000"/>
                </a:solidFill>
                <a:latin typeface="Bembo-Bold"/>
                <a:ea typeface="Times New Roman" panose="02020603050405020304" pitchFamily="18" charset="0"/>
                <a:cs typeface="Arial" panose="020B0604020202020204" pitchFamily="34" charset="0"/>
              </a:rPr>
              <a:t>is derived from the uterine endometrium. </a:t>
            </a:r>
          </a:p>
          <a:p>
            <a:pPr marL="0" indent="0" eaLnBrk="1" hangingPunct="1"/>
            <a:endParaRPr lang="ar-SA" altLang="en-US" sz="2400" smtClean="0">
              <a:latin typeface="Bembo-Bold"/>
              <a:ea typeface="Times New Roman" panose="02020603050405020304" pitchFamily="18" charset="0"/>
              <a:cs typeface="Arial" panose="020B0604020202020204" pitchFamily="34" charset="0"/>
            </a:endParaRPr>
          </a:p>
        </p:txBody>
      </p:sp>
      <p:pic>
        <p:nvPicPr>
          <p:cNvPr id="2" name="1A923155.wav">
            <a:hlinkClick r:id="" action="ppaction://media"/>
          </p:cNvPr>
          <p:cNvPicPr>
            <a:picLocks noChangeAspect="1"/>
          </p:cNvPicPr>
          <p:nvPr>
            <a:wavAudioFile r:embed="rId1" name="1A92BB1C.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61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r>
              <a:rPr lang="en-US" kern="0" dirty="0">
                <a:solidFill>
                  <a:srgbClr val="FF0000"/>
                </a:solidFill>
                <a:latin typeface="Times New Roman"/>
              </a:rPr>
              <a:t>Placental endocrine synthesis</a:t>
            </a:r>
            <a:endParaRPr lang="ar-SA" dirty="0"/>
          </a:p>
        </p:txBody>
      </p:sp>
      <p:sp>
        <p:nvSpPr>
          <p:cNvPr id="3" name="عنصر نائب للمحتوى 2"/>
          <p:cNvSpPr>
            <a:spLocks noGrp="1"/>
          </p:cNvSpPr>
          <p:nvPr>
            <p:ph idx="1"/>
          </p:nvPr>
        </p:nvSpPr>
        <p:spPr/>
        <p:txBody>
          <a:bodyPr/>
          <a:lstStyle/>
          <a:p>
            <a:pPr>
              <a:lnSpc>
                <a:spcPct val="90000"/>
              </a:lnSpc>
              <a:buClrTx/>
              <a:buSzTx/>
              <a:buFontTx/>
              <a:buChar char="•"/>
              <a:defRPr/>
            </a:pPr>
            <a:r>
              <a:rPr lang="en-US" sz="3200" kern="0" dirty="0">
                <a:solidFill>
                  <a:srgbClr val="000000"/>
                </a:solidFill>
                <a:latin typeface="Times New Roman"/>
              </a:rPr>
              <a:t>The </a:t>
            </a:r>
            <a:r>
              <a:rPr lang="en-US" sz="3200" kern="0" dirty="0" err="1">
                <a:solidFill>
                  <a:srgbClr val="000000"/>
                </a:solidFill>
                <a:latin typeface="Times New Roman"/>
              </a:rPr>
              <a:t>syncytiotrophoblast</a:t>
            </a:r>
            <a:r>
              <a:rPr lang="en-US" sz="3200" kern="0" dirty="0">
                <a:solidFill>
                  <a:srgbClr val="000000"/>
                </a:solidFill>
                <a:latin typeface="Times New Roman"/>
              </a:rPr>
              <a:t> synthesizes protein &amp;steroid hormones </a:t>
            </a:r>
          </a:p>
          <a:p>
            <a:pPr>
              <a:lnSpc>
                <a:spcPct val="90000"/>
              </a:lnSpc>
              <a:buClrTx/>
              <a:buSzTx/>
              <a:buFontTx/>
              <a:buChar char="•"/>
              <a:defRPr/>
            </a:pPr>
            <a:r>
              <a:rPr lang="en-US" sz="3200" kern="0" dirty="0">
                <a:solidFill>
                  <a:srgbClr val="FF0000"/>
                </a:solidFill>
                <a:latin typeface="Times New Roman"/>
              </a:rPr>
              <a:t>The protein </a:t>
            </a:r>
            <a:r>
              <a:rPr lang="en-US" sz="3200" kern="0" dirty="0" err="1">
                <a:solidFill>
                  <a:srgbClr val="FF0000"/>
                </a:solidFill>
                <a:latin typeface="Times New Roman"/>
              </a:rPr>
              <a:t>homones</a:t>
            </a:r>
            <a:endParaRPr lang="en-US" sz="3200" kern="0" dirty="0">
              <a:solidFill>
                <a:srgbClr val="FF0000"/>
              </a:solidFill>
              <a:latin typeface="Times New Roman"/>
            </a:endParaRPr>
          </a:p>
          <a:p>
            <a:pPr>
              <a:lnSpc>
                <a:spcPct val="90000"/>
              </a:lnSpc>
              <a:buClrTx/>
              <a:buSzTx/>
              <a:buFontTx/>
              <a:buChar char="•"/>
              <a:defRPr/>
            </a:pPr>
            <a:r>
              <a:rPr lang="en-US" sz="3200" kern="0" dirty="0">
                <a:solidFill>
                  <a:srgbClr val="000000"/>
                </a:solidFill>
                <a:latin typeface="Times New Roman"/>
              </a:rPr>
              <a:t>1- human chorionic gonadotropin</a:t>
            </a:r>
          </a:p>
          <a:p>
            <a:pPr>
              <a:lnSpc>
                <a:spcPct val="90000"/>
              </a:lnSpc>
              <a:buClrTx/>
              <a:buSzTx/>
              <a:buFontTx/>
              <a:buChar char="•"/>
              <a:defRPr/>
            </a:pPr>
            <a:r>
              <a:rPr lang="en-US" sz="3200" kern="0" dirty="0">
                <a:solidFill>
                  <a:srgbClr val="000000"/>
                </a:solidFill>
                <a:latin typeface="Times New Roman"/>
              </a:rPr>
              <a:t>2- </a:t>
            </a:r>
            <a:r>
              <a:rPr lang="en-US" sz="3200" kern="0" dirty="0" err="1">
                <a:solidFill>
                  <a:srgbClr val="000000"/>
                </a:solidFill>
                <a:latin typeface="Times New Roman"/>
              </a:rPr>
              <a:t>h.c</a:t>
            </a:r>
            <a:r>
              <a:rPr lang="en-US" sz="3200" kern="0" dirty="0">
                <a:solidFill>
                  <a:srgbClr val="000000"/>
                </a:solidFill>
                <a:latin typeface="Times New Roman"/>
              </a:rPr>
              <a:t>. </a:t>
            </a:r>
            <a:r>
              <a:rPr lang="en-US" sz="3200" kern="0" dirty="0" err="1">
                <a:solidFill>
                  <a:srgbClr val="000000"/>
                </a:solidFill>
                <a:latin typeface="Times New Roman"/>
              </a:rPr>
              <a:t>somatomammotropin</a:t>
            </a:r>
            <a:endParaRPr lang="en-US" sz="3200" kern="0" dirty="0">
              <a:solidFill>
                <a:srgbClr val="000000"/>
              </a:solidFill>
              <a:latin typeface="Times New Roman"/>
            </a:endParaRPr>
          </a:p>
          <a:p>
            <a:pPr>
              <a:lnSpc>
                <a:spcPct val="90000"/>
              </a:lnSpc>
              <a:buClrTx/>
              <a:buSzTx/>
              <a:buFontTx/>
              <a:buChar char="•"/>
              <a:defRPr/>
            </a:pPr>
            <a:r>
              <a:rPr lang="en-US" sz="3200" kern="0" dirty="0">
                <a:solidFill>
                  <a:srgbClr val="000000"/>
                </a:solidFill>
                <a:latin typeface="Times New Roman"/>
              </a:rPr>
              <a:t>3-h.c. </a:t>
            </a:r>
            <a:r>
              <a:rPr lang="en-US" sz="3200" kern="0" dirty="0" err="1">
                <a:solidFill>
                  <a:srgbClr val="000000"/>
                </a:solidFill>
                <a:latin typeface="Times New Roman"/>
              </a:rPr>
              <a:t>thyrotropin</a:t>
            </a:r>
            <a:endParaRPr lang="en-US" sz="3200" kern="0" dirty="0">
              <a:solidFill>
                <a:srgbClr val="000000"/>
              </a:solidFill>
              <a:latin typeface="Times New Roman"/>
            </a:endParaRPr>
          </a:p>
          <a:p>
            <a:pPr>
              <a:lnSpc>
                <a:spcPct val="90000"/>
              </a:lnSpc>
              <a:buClrTx/>
              <a:buSzTx/>
              <a:buFontTx/>
              <a:buChar char="•"/>
              <a:defRPr/>
            </a:pPr>
            <a:r>
              <a:rPr lang="en-US" sz="3200" kern="0" dirty="0">
                <a:solidFill>
                  <a:srgbClr val="000000"/>
                </a:solidFill>
                <a:latin typeface="Times New Roman"/>
              </a:rPr>
              <a:t>4-h.c. </a:t>
            </a:r>
            <a:r>
              <a:rPr lang="en-US" sz="3200" kern="0" dirty="0" err="1">
                <a:solidFill>
                  <a:srgbClr val="000000"/>
                </a:solidFill>
                <a:latin typeface="Times New Roman"/>
              </a:rPr>
              <a:t>corticotropin</a:t>
            </a:r>
            <a:endParaRPr lang="en-US" sz="3200" kern="0" dirty="0">
              <a:solidFill>
                <a:srgbClr val="000000"/>
              </a:solidFill>
              <a:latin typeface="Times New Roman"/>
            </a:endParaRPr>
          </a:p>
          <a:p>
            <a:pPr>
              <a:lnSpc>
                <a:spcPct val="90000"/>
              </a:lnSpc>
              <a:buClrTx/>
              <a:buSzTx/>
              <a:buFontTx/>
              <a:buChar char="•"/>
              <a:defRPr/>
            </a:pPr>
            <a:r>
              <a:rPr lang="en-US" sz="3200" kern="0" dirty="0">
                <a:solidFill>
                  <a:srgbClr val="FF0000"/>
                </a:solidFill>
                <a:latin typeface="Times New Roman"/>
              </a:rPr>
              <a:t>The steroid hormones</a:t>
            </a:r>
          </a:p>
          <a:p>
            <a:pPr>
              <a:lnSpc>
                <a:spcPct val="90000"/>
              </a:lnSpc>
              <a:buClrTx/>
              <a:buSzTx/>
              <a:buFontTx/>
              <a:buChar char="•"/>
              <a:defRPr/>
            </a:pPr>
            <a:r>
              <a:rPr lang="en-US" sz="3200" kern="0" dirty="0">
                <a:solidFill>
                  <a:srgbClr val="000000"/>
                </a:solidFill>
                <a:latin typeface="Times New Roman"/>
              </a:rPr>
              <a:t>Progesterone &amp; Estrogens</a:t>
            </a:r>
          </a:p>
          <a:p>
            <a:pPr>
              <a:defRPr/>
            </a:pPr>
            <a:endParaRPr lang="ar-SA" sz="2400" dirty="0"/>
          </a:p>
        </p:txBody>
      </p:sp>
      <p:pic>
        <p:nvPicPr>
          <p:cNvPr id="4" name="صوت مسجّل">
            <a:hlinkClick r:id="" action="ppaction://media"/>
          </p:cNvPr>
          <p:cNvPicPr>
            <a:picLocks noChangeAspect="1"/>
          </p:cNvPicPr>
          <p:nvPr>
            <a:wavAudioFile r:embed="rId1" name="E11CF0B0.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19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عنوان 1"/>
          <p:cNvSpPr>
            <a:spLocks noGrp="1"/>
          </p:cNvSpPr>
          <p:nvPr>
            <p:ph type="title"/>
          </p:nvPr>
        </p:nvSpPr>
        <p:spPr/>
        <p:txBody>
          <a:bodyPr/>
          <a:lstStyle/>
          <a:p>
            <a:r>
              <a:rPr lang="en-US" altLang="en-US" b="1" smtClean="0"/>
              <a:t>Amnion and umbilical cord</a:t>
            </a:r>
            <a:endParaRPr lang="ar-SA" altLang="en-US" b="1" smtClean="0"/>
          </a:p>
        </p:txBody>
      </p:sp>
      <p:sp>
        <p:nvSpPr>
          <p:cNvPr id="3" name="عنصر نائب للمحتوى 2"/>
          <p:cNvSpPr>
            <a:spLocks noGrp="1"/>
          </p:cNvSpPr>
          <p:nvPr>
            <p:ph idx="1"/>
          </p:nvPr>
        </p:nvSpPr>
        <p:spPr/>
        <p:txBody>
          <a:bodyPr/>
          <a:lstStyle/>
          <a:p>
            <a:pPr>
              <a:defRPr/>
            </a:pPr>
            <a:r>
              <a:rPr lang="en-US" sz="2400" dirty="0" smtClean="0">
                <a:latin typeface="Times New Roman" panose="02020603050405020304" pitchFamily="18" charset="0"/>
                <a:cs typeface="Times New Roman" panose="02020603050405020304" pitchFamily="18" charset="0"/>
              </a:rPr>
              <a:t>At the fifth week of development ,the following structures pass through the ring </a:t>
            </a:r>
          </a:p>
          <a:p>
            <a:pPr>
              <a:defRPr/>
            </a:pPr>
            <a:r>
              <a:rPr lang="en-US" sz="2400" dirty="0" smtClean="0">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1)the connecting stalk</a:t>
            </a:r>
            <a:r>
              <a:rPr lang="en-US" sz="2400" dirty="0" smtClean="0">
                <a:latin typeface="Times New Roman" panose="02020603050405020304" pitchFamily="18" charset="0"/>
                <a:cs typeface="Times New Roman" panose="02020603050405020304" pitchFamily="18" charset="0"/>
              </a:rPr>
              <a:t>, containing the allantois and the umbilical vessels, consisting of two arteries and one vein;</a:t>
            </a:r>
          </a:p>
          <a:p>
            <a:pPr>
              <a:defRPr/>
            </a:pPr>
            <a:r>
              <a:rPr lang="en-US" sz="2400" dirty="0" smtClean="0">
                <a:latin typeface="Times New Roman" panose="02020603050405020304" pitchFamily="18" charset="0"/>
                <a:cs typeface="Times New Roman" panose="02020603050405020304" pitchFamily="18" charset="0"/>
              </a:rPr>
              <a:t> (2) the </a:t>
            </a:r>
            <a:r>
              <a:rPr lang="en-US" sz="2400" dirty="0" smtClean="0">
                <a:solidFill>
                  <a:srgbClr val="FF0000"/>
                </a:solidFill>
                <a:latin typeface="Times New Roman" panose="02020603050405020304" pitchFamily="18" charset="0"/>
                <a:cs typeface="Times New Roman" panose="02020603050405020304" pitchFamily="18" charset="0"/>
              </a:rPr>
              <a:t>yolk stalk (</a:t>
            </a:r>
            <a:r>
              <a:rPr lang="en-US" sz="2400" dirty="0" err="1" smtClean="0">
                <a:solidFill>
                  <a:srgbClr val="FF0000"/>
                </a:solidFill>
                <a:latin typeface="Times New Roman" panose="02020603050405020304" pitchFamily="18" charset="0"/>
                <a:cs typeface="Times New Roman" panose="02020603050405020304" pitchFamily="18" charset="0"/>
              </a:rPr>
              <a:t>vitelline</a:t>
            </a:r>
            <a:r>
              <a:rPr lang="en-US" sz="2400" dirty="0" smtClean="0">
                <a:solidFill>
                  <a:srgbClr val="FF0000"/>
                </a:solidFill>
                <a:latin typeface="Times New Roman" panose="02020603050405020304" pitchFamily="18" charset="0"/>
                <a:cs typeface="Times New Roman" panose="02020603050405020304" pitchFamily="18" charset="0"/>
              </a:rPr>
              <a:t> duct</a:t>
            </a:r>
            <a:r>
              <a:rPr lang="en-US" sz="2400" dirty="0" smtClean="0">
                <a:latin typeface="Times New Roman" panose="02020603050405020304" pitchFamily="18" charset="0"/>
                <a:cs typeface="Times New Roman" panose="02020603050405020304" pitchFamily="18" charset="0"/>
              </a:rPr>
              <a:t>), accompanied by the </a:t>
            </a:r>
            <a:r>
              <a:rPr lang="en-US" sz="2400" dirty="0" err="1" smtClean="0">
                <a:latin typeface="Times New Roman" panose="02020603050405020304" pitchFamily="18" charset="0"/>
                <a:cs typeface="Times New Roman" panose="02020603050405020304" pitchFamily="18" charset="0"/>
              </a:rPr>
              <a:t>vitelline</a:t>
            </a:r>
            <a:r>
              <a:rPr lang="en-US" sz="2400" dirty="0" smtClean="0">
                <a:latin typeface="Times New Roman" panose="02020603050405020304" pitchFamily="18" charset="0"/>
                <a:cs typeface="Times New Roman" panose="02020603050405020304" pitchFamily="18" charset="0"/>
              </a:rPr>
              <a:t> vessels; </a:t>
            </a:r>
          </a:p>
          <a:p>
            <a:pPr>
              <a:defRPr/>
            </a:pPr>
            <a:r>
              <a:rPr lang="en-US" sz="2400" dirty="0" smtClean="0">
                <a:latin typeface="Times New Roman" panose="02020603050405020304" pitchFamily="18" charset="0"/>
                <a:cs typeface="Times New Roman" panose="02020603050405020304" pitchFamily="18" charset="0"/>
              </a:rPr>
              <a:t>(3) the canal connecting the </a:t>
            </a:r>
            <a:r>
              <a:rPr lang="en-US" sz="2400" dirty="0" err="1" smtClean="0">
                <a:solidFill>
                  <a:srgbClr val="FF0000"/>
                </a:solidFill>
                <a:latin typeface="Times New Roman" panose="02020603050405020304" pitchFamily="18" charset="0"/>
                <a:cs typeface="Times New Roman" panose="02020603050405020304" pitchFamily="18" charset="0"/>
              </a:rPr>
              <a:t>intraembryonic</a:t>
            </a:r>
            <a:r>
              <a:rPr lang="en-US" sz="2400" dirty="0" smtClean="0">
                <a:solidFill>
                  <a:srgbClr val="FF0000"/>
                </a:solidFill>
                <a:latin typeface="Times New Roman" panose="02020603050405020304" pitchFamily="18" charset="0"/>
                <a:cs typeface="Times New Roman" panose="02020603050405020304" pitchFamily="18" charset="0"/>
              </a:rPr>
              <a:t> and </a:t>
            </a:r>
            <a:r>
              <a:rPr lang="en-US" sz="2400" dirty="0" err="1" smtClean="0">
                <a:solidFill>
                  <a:srgbClr val="FF0000"/>
                </a:solidFill>
                <a:latin typeface="Times New Roman" panose="02020603050405020304" pitchFamily="18" charset="0"/>
                <a:cs typeface="Times New Roman" panose="02020603050405020304" pitchFamily="18" charset="0"/>
              </a:rPr>
              <a:t>extraembryonic</a:t>
            </a:r>
            <a:r>
              <a:rPr lang="en-US" sz="2400" dirty="0" smtClean="0">
                <a:solidFill>
                  <a:srgbClr val="FF0000"/>
                </a:solidFill>
                <a:latin typeface="Times New Roman" panose="02020603050405020304" pitchFamily="18" charset="0"/>
                <a:cs typeface="Times New Roman" panose="02020603050405020304" pitchFamily="18" charset="0"/>
              </a:rPr>
              <a:t> cavities</a:t>
            </a:r>
          </a:p>
          <a:p>
            <a:pPr marL="0" indent="0">
              <a:buFont typeface="Wingdings" panose="05000000000000000000" pitchFamily="2" charset="2"/>
              <a:buNone/>
              <a:defRPr/>
            </a:pPr>
            <a:r>
              <a:rPr lang="en-US" sz="2400" dirty="0" smtClean="0">
                <a:latin typeface="Times New Roman" panose="02020603050405020304" pitchFamily="18" charset="0"/>
                <a:cs typeface="Times New Roman" panose="02020603050405020304" pitchFamily="18" charset="0"/>
              </a:rPr>
              <a:t>  </a:t>
            </a:r>
            <a:endParaRPr lang="ar-SA" sz="2400" dirty="0">
              <a:latin typeface="Times New Roman" panose="02020603050405020304" pitchFamily="18" charset="0"/>
              <a:cs typeface="Times New Roman" panose="02020603050405020304" pitchFamily="18" charset="0"/>
            </a:endParaRPr>
          </a:p>
        </p:txBody>
      </p:sp>
      <p:pic>
        <p:nvPicPr>
          <p:cNvPr id="2" name="صوت مسجّل">
            <a:hlinkClick r:id="" action="ppaction://media"/>
          </p:cNvPr>
          <p:cNvPicPr>
            <a:picLocks noChangeAspect="1"/>
          </p:cNvPicPr>
          <p:nvPr>
            <a:wavAudioFile r:embed="rId1" name="7222A21A.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9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عنوان 1"/>
          <p:cNvSpPr>
            <a:spLocks noGrp="1"/>
          </p:cNvSpPr>
          <p:nvPr>
            <p:ph type="title"/>
          </p:nvPr>
        </p:nvSpPr>
        <p:spPr/>
        <p:txBody>
          <a:bodyPr/>
          <a:lstStyle/>
          <a:p>
            <a:endParaRPr lang="ar-SA" altLang="en-US" smtClean="0"/>
          </a:p>
        </p:txBody>
      </p:sp>
      <p:pic>
        <p:nvPicPr>
          <p:cNvPr id="48131"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600200"/>
            <a:ext cx="5867400" cy="44196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عنوان 1"/>
          <p:cNvSpPr>
            <a:spLocks noGrp="1"/>
          </p:cNvSpPr>
          <p:nvPr>
            <p:ph type="title"/>
          </p:nvPr>
        </p:nvSpPr>
        <p:spPr/>
        <p:txBody>
          <a:bodyPr/>
          <a:lstStyle/>
          <a:p>
            <a:endParaRPr lang="ar-SA" altLang="en-US" smtClean="0"/>
          </a:p>
        </p:txBody>
      </p:sp>
      <p:sp>
        <p:nvSpPr>
          <p:cNvPr id="49155" name="عنصر نائب للمحتوى 2"/>
          <p:cNvSpPr>
            <a:spLocks noGrp="1"/>
          </p:cNvSpPr>
          <p:nvPr>
            <p:ph idx="1"/>
          </p:nvPr>
        </p:nvSpPr>
        <p:spPr/>
        <p:txBody>
          <a:bodyPr/>
          <a:lstStyle/>
          <a:p>
            <a:r>
              <a:rPr lang="en-US" altLang="en-US" sz="2000" smtClean="0">
                <a:latin typeface="Times New Roman" panose="02020603050405020304" pitchFamily="18" charset="0"/>
                <a:cs typeface="Times New Roman" panose="02020603050405020304" pitchFamily="18" charset="0"/>
              </a:rPr>
              <a:t>. </a:t>
            </a:r>
            <a:r>
              <a:rPr lang="en-US" altLang="en-US" b="1" smtClean="0">
                <a:latin typeface="Times New Roman" panose="02020603050405020304" pitchFamily="18" charset="0"/>
                <a:cs typeface="Times New Roman" panose="02020603050405020304" pitchFamily="18" charset="0"/>
              </a:rPr>
              <a:t>During further development, the amniotic cavity enlarges rapidly at the expense of the chorionic cavity, and the amnion begins to envelop the connecting and yolk sac stalks, crowding them together and giving rise to the </a:t>
            </a:r>
            <a:r>
              <a:rPr lang="en-US" altLang="en-US" b="1" smtClean="0">
                <a:solidFill>
                  <a:srgbClr val="FF0000"/>
                </a:solidFill>
                <a:latin typeface="Times New Roman" panose="02020603050405020304" pitchFamily="18" charset="0"/>
                <a:cs typeface="Times New Roman" panose="02020603050405020304" pitchFamily="18" charset="0"/>
              </a:rPr>
              <a:t>primitive umbilical cord </a:t>
            </a:r>
          </a:p>
        </p:txBody>
      </p:sp>
      <p:pic>
        <p:nvPicPr>
          <p:cNvPr id="2" name="صوت مسجّل">
            <a:hlinkClick r:id="" action="ppaction://media"/>
          </p:cNvPr>
          <p:cNvPicPr>
            <a:picLocks noChangeAspect="1"/>
          </p:cNvPicPr>
          <p:nvPr>
            <a:wavAudioFile r:embed="rId1" name="2754C474.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عنوان 1"/>
          <p:cNvSpPr>
            <a:spLocks noGrp="1"/>
          </p:cNvSpPr>
          <p:nvPr>
            <p:ph type="title"/>
          </p:nvPr>
        </p:nvSpPr>
        <p:spPr/>
        <p:txBody>
          <a:bodyPr/>
          <a:lstStyle/>
          <a:p>
            <a:endParaRPr lang="ar-SA" altLang="en-US" smtClean="0"/>
          </a:p>
        </p:txBody>
      </p:sp>
      <p:sp>
        <p:nvSpPr>
          <p:cNvPr id="50179" name="عنصر نائب للمحتوى 2"/>
          <p:cNvSpPr>
            <a:spLocks noGrp="1"/>
          </p:cNvSpPr>
          <p:nvPr>
            <p:ph idx="1"/>
          </p:nvPr>
        </p:nvSpPr>
        <p:spPr/>
        <p:txBody>
          <a:bodyPr/>
          <a:lstStyle/>
          <a:p>
            <a:r>
              <a:rPr lang="en-US" altLang="en-US" sz="2000" b="1" smtClean="0">
                <a:latin typeface="Times New Roman" panose="02020603050405020304" pitchFamily="18" charset="0"/>
                <a:cs typeface="Times New Roman" panose="02020603050405020304" pitchFamily="18" charset="0"/>
              </a:rPr>
              <a:t>The abdominal cavity is temporarily too small for the rapidly developing intestinal loops, and some of them are pushed into the extraembryonic space in the umbilical cord. </a:t>
            </a:r>
          </a:p>
          <a:p>
            <a:r>
              <a:rPr lang="en-US" altLang="en-US" sz="2000" b="1" smtClean="0">
                <a:latin typeface="Times New Roman" panose="02020603050405020304" pitchFamily="18" charset="0"/>
                <a:cs typeface="Times New Roman" panose="02020603050405020304" pitchFamily="18" charset="0"/>
              </a:rPr>
              <a:t>These extruding intestinal loops form a </a:t>
            </a:r>
            <a:r>
              <a:rPr lang="en-US" altLang="en-US" sz="2000" b="1" smtClean="0">
                <a:solidFill>
                  <a:srgbClr val="FF0000"/>
                </a:solidFill>
                <a:latin typeface="Times New Roman" panose="02020603050405020304" pitchFamily="18" charset="0"/>
                <a:cs typeface="Times New Roman" panose="02020603050405020304" pitchFamily="18" charset="0"/>
              </a:rPr>
              <a:t>physiological umbilical hernia.</a:t>
            </a:r>
          </a:p>
          <a:p>
            <a:r>
              <a:rPr lang="en-US" altLang="en-US" sz="2000" b="1" smtClean="0">
                <a:latin typeface="Times New Roman" panose="02020603050405020304" pitchFamily="18" charset="0"/>
                <a:cs typeface="Times New Roman" panose="02020603050405020304" pitchFamily="18" charset="0"/>
              </a:rPr>
              <a:t> At approximately the end of the </a:t>
            </a:r>
            <a:r>
              <a:rPr lang="en-US" altLang="en-US" sz="2000" b="1" smtClean="0">
                <a:solidFill>
                  <a:srgbClr val="FF0000"/>
                </a:solidFill>
                <a:latin typeface="Times New Roman" panose="02020603050405020304" pitchFamily="18" charset="0"/>
                <a:cs typeface="Times New Roman" panose="02020603050405020304" pitchFamily="18" charset="0"/>
              </a:rPr>
              <a:t>third month</a:t>
            </a:r>
            <a:r>
              <a:rPr lang="en-US" altLang="en-US" sz="2000" b="1" smtClean="0">
                <a:latin typeface="Times New Roman" panose="02020603050405020304" pitchFamily="18" charset="0"/>
                <a:cs typeface="Times New Roman" panose="02020603050405020304" pitchFamily="18" charset="0"/>
              </a:rPr>
              <a:t>, the loops are withdrawn into the body of the embryo, and the cavity in the cord is obliterated. </a:t>
            </a:r>
          </a:p>
          <a:p>
            <a:r>
              <a:rPr lang="en-US" altLang="en-US" sz="2000" b="1" smtClean="0">
                <a:latin typeface="Times New Roman" panose="02020603050405020304" pitchFamily="18" charset="0"/>
                <a:cs typeface="Times New Roman" panose="02020603050405020304" pitchFamily="18" charset="0"/>
              </a:rPr>
              <a:t>When the </a:t>
            </a:r>
            <a:r>
              <a:rPr lang="en-US" altLang="en-US" sz="2000" b="1" smtClean="0">
                <a:solidFill>
                  <a:srgbClr val="FF0000"/>
                </a:solidFill>
                <a:latin typeface="Times New Roman" panose="02020603050405020304" pitchFamily="18" charset="0"/>
                <a:cs typeface="Times New Roman" panose="02020603050405020304" pitchFamily="18" charset="0"/>
              </a:rPr>
              <a:t>allantois and the vitelline duct and its vessels are also obliterated,</a:t>
            </a:r>
            <a:r>
              <a:rPr lang="en-US" altLang="en-US" sz="2000" b="1" smtClean="0">
                <a:latin typeface="Times New Roman" panose="02020603050405020304" pitchFamily="18" charset="0"/>
                <a:cs typeface="Times New Roman" panose="02020603050405020304" pitchFamily="18" charset="0"/>
              </a:rPr>
              <a:t> </a:t>
            </a:r>
            <a:r>
              <a:rPr lang="en-US" altLang="en-US" sz="2000" b="1" smtClean="0">
                <a:solidFill>
                  <a:srgbClr val="FF0000"/>
                </a:solidFill>
                <a:latin typeface="Times New Roman" panose="02020603050405020304" pitchFamily="18" charset="0"/>
                <a:cs typeface="Times New Roman" panose="02020603050405020304" pitchFamily="18" charset="0"/>
              </a:rPr>
              <a:t>all that remains in the cord are the umbilical vessels surrounded by Wharton’s jelly. </a:t>
            </a:r>
          </a:p>
          <a:p>
            <a:r>
              <a:rPr lang="en-US" altLang="en-US" sz="2000" b="1" smtClean="0">
                <a:latin typeface="Times New Roman" panose="02020603050405020304" pitchFamily="18" charset="0"/>
                <a:cs typeface="Times New Roman" panose="02020603050405020304" pitchFamily="18" charset="0"/>
              </a:rPr>
              <a:t>This tissue, which is rich in proteoglycans, functions as a protective layer for the blood vessels. </a:t>
            </a:r>
          </a:p>
          <a:p>
            <a:r>
              <a:rPr lang="en-US" altLang="en-US" sz="2000" b="1" smtClean="0">
                <a:latin typeface="Times New Roman" panose="02020603050405020304" pitchFamily="18" charset="0"/>
                <a:cs typeface="Times New Roman" panose="02020603050405020304" pitchFamily="18" charset="0"/>
              </a:rPr>
              <a:t>The walls of the arteries are muscular and contain many elastic fi bers, which contribute to a rapid constriction and contraction of the umbilical vessels after the cord is tied off.</a:t>
            </a:r>
            <a:endParaRPr lang="ar-SA" altLang="en-US" sz="2000" b="1" smtClean="0">
              <a:latin typeface="Times New Roman" panose="02020603050405020304" pitchFamily="18" charset="0"/>
              <a:cs typeface="Times New Roman" panose="02020603050405020304" pitchFamily="18" charset="0"/>
            </a:endParaRPr>
          </a:p>
        </p:txBody>
      </p:sp>
      <p:pic>
        <p:nvPicPr>
          <p:cNvPr id="2" name="صوت مسجّل">
            <a:hlinkClick r:id="" action="ppaction://media"/>
          </p:cNvPr>
          <p:cNvPicPr>
            <a:picLocks noChangeAspect="1"/>
          </p:cNvPicPr>
          <p:nvPr>
            <a:wavAudioFile r:embed="rId1" name="2C5112D1.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07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عنوان 1"/>
          <p:cNvSpPr>
            <a:spLocks noGrp="1"/>
          </p:cNvSpPr>
          <p:nvPr>
            <p:ph type="title"/>
          </p:nvPr>
        </p:nvSpPr>
        <p:spPr/>
        <p:txBody>
          <a:bodyPr/>
          <a:lstStyle/>
          <a:p>
            <a:r>
              <a:rPr lang="en-US" altLang="en-US" sz="3200" b="1" smtClean="0">
                <a:solidFill>
                  <a:srgbClr val="FF0000"/>
                </a:solidFill>
                <a:latin typeface="GillSansStd-Bold"/>
              </a:rPr>
              <a:t>PLACENTAL CHANGES AT THE</a:t>
            </a:r>
            <a:br>
              <a:rPr lang="en-US" altLang="en-US" sz="3200" b="1" smtClean="0">
                <a:solidFill>
                  <a:srgbClr val="FF0000"/>
                </a:solidFill>
                <a:latin typeface="GillSansStd-Bold"/>
              </a:rPr>
            </a:br>
            <a:r>
              <a:rPr lang="en-US" altLang="en-US" sz="3200" b="1" smtClean="0">
                <a:solidFill>
                  <a:srgbClr val="FF0000"/>
                </a:solidFill>
                <a:latin typeface="GillSansStd-Bold"/>
              </a:rPr>
              <a:t>END OF PREGNANCY</a:t>
            </a:r>
            <a:endParaRPr lang="ar-SA" altLang="en-US" sz="3200" b="1" smtClean="0">
              <a:solidFill>
                <a:srgbClr val="FF0000"/>
              </a:solidFill>
            </a:endParaRPr>
          </a:p>
        </p:txBody>
      </p:sp>
      <p:sp>
        <p:nvSpPr>
          <p:cNvPr id="51203" name="عنصر نائب للمحتوى 2"/>
          <p:cNvSpPr>
            <a:spLocks noGrp="1"/>
          </p:cNvSpPr>
          <p:nvPr>
            <p:ph idx="1"/>
          </p:nvPr>
        </p:nvSpPr>
        <p:spPr/>
        <p:txBody>
          <a:bodyPr/>
          <a:lstStyle/>
          <a:p>
            <a:r>
              <a:rPr lang="en-US" altLang="en-US" sz="2000" smtClean="0">
                <a:latin typeface="Times New Roman" panose="02020603050405020304" pitchFamily="18" charset="0"/>
                <a:cs typeface="Times New Roman" panose="02020603050405020304" pitchFamily="18" charset="0"/>
              </a:rPr>
              <a:t>At the end of pregnancy, a number of changes that occur in the placenta may indicate reduced exchange between the two circulations. </a:t>
            </a:r>
          </a:p>
          <a:p>
            <a:r>
              <a:rPr lang="en-US" altLang="en-US" sz="2000" smtClean="0">
                <a:latin typeface="Times New Roman" panose="02020603050405020304" pitchFamily="18" charset="0"/>
                <a:cs typeface="Times New Roman" panose="02020603050405020304" pitchFamily="18" charset="0"/>
              </a:rPr>
              <a:t>These changes include </a:t>
            </a:r>
          </a:p>
          <a:p>
            <a:r>
              <a:rPr lang="en-US" altLang="en-US" sz="2000" smtClean="0">
                <a:solidFill>
                  <a:srgbClr val="FF0000"/>
                </a:solidFill>
                <a:latin typeface="Times New Roman" panose="02020603050405020304" pitchFamily="18" charset="0"/>
                <a:cs typeface="Times New Roman" panose="02020603050405020304" pitchFamily="18" charset="0"/>
              </a:rPr>
              <a:t>1- an increase in fibrous tissue in the core of the villus</a:t>
            </a:r>
          </a:p>
          <a:p>
            <a:r>
              <a:rPr lang="en-US" altLang="en-US" sz="2000" smtClean="0">
                <a:solidFill>
                  <a:srgbClr val="FF0000"/>
                </a:solidFill>
                <a:latin typeface="Times New Roman" panose="02020603050405020304" pitchFamily="18" charset="0"/>
                <a:cs typeface="Times New Roman" panose="02020603050405020304" pitchFamily="18" charset="0"/>
              </a:rPr>
              <a:t> 2- thickening of basement membranes in fetal capillaries, of the villi </a:t>
            </a:r>
          </a:p>
          <a:p>
            <a:r>
              <a:rPr lang="en-US" altLang="en-US" sz="2000" smtClean="0">
                <a:solidFill>
                  <a:srgbClr val="FF0000"/>
                </a:solidFill>
                <a:latin typeface="Times New Roman" panose="02020603050405020304" pitchFamily="18" charset="0"/>
                <a:cs typeface="Times New Roman" panose="02020603050405020304" pitchFamily="18" charset="0"/>
              </a:rPr>
              <a:t>3- deposition of fibrinoid on the surface of the villi in the juncional zone and in the chorionic plate.</a:t>
            </a:r>
          </a:p>
          <a:p>
            <a:r>
              <a:rPr lang="en-US" altLang="en-US" sz="2000" smtClean="0">
                <a:latin typeface="Times New Roman" panose="02020603050405020304" pitchFamily="18" charset="0"/>
                <a:cs typeface="Times New Roman" panose="02020603050405020304" pitchFamily="18" charset="0"/>
              </a:rPr>
              <a:t>Excessive fibrinoid formation frequently causes infarction of an intervillous lake or sometimes of an entire cotyledon. The cotyledone then assumes a whitish appearance.</a:t>
            </a:r>
            <a:endParaRPr lang="ar-SA" altLang="en-US" sz="2000" smtClean="0">
              <a:latin typeface="Times New Roman" panose="02020603050405020304" pitchFamily="18" charset="0"/>
              <a:cs typeface="Times New Roman" panose="02020603050405020304" pitchFamily="18" charset="0"/>
            </a:endParaRPr>
          </a:p>
        </p:txBody>
      </p:sp>
      <p:pic>
        <p:nvPicPr>
          <p:cNvPr id="2" name="صوت مسجّل">
            <a:hlinkClick r:id="" action="ppaction://media"/>
          </p:cNvPr>
          <p:cNvPicPr>
            <a:picLocks noChangeAspect="1"/>
          </p:cNvPicPr>
          <p:nvPr>
            <a:wavAudioFile r:embed="rId1" name="8CBB1973.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46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عنوان 1"/>
          <p:cNvSpPr>
            <a:spLocks noGrp="1"/>
          </p:cNvSpPr>
          <p:nvPr>
            <p:ph type="title"/>
          </p:nvPr>
        </p:nvSpPr>
        <p:spPr>
          <a:xfrm>
            <a:off x="457200" y="-152400"/>
            <a:ext cx="8229600" cy="1143000"/>
          </a:xfrm>
        </p:spPr>
        <p:txBody>
          <a:bodyPr/>
          <a:lstStyle/>
          <a:p>
            <a:pPr algn="ctr"/>
            <a:r>
              <a:rPr lang="en-US" altLang="en-US" b="1" smtClean="0"/>
              <a:t>Amniotic fluid </a:t>
            </a:r>
            <a:endParaRPr lang="ar-SA" altLang="en-US" b="1" smtClean="0"/>
          </a:p>
        </p:txBody>
      </p:sp>
      <p:sp>
        <p:nvSpPr>
          <p:cNvPr id="52227" name="عنصر نائب للمحتوى 2"/>
          <p:cNvSpPr>
            <a:spLocks noGrp="1"/>
          </p:cNvSpPr>
          <p:nvPr>
            <p:ph idx="1"/>
          </p:nvPr>
        </p:nvSpPr>
        <p:spPr>
          <a:xfrm>
            <a:off x="457200" y="1371600"/>
            <a:ext cx="8229600" cy="4759325"/>
          </a:xfrm>
        </p:spPr>
        <p:txBody>
          <a:bodyPr/>
          <a:lstStyle/>
          <a:p>
            <a:r>
              <a:rPr lang="en-US" altLang="en-US" sz="2400" smtClean="0">
                <a:latin typeface="Times New Roman" panose="02020603050405020304" pitchFamily="18" charset="0"/>
                <a:cs typeface="Times New Roman" panose="02020603050405020304" pitchFamily="18" charset="0"/>
              </a:rPr>
              <a:t>The amniotic cavity is filled with a clear ,watery fluid that is produced in part by </a:t>
            </a:r>
            <a:r>
              <a:rPr lang="en-US" altLang="en-US" sz="2400" smtClean="0">
                <a:solidFill>
                  <a:srgbClr val="FF0000"/>
                </a:solidFill>
                <a:latin typeface="Times New Roman" panose="02020603050405020304" pitchFamily="18" charset="0"/>
                <a:cs typeface="Times New Roman" panose="02020603050405020304" pitchFamily="18" charset="0"/>
              </a:rPr>
              <a:t>amniotic cells </a:t>
            </a:r>
            <a:r>
              <a:rPr lang="en-US" altLang="en-US" sz="2400" smtClean="0">
                <a:latin typeface="Times New Roman" panose="02020603050405020304" pitchFamily="18" charset="0"/>
                <a:cs typeface="Times New Roman" panose="02020603050405020304" pitchFamily="18" charset="0"/>
              </a:rPr>
              <a:t>but is derived primarily from maternal blood .</a:t>
            </a:r>
          </a:p>
          <a:p>
            <a:r>
              <a:rPr lang="en-US" altLang="en-US" sz="2400" smtClean="0">
                <a:latin typeface="Times New Roman" panose="02020603050405020304" pitchFamily="18" charset="0"/>
                <a:cs typeface="Times New Roman" panose="02020603050405020304" pitchFamily="18" charset="0"/>
              </a:rPr>
              <a:t>The amount</a:t>
            </a:r>
            <a:r>
              <a:rPr lang="en-US" altLang="en-US" sz="2400" smtClean="0">
                <a:solidFill>
                  <a:srgbClr val="000000"/>
                </a:solidFill>
                <a:latin typeface="Times New Roman" panose="02020603050405020304" pitchFamily="18" charset="0"/>
                <a:cs typeface="Times New Roman" panose="02020603050405020304" pitchFamily="18" charset="0"/>
              </a:rPr>
              <a:t> of fluid increase from approximately </a:t>
            </a:r>
            <a:r>
              <a:rPr lang="en-US" altLang="en-US" sz="2400" smtClean="0">
                <a:solidFill>
                  <a:srgbClr val="FF0000"/>
                </a:solidFill>
                <a:latin typeface="Times New Roman" panose="02020603050405020304" pitchFamily="18" charset="0"/>
                <a:cs typeface="Times New Roman" panose="02020603050405020304" pitchFamily="18" charset="0"/>
              </a:rPr>
              <a:t>30 mL at 10 weeks of gestation to 450 mL at 20 weeks to 800 to 1000 mL at 37 weeks </a:t>
            </a:r>
            <a:r>
              <a:rPr lang="en-US" altLang="en-US" sz="2400" smtClean="0">
                <a:solidFill>
                  <a:srgbClr val="000000"/>
                </a:solidFill>
                <a:latin typeface="Times New Roman" panose="02020603050405020304" pitchFamily="18" charset="0"/>
                <a:cs typeface="Times New Roman" panose="02020603050405020304" pitchFamily="18" charset="0"/>
              </a:rPr>
              <a:t>.During the early month of pregnancy ,the embryo is suspended by its umbilical cord in this fluid ,which serves as a protective cushion .</a:t>
            </a:r>
          </a:p>
          <a:p>
            <a:r>
              <a:rPr lang="en-US" altLang="en-US" sz="2400" smtClean="0">
                <a:solidFill>
                  <a:srgbClr val="000000"/>
                </a:solidFill>
                <a:latin typeface="Times New Roman" panose="02020603050405020304" pitchFamily="18" charset="0"/>
                <a:cs typeface="Times New Roman" panose="02020603050405020304" pitchFamily="18" charset="0"/>
              </a:rPr>
              <a:t>The fluid </a:t>
            </a:r>
            <a:r>
              <a:rPr lang="en-US" altLang="en-US" sz="2400" smtClean="0">
                <a:solidFill>
                  <a:srgbClr val="FF0000"/>
                </a:solidFill>
                <a:latin typeface="Times New Roman" panose="02020603050405020304" pitchFamily="18" charset="0"/>
                <a:cs typeface="Times New Roman" panose="02020603050405020304" pitchFamily="18" charset="0"/>
              </a:rPr>
              <a:t>1-absorbs jolts 2- prevents adherence of the embryo to the amnion 3- allows for fetal movements </a:t>
            </a:r>
            <a:r>
              <a:rPr lang="en-US" altLang="en-US" sz="2400" smtClean="0">
                <a:solidFill>
                  <a:srgbClr val="000000"/>
                </a:solidFill>
                <a:latin typeface="Times New Roman" panose="02020603050405020304" pitchFamily="18" charset="0"/>
                <a:cs typeface="Times New Roman" panose="02020603050405020304" pitchFamily="18" charset="0"/>
              </a:rPr>
              <a:t>.</a:t>
            </a:r>
          </a:p>
        </p:txBody>
      </p:sp>
      <p:pic>
        <p:nvPicPr>
          <p:cNvPr id="2" name="صوت مسجّل">
            <a:hlinkClick r:id="" action="ppaction://media"/>
          </p:cNvPr>
          <p:cNvPicPr>
            <a:picLocks noChangeAspect="1"/>
          </p:cNvPicPr>
          <p:nvPr>
            <a:wavAudioFile r:embed="rId1" name="8F7D512A.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39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عنوان 1"/>
          <p:cNvSpPr>
            <a:spLocks noGrp="1"/>
          </p:cNvSpPr>
          <p:nvPr>
            <p:ph type="title"/>
          </p:nvPr>
        </p:nvSpPr>
        <p:spPr/>
        <p:txBody>
          <a:bodyPr/>
          <a:lstStyle/>
          <a:p>
            <a:endParaRPr lang="ar-SA" altLang="en-US" smtClean="0"/>
          </a:p>
        </p:txBody>
      </p:sp>
      <p:sp>
        <p:nvSpPr>
          <p:cNvPr id="53251" name="عنصر نائب للمحتوى 2"/>
          <p:cNvSpPr>
            <a:spLocks noGrp="1"/>
          </p:cNvSpPr>
          <p:nvPr>
            <p:ph idx="1"/>
          </p:nvPr>
        </p:nvSpPr>
        <p:spPr/>
        <p:txBody>
          <a:bodyPr/>
          <a:lstStyle/>
          <a:p>
            <a:pPr>
              <a:buClr>
                <a:srgbClr val="666600"/>
              </a:buClr>
            </a:pPr>
            <a:r>
              <a:rPr lang="en-US" altLang="en-US" sz="2400" smtClean="0">
                <a:solidFill>
                  <a:srgbClr val="000000"/>
                </a:solidFill>
                <a:latin typeface="Times New Roman" panose="02020603050405020304" pitchFamily="18" charset="0"/>
                <a:cs typeface="Times New Roman" panose="02020603050405020304" pitchFamily="18" charset="0"/>
              </a:rPr>
              <a:t>The volume of amniotic fluid is replaced every </a:t>
            </a:r>
            <a:r>
              <a:rPr lang="en-US" altLang="en-US" sz="2400" smtClean="0">
                <a:solidFill>
                  <a:srgbClr val="FF0000"/>
                </a:solidFill>
                <a:latin typeface="Times New Roman" panose="02020603050405020304" pitchFamily="18" charset="0"/>
                <a:cs typeface="Times New Roman" panose="02020603050405020304" pitchFamily="18" charset="0"/>
              </a:rPr>
              <a:t>3hours</a:t>
            </a:r>
            <a:r>
              <a:rPr lang="en-US" altLang="en-US" sz="2400" smtClean="0">
                <a:solidFill>
                  <a:srgbClr val="000000"/>
                </a:solidFill>
                <a:latin typeface="Times New Roman" panose="02020603050405020304" pitchFamily="18" charset="0"/>
                <a:cs typeface="Times New Roman" panose="02020603050405020304" pitchFamily="18" charset="0"/>
              </a:rPr>
              <a:t> . </a:t>
            </a:r>
          </a:p>
          <a:p>
            <a:pPr>
              <a:buClr>
                <a:srgbClr val="666600"/>
              </a:buClr>
            </a:pPr>
            <a:r>
              <a:rPr lang="en-US" altLang="en-US" sz="2400" smtClean="0">
                <a:solidFill>
                  <a:srgbClr val="000000"/>
                </a:solidFill>
                <a:latin typeface="Times New Roman" panose="02020603050405020304" pitchFamily="18" charset="0"/>
                <a:cs typeface="Times New Roman" panose="02020603050405020304" pitchFamily="18" charset="0"/>
              </a:rPr>
              <a:t>From the beginning of the </a:t>
            </a:r>
            <a:r>
              <a:rPr lang="en-US" altLang="en-US" sz="2400" smtClean="0">
                <a:solidFill>
                  <a:srgbClr val="FF0000"/>
                </a:solidFill>
                <a:latin typeface="Times New Roman" panose="02020603050405020304" pitchFamily="18" charset="0"/>
                <a:cs typeface="Times New Roman" panose="02020603050405020304" pitchFamily="18" charset="0"/>
              </a:rPr>
              <a:t>fifth month ,</a:t>
            </a:r>
            <a:r>
              <a:rPr lang="en-US" altLang="en-US" sz="2400" smtClean="0">
                <a:solidFill>
                  <a:srgbClr val="000000"/>
                </a:solidFill>
                <a:latin typeface="Times New Roman" panose="02020603050405020304" pitchFamily="18" charset="0"/>
                <a:cs typeface="Times New Roman" panose="02020603050405020304" pitchFamily="18" charset="0"/>
              </a:rPr>
              <a:t>and it is estimated that it drinks about 400mL a day ,about half of the total amount </a:t>
            </a:r>
          </a:p>
          <a:p>
            <a:pPr>
              <a:buClr>
                <a:srgbClr val="666600"/>
              </a:buClr>
            </a:pPr>
            <a:r>
              <a:rPr lang="en-US" altLang="en-US" sz="2400" smtClean="0">
                <a:solidFill>
                  <a:srgbClr val="000000"/>
                </a:solidFill>
                <a:latin typeface="Times New Roman" panose="02020603050405020304" pitchFamily="18" charset="0"/>
                <a:cs typeface="Times New Roman" panose="02020603050405020304" pitchFamily="18" charset="0"/>
              </a:rPr>
              <a:t>.</a:t>
            </a:r>
            <a:r>
              <a:rPr lang="en-US" altLang="en-US" sz="2400" smtClean="0">
                <a:solidFill>
                  <a:srgbClr val="FF0000"/>
                </a:solidFill>
                <a:latin typeface="Times New Roman" panose="02020603050405020304" pitchFamily="18" charset="0"/>
                <a:cs typeface="Times New Roman" panose="02020603050405020304" pitchFamily="18" charset="0"/>
              </a:rPr>
              <a:t>Fetal urine </a:t>
            </a:r>
            <a:r>
              <a:rPr lang="en-US" altLang="en-US" sz="2400" smtClean="0">
                <a:solidFill>
                  <a:srgbClr val="000000"/>
                </a:solidFill>
                <a:latin typeface="Times New Roman" panose="02020603050405020304" pitchFamily="18" charset="0"/>
                <a:cs typeface="Times New Roman" panose="02020603050405020304" pitchFamily="18" charset="0"/>
              </a:rPr>
              <a:t>is added daily to the amniotic fluid in the fifth month, but this urine is mostly water , because the placenta is functioning as an exchange for metabolic wastes.</a:t>
            </a:r>
          </a:p>
          <a:p>
            <a:pPr>
              <a:buClr>
                <a:srgbClr val="666600"/>
              </a:buClr>
            </a:pPr>
            <a:r>
              <a:rPr lang="en-US" altLang="en-US" sz="2400" smtClean="0">
                <a:solidFill>
                  <a:srgbClr val="FF0000"/>
                </a:solidFill>
                <a:latin typeface="Times New Roman" panose="02020603050405020304" pitchFamily="18" charset="0"/>
                <a:cs typeface="Times New Roman" panose="02020603050405020304" pitchFamily="18" charset="0"/>
              </a:rPr>
              <a:t> During childbirth</a:t>
            </a:r>
            <a:r>
              <a:rPr lang="en-US" altLang="en-US" sz="2400" smtClean="0">
                <a:solidFill>
                  <a:srgbClr val="000000"/>
                </a:solidFill>
                <a:latin typeface="Times New Roman" panose="02020603050405020304" pitchFamily="18" charset="0"/>
                <a:cs typeface="Times New Roman" panose="02020603050405020304" pitchFamily="18" charset="0"/>
              </a:rPr>
              <a:t>, the amniochorionic membrane forms a hydrostatic wedge that helps to dilate the cervical canal.    </a:t>
            </a:r>
            <a:endParaRPr lang="ar-SA" altLang="en-US" sz="2400" smtClean="0">
              <a:solidFill>
                <a:srgbClr val="000000"/>
              </a:solidFill>
              <a:latin typeface="Times New Roman" panose="02020603050405020304" pitchFamily="18" charset="0"/>
              <a:cs typeface="Times New Roman" panose="02020603050405020304" pitchFamily="18" charset="0"/>
            </a:endParaRPr>
          </a:p>
          <a:p>
            <a:endParaRPr lang="ar-SA" altLang="en-US" smtClean="0"/>
          </a:p>
        </p:txBody>
      </p:sp>
      <p:pic>
        <p:nvPicPr>
          <p:cNvPr id="2" name="صوت مسجّل">
            <a:hlinkClick r:id="" action="ppaction://media"/>
          </p:cNvPr>
          <p:cNvPicPr>
            <a:picLocks noChangeAspect="1"/>
          </p:cNvPicPr>
          <p:nvPr>
            <a:wavAudioFile r:embed="rId1" name="95B22EC5.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0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صورة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341438"/>
            <a:ext cx="5270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صورة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2550" y="19050"/>
            <a:ext cx="91281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عنوان 1"/>
          <p:cNvSpPr>
            <a:spLocks noGrp="1"/>
          </p:cNvSpPr>
          <p:nvPr>
            <p:ph type="title"/>
          </p:nvPr>
        </p:nvSpPr>
        <p:spPr>
          <a:xfrm>
            <a:off x="-2773363" y="0"/>
            <a:ext cx="11231563" cy="1123950"/>
          </a:xfrm>
        </p:spPr>
        <p:txBody>
          <a:bodyPr/>
          <a:lstStyle/>
          <a:p>
            <a:pPr>
              <a:defRPr/>
            </a:pPr>
            <a:r>
              <a:rPr lang="en-US" sz="4000" kern="1200" dirty="0" smtClean="0">
                <a:solidFill>
                  <a:srgbClr val="333399"/>
                </a:solidFill>
                <a:latin typeface="Tahoma"/>
              </a:rPr>
              <a:t>Dizygotic Twins</a:t>
            </a:r>
            <a:br>
              <a:rPr lang="en-US" sz="4000" kern="1200" dirty="0" smtClean="0">
                <a:solidFill>
                  <a:srgbClr val="333399"/>
                </a:solidFill>
                <a:latin typeface="Tahoma"/>
              </a:rPr>
            </a:br>
            <a:r>
              <a:rPr lang="en-US" sz="4000" kern="1200" dirty="0" smtClean="0">
                <a:solidFill>
                  <a:srgbClr val="333399"/>
                </a:solidFill>
                <a:latin typeface="Tahoma"/>
              </a:rPr>
              <a:t>(Fraternal Twins)</a:t>
            </a:r>
            <a:endParaRPr lang="ar-SA" dirty="0" smtClean="0"/>
          </a:p>
        </p:txBody>
      </p:sp>
      <p:sp>
        <p:nvSpPr>
          <p:cNvPr id="54277" name="عنصر نائب لرقم الشريحة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DC4C045-B9EC-4F93-83CB-6FA45841BE6C}" type="slidenum">
              <a:rPr lang="ar-SA" altLang="en-US">
                <a:solidFill>
                  <a:srgbClr val="000000"/>
                </a:solidFill>
                <a:latin typeface="Times New Roman" panose="02020603050405020304" pitchFamily="18" charset="0"/>
              </a:rPr>
              <a:pPr/>
              <a:t>38</a:t>
            </a:fld>
            <a:endParaRPr lang="en-US" altLang="en-US">
              <a:solidFill>
                <a:srgbClr val="000000"/>
              </a:solidFill>
              <a:latin typeface="Times New Roman" panose="02020603050405020304" pitchFamily="18" charset="0"/>
            </a:endParaRPr>
          </a:p>
        </p:txBody>
      </p:sp>
      <p:pic>
        <p:nvPicPr>
          <p:cNvPr id="54278" name="عنصر نائب للمحتوى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40688" y="0"/>
            <a:ext cx="5635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عنصر نائب للمحتوى 8"/>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8077200" y="2852738"/>
            <a:ext cx="527050" cy="1882775"/>
          </a:xfrm>
        </p:spPr>
      </p:pic>
      <p:pic>
        <p:nvPicPr>
          <p:cNvPr id="54280" name="صورة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4713288"/>
            <a:ext cx="29495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صورة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08850" y="0"/>
            <a:ext cx="7683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صورة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19050"/>
            <a:ext cx="9239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صورة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05675" y="795338"/>
            <a:ext cx="8001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صورة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08738" y="795338"/>
            <a:ext cx="96678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صورة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08625" y="804863"/>
            <a:ext cx="9239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صورة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345363" y="1711325"/>
            <a:ext cx="7493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صورة 1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08625" y="1658938"/>
            <a:ext cx="92868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صورة 1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432550" y="1738313"/>
            <a:ext cx="920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صورة 1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45363" y="2520950"/>
            <a:ext cx="7604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صورة 20"/>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305675" y="3560763"/>
            <a:ext cx="820738"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صورة 2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411913" y="2555875"/>
            <a:ext cx="96361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صورة 2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2555875"/>
            <a:ext cx="9366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صورة 2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411913" y="3544888"/>
            <a:ext cx="9255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4" name="صورة 24"/>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486400" y="3543300"/>
            <a:ext cx="9366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5" name="مستطيل 1"/>
          <p:cNvSpPr>
            <a:spLocks noChangeArrowheads="1"/>
          </p:cNvSpPr>
          <p:nvPr/>
        </p:nvSpPr>
        <p:spPr bwMode="auto">
          <a:xfrm>
            <a:off x="685800" y="1357313"/>
            <a:ext cx="46545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lnSpc>
                <a:spcPct val="90000"/>
              </a:lnSpc>
              <a:spcBef>
                <a:spcPct val="20000"/>
              </a:spcBef>
              <a:buClr>
                <a:srgbClr val="3333CC"/>
              </a:buClr>
              <a:buSzPct val="60000"/>
              <a:buFont typeface="Wingdings" panose="05000000000000000000" pitchFamily="2" charset="2"/>
              <a:buChar char="n"/>
            </a:pPr>
            <a:r>
              <a:rPr lang="en-US" altLang="en-US" sz="2800">
                <a:solidFill>
                  <a:srgbClr val="000000"/>
                </a:solidFill>
                <a:latin typeface="Tahoma" panose="020B0604030504040204" pitchFamily="34" charset="0"/>
              </a:rPr>
              <a:t>Two eggs are ovulated and each is fertilized by a sperm cell</a:t>
            </a:r>
          </a:p>
          <a:p>
            <a:pPr eaLnBrk="1" hangingPunct="1">
              <a:lnSpc>
                <a:spcPct val="90000"/>
              </a:lnSpc>
              <a:spcBef>
                <a:spcPct val="20000"/>
              </a:spcBef>
              <a:buClr>
                <a:srgbClr val="3333CC"/>
              </a:buClr>
              <a:buSzPct val="60000"/>
              <a:buFont typeface="Wingdings" panose="05000000000000000000" pitchFamily="2" charset="2"/>
              <a:buChar char="n"/>
            </a:pPr>
            <a:r>
              <a:rPr lang="en-US" altLang="en-US" sz="2800">
                <a:solidFill>
                  <a:srgbClr val="000000"/>
                </a:solidFill>
                <a:latin typeface="Tahoma" panose="020B0604030504040204" pitchFamily="34" charset="0"/>
              </a:rPr>
              <a:t>No more genetically similar than any other sibling in the family (can be same/different sexes)</a:t>
            </a:r>
          </a:p>
          <a:p>
            <a:pPr eaLnBrk="1" hangingPunct="1">
              <a:lnSpc>
                <a:spcPct val="90000"/>
              </a:lnSpc>
              <a:spcBef>
                <a:spcPct val="20000"/>
              </a:spcBef>
              <a:buClr>
                <a:srgbClr val="3333CC"/>
              </a:buClr>
              <a:buSzPct val="60000"/>
              <a:buFont typeface="Wingdings" panose="05000000000000000000" pitchFamily="2" charset="2"/>
              <a:buChar char="n"/>
            </a:pPr>
            <a:r>
              <a:rPr lang="en-US" altLang="en-US" sz="2800">
                <a:solidFill>
                  <a:srgbClr val="000000"/>
                </a:solidFill>
                <a:latin typeface="Tahoma" panose="020B0604030504040204" pitchFamily="34" charset="0"/>
              </a:rPr>
              <a:t>Maternal age, use of assisted reproductive technologies are factors</a:t>
            </a:r>
          </a:p>
        </p:txBody>
      </p:sp>
      <p:pic>
        <p:nvPicPr>
          <p:cNvPr id="2" name="صوت مسجّل">
            <a:hlinkClick r:id="" action="ppaction://media"/>
          </p:cNvPr>
          <p:cNvPicPr>
            <a:picLocks noChangeAspect="1"/>
          </p:cNvPicPr>
          <p:nvPr>
            <a:wavAudioFile r:embed="rId1" name="DCCD6BC3.wav"/>
          </p:nvPr>
        </p:nvPicPr>
        <p:blipFill>
          <a:blip r:embed="rId22">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08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عنصر نائب لرقم الشريحة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253FDCB-AFC7-4FEE-8D0E-66C874D25621}" type="slidenum">
              <a:rPr lang="ar-SA" altLang="en-US">
                <a:latin typeface="Times New Roman" panose="02020603050405020304" pitchFamily="18" charset="0"/>
              </a:rPr>
              <a:pPr/>
              <a:t>39</a:t>
            </a:fld>
            <a:endParaRPr lang="en-US" altLang="en-US">
              <a:latin typeface="Times New Roman" panose="02020603050405020304" pitchFamily="18" charset="0"/>
            </a:endParaRPr>
          </a:p>
        </p:txBody>
      </p:sp>
      <p:pic>
        <p:nvPicPr>
          <p:cNvPr id="55299" name="صورة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31750"/>
            <a:ext cx="685800"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صورة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67725" y="4186238"/>
            <a:ext cx="649288"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صورة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8338" y="-26988"/>
            <a:ext cx="1439862" cy="133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صورة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18338" y="1182688"/>
            <a:ext cx="1439862"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صورة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18338" y="2466975"/>
            <a:ext cx="1439862"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صورة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18338" y="3706813"/>
            <a:ext cx="1449387"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صورة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43513" y="-23813"/>
            <a:ext cx="1774825" cy="121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صورة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60775" y="-14288"/>
            <a:ext cx="1584325" cy="119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صورة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43513" y="1133475"/>
            <a:ext cx="17653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صورة 1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51250" y="1158875"/>
            <a:ext cx="1592263"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صورة 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233988" y="2420938"/>
            <a:ext cx="1774825"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صورة 1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51250" y="2390775"/>
            <a:ext cx="1592263"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صورة 1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580063" y="3743325"/>
            <a:ext cx="143827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صورة 1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651250" y="3810000"/>
            <a:ext cx="19240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صورة 1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851275" y="5262563"/>
            <a:ext cx="46640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مستطيل 1"/>
          <p:cNvSpPr/>
          <p:nvPr/>
        </p:nvSpPr>
        <p:spPr>
          <a:xfrm>
            <a:off x="0" y="1055688"/>
            <a:ext cx="3603625" cy="5238750"/>
          </a:xfrm>
          <a:prstGeom prst="rect">
            <a:avLst/>
          </a:prstGeom>
        </p:spPr>
        <p:txBody>
          <a:bodyPr>
            <a:spAutoFit/>
          </a:bodyPr>
          <a:lstStyle/>
          <a:p>
            <a:pPr eaLnBrk="1" hangingPunct="1">
              <a:spcBef>
                <a:spcPct val="20000"/>
              </a:spcBef>
              <a:buClr>
                <a:srgbClr val="3333CC"/>
              </a:buClr>
              <a:buSzPct val="60000"/>
              <a:defRPr/>
            </a:pPr>
            <a:r>
              <a:rPr lang="en-US" sz="3200" dirty="0">
                <a:solidFill>
                  <a:srgbClr val="FF0000"/>
                </a:solidFill>
                <a:latin typeface="Tahoma"/>
              </a:rPr>
              <a:t>Monozygotic Twin</a:t>
            </a:r>
          </a:p>
          <a:p>
            <a:pPr marL="342900" indent="-342900" eaLnBrk="1" hangingPunct="1">
              <a:spcBef>
                <a:spcPct val="20000"/>
              </a:spcBef>
              <a:buClr>
                <a:srgbClr val="3333CC"/>
              </a:buClr>
              <a:buSzPct val="60000"/>
              <a:buFont typeface="Wingdings" panose="05000000000000000000" pitchFamily="2" charset="2"/>
              <a:buChar char="n"/>
              <a:defRPr/>
            </a:pPr>
            <a:r>
              <a:rPr lang="en-US" sz="2800" dirty="0">
                <a:solidFill>
                  <a:srgbClr val="000000"/>
                </a:solidFill>
                <a:latin typeface="Tahoma"/>
              </a:rPr>
              <a:t>One egg is fertilized by one sperm</a:t>
            </a:r>
          </a:p>
          <a:p>
            <a:pPr marL="342900" indent="-342900" eaLnBrk="1" hangingPunct="1">
              <a:spcBef>
                <a:spcPct val="20000"/>
              </a:spcBef>
              <a:buClr>
                <a:srgbClr val="3333CC"/>
              </a:buClr>
              <a:buSzPct val="60000"/>
              <a:buFont typeface="Wingdings" panose="05000000000000000000" pitchFamily="2" charset="2"/>
              <a:buChar char="n"/>
              <a:defRPr/>
            </a:pPr>
            <a:r>
              <a:rPr lang="en-US" sz="2800" dirty="0">
                <a:solidFill>
                  <a:srgbClr val="000000"/>
                </a:solidFill>
                <a:latin typeface="Tahoma"/>
              </a:rPr>
              <a:t>Have identical genes and must be of the same sex</a:t>
            </a:r>
          </a:p>
          <a:p>
            <a:pPr marL="342900" indent="-342900" eaLnBrk="1" hangingPunct="1">
              <a:spcBef>
                <a:spcPct val="20000"/>
              </a:spcBef>
              <a:buClr>
                <a:srgbClr val="3333CC"/>
              </a:buClr>
              <a:buSzPct val="60000"/>
              <a:buFont typeface="Wingdings" panose="05000000000000000000" pitchFamily="2" charset="2"/>
              <a:buChar char="n"/>
              <a:defRPr/>
            </a:pPr>
            <a:r>
              <a:rPr lang="en-US" sz="2800" dirty="0">
                <a:solidFill>
                  <a:srgbClr val="000000"/>
                </a:solidFill>
                <a:latin typeface="Tahoma"/>
              </a:rPr>
              <a:t>(Incidence:  about 3 in every 1000 births)</a:t>
            </a:r>
          </a:p>
          <a:p>
            <a:pPr marL="342900" indent="-342900" eaLnBrk="1" hangingPunct="1">
              <a:spcBef>
                <a:spcPct val="20000"/>
              </a:spcBef>
              <a:buClr>
                <a:srgbClr val="3333CC"/>
              </a:buClr>
              <a:buSzPct val="60000"/>
              <a:defRPr/>
            </a:pPr>
            <a:endParaRPr lang="en-US" sz="2800" dirty="0">
              <a:solidFill>
                <a:srgbClr val="000000"/>
              </a:solidFill>
              <a:latin typeface="Tahoma"/>
            </a:endParaRPr>
          </a:p>
        </p:txBody>
      </p:sp>
      <p:pic>
        <p:nvPicPr>
          <p:cNvPr id="3" name="صوت مسجّل">
            <a:hlinkClick r:id="" action="ppaction://media"/>
          </p:cNvPr>
          <p:cNvPicPr>
            <a:picLocks noChangeAspect="1"/>
          </p:cNvPicPr>
          <p:nvPr>
            <a:wavAudioFile r:embed="rId1" name="7A2817AA.wav"/>
          </p:nvPr>
        </p:nvPicPr>
        <p:blipFill>
          <a:blip r:embed="rId18">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7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عنوان 1"/>
          <p:cNvSpPr>
            <a:spLocks noGrp="1"/>
          </p:cNvSpPr>
          <p:nvPr>
            <p:ph type="title"/>
          </p:nvPr>
        </p:nvSpPr>
        <p:spPr/>
        <p:txBody>
          <a:bodyPr/>
          <a:lstStyle/>
          <a:p>
            <a:pPr eaLnBrk="1" hangingPunct="1"/>
            <a:endParaRPr lang="ar-SA" altLang="en-US" smtClean="0"/>
          </a:p>
        </p:txBody>
      </p:sp>
      <p:pic>
        <p:nvPicPr>
          <p:cNvPr id="19459" name="عنصر نائب للمحتوى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066800"/>
            <a:ext cx="1447800" cy="1524000"/>
          </a:xfrm>
        </p:spPr>
      </p:pic>
      <p:pic>
        <p:nvPicPr>
          <p:cNvPr id="19460" name="صورة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143000"/>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صورة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975" y="2568575"/>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صورة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44738" y="2492375"/>
            <a:ext cx="152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صورة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1863" y="3924300"/>
            <a:ext cx="22098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صورة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63975" y="1057275"/>
            <a:ext cx="9890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صورة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30638" y="3487738"/>
            <a:ext cx="10699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صورة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25788" y="3940175"/>
            <a:ext cx="70326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مستطيل 14"/>
          <p:cNvSpPr>
            <a:spLocks noChangeArrowheads="1"/>
          </p:cNvSpPr>
          <p:nvPr/>
        </p:nvSpPr>
        <p:spPr bwMode="auto">
          <a:xfrm>
            <a:off x="4852988" y="2551113"/>
            <a:ext cx="413861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2000"/>
              <a:t>Human embryo at the beginning of the second month of development. At the embryonic pole, villi are</a:t>
            </a:r>
          </a:p>
          <a:p>
            <a:r>
              <a:rPr lang="en-US" altLang="en-US" sz="2000"/>
              <a:t>numerous and well formed; at the abembryonic pole, they are few in number and poorly developed</a:t>
            </a:r>
            <a:r>
              <a:rPr lang="en-US" altLang="en-US"/>
              <a:t>.</a:t>
            </a:r>
            <a:endParaRPr lang="ar-SA" altLang="en-US"/>
          </a:p>
        </p:txBody>
      </p:sp>
    </p:spTree>
  </p:cSld>
  <p:clrMapOvr>
    <a:masterClrMapping/>
  </p:clrMapOvr>
  <p:transition spd="slow">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عنوان 1"/>
          <p:cNvSpPr>
            <a:spLocks noGrp="1"/>
          </p:cNvSpPr>
          <p:nvPr>
            <p:ph type="title"/>
          </p:nvPr>
        </p:nvSpPr>
        <p:spPr/>
        <p:txBody>
          <a:bodyPr/>
          <a:lstStyle/>
          <a:p>
            <a:endParaRPr lang="ar-SA" altLang="en-US" smtClean="0"/>
          </a:p>
        </p:txBody>
      </p:sp>
      <p:sp>
        <p:nvSpPr>
          <p:cNvPr id="56323" name="عنصر نائب للمحتوى 2"/>
          <p:cNvSpPr>
            <a:spLocks noGrp="1"/>
          </p:cNvSpPr>
          <p:nvPr>
            <p:ph idx="1"/>
          </p:nvPr>
        </p:nvSpPr>
        <p:spPr>
          <a:xfrm>
            <a:off x="457200" y="838200"/>
            <a:ext cx="8229600" cy="5292725"/>
          </a:xfrm>
        </p:spPr>
        <p:txBody>
          <a:bodyPr/>
          <a:lstStyle/>
          <a:p>
            <a:r>
              <a:rPr lang="en-US" altLang="en-US" sz="2400" smtClean="0">
                <a:latin typeface="Times New Roman" panose="02020603050405020304" pitchFamily="18" charset="0"/>
                <a:cs typeface="Times New Roman" panose="02020603050405020304" pitchFamily="18" charset="0"/>
              </a:rPr>
              <a:t>They result from splitting of  the zygote at various stages of development .The earliest separation at two cell stage.</a:t>
            </a:r>
          </a:p>
          <a:p>
            <a:r>
              <a:rPr lang="en-US" altLang="en-US" sz="2400" smtClean="0">
                <a:latin typeface="Times New Roman" panose="02020603050405020304" pitchFamily="18" charset="0"/>
                <a:cs typeface="Times New Roman" panose="02020603050405020304" pitchFamily="18" charset="0"/>
              </a:rPr>
              <a:t>The splitting of zygote usually occurs at the </a:t>
            </a:r>
            <a:r>
              <a:rPr lang="en-US" altLang="en-US" sz="2400" smtClean="0">
                <a:solidFill>
                  <a:srgbClr val="FF0000"/>
                </a:solidFill>
                <a:latin typeface="Times New Roman" panose="02020603050405020304" pitchFamily="18" charset="0"/>
                <a:cs typeface="Times New Roman" panose="02020603050405020304" pitchFamily="18" charset="0"/>
              </a:rPr>
              <a:t>early blastocyst stage.</a:t>
            </a:r>
            <a:r>
              <a:rPr lang="en-US" altLang="en-US" sz="2400" smtClean="0">
                <a:latin typeface="Times New Roman" panose="02020603050405020304" pitchFamily="18" charset="0"/>
                <a:cs typeface="Times New Roman" panose="02020603050405020304" pitchFamily="18" charset="0"/>
              </a:rPr>
              <a:t>The inner cell mass splits into two separate groups of cells within the sameblastocyst cavity. </a:t>
            </a:r>
          </a:p>
          <a:p>
            <a:r>
              <a:rPr lang="en-US" altLang="en-US" sz="2400" smtClean="0">
                <a:latin typeface="Times New Roman" panose="02020603050405020304" pitchFamily="18" charset="0"/>
                <a:cs typeface="Times New Roman" panose="02020603050405020304" pitchFamily="18" charset="0"/>
              </a:rPr>
              <a:t>The two embryos have a common placenta and a common chorionic cavity but separate amniotic cavities.</a:t>
            </a:r>
          </a:p>
          <a:p>
            <a:r>
              <a:rPr lang="en-US" altLang="en-US" sz="2400" smtClean="0">
                <a:latin typeface="Times New Roman" panose="02020603050405020304" pitchFamily="18" charset="0"/>
                <a:cs typeface="Times New Roman" panose="02020603050405020304" pitchFamily="18" charset="0"/>
              </a:rPr>
              <a:t>In rare cases, the separation occurs at the </a:t>
            </a:r>
            <a:r>
              <a:rPr lang="en-US" altLang="en-US" sz="2400" smtClean="0">
                <a:solidFill>
                  <a:srgbClr val="FF0000"/>
                </a:solidFill>
                <a:latin typeface="Times New Roman" panose="02020603050405020304" pitchFamily="18" charset="0"/>
                <a:cs typeface="Times New Roman" panose="02020603050405020304" pitchFamily="18" charset="0"/>
              </a:rPr>
              <a:t>bilaminar germ </a:t>
            </a:r>
            <a:r>
              <a:rPr lang="en-US" altLang="en-US" sz="2400" smtClean="0">
                <a:latin typeface="Times New Roman" panose="02020603050405020304" pitchFamily="18" charset="0"/>
                <a:cs typeface="Times New Roman" panose="02020603050405020304" pitchFamily="18" charset="0"/>
              </a:rPr>
              <a:t>disc stage, just before the appearance of the primitive streak.</a:t>
            </a:r>
          </a:p>
          <a:p>
            <a:r>
              <a:rPr lang="en-US" altLang="en-US" sz="2400" smtClean="0">
                <a:latin typeface="Times New Roman" panose="02020603050405020304" pitchFamily="18" charset="0"/>
                <a:cs typeface="Times New Roman" panose="02020603050405020304" pitchFamily="18" charset="0"/>
              </a:rPr>
              <a:t>This method of splitting results in formation of two partners with a single placenta and a common chorionic and amniotic sac.</a:t>
            </a:r>
          </a:p>
          <a:p>
            <a:r>
              <a:rPr lang="en-US" altLang="en-US" sz="2400" smtClean="0">
                <a:latin typeface="Times New Roman" panose="02020603050405020304" pitchFamily="18" charset="0"/>
                <a:cs typeface="Times New Roman" panose="02020603050405020304" pitchFamily="18" charset="0"/>
              </a:rPr>
              <a:t> Although the twins have a common placenta, blood supply is usually well balanced.      </a:t>
            </a:r>
            <a:endParaRPr lang="ar-SA" altLang="en-US" sz="2400" smtClean="0">
              <a:latin typeface="Times New Roman" panose="02020603050405020304" pitchFamily="18" charset="0"/>
              <a:cs typeface="Times New Roman" panose="02020603050405020304" pitchFamily="18" charset="0"/>
            </a:endParaRPr>
          </a:p>
        </p:txBody>
      </p:sp>
      <p:pic>
        <p:nvPicPr>
          <p:cNvPr id="2" name="صوت مسجّل">
            <a:hlinkClick r:id="" action="ppaction://media"/>
          </p:cNvPr>
          <p:cNvPicPr>
            <a:picLocks noChangeAspect="1"/>
          </p:cNvPicPr>
          <p:nvPr>
            <a:wavAudioFile r:embed="rId1" name="E220FD06.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49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عنوان 1"/>
          <p:cNvSpPr>
            <a:spLocks noGrp="1"/>
          </p:cNvSpPr>
          <p:nvPr>
            <p:ph type="title"/>
          </p:nvPr>
        </p:nvSpPr>
        <p:spPr/>
        <p:txBody>
          <a:bodyPr/>
          <a:lstStyle/>
          <a:p>
            <a:endParaRPr lang="ar-SA" altLang="en-US" smtClean="0"/>
          </a:p>
        </p:txBody>
      </p:sp>
      <p:sp>
        <p:nvSpPr>
          <p:cNvPr id="57347" name="عنصر نائب للمحتوى 2"/>
          <p:cNvSpPr>
            <a:spLocks noGrp="1"/>
          </p:cNvSpPr>
          <p:nvPr>
            <p:ph idx="1"/>
          </p:nvPr>
        </p:nvSpPr>
        <p:spPr/>
        <p:txBody>
          <a:bodyPr/>
          <a:lstStyle/>
          <a:p>
            <a:r>
              <a:rPr lang="en-US" altLang="en-US" sz="2400" smtClean="0">
                <a:latin typeface="Times New Roman" panose="02020603050405020304" pitchFamily="18" charset="0"/>
                <a:cs typeface="Times New Roman" panose="02020603050405020304" pitchFamily="18" charset="0"/>
              </a:rPr>
              <a:t>Although </a:t>
            </a:r>
            <a:r>
              <a:rPr lang="en-US" altLang="en-US" sz="2400" smtClean="0">
                <a:solidFill>
                  <a:srgbClr val="FF0000"/>
                </a:solidFill>
                <a:latin typeface="Times New Roman" panose="02020603050405020304" pitchFamily="18" charset="0"/>
                <a:cs typeface="Times New Roman" panose="02020603050405020304" pitchFamily="18" charset="0"/>
              </a:rPr>
              <a:t>triplets a</a:t>
            </a:r>
            <a:r>
              <a:rPr lang="en-US" altLang="en-US" sz="2400" smtClean="0">
                <a:latin typeface="Times New Roman" panose="02020603050405020304" pitchFamily="18" charset="0"/>
                <a:cs typeface="Times New Roman" panose="02020603050405020304" pitchFamily="18" charset="0"/>
              </a:rPr>
              <a:t>re rare (about one per 7,600 pregnancies), birth of quadruplets, quintuplets, and so forth is rarer.</a:t>
            </a:r>
          </a:p>
          <a:p>
            <a:r>
              <a:rPr lang="en-US" altLang="en-US" sz="2400" smtClean="0">
                <a:latin typeface="Times New Roman" panose="02020603050405020304" pitchFamily="18" charset="0"/>
                <a:cs typeface="Times New Roman" panose="02020603050405020304" pitchFamily="18" charset="0"/>
              </a:rPr>
              <a:t> In recent years, multiple births have occurred more frequently in mothers given </a:t>
            </a:r>
            <a:r>
              <a:rPr lang="en-US" altLang="en-US" sz="2400" smtClean="0">
                <a:solidFill>
                  <a:srgbClr val="FF0000"/>
                </a:solidFill>
                <a:latin typeface="Times New Roman" panose="02020603050405020304" pitchFamily="18" charset="0"/>
                <a:cs typeface="Times New Roman" panose="02020603050405020304" pitchFamily="18" charset="0"/>
              </a:rPr>
              <a:t>gonadotropins (fertility drugs) </a:t>
            </a:r>
            <a:r>
              <a:rPr lang="en-US" altLang="en-US" sz="2400" smtClean="0">
                <a:latin typeface="Times New Roman" panose="02020603050405020304" pitchFamily="18" charset="0"/>
                <a:cs typeface="Times New Roman" panose="02020603050405020304" pitchFamily="18" charset="0"/>
              </a:rPr>
              <a:t>for ovulatory failure.</a:t>
            </a:r>
            <a:endParaRPr lang="ar-SA" altLang="en-US" sz="2400" smtClean="0">
              <a:latin typeface="Times New Roman" panose="02020603050405020304" pitchFamily="18" charset="0"/>
              <a:cs typeface="Times New Roman" panose="02020603050405020304" pitchFamily="18" charset="0"/>
            </a:endParaRPr>
          </a:p>
        </p:txBody>
      </p:sp>
      <p:pic>
        <p:nvPicPr>
          <p:cNvPr id="2" name="صوت مسجّل">
            <a:hlinkClick r:id="" action="ppaction://media"/>
          </p:cNvPr>
          <p:cNvPicPr>
            <a:picLocks noChangeAspect="1"/>
          </p:cNvPicPr>
          <p:nvPr>
            <a:wavAudioFile r:embed="rId1" name="4A7B4794.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74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عنوان 1"/>
          <p:cNvSpPr>
            <a:spLocks noGrp="1"/>
          </p:cNvSpPr>
          <p:nvPr>
            <p:ph type="title"/>
          </p:nvPr>
        </p:nvSpPr>
        <p:spPr/>
        <p:txBody>
          <a:bodyPr/>
          <a:lstStyle/>
          <a:p>
            <a:r>
              <a:rPr lang="en-US" altLang="en-US" b="1" smtClean="0"/>
              <a:t>parturition (birth) </a:t>
            </a:r>
            <a:endParaRPr lang="ar-SA" altLang="en-US" b="1" smtClean="0"/>
          </a:p>
        </p:txBody>
      </p:sp>
      <p:sp>
        <p:nvSpPr>
          <p:cNvPr id="75779" name="عنصر نائب للمحتوى 2"/>
          <p:cNvSpPr>
            <a:spLocks noGrp="1"/>
          </p:cNvSpPr>
          <p:nvPr>
            <p:ph idx="1"/>
          </p:nvPr>
        </p:nvSpPr>
        <p:spPr/>
        <p:txBody>
          <a:bodyPr/>
          <a:lstStyle/>
          <a:p>
            <a:pPr marL="0" indent="0">
              <a:buFont typeface="Wingdings" panose="05000000000000000000" pitchFamily="2" charset="2"/>
              <a:buNone/>
              <a:defRPr/>
            </a:pPr>
            <a:endParaRPr lang="en-US" sz="2400" dirty="0" smtClean="0">
              <a:latin typeface="Times New Roman" panose="02020603050405020304" pitchFamily="18" charset="0"/>
              <a:cs typeface="Times New Roman" panose="02020603050405020304" pitchFamily="18" charset="0"/>
            </a:endParaRPr>
          </a:p>
          <a:p>
            <a:pPr>
              <a:defRPr/>
            </a:pPr>
            <a:r>
              <a:rPr lang="en-US" sz="2400" dirty="0" smtClean="0">
                <a:latin typeface="Times New Roman" panose="02020603050405020304" pitchFamily="18" charset="0"/>
                <a:cs typeface="Times New Roman" panose="02020603050405020304" pitchFamily="18" charset="0"/>
              </a:rPr>
              <a:t>Signals initiating parturition (birth) are not clear, but preparation for labor usually begins between 34 and 38 weeks. </a:t>
            </a:r>
          </a:p>
          <a:p>
            <a:pPr>
              <a:defRPr/>
            </a:pPr>
            <a:r>
              <a:rPr lang="en-US" sz="2400" dirty="0" smtClean="0">
                <a:latin typeface="Times New Roman" panose="02020603050405020304" pitchFamily="18" charset="0"/>
                <a:cs typeface="Times New Roman" panose="02020603050405020304" pitchFamily="18" charset="0"/>
              </a:rPr>
              <a:t>Labor itself consists of three stages:</a:t>
            </a:r>
          </a:p>
          <a:p>
            <a:pPr>
              <a:defRPr/>
            </a:pPr>
            <a:r>
              <a:rPr lang="en-US" sz="2400" dirty="0" smtClean="0">
                <a:latin typeface="Times New Roman" panose="02020603050405020304" pitchFamily="18" charset="0"/>
                <a:cs typeface="Times New Roman" panose="02020603050405020304" pitchFamily="18" charset="0"/>
              </a:rPr>
              <a:t> (1) </a:t>
            </a:r>
            <a:r>
              <a:rPr lang="en-US" sz="2400" dirty="0" smtClean="0">
                <a:solidFill>
                  <a:srgbClr val="FF0000"/>
                </a:solidFill>
                <a:latin typeface="Times New Roman" panose="02020603050405020304" pitchFamily="18" charset="0"/>
                <a:cs typeface="Times New Roman" panose="02020603050405020304" pitchFamily="18" charset="0"/>
              </a:rPr>
              <a:t>effacement and dilatation of the cervix, </a:t>
            </a:r>
          </a:p>
          <a:p>
            <a:pPr>
              <a:defRPr/>
            </a:pPr>
            <a:r>
              <a:rPr lang="en-US" sz="2400" dirty="0" smtClean="0">
                <a:solidFill>
                  <a:srgbClr val="FF0000"/>
                </a:solidFill>
                <a:latin typeface="Times New Roman" panose="02020603050405020304" pitchFamily="18" charset="0"/>
                <a:cs typeface="Times New Roman" panose="02020603050405020304" pitchFamily="18" charset="0"/>
              </a:rPr>
              <a:t>(2) delivery of the fetus, and</a:t>
            </a:r>
          </a:p>
          <a:p>
            <a:pPr>
              <a:defRPr/>
            </a:pPr>
            <a:r>
              <a:rPr lang="en-US" sz="2400" dirty="0" smtClean="0">
                <a:solidFill>
                  <a:srgbClr val="FF0000"/>
                </a:solidFill>
                <a:latin typeface="Times New Roman" panose="02020603050405020304" pitchFamily="18" charset="0"/>
                <a:cs typeface="Times New Roman" panose="02020603050405020304" pitchFamily="18" charset="0"/>
              </a:rPr>
              <a:t> (3) delivery of the placenta and fetal</a:t>
            </a:r>
            <a:endParaRPr lang="ar-SA" sz="2400" dirty="0" smtClean="0">
              <a:solidFill>
                <a:srgbClr val="FF0000"/>
              </a:solidFill>
              <a:latin typeface="Times New Roman" panose="02020603050405020304" pitchFamily="18" charset="0"/>
              <a:cs typeface="Times New Roman" panose="02020603050405020304" pitchFamily="18" charset="0"/>
            </a:endParaRPr>
          </a:p>
        </p:txBody>
      </p:sp>
      <p:pic>
        <p:nvPicPr>
          <p:cNvPr id="2" name="صوت مسجّل">
            <a:hlinkClick r:id="" action="ppaction://media"/>
          </p:cNvPr>
          <p:cNvPicPr>
            <a:picLocks noChangeAspect="1"/>
          </p:cNvPicPr>
          <p:nvPr>
            <a:wavAudioFile r:embed="rId1" name="CD1CDE20.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44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endParaRPr lang="ar-SA" altLang="en-US" smtClean="0"/>
          </a:p>
        </p:txBody>
      </p:sp>
      <p:sp>
        <p:nvSpPr>
          <p:cNvPr id="59395" name="Rectangle 3"/>
          <p:cNvSpPr>
            <a:spLocks noGrp="1" noChangeArrowheads="1"/>
          </p:cNvSpPr>
          <p:nvPr>
            <p:ph type="body" idx="1"/>
          </p:nvPr>
        </p:nvSpPr>
        <p:spPr/>
        <p:txBody>
          <a:bodyPr/>
          <a:lstStyle/>
          <a:p>
            <a:pPr eaLnBrk="1" hangingPunct="1">
              <a:defRPr/>
            </a:pPr>
            <a:r>
              <a:rPr lang="en-US" sz="5400" b="1" i="1" kern="0" dirty="0" smtClean="0">
                <a:solidFill>
                  <a:srgbClr val="FF0000"/>
                </a:solidFill>
                <a:latin typeface="Times New Roman"/>
              </a:rPr>
              <a:t>THE END</a:t>
            </a:r>
            <a:endParaRPr lang="ar-SA" sz="5400" dirty="0" smtClean="0">
              <a:solidFill>
                <a:srgbClr val="FF0000"/>
              </a:solidFill>
            </a:endParaRPr>
          </a:p>
        </p:txBody>
      </p:sp>
      <p:pic>
        <p:nvPicPr>
          <p:cNvPr id="59396" name="صورة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81200"/>
            <a:ext cx="40386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صوت مسجّل">
            <a:hlinkClick r:id="" action="ppaction://media"/>
          </p:cNvPr>
          <p:cNvPicPr>
            <a:picLocks noChangeAspect="1"/>
          </p:cNvPicPr>
          <p:nvPr>
            <a:wavAudioFile r:embed="rId1" name="87153A91.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7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عنوان 1"/>
          <p:cNvSpPr>
            <a:spLocks noGrp="1"/>
          </p:cNvSpPr>
          <p:nvPr>
            <p:ph type="title"/>
          </p:nvPr>
        </p:nvSpPr>
        <p:spPr/>
        <p:txBody>
          <a:bodyPr/>
          <a:lstStyle/>
          <a:p>
            <a:pPr eaLnBrk="1" hangingPunct="1"/>
            <a:r>
              <a:rPr lang="en-US" altLang="en-US" b="1" smtClean="0"/>
              <a:t>Changes in trophoplast</a:t>
            </a:r>
            <a:endParaRPr lang="ar-SA" altLang="en-US" b="1" smtClean="0"/>
          </a:p>
        </p:txBody>
      </p:sp>
      <p:sp>
        <p:nvSpPr>
          <p:cNvPr id="20483" name="عنصر نائب للمحتوى 2"/>
          <p:cNvSpPr>
            <a:spLocks noGrp="1"/>
          </p:cNvSpPr>
          <p:nvPr>
            <p:ph idx="1"/>
          </p:nvPr>
        </p:nvSpPr>
        <p:spPr/>
        <p:txBody>
          <a:bodyPr/>
          <a:lstStyle/>
          <a:p>
            <a:pPr eaLnBrk="1" hangingPunct="1"/>
            <a:r>
              <a:rPr lang="en-US" altLang="en-US" sz="2400" smtClean="0">
                <a:latin typeface="Bembo"/>
              </a:rPr>
              <a:t>Maternal blood is delivered to the placenta by </a:t>
            </a:r>
            <a:r>
              <a:rPr lang="en-US" altLang="en-US" sz="2400" b="1" smtClean="0">
                <a:solidFill>
                  <a:srgbClr val="FF0000"/>
                </a:solidFill>
                <a:latin typeface="Bembo"/>
              </a:rPr>
              <a:t>spiral arteries </a:t>
            </a:r>
            <a:r>
              <a:rPr lang="en-US" altLang="en-US" sz="2400" smtClean="0">
                <a:latin typeface="Bembo"/>
              </a:rPr>
              <a:t>in the uterus. </a:t>
            </a:r>
          </a:p>
          <a:p>
            <a:pPr eaLnBrk="1" hangingPunct="1"/>
            <a:r>
              <a:rPr lang="en-US" altLang="en-US" sz="2400" smtClean="0">
                <a:latin typeface="Bembo"/>
              </a:rPr>
              <a:t>Erosion of these maternal vessels to release blood into intervillous spaces is accomplished by </a:t>
            </a:r>
            <a:r>
              <a:rPr lang="en-US" altLang="en-US" sz="2400" b="1" smtClean="0">
                <a:solidFill>
                  <a:srgbClr val="FF0000"/>
                </a:solidFill>
                <a:latin typeface="Bembo-Bold"/>
              </a:rPr>
              <a:t>endovascular invasion </a:t>
            </a:r>
            <a:r>
              <a:rPr lang="en-US" altLang="en-US" sz="2400" smtClean="0">
                <a:latin typeface="Bembo"/>
              </a:rPr>
              <a:t>by cytotrophoblast cells. </a:t>
            </a:r>
          </a:p>
          <a:p>
            <a:pPr eaLnBrk="1" hangingPunct="1"/>
            <a:r>
              <a:rPr lang="en-US" altLang="en-US" sz="2400" smtClean="0">
                <a:latin typeface="Bembo"/>
              </a:rPr>
              <a:t>These cells, released from the ends of anchoring villi invade the terminal ends of spiral arteries, where they replace maternal endothelial cells in the vessels’ walls, creating hybrid vessels containing both fetal and maternal cells. </a:t>
            </a:r>
            <a:endParaRPr lang="ar-SA" altLang="en-US" sz="2400" smtClean="0"/>
          </a:p>
        </p:txBody>
      </p:sp>
      <p:pic>
        <p:nvPicPr>
          <p:cNvPr id="2" name="2AEA3155.wav">
            <a:hlinkClick r:id="" action="ppaction://media"/>
          </p:cNvPr>
          <p:cNvPicPr>
            <a:picLocks noChangeAspect="1"/>
          </p:cNvPicPr>
          <p:nvPr>
            <a:wavAudioFile r:embed="rId1" name="2AEAB16F.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83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عنوان 1"/>
          <p:cNvSpPr>
            <a:spLocks noGrp="1"/>
          </p:cNvSpPr>
          <p:nvPr>
            <p:ph type="title"/>
          </p:nvPr>
        </p:nvSpPr>
        <p:spPr/>
        <p:txBody>
          <a:bodyPr/>
          <a:lstStyle/>
          <a:p>
            <a:pPr eaLnBrk="1" hangingPunct="1"/>
            <a:endParaRPr lang="ar-SA" altLang="en-US" smtClean="0"/>
          </a:p>
        </p:txBody>
      </p:sp>
      <p:sp>
        <p:nvSpPr>
          <p:cNvPr id="3" name="عنصر نائب للمحتوى 2"/>
          <p:cNvSpPr>
            <a:spLocks noGrp="1"/>
          </p:cNvSpPr>
          <p:nvPr>
            <p:ph idx="1"/>
          </p:nvPr>
        </p:nvSpPr>
        <p:spPr/>
        <p:txBody>
          <a:bodyPr/>
          <a:lstStyle/>
          <a:p>
            <a:pPr eaLnBrk="1" hangingPunct="1">
              <a:buClr>
                <a:srgbClr val="666600"/>
              </a:buClr>
              <a:defRPr/>
            </a:pPr>
            <a:r>
              <a:rPr lang="en-US" sz="2400" dirty="0" smtClean="0">
                <a:solidFill>
                  <a:srgbClr val="000000"/>
                </a:solidFill>
                <a:latin typeface="Bembo"/>
              </a:rPr>
              <a:t>To accomplish this process, </a:t>
            </a:r>
            <a:r>
              <a:rPr lang="en-US" sz="2400" dirty="0" err="1" smtClean="0">
                <a:solidFill>
                  <a:srgbClr val="000000"/>
                </a:solidFill>
                <a:latin typeface="Bembo"/>
              </a:rPr>
              <a:t>cytotrophoblast</a:t>
            </a:r>
            <a:r>
              <a:rPr lang="en-US" sz="2400" dirty="0" smtClean="0">
                <a:solidFill>
                  <a:srgbClr val="000000"/>
                </a:solidFill>
                <a:latin typeface="Bembo"/>
              </a:rPr>
              <a:t> cells undergo an </a:t>
            </a:r>
            <a:r>
              <a:rPr lang="en-US" sz="2400" dirty="0" smtClean="0">
                <a:solidFill>
                  <a:srgbClr val="FF0000"/>
                </a:solidFill>
                <a:latin typeface="Bembo"/>
              </a:rPr>
              <a:t>epithelial-to-endothelial</a:t>
            </a:r>
            <a:r>
              <a:rPr lang="en-US" sz="2400" dirty="0" smtClean="0">
                <a:solidFill>
                  <a:srgbClr val="000000"/>
                </a:solidFill>
                <a:latin typeface="Bembo"/>
              </a:rPr>
              <a:t> transition.</a:t>
            </a:r>
          </a:p>
          <a:p>
            <a:pPr marL="0" indent="0" eaLnBrk="1" hangingPunct="1">
              <a:buFont typeface="Wingdings" panose="05000000000000000000" pitchFamily="2" charset="2"/>
              <a:buNone/>
              <a:defRPr/>
            </a:pPr>
            <a:r>
              <a:rPr lang="en-US" sz="2400" dirty="0" smtClean="0">
                <a:solidFill>
                  <a:srgbClr val="000000"/>
                </a:solidFill>
                <a:latin typeface="Bembo"/>
              </a:rPr>
              <a:t> </a:t>
            </a:r>
          </a:p>
          <a:p>
            <a:pPr eaLnBrk="1" hangingPunct="1">
              <a:defRPr/>
            </a:pPr>
            <a:r>
              <a:rPr lang="en-US" sz="2400" dirty="0" smtClean="0">
                <a:solidFill>
                  <a:srgbClr val="000000"/>
                </a:solidFill>
                <a:latin typeface="Bembo"/>
              </a:rPr>
              <a:t>Invasion of the spiral arteries by </a:t>
            </a:r>
            <a:r>
              <a:rPr lang="en-US" sz="2400" dirty="0" err="1" smtClean="0">
                <a:solidFill>
                  <a:srgbClr val="000000"/>
                </a:solidFill>
                <a:latin typeface="Bembo"/>
              </a:rPr>
              <a:t>cytotrophoblast</a:t>
            </a:r>
            <a:r>
              <a:rPr lang="en-US" sz="2400" dirty="0" smtClean="0">
                <a:solidFill>
                  <a:srgbClr val="000000"/>
                </a:solidFill>
                <a:latin typeface="Bembo"/>
              </a:rPr>
              <a:t> cells transforms these vessels from </a:t>
            </a:r>
            <a:r>
              <a:rPr lang="en-US" sz="2400" dirty="0" smtClean="0">
                <a:solidFill>
                  <a:srgbClr val="FF0000"/>
                </a:solidFill>
                <a:latin typeface="Bembo"/>
              </a:rPr>
              <a:t>small-diameter, high-resistance vessels to large diameter, </a:t>
            </a:r>
            <a:r>
              <a:rPr lang="en-US" sz="2400" dirty="0" err="1" smtClean="0">
                <a:solidFill>
                  <a:srgbClr val="FF0000"/>
                </a:solidFill>
                <a:latin typeface="Bembo"/>
              </a:rPr>
              <a:t>lowr</a:t>
            </a:r>
            <a:r>
              <a:rPr lang="en-US" sz="2400" dirty="0" smtClean="0">
                <a:solidFill>
                  <a:srgbClr val="FF0000"/>
                </a:solidFill>
                <a:latin typeface="Bembo"/>
              </a:rPr>
              <a:t> </a:t>
            </a:r>
            <a:r>
              <a:rPr lang="en-US" sz="2400" dirty="0" err="1" smtClean="0">
                <a:solidFill>
                  <a:srgbClr val="FF0000"/>
                </a:solidFill>
                <a:latin typeface="Bembo"/>
              </a:rPr>
              <a:t>esistance</a:t>
            </a:r>
            <a:r>
              <a:rPr lang="en-US" sz="2400" dirty="0" smtClean="0">
                <a:solidFill>
                  <a:srgbClr val="FF0000"/>
                </a:solidFill>
                <a:latin typeface="Bembo"/>
              </a:rPr>
              <a:t> vessels that can provide increased quantities of maternal blood to </a:t>
            </a:r>
            <a:r>
              <a:rPr lang="en-US" sz="2400" dirty="0" err="1" smtClean="0">
                <a:solidFill>
                  <a:srgbClr val="FF0000"/>
                </a:solidFill>
                <a:latin typeface="Bembo"/>
              </a:rPr>
              <a:t>intervillous</a:t>
            </a:r>
            <a:r>
              <a:rPr lang="en-US" sz="2400" dirty="0" smtClean="0">
                <a:solidFill>
                  <a:srgbClr val="FF0000"/>
                </a:solidFill>
                <a:latin typeface="Bembo"/>
              </a:rPr>
              <a:t> spaces </a:t>
            </a:r>
            <a:endParaRPr lang="ar-SA" sz="2400" dirty="0" smtClean="0">
              <a:solidFill>
                <a:srgbClr val="FF0000"/>
              </a:solidFill>
            </a:endParaRPr>
          </a:p>
          <a:p>
            <a:pPr eaLnBrk="1" hangingPunct="1">
              <a:defRPr/>
            </a:pPr>
            <a:endParaRPr lang="ar-SA" sz="2400" dirty="0" smtClean="0">
              <a:solidFill>
                <a:srgbClr val="FF0000"/>
              </a:solidFill>
            </a:endParaRPr>
          </a:p>
        </p:txBody>
      </p:sp>
      <p:pic>
        <p:nvPicPr>
          <p:cNvPr id="4" name="83FA3155.wav">
            <a:hlinkClick r:id="" action="ppaction://media"/>
          </p:cNvPr>
          <p:cNvPicPr>
            <a:picLocks noChangeAspect="1"/>
          </p:cNvPicPr>
          <p:nvPr>
            <a:wavAudioFile r:embed="rId1" name="83FAF6F5.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heck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73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عنوان 1"/>
          <p:cNvSpPr>
            <a:spLocks noGrp="1"/>
          </p:cNvSpPr>
          <p:nvPr>
            <p:ph type="title"/>
          </p:nvPr>
        </p:nvSpPr>
        <p:spPr/>
        <p:txBody>
          <a:bodyPr/>
          <a:lstStyle/>
          <a:p>
            <a:pPr eaLnBrk="1" hangingPunct="1"/>
            <a:endParaRPr lang="ar-SA" altLang="en-US" smtClean="0"/>
          </a:p>
        </p:txBody>
      </p:sp>
      <p:sp>
        <p:nvSpPr>
          <p:cNvPr id="22531" name="عنصر نائب للمحتوى 2"/>
          <p:cNvSpPr>
            <a:spLocks noGrp="1"/>
          </p:cNvSpPr>
          <p:nvPr>
            <p:ph idx="1"/>
          </p:nvPr>
        </p:nvSpPr>
        <p:spPr/>
        <p:txBody>
          <a:bodyPr/>
          <a:lstStyle/>
          <a:p>
            <a:pPr eaLnBrk="1" hangingPunct="1"/>
            <a:r>
              <a:rPr lang="en-US" altLang="en-US" sz="2400" smtClean="0">
                <a:latin typeface="Bembo"/>
              </a:rPr>
              <a:t>During the following months, numerous small extensions grow out from existing stem villi and extend as </a:t>
            </a:r>
            <a:r>
              <a:rPr lang="en-US" altLang="en-US" sz="2400" b="1" smtClean="0">
                <a:solidFill>
                  <a:srgbClr val="FF0000"/>
                </a:solidFill>
                <a:latin typeface="Bembo-Bold"/>
              </a:rPr>
              <a:t>free villi </a:t>
            </a:r>
            <a:r>
              <a:rPr lang="en-US" altLang="en-US" sz="2400" smtClean="0">
                <a:latin typeface="Bembo"/>
              </a:rPr>
              <a:t>into the surrounding </a:t>
            </a:r>
            <a:r>
              <a:rPr lang="en-US" altLang="en-US" sz="2400" b="1" smtClean="0">
                <a:solidFill>
                  <a:srgbClr val="FF0000"/>
                </a:solidFill>
                <a:latin typeface="Bembo-Bold"/>
              </a:rPr>
              <a:t>lacunar </a:t>
            </a:r>
            <a:r>
              <a:rPr lang="en-US" altLang="en-US" sz="2400" smtClean="0">
                <a:solidFill>
                  <a:srgbClr val="FF0000"/>
                </a:solidFill>
                <a:latin typeface="Bembo"/>
              </a:rPr>
              <a:t>or </a:t>
            </a:r>
            <a:r>
              <a:rPr lang="en-US" altLang="en-US" sz="2400" b="1" smtClean="0">
                <a:solidFill>
                  <a:srgbClr val="FF0000"/>
                </a:solidFill>
                <a:latin typeface="Bembo-Bold"/>
              </a:rPr>
              <a:t>intervillous spaces</a:t>
            </a:r>
            <a:r>
              <a:rPr lang="en-US" altLang="en-US" sz="2400" smtClean="0">
                <a:solidFill>
                  <a:srgbClr val="FF0000"/>
                </a:solidFill>
                <a:latin typeface="Bembo"/>
              </a:rPr>
              <a:t>. </a:t>
            </a:r>
          </a:p>
          <a:p>
            <a:pPr eaLnBrk="1" hangingPunct="1"/>
            <a:r>
              <a:rPr lang="en-US" altLang="en-US" sz="2400" smtClean="0">
                <a:latin typeface="Bembo"/>
              </a:rPr>
              <a:t>Initially, these newly formed free villi are primitive but by the beginning of the </a:t>
            </a:r>
            <a:r>
              <a:rPr lang="en-US" altLang="en-US" sz="2400" b="1" smtClean="0">
                <a:solidFill>
                  <a:srgbClr val="FF0000"/>
                </a:solidFill>
                <a:latin typeface="Bembo"/>
              </a:rPr>
              <a:t>fourth month</a:t>
            </a:r>
            <a:r>
              <a:rPr lang="en-US" altLang="en-US" sz="2400" smtClean="0">
                <a:latin typeface="Bembo"/>
              </a:rPr>
              <a:t>, cytotrophoblastic cells and some connective tissue cells disappear.</a:t>
            </a:r>
          </a:p>
          <a:p>
            <a:pPr eaLnBrk="1" hangingPunct="1"/>
            <a:r>
              <a:rPr lang="en-US" altLang="en-US" sz="2400" smtClean="0">
                <a:latin typeface="Bembo"/>
              </a:rPr>
              <a:t> The syncytium and endothelial wall of the blood vessels are then the only layers that separate the maternal and fetal circulations </a:t>
            </a:r>
          </a:p>
          <a:p>
            <a:pPr eaLnBrk="1" hangingPunct="1"/>
            <a:endParaRPr lang="en-US" altLang="en-US" sz="2400" smtClean="0">
              <a:latin typeface="Bembo"/>
            </a:endParaRPr>
          </a:p>
        </p:txBody>
      </p:sp>
      <p:pic>
        <p:nvPicPr>
          <p:cNvPr id="2" name="9B453155.wav">
            <a:hlinkClick r:id="" action="ppaction://media"/>
          </p:cNvPr>
          <p:cNvPicPr>
            <a:picLocks noChangeAspect="1"/>
          </p:cNvPicPr>
          <p:nvPr>
            <a:wavAudioFile r:embed="rId1" name="9B452A1D.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70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eaLnBrk="1" hangingPunct="1">
              <a:defRPr/>
            </a:pPr>
            <a:r>
              <a:rPr lang="en-US" sz="2800" b="1" kern="0" dirty="0" smtClean="0">
                <a:solidFill>
                  <a:schemeClr val="accent6">
                    <a:lumMod val="75000"/>
                  </a:schemeClr>
                </a:solidFill>
                <a:latin typeface="Times New Roman"/>
              </a:rPr>
              <a:t>STRUCTURE OF STEM CHORIONIC VILLUS</a:t>
            </a:r>
            <a:endParaRPr lang="ar-SA" dirty="0" smtClean="0">
              <a:solidFill>
                <a:schemeClr val="accent6">
                  <a:lumMod val="75000"/>
                </a:schemeClr>
              </a:solidFill>
            </a:endParaRPr>
          </a:p>
        </p:txBody>
      </p:sp>
      <p:pic>
        <p:nvPicPr>
          <p:cNvPr id="23555"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417638"/>
            <a:ext cx="7772400" cy="5211762"/>
          </a:xfrm>
        </p:spPr>
      </p:pic>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eaLnBrk="1" hangingPunct="1">
              <a:defRPr/>
            </a:pPr>
            <a:r>
              <a:rPr lang="en-US" b="1" dirty="0" smtClean="0">
                <a:solidFill>
                  <a:schemeClr val="accent2"/>
                </a:solidFill>
              </a:rPr>
              <a:t> </a:t>
            </a:r>
            <a:r>
              <a:rPr lang="en-US" b="1" dirty="0" smtClean="0">
                <a:solidFill>
                  <a:schemeClr val="accent6">
                    <a:lumMod val="75000"/>
                  </a:schemeClr>
                </a:solidFill>
              </a:rPr>
              <a:t>chorion </a:t>
            </a:r>
            <a:r>
              <a:rPr lang="en-US" b="1" dirty="0" err="1" smtClean="0">
                <a:solidFill>
                  <a:schemeClr val="accent6">
                    <a:lumMod val="75000"/>
                  </a:schemeClr>
                </a:solidFill>
              </a:rPr>
              <a:t>frondosum</a:t>
            </a:r>
            <a:r>
              <a:rPr lang="en-US" b="1" dirty="0" smtClean="0">
                <a:solidFill>
                  <a:schemeClr val="accent6">
                    <a:lumMod val="75000"/>
                  </a:schemeClr>
                </a:solidFill>
              </a:rPr>
              <a:t> and Decidua </a:t>
            </a:r>
            <a:r>
              <a:rPr lang="en-US" b="1" dirty="0" err="1" smtClean="0">
                <a:solidFill>
                  <a:schemeClr val="accent6">
                    <a:lumMod val="75000"/>
                  </a:schemeClr>
                </a:solidFill>
              </a:rPr>
              <a:t>basalis</a:t>
            </a:r>
            <a:endParaRPr lang="ar-SA" dirty="0" smtClean="0">
              <a:solidFill>
                <a:schemeClr val="accent6">
                  <a:lumMod val="75000"/>
                </a:schemeClr>
              </a:solidFill>
            </a:endParaRPr>
          </a:p>
        </p:txBody>
      </p:sp>
      <p:sp>
        <p:nvSpPr>
          <p:cNvPr id="24579" name="عنصر نائب للمحتوى 2"/>
          <p:cNvSpPr>
            <a:spLocks noGrp="1"/>
          </p:cNvSpPr>
          <p:nvPr>
            <p:ph idx="1"/>
          </p:nvPr>
        </p:nvSpPr>
        <p:spPr/>
        <p:txBody>
          <a:bodyPr/>
          <a:lstStyle/>
          <a:p>
            <a:pPr eaLnBrk="1" hangingPunct="1"/>
            <a:r>
              <a:rPr lang="en-US" altLang="en-US" sz="2400" smtClean="0"/>
              <a:t>In the early weeks of development villi cover the entire surface of the chorion .As pregnancy advances villi on the emberionic pole continue to grow and expand ,giving rise to the </a:t>
            </a:r>
            <a:r>
              <a:rPr lang="en-US" altLang="en-US" sz="2400" smtClean="0">
                <a:solidFill>
                  <a:srgbClr val="FF0000"/>
                </a:solidFill>
              </a:rPr>
              <a:t>chorion frondosum </a:t>
            </a:r>
            <a:r>
              <a:rPr lang="en-US" altLang="en-US" sz="2400" smtClean="0"/>
              <a:t>(bushy chorion ). </a:t>
            </a:r>
          </a:p>
          <a:p>
            <a:pPr eaLnBrk="1" hangingPunct="1"/>
            <a:endParaRPr lang="en-US" altLang="en-US" sz="2400" smtClean="0"/>
          </a:p>
          <a:p>
            <a:pPr eaLnBrk="1" hangingPunct="1"/>
            <a:r>
              <a:rPr lang="en-US" altLang="en-US" sz="2400" smtClean="0"/>
              <a:t>Villi on the abemberyonic pole degenerate ,and by the third month , this side of the chorion ,now known </a:t>
            </a:r>
            <a:r>
              <a:rPr lang="en-US" altLang="en-US" sz="2400" smtClean="0">
                <a:solidFill>
                  <a:srgbClr val="FF0000"/>
                </a:solidFill>
              </a:rPr>
              <a:t>as the chorion leave , is smooth</a:t>
            </a:r>
            <a:r>
              <a:rPr lang="en-US" altLang="en-US" sz="2400" smtClean="0"/>
              <a:t>. </a:t>
            </a:r>
            <a:endParaRPr lang="ar-SA" altLang="en-US" sz="2400" smtClean="0"/>
          </a:p>
        </p:txBody>
      </p:sp>
      <p:pic>
        <p:nvPicPr>
          <p:cNvPr id="3" name="FF633170.wav">
            <a:hlinkClick r:id="" action="ppaction://media"/>
          </p:cNvPr>
          <p:cNvPicPr>
            <a:picLocks noChangeAspect="1"/>
          </p:cNvPicPr>
          <p:nvPr>
            <a:wavAudioFile r:embed="rId1" name="FF6315BB.wav"/>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06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nsparentplum">
  <a:themeElements>
    <a:clrScheme name="transparentplu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ransparentplu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ansparentplum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ransparentplu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parentplum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parentplum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parentplu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parentplu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ransparentplu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نسق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Level</Template>
  <TotalTime>2504</TotalTime>
  <Words>2130</Words>
  <Application>Microsoft Office PowerPoint</Application>
  <PresentationFormat>عرض على الشاشة (3:4)‏</PresentationFormat>
  <Paragraphs>131</Paragraphs>
  <Slides>43</Slides>
  <Notes>0</Notes>
  <HiddenSlides>0</HiddenSlides>
  <MMClips>34</MMClips>
  <ScaleCrop>false</ScaleCrop>
  <HeadingPairs>
    <vt:vector size="6" baseType="variant">
      <vt:variant>
        <vt:lpstr>الخطوط المستخدمة</vt:lpstr>
      </vt:variant>
      <vt:variant>
        <vt:i4>10</vt:i4>
      </vt:variant>
      <vt:variant>
        <vt:lpstr>نسق</vt:lpstr>
      </vt:variant>
      <vt:variant>
        <vt:i4>2</vt:i4>
      </vt:variant>
      <vt:variant>
        <vt:lpstr>عناوين الشرائح</vt:lpstr>
      </vt:variant>
      <vt:variant>
        <vt:i4>43</vt:i4>
      </vt:variant>
    </vt:vector>
  </HeadingPairs>
  <TitlesOfParts>
    <vt:vector size="55" baseType="lpstr">
      <vt:lpstr>Verdana</vt:lpstr>
      <vt:lpstr>Arial</vt:lpstr>
      <vt:lpstr>Garamond</vt:lpstr>
      <vt:lpstr>Wingdings</vt:lpstr>
      <vt:lpstr>Calibri</vt:lpstr>
      <vt:lpstr>Times New Roman</vt:lpstr>
      <vt:lpstr>GillSansStd-Bold</vt:lpstr>
      <vt:lpstr>Bembo-Bold</vt:lpstr>
      <vt:lpstr>Bembo</vt:lpstr>
      <vt:lpstr>Tahoma</vt:lpstr>
      <vt:lpstr>Level</vt:lpstr>
      <vt:lpstr>transparentplum</vt:lpstr>
      <vt:lpstr>Third Month to Birth: The Fetus and Placenta/2</vt:lpstr>
      <vt:lpstr>عرض تقديمي في PowerPoint</vt:lpstr>
      <vt:lpstr>Changes in the trophoplast</vt:lpstr>
      <vt:lpstr>عرض تقديمي في PowerPoint</vt:lpstr>
      <vt:lpstr>Changes in trophoplast</vt:lpstr>
      <vt:lpstr>عرض تقديمي في PowerPoint</vt:lpstr>
      <vt:lpstr>عرض تقديمي في PowerPoint</vt:lpstr>
      <vt:lpstr>STRUCTURE OF STEM CHORIONIC VILLUS</vt:lpstr>
      <vt:lpstr> chorion frondosum and Decidua basalis</vt:lpstr>
      <vt:lpstr>عرض تقديمي في PowerPoint</vt:lpstr>
      <vt:lpstr>عرض تقديمي في PowerPoint</vt:lpstr>
      <vt:lpstr>عرض تقديمي في PowerPoint</vt:lpstr>
      <vt:lpstr>Structure of placenta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Full-Term Placenta</vt:lpstr>
      <vt:lpstr>عرض تقديمي في PowerPoint</vt:lpstr>
      <vt:lpstr>Maternal side </vt:lpstr>
      <vt:lpstr>Fetal side </vt:lpstr>
      <vt:lpstr>عرض تقديمي في PowerPoint</vt:lpstr>
      <vt:lpstr>velamentous insertion</vt:lpstr>
      <vt:lpstr>Circulation of the Placenta</vt:lpstr>
      <vt:lpstr>عرض تقديمي في PowerPoint</vt:lpstr>
      <vt:lpstr>عرض تقديمي في PowerPoint</vt:lpstr>
      <vt:lpstr>Functions Of The Placenta </vt:lpstr>
      <vt:lpstr>Placental endocrine synthesis</vt:lpstr>
      <vt:lpstr>Amnion and umbilical cord</vt:lpstr>
      <vt:lpstr>عرض تقديمي في PowerPoint</vt:lpstr>
      <vt:lpstr>عرض تقديمي في PowerPoint</vt:lpstr>
      <vt:lpstr>عرض تقديمي في PowerPoint</vt:lpstr>
      <vt:lpstr>PLACENTAL CHANGES AT THE END OF PREGNANCY</vt:lpstr>
      <vt:lpstr>Amniotic fluid </vt:lpstr>
      <vt:lpstr>عرض تقديمي في PowerPoint</vt:lpstr>
      <vt:lpstr>Dizygotic Twins (Fraternal Twins)</vt:lpstr>
      <vt:lpstr>عرض تقديمي في PowerPoint</vt:lpstr>
      <vt:lpstr>عرض تقديمي في PowerPoint</vt:lpstr>
      <vt:lpstr>عرض تقديمي في PowerPoint</vt:lpstr>
      <vt:lpstr>parturition (birth) </vt:lpstr>
      <vt:lpstr>عرض تقديمي في PowerPoint</vt:lpstr>
    </vt:vector>
  </TitlesOfParts>
  <Company>Jordan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Fetal Development</dc:title>
  <dc:creator>J Skidmore</dc:creator>
  <cp:lastModifiedBy>حساب Microsoft</cp:lastModifiedBy>
  <cp:revision>265</cp:revision>
  <dcterms:created xsi:type="dcterms:W3CDTF">2001-11-07T15:40:46Z</dcterms:created>
  <dcterms:modified xsi:type="dcterms:W3CDTF">2020-06-05T05:53:44Z</dcterms:modified>
</cp:coreProperties>
</file>