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8" r:id="rId1"/>
  </p:sldMasterIdLst>
  <p:notesMasterIdLst>
    <p:notesMasterId r:id="rId30"/>
  </p:notesMasterIdLst>
  <p:sldIdLst>
    <p:sldId id="257" r:id="rId2"/>
    <p:sldId id="283" r:id="rId3"/>
    <p:sldId id="280" r:id="rId4"/>
    <p:sldId id="261" r:id="rId5"/>
    <p:sldId id="291" r:id="rId6"/>
    <p:sldId id="262" r:id="rId7"/>
    <p:sldId id="260" r:id="rId8"/>
    <p:sldId id="281" r:id="rId9"/>
    <p:sldId id="282" r:id="rId10"/>
    <p:sldId id="259" r:id="rId11"/>
    <p:sldId id="263" r:id="rId12"/>
    <p:sldId id="304" r:id="rId13"/>
    <p:sldId id="265" r:id="rId14"/>
    <p:sldId id="284" r:id="rId15"/>
    <p:sldId id="305" r:id="rId16"/>
    <p:sldId id="271" r:id="rId17"/>
    <p:sldId id="274" r:id="rId18"/>
    <p:sldId id="272" r:id="rId19"/>
    <p:sldId id="275" r:id="rId20"/>
    <p:sldId id="273" r:id="rId21"/>
    <p:sldId id="294" r:id="rId22"/>
    <p:sldId id="295" r:id="rId23"/>
    <p:sldId id="296" r:id="rId24"/>
    <p:sldId id="297" r:id="rId25"/>
    <p:sldId id="298" r:id="rId26"/>
    <p:sldId id="302" r:id="rId27"/>
    <p:sldId id="303" r:id="rId28"/>
    <p:sldId id="30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412" autoAdjust="0"/>
    <p:restoredTop sz="87612" autoAdjust="0"/>
  </p:normalViewPr>
  <p:slideViewPr>
    <p:cSldViewPr>
      <p:cViewPr varScale="1">
        <p:scale>
          <a:sx n="63" d="100"/>
          <a:sy n="63" d="100"/>
        </p:scale>
        <p:origin x="996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FDA9A5-FB73-4634-AC64-A41A46694BC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F25ED-9147-40AD-A347-03033393A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02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BF25ED-9147-40AD-A347-03033393AA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33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82CF1-9934-4B15-95B8-22EC9A37915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49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BF25ED-9147-40AD-A347-03033393AA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50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BF25ED-9147-40AD-A347-03033393AA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75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ar-IQ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BF25ED-9147-40AD-A347-03033393AA8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36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BF25ED-9147-40AD-A347-03033393AA8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94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BF25ED-9147-40AD-A347-03033393AA8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04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BF25ED-9147-40AD-A347-03033393AA8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93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BF25ED-9147-40AD-A347-03033393AA8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37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82CF1-9934-4B15-95B8-22EC9A37915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1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30D-BC87-45D1-9C1E-D7AFBF0DEBEB}" type="datetimeFigureOut">
              <a:rPr lang="ar-IQ" smtClean="0"/>
              <a:pPr/>
              <a:t>14/10/1441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B386-A5A0-4E41-96B6-2542C468239A}" type="slidenum">
              <a:rPr lang="ar-IQ" smtClean="0"/>
              <a:pPr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56533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30D-BC87-45D1-9C1E-D7AFBF0DEBEB}" type="datetimeFigureOut">
              <a:rPr lang="ar-IQ" smtClean="0"/>
              <a:pPr/>
              <a:t>14/10/1441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B386-A5A0-4E41-96B6-2542C468239A}" type="slidenum">
              <a:rPr lang="ar-IQ" smtClean="0"/>
              <a:pPr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232056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30D-BC87-45D1-9C1E-D7AFBF0DEBEB}" type="datetimeFigureOut">
              <a:rPr lang="ar-IQ" smtClean="0"/>
              <a:pPr/>
              <a:t>14/10/1441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B386-A5A0-4E41-96B6-2542C468239A}" type="slidenum">
              <a:rPr lang="ar-IQ" smtClean="0"/>
              <a:pPr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212351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30D-BC87-45D1-9C1E-D7AFBF0DEBEB}" type="datetimeFigureOut">
              <a:rPr lang="ar-IQ" smtClean="0"/>
              <a:pPr/>
              <a:t>14/10/1441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B386-A5A0-4E41-96B6-2542C468239A}" type="slidenum">
              <a:rPr lang="ar-IQ" smtClean="0"/>
              <a:pPr/>
              <a:t>‹#›</a:t>
            </a:fld>
            <a:endParaRPr lang="ar-IQ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4414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30D-BC87-45D1-9C1E-D7AFBF0DEBEB}" type="datetimeFigureOut">
              <a:rPr lang="ar-IQ" smtClean="0"/>
              <a:pPr/>
              <a:t>14/10/1441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B386-A5A0-4E41-96B6-2542C468239A}" type="slidenum">
              <a:rPr lang="ar-IQ" smtClean="0"/>
              <a:pPr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46913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30D-BC87-45D1-9C1E-D7AFBF0DEBEB}" type="datetimeFigureOut">
              <a:rPr lang="ar-IQ" smtClean="0"/>
              <a:pPr/>
              <a:t>14/10/1441</a:t>
            </a:fld>
            <a:endParaRPr lang="ar-IQ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B386-A5A0-4E41-96B6-2542C468239A}" type="slidenum">
              <a:rPr lang="ar-IQ" smtClean="0"/>
              <a:pPr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062847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30D-BC87-45D1-9C1E-D7AFBF0DEBEB}" type="datetimeFigureOut">
              <a:rPr lang="ar-IQ" smtClean="0"/>
              <a:pPr/>
              <a:t>14/10/1441</a:t>
            </a:fld>
            <a:endParaRPr lang="ar-IQ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B386-A5A0-4E41-96B6-2542C468239A}" type="slidenum">
              <a:rPr lang="ar-IQ" smtClean="0"/>
              <a:pPr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351865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30D-BC87-45D1-9C1E-D7AFBF0DEBEB}" type="datetimeFigureOut">
              <a:rPr lang="ar-IQ" smtClean="0"/>
              <a:pPr/>
              <a:t>14/10/1441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B386-A5A0-4E41-96B6-2542C468239A}" type="slidenum">
              <a:rPr lang="ar-IQ" smtClean="0"/>
              <a:pPr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128442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30D-BC87-45D1-9C1E-D7AFBF0DEBEB}" type="datetimeFigureOut">
              <a:rPr lang="ar-IQ" smtClean="0"/>
              <a:pPr/>
              <a:t>14/10/1441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B386-A5A0-4E41-96B6-2542C468239A}" type="slidenum">
              <a:rPr lang="ar-IQ" smtClean="0"/>
              <a:pPr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02872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30D-BC87-45D1-9C1E-D7AFBF0DEBEB}" type="datetimeFigureOut">
              <a:rPr lang="ar-IQ" smtClean="0"/>
              <a:pPr/>
              <a:t>14/10/1441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B386-A5A0-4E41-96B6-2542C468239A}" type="slidenum">
              <a:rPr lang="ar-IQ" smtClean="0"/>
              <a:pPr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578575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30D-BC87-45D1-9C1E-D7AFBF0DEBEB}" type="datetimeFigureOut">
              <a:rPr lang="ar-IQ" smtClean="0"/>
              <a:pPr/>
              <a:t>14/10/1441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B386-A5A0-4E41-96B6-2542C468239A}" type="slidenum">
              <a:rPr lang="ar-IQ" smtClean="0"/>
              <a:pPr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262634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30D-BC87-45D1-9C1E-D7AFBF0DEBEB}" type="datetimeFigureOut">
              <a:rPr lang="ar-IQ" smtClean="0"/>
              <a:pPr/>
              <a:t>14/10/1441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B386-A5A0-4E41-96B6-2542C468239A}" type="slidenum">
              <a:rPr lang="ar-IQ" smtClean="0"/>
              <a:pPr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720828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30D-BC87-45D1-9C1E-D7AFBF0DEBEB}" type="datetimeFigureOut">
              <a:rPr lang="ar-IQ" smtClean="0"/>
              <a:pPr/>
              <a:t>14/10/1441</a:t>
            </a:fld>
            <a:endParaRPr lang="ar-IQ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B386-A5A0-4E41-96B6-2542C468239A}" type="slidenum">
              <a:rPr lang="ar-IQ" smtClean="0"/>
              <a:pPr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8394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30D-BC87-45D1-9C1E-D7AFBF0DEBEB}" type="datetimeFigureOut">
              <a:rPr lang="ar-IQ" smtClean="0"/>
              <a:pPr/>
              <a:t>14/10/1441</a:t>
            </a:fld>
            <a:endParaRPr lang="ar-IQ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B386-A5A0-4E41-96B6-2542C468239A}" type="slidenum">
              <a:rPr lang="ar-IQ" smtClean="0"/>
              <a:pPr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077622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30D-BC87-45D1-9C1E-D7AFBF0DEBEB}" type="datetimeFigureOut">
              <a:rPr lang="ar-IQ" smtClean="0"/>
              <a:pPr/>
              <a:t>14/10/1441</a:t>
            </a:fld>
            <a:endParaRPr lang="ar-IQ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B386-A5A0-4E41-96B6-2542C468239A}" type="slidenum">
              <a:rPr lang="ar-IQ" smtClean="0"/>
              <a:pPr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187280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30D-BC87-45D1-9C1E-D7AFBF0DEBEB}" type="datetimeFigureOut">
              <a:rPr lang="ar-IQ" smtClean="0"/>
              <a:pPr/>
              <a:t>14/10/1441</a:t>
            </a:fld>
            <a:endParaRPr lang="ar-IQ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B386-A5A0-4E41-96B6-2542C468239A}" type="slidenum">
              <a:rPr lang="ar-IQ" smtClean="0"/>
              <a:pPr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214250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30D-BC87-45D1-9C1E-D7AFBF0DEBEB}" type="datetimeFigureOut">
              <a:rPr lang="ar-IQ" smtClean="0"/>
              <a:pPr/>
              <a:t>14/10/1441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B386-A5A0-4E41-96B6-2542C468239A}" type="slidenum">
              <a:rPr lang="ar-IQ" smtClean="0"/>
              <a:pPr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184576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2D3A30D-BC87-45D1-9C1E-D7AFBF0DEBEB}" type="datetimeFigureOut">
              <a:rPr lang="ar-IQ" smtClean="0"/>
              <a:pPr/>
              <a:t>14/10/1441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FB386-A5A0-4E41-96B6-2542C468239A}" type="slidenum">
              <a:rPr lang="ar-IQ" smtClean="0"/>
              <a:pPr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0007701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127448" y="737652"/>
            <a:ext cx="103691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0"/>
            <a:r>
              <a:rPr lang="en-US" sz="3200" b="1" dirty="0"/>
              <a:t>Connective tissue </a:t>
            </a:r>
          </a:p>
          <a:p>
            <a:pPr algn="just" rtl="0"/>
            <a:endParaRPr lang="en-US" sz="3200" b="1" dirty="0"/>
          </a:p>
          <a:p>
            <a:pPr algn="just" rtl="0"/>
            <a:r>
              <a:rPr lang="en-US" sz="3200" dirty="0"/>
              <a:t>With the exception of </a:t>
            </a:r>
            <a:r>
              <a:rPr lang="en-US" sz="3200" b="1" dirty="0">
                <a:solidFill>
                  <a:srgbClr val="FFFF00"/>
                </a:solidFill>
              </a:rPr>
              <a:t>blood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/>
              <a:t>and </a:t>
            </a:r>
            <a:r>
              <a:rPr lang="en-US" sz="3200" b="1" dirty="0">
                <a:solidFill>
                  <a:srgbClr val="FFFF00"/>
                </a:solidFill>
              </a:rPr>
              <a:t>lymph</a:t>
            </a:r>
            <a:r>
              <a:rPr lang="en-US" sz="3200" dirty="0"/>
              <a:t>, the connective tissue consists of cells and extracellular material called </a:t>
            </a:r>
            <a:r>
              <a:rPr lang="en-US" sz="3200" b="1" dirty="0">
                <a:solidFill>
                  <a:srgbClr val="FFFF00"/>
                </a:solidFill>
              </a:rPr>
              <a:t>matrix</a:t>
            </a:r>
            <a:r>
              <a:rPr lang="en-US" sz="3200" dirty="0"/>
              <a:t>.</a:t>
            </a:r>
          </a:p>
          <a:p>
            <a:pPr algn="just" rtl="0"/>
            <a:r>
              <a:rPr lang="en-US" sz="3200" dirty="0"/>
              <a:t>The matrix consists of </a:t>
            </a:r>
            <a:r>
              <a:rPr lang="en-US" sz="3200" b="1" dirty="0">
                <a:solidFill>
                  <a:srgbClr val="FFFF00"/>
                </a:solidFill>
              </a:rPr>
              <a:t>fibers</a:t>
            </a:r>
            <a:r>
              <a:rPr lang="en-US" sz="3200" dirty="0"/>
              <a:t>, </a:t>
            </a:r>
            <a:r>
              <a:rPr lang="en-US" sz="3200" b="1" dirty="0">
                <a:solidFill>
                  <a:srgbClr val="FFFF00"/>
                </a:solidFill>
              </a:rPr>
              <a:t>ground substance</a:t>
            </a:r>
            <a:r>
              <a:rPr lang="en-US" sz="3200" dirty="0"/>
              <a:t>, and </a:t>
            </a:r>
            <a:r>
              <a:rPr lang="en-US" sz="3200" b="1" dirty="0">
                <a:solidFill>
                  <a:srgbClr val="FFFF00"/>
                </a:solidFill>
              </a:rPr>
              <a:t>tissue fluid</a:t>
            </a:r>
            <a:r>
              <a:rPr lang="en-US" sz="3200" dirty="0"/>
              <a:t>. </a:t>
            </a:r>
          </a:p>
          <a:p>
            <a:pPr algn="just" rtl="0"/>
            <a:r>
              <a:rPr lang="en-US" sz="3200" dirty="0"/>
              <a:t>Connective tissue bind, anchor and supports various tissue organs and body parts. </a:t>
            </a:r>
          </a:p>
        </p:txBody>
      </p:sp>
    </p:spTree>
    <p:extLst>
      <p:ext uri="{BB962C8B-B14F-4D97-AF65-F5344CB8AC3E}">
        <p14:creationId xmlns:p14="http://schemas.microsoft.com/office/powerpoint/2010/main" val="2129338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695400" y="332656"/>
            <a:ext cx="4431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Ground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FFFF00"/>
                </a:solidFill>
              </a:rPr>
              <a:t>substance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endParaRPr lang="ar-IQ" sz="3600" dirty="0">
              <a:solidFill>
                <a:srgbClr val="FFFF0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35360" y="1556792"/>
            <a:ext cx="115212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Low" rtl="0">
              <a:buFont typeface="Wingdings" panose="05000000000000000000" pitchFamily="2" charset="2"/>
              <a:buChar char="v"/>
            </a:pPr>
            <a:r>
              <a:rPr lang="en-US" sz="3600" dirty="0">
                <a:cs typeface="+mj-cs"/>
              </a:rPr>
              <a:t>The intercellular ground substance, a complex mixture of </a:t>
            </a:r>
            <a:r>
              <a:rPr lang="en-US" sz="3600" b="1" dirty="0" err="1">
                <a:solidFill>
                  <a:srgbClr val="FFC000"/>
                </a:solidFill>
                <a:cs typeface="+mj-cs"/>
              </a:rPr>
              <a:t>glucoproteins</a:t>
            </a:r>
            <a:r>
              <a:rPr lang="en-US" sz="3600" b="1" dirty="0">
                <a:solidFill>
                  <a:srgbClr val="FFC000"/>
                </a:solidFill>
                <a:cs typeface="+mj-cs"/>
              </a:rPr>
              <a:t> </a:t>
            </a:r>
            <a:r>
              <a:rPr lang="en-US" sz="3600" dirty="0">
                <a:cs typeface="+mj-cs"/>
              </a:rPr>
              <a:t>and</a:t>
            </a:r>
            <a:r>
              <a:rPr lang="en-US" sz="3600" b="1" dirty="0">
                <a:solidFill>
                  <a:srgbClr val="FFC000"/>
                </a:solidFill>
                <a:cs typeface="+mj-cs"/>
              </a:rPr>
              <a:t> proteoglycans</a:t>
            </a:r>
            <a:r>
              <a:rPr lang="en-US" sz="3600" dirty="0">
                <a:cs typeface="+mj-cs"/>
              </a:rPr>
              <a:t>, that participate in binding cells to the fibers of connective tissue, is </a:t>
            </a:r>
            <a:r>
              <a:rPr lang="en-US" sz="3600" b="1" dirty="0">
                <a:solidFill>
                  <a:srgbClr val="FFFF00"/>
                </a:solidFill>
                <a:cs typeface="+mj-cs"/>
              </a:rPr>
              <a:t>colorless</a:t>
            </a:r>
            <a:r>
              <a:rPr lang="en-US" sz="3600" dirty="0">
                <a:cs typeface="+mj-cs"/>
              </a:rPr>
              <a:t> and </a:t>
            </a:r>
            <a:r>
              <a:rPr lang="en-US" sz="3600" b="1" dirty="0">
                <a:solidFill>
                  <a:srgbClr val="FFFF00"/>
                </a:solidFill>
                <a:cs typeface="+mj-cs"/>
              </a:rPr>
              <a:t>transparent</a:t>
            </a:r>
            <a:r>
              <a:rPr lang="en-US" sz="3600" dirty="0">
                <a:cs typeface="+mj-cs"/>
              </a:rPr>
              <a:t>. </a:t>
            </a:r>
          </a:p>
          <a:p>
            <a:pPr marL="457200" indent="-457200" algn="justLow" rtl="0">
              <a:buFont typeface="Wingdings" panose="05000000000000000000" pitchFamily="2" charset="2"/>
              <a:buChar char="v"/>
            </a:pPr>
            <a:r>
              <a:rPr lang="en-US" sz="3600" dirty="0">
                <a:cs typeface="+mj-cs"/>
              </a:rPr>
              <a:t>it fills the space between cells and fibers of the connective  tissue; </a:t>
            </a:r>
          </a:p>
          <a:p>
            <a:pPr marL="457200" indent="-457200" algn="justLow" rtl="0">
              <a:buFont typeface="Wingdings" panose="05000000000000000000" pitchFamily="2" charset="2"/>
              <a:buChar char="v"/>
            </a:pPr>
            <a:r>
              <a:rPr lang="en-US" sz="3600" dirty="0">
                <a:cs typeface="+mj-cs"/>
              </a:rPr>
              <a:t>it is viscous as acts as both a </a:t>
            </a:r>
            <a:r>
              <a:rPr lang="en-US" sz="3600" b="1" dirty="0">
                <a:solidFill>
                  <a:srgbClr val="FFFF00"/>
                </a:solidFill>
                <a:cs typeface="+mj-cs"/>
              </a:rPr>
              <a:t>lubricant</a:t>
            </a:r>
            <a:r>
              <a:rPr lang="en-US" sz="3600" dirty="0">
                <a:cs typeface="+mj-cs"/>
              </a:rPr>
              <a:t> and a </a:t>
            </a:r>
            <a:r>
              <a:rPr lang="en-US" sz="3600" b="1" dirty="0">
                <a:solidFill>
                  <a:srgbClr val="FFFF00"/>
                </a:solidFill>
                <a:cs typeface="+mj-cs"/>
              </a:rPr>
              <a:t>barrier</a:t>
            </a:r>
            <a:r>
              <a:rPr lang="en-US" sz="3600" dirty="0">
                <a:cs typeface="+mj-cs"/>
              </a:rPr>
              <a:t> to the penetration of invaders .    </a:t>
            </a:r>
            <a:endParaRPr lang="ar-IQ" sz="36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29338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2937197" y="2393231"/>
            <a:ext cx="5734262" cy="1569660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cs typeface="+mj-cs"/>
              </a:rPr>
              <a:t>Classification of 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cs typeface="+mj-cs"/>
              </a:rPr>
              <a:t>Connective tissues</a:t>
            </a:r>
            <a:endParaRPr lang="en-US" sz="4800" dirty="0">
              <a:solidFill>
                <a:srgbClr val="FF000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78904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0601" r="426" b="9051"/>
          <a:stretch/>
        </p:blipFill>
        <p:spPr>
          <a:xfrm>
            <a:off x="1562964" y="1809325"/>
            <a:ext cx="9105036" cy="48245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1344" y="171797"/>
            <a:ext cx="115932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0"/>
            <a:r>
              <a:rPr lang="en-US" sz="2800" dirty="0"/>
              <a:t>The connective tissue depending on the </a:t>
            </a:r>
            <a:r>
              <a:rPr lang="en-US" sz="2800" b="1" dirty="0">
                <a:solidFill>
                  <a:srgbClr val="FFC000"/>
                </a:solidFill>
              </a:rPr>
              <a:t>amount, type, </a:t>
            </a:r>
            <a:r>
              <a:rPr lang="en-US" sz="2800" b="1" dirty="0"/>
              <a:t>and</a:t>
            </a:r>
            <a:r>
              <a:rPr lang="en-US" sz="2800" b="1" dirty="0">
                <a:solidFill>
                  <a:srgbClr val="FFC000"/>
                </a:solidFill>
              </a:rPr>
              <a:t> arrangement of ,cells, fibers </a:t>
            </a:r>
            <a:r>
              <a:rPr lang="en-US" sz="2800" b="1" dirty="0"/>
              <a:t>and</a:t>
            </a:r>
            <a:r>
              <a:rPr lang="en-US" sz="2800" b="1" dirty="0">
                <a:solidFill>
                  <a:srgbClr val="FFC000"/>
                </a:solidFill>
              </a:rPr>
              <a:t> ground substance</a:t>
            </a:r>
            <a:r>
              <a:rPr lang="en-US" sz="2800" dirty="0"/>
              <a:t>.</a:t>
            </a:r>
          </a:p>
          <a:p>
            <a:pPr algn="just" rtl="0"/>
            <a:r>
              <a:rPr lang="en-US" sz="2800" dirty="0"/>
              <a:t>It is normally divided into:</a:t>
            </a:r>
          </a:p>
        </p:txBody>
      </p:sp>
    </p:spTree>
    <p:extLst>
      <p:ext uri="{BB962C8B-B14F-4D97-AF65-F5344CB8AC3E}">
        <p14:creationId xmlns:p14="http://schemas.microsoft.com/office/powerpoint/2010/main" val="3645156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666976" y="752233"/>
            <a:ext cx="566127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cs typeface="+mj-cs"/>
              </a:rPr>
              <a:t>Proper C. T:</a:t>
            </a:r>
          </a:p>
          <a:p>
            <a:pPr algn="l"/>
            <a:r>
              <a:rPr lang="en-US" sz="4000" b="1" dirty="0">
                <a:solidFill>
                  <a:srgbClr val="FFFF00"/>
                </a:solidFill>
                <a:cs typeface="+mj-cs"/>
              </a:rPr>
              <a:t>Loose C.T </a:t>
            </a:r>
          </a:p>
          <a:p>
            <a:pPr marL="342900" indent="-342900" algn="l" rtl="0">
              <a:buFont typeface="Wingdings" panose="05000000000000000000" pitchFamily="2" charset="2"/>
              <a:buChar char="v"/>
            </a:pPr>
            <a:r>
              <a:rPr lang="en-US" sz="2400" b="1" dirty="0">
                <a:cs typeface="+mj-cs"/>
              </a:rPr>
              <a:t>Adipose</a:t>
            </a:r>
          </a:p>
          <a:p>
            <a:pPr marL="342900" indent="-342900" algn="l" rtl="0">
              <a:buFont typeface="Wingdings" panose="05000000000000000000" pitchFamily="2" charset="2"/>
              <a:buChar char="v"/>
            </a:pPr>
            <a:r>
              <a:rPr lang="en-US" sz="2400" b="1" dirty="0">
                <a:cs typeface="+mj-cs"/>
              </a:rPr>
              <a:t>Areolar</a:t>
            </a:r>
          </a:p>
          <a:p>
            <a:pPr marL="342900" indent="-342900" algn="l" rtl="0">
              <a:buFont typeface="Wingdings" panose="05000000000000000000" pitchFamily="2" charset="2"/>
              <a:buChar char="v"/>
            </a:pPr>
            <a:r>
              <a:rPr lang="en-US" sz="2400" b="1" dirty="0">
                <a:cs typeface="+mj-cs"/>
              </a:rPr>
              <a:t>Reticular</a:t>
            </a:r>
          </a:p>
          <a:p>
            <a:pPr marL="342900" indent="-342900" algn="l" rtl="0">
              <a:buFont typeface="Wingdings" panose="05000000000000000000" pitchFamily="2" charset="2"/>
              <a:buChar char="v"/>
            </a:pPr>
            <a:r>
              <a:rPr lang="en-US" sz="2400" b="1" dirty="0">
                <a:cs typeface="+mj-cs"/>
              </a:rPr>
              <a:t>Mucous</a:t>
            </a:r>
          </a:p>
          <a:p>
            <a:pPr marL="342900" indent="-342900" algn="l" rtl="0">
              <a:buFont typeface="Wingdings" panose="05000000000000000000" pitchFamily="2" charset="2"/>
              <a:buChar char="v"/>
            </a:pPr>
            <a:r>
              <a:rPr lang="en-US" sz="2400" b="1" dirty="0" err="1">
                <a:cs typeface="+mj-cs"/>
              </a:rPr>
              <a:t>Mesecnchyma</a:t>
            </a:r>
            <a:endParaRPr lang="en-US" sz="2400" b="1" dirty="0">
              <a:cs typeface="+mj-cs"/>
            </a:endParaRPr>
          </a:p>
          <a:p>
            <a:pPr algn="l"/>
            <a:r>
              <a:rPr lang="en-US" sz="4000" b="1" dirty="0">
                <a:solidFill>
                  <a:srgbClr val="FFFF00"/>
                </a:solidFill>
                <a:cs typeface="+mj-cs"/>
              </a:rPr>
              <a:t>Dense C.T</a:t>
            </a:r>
          </a:p>
          <a:p>
            <a:pPr marL="342900" indent="-342900" algn="l" rtl="0">
              <a:buFont typeface="Wingdings" panose="05000000000000000000" pitchFamily="2" charset="2"/>
              <a:buChar char="v"/>
            </a:pPr>
            <a:r>
              <a:rPr lang="en-US" sz="2400" b="1" dirty="0">
                <a:cs typeface="+mj-cs"/>
              </a:rPr>
              <a:t>Regular</a:t>
            </a:r>
          </a:p>
          <a:p>
            <a:pPr marL="342900" indent="-342900" algn="l" rtl="0">
              <a:buFont typeface="Wingdings" panose="05000000000000000000" pitchFamily="2" charset="2"/>
              <a:buChar char="v"/>
            </a:pPr>
            <a:r>
              <a:rPr lang="en-US" sz="2400" b="1" dirty="0">
                <a:cs typeface="+mj-cs"/>
              </a:rPr>
              <a:t>Irregular</a:t>
            </a:r>
          </a:p>
          <a:p>
            <a:pPr marL="342900" indent="-342900" algn="l" rtl="0">
              <a:buFont typeface="Wingdings" panose="05000000000000000000" pitchFamily="2" charset="2"/>
              <a:buChar char="v"/>
            </a:pPr>
            <a:endParaRPr lang="en-US" sz="2400" b="1" dirty="0">
              <a:cs typeface="+mj-cs"/>
            </a:endParaRPr>
          </a:p>
          <a:p>
            <a:pPr marL="342900" indent="-342900" algn="l" rtl="0">
              <a:buFont typeface="Wingdings" panose="05000000000000000000" pitchFamily="2" charset="2"/>
              <a:buChar char="v"/>
            </a:pPr>
            <a:endParaRPr lang="en-US" sz="2400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78904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704" y="240632"/>
            <a:ext cx="9115297" cy="635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52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392" y="908720"/>
            <a:ext cx="108732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00"/>
                </a:solidFill>
              </a:rPr>
              <a:t>Loose connective tissue: </a:t>
            </a:r>
            <a:r>
              <a:rPr lang="en-US" sz="3600" dirty="0"/>
              <a:t>is more prevalent, it is characterized by a loose, irregular arrangement of its connective tissue fibers and abundant ground substance (numerous connective tissue cells in its matrix). </a:t>
            </a:r>
            <a:r>
              <a:rPr lang="en-US" sz="3600" b="1" dirty="0">
                <a:solidFill>
                  <a:srgbClr val="FFFF00"/>
                </a:solidFill>
              </a:rPr>
              <a:t>Collagen</a:t>
            </a:r>
            <a:r>
              <a:rPr lang="en-US" sz="3600" dirty="0"/>
              <a:t> </a:t>
            </a:r>
            <a:r>
              <a:rPr lang="en-US" sz="3600" b="1" dirty="0">
                <a:solidFill>
                  <a:srgbClr val="FFFF00"/>
                </a:solidFill>
              </a:rPr>
              <a:t>fibers</a:t>
            </a:r>
            <a:r>
              <a:rPr lang="en-US" sz="3600" dirty="0"/>
              <a:t>, </a:t>
            </a:r>
            <a:r>
              <a:rPr lang="en-US" sz="3600" b="1" dirty="0">
                <a:solidFill>
                  <a:srgbClr val="FFFF00"/>
                </a:solidFill>
              </a:rPr>
              <a:t>fibroblast</a:t>
            </a:r>
            <a:r>
              <a:rPr lang="en-US" sz="3600" dirty="0"/>
              <a:t>, and </a:t>
            </a:r>
            <a:r>
              <a:rPr lang="en-US" sz="3600" b="1" dirty="0">
                <a:solidFill>
                  <a:srgbClr val="FFFF00"/>
                </a:solidFill>
              </a:rPr>
              <a:t>macrophages</a:t>
            </a:r>
            <a:r>
              <a:rPr lang="en-US" sz="3600" dirty="0"/>
              <a:t> predominate.</a:t>
            </a:r>
          </a:p>
          <a:p>
            <a:pPr algn="just" rtl="0"/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205972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5360" y="114359"/>
            <a:ext cx="115212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0"/>
            <a:r>
              <a:rPr lang="en-US" sz="3200" b="1" i="1" dirty="0">
                <a:solidFill>
                  <a:srgbClr val="FFFF00"/>
                </a:solidFill>
              </a:rPr>
              <a:t>1- Adipose tissue </a:t>
            </a:r>
            <a:endParaRPr lang="en-US" sz="3200" dirty="0"/>
          </a:p>
          <a:p>
            <a:pPr algn="just" rtl="0"/>
            <a:r>
              <a:rPr lang="en-US" sz="3200" dirty="0"/>
              <a:t>Most supporting tissues contain cells which are adapted for the storage of fat: these cells, called </a:t>
            </a:r>
            <a:r>
              <a:rPr lang="en-US" sz="3200" b="1" dirty="0">
                <a:solidFill>
                  <a:srgbClr val="FFC000"/>
                </a:solidFill>
              </a:rPr>
              <a:t>adipocytes</a:t>
            </a:r>
            <a:r>
              <a:rPr lang="en-US" sz="3200" dirty="0"/>
              <a:t>. Adipocytes are found in isolation or in clumps throughout loose supporting tissues or may constitute the main cell type as in </a:t>
            </a:r>
            <a:r>
              <a:rPr lang="en-US" sz="3200" b="1" dirty="0">
                <a:solidFill>
                  <a:srgbClr val="FFC000"/>
                </a:solidFill>
              </a:rPr>
              <a:t>adipose tissue</a:t>
            </a:r>
            <a:r>
              <a:rPr lang="en-US" sz="3200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212976"/>
            <a:ext cx="9144000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31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3372" y="335845"/>
            <a:ext cx="1130525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0"/>
            <a:r>
              <a:rPr lang="en-US" sz="3600" dirty="0"/>
              <a:t>Adipocytes tissue </a:t>
            </a:r>
            <a:r>
              <a:rPr lang="en-US" sz="3600" dirty="0">
                <a:solidFill>
                  <a:srgbClr val="FFFF00"/>
                </a:solidFill>
              </a:rPr>
              <a:t>is often regarded as an in active energy store, acts as a temporary store of substrate for the energy–deriving processes of almost all tissues</a:t>
            </a:r>
            <a:r>
              <a:rPr lang="en-US" sz="3600" dirty="0"/>
              <a:t>, </a:t>
            </a:r>
            <a:r>
              <a:rPr lang="en-US" sz="3600" b="1" dirty="0">
                <a:solidFill>
                  <a:srgbClr val="FFC000"/>
                </a:solidFill>
              </a:rPr>
              <a:t>therefore generally has a rich blood supply. (</a:t>
            </a:r>
            <a:r>
              <a:rPr lang="en-US" sz="3600" b="1" dirty="0">
                <a:solidFill>
                  <a:srgbClr val="FFFF00"/>
                </a:solidFill>
              </a:rPr>
              <a:t>why</a:t>
            </a:r>
            <a:r>
              <a:rPr lang="en-US" sz="3600" b="1" dirty="0">
                <a:solidFill>
                  <a:srgbClr val="FFC000"/>
                </a:solidFill>
              </a:rPr>
              <a:t>)</a:t>
            </a:r>
          </a:p>
          <a:p>
            <a:pPr algn="just" rtl="0"/>
            <a:r>
              <a:rPr lang="en-US" sz="3600" dirty="0"/>
              <a:t>The rate of fat deposition and utilization within adipose tissue is largely determined by </a:t>
            </a:r>
            <a:r>
              <a:rPr lang="en-US" sz="3600" b="1" dirty="0">
                <a:solidFill>
                  <a:srgbClr val="FFFF00"/>
                </a:solidFill>
              </a:rPr>
              <a:t>dietary intake </a:t>
            </a:r>
            <a:r>
              <a:rPr lang="en-US" sz="3600" dirty="0"/>
              <a:t>and </a:t>
            </a:r>
            <a:r>
              <a:rPr lang="en-US" sz="3600" b="1" dirty="0">
                <a:solidFill>
                  <a:srgbClr val="FFFF00"/>
                </a:solidFill>
              </a:rPr>
              <a:t>energy expenditure</a:t>
            </a:r>
            <a:r>
              <a:rPr lang="en-US" sz="3600" dirty="0"/>
              <a:t>, but a number of </a:t>
            </a:r>
            <a:r>
              <a:rPr lang="en-US" sz="3600" b="1" dirty="0">
                <a:solidFill>
                  <a:srgbClr val="FFFF00"/>
                </a:solidFill>
              </a:rPr>
              <a:t>hormones</a:t>
            </a:r>
            <a:r>
              <a:rPr lang="en-US" sz="3600" dirty="0"/>
              <a:t> and the </a:t>
            </a:r>
            <a:r>
              <a:rPr lang="en-US" sz="3600" b="1" dirty="0">
                <a:solidFill>
                  <a:srgbClr val="FFFF00"/>
                </a:solidFill>
              </a:rPr>
              <a:t>sympathetic nervous system </a:t>
            </a:r>
            <a:r>
              <a:rPr lang="en-US" sz="3600" dirty="0"/>
              <a:t>profoundly influence the fat metabolism of adipocytes.</a:t>
            </a:r>
          </a:p>
        </p:txBody>
      </p:sp>
    </p:spTree>
    <p:extLst>
      <p:ext uri="{BB962C8B-B14F-4D97-AF65-F5344CB8AC3E}">
        <p14:creationId xmlns:p14="http://schemas.microsoft.com/office/powerpoint/2010/main" val="2038823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9356" y="325122"/>
            <a:ext cx="11593288" cy="6272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480" algn="just" rtl="0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There are two types of adipose tissue 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 rtl="0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White adipose tissue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comprises up to 20% of total body weight in normal well-nourished male adults and up to 25% in females. It is distributed throughout the body particularly in the deep layer of the skin. </a:t>
            </a:r>
          </a:p>
          <a:p>
            <a:pPr marL="514350" indent="-514350" algn="just" rtl="0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  <a:buFont typeface="+mj-lt"/>
              <a:buAutoNum type="alphaUcPeriod"/>
            </a:pP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being an important energy store </a:t>
            </a:r>
          </a:p>
          <a:p>
            <a:pPr marL="514350" indent="-514350" algn="just" rtl="0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  <a:buFont typeface="+mj-lt"/>
              <a:buAutoNum type="alphaUcPeriod"/>
            </a:pP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acts as a thermal insulator under the skin </a:t>
            </a:r>
          </a:p>
          <a:p>
            <a:pPr marL="514350" indent="-514350" algn="just" rtl="0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  <a:buFont typeface="+mj-lt"/>
              <a:buAutoNum type="alphaUcPeriod"/>
            </a:pP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function as a cushion against mechanical shock in such sites as around kidneys.</a:t>
            </a:r>
          </a:p>
        </p:txBody>
      </p:sp>
    </p:spTree>
    <p:extLst>
      <p:ext uri="{BB962C8B-B14F-4D97-AF65-F5344CB8AC3E}">
        <p14:creationId xmlns:p14="http://schemas.microsoft.com/office/powerpoint/2010/main" val="1483123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357" y="836712"/>
            <a:ext cx="9195286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7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05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7368" y="332656"/>
            <a:ext cx="11449272" cy="6057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0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Brown adipose tissue: 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highly specialized type of adipose tissue is found in new born mammals and some hibernating animals where it plays an important part in body temperature regulation. </a:t>
            </a:r>
          </a:p>
          <a:p>
            <a:pPr algn="just" rtl="0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Only small amount of brown adipose tissue are found in human adults and although previously thought to contribute little to thermoregulation there is increasing evidence that 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brown adipose tissue may play a role in burning of excess energy thus preventing obesity.</a:t>
            </a:r>
          </a:p>
        </p:txBody>
      </p:sp>
    </p:spTree>
    <p:extLst>
      <p:ext uri="{BB962C8B-B14F-4D97-AF65-F5344CB8AC3E}">
        <p14:creationId xmlns:p14="http://schemas.microsoft.com/office/powerpoint/2010/main" val="4076316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>
            <a:off x="290863" y="13432"/>
            <a:ext cx="1152127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0"/>
            <a:r>
              <a:rPr lang="en-US" sz="3200" b="1" dirty="0">
                <a:solidFill>
                  <a:srgbClr val="FFFF00"/>
                </a:solidFill>
                <a:cs typeface="+mj-cs"/>
              </a:rPr>
              <a:t>2-Areolar tissue</a:t>
            </a:r>
            <a:r>
              <a:rPr lang="en-US" sz="3200" dirty="0">
                <a:solidFill>
                  <a:srgbClr val="FFFF00"/>
                </a:solidFill>
                <a:cs typeface="+mj-cs"/>
              </a:rPr>
              <a:t> : </a:t>
            </a:r>
            <a:r>
              <a:rPr lang="en-US" sz="3200" dirty="0">
                <a:cs typeface="+mj-cs"/>
              </a:rPr>
              <a:t>is characterized by abundant ground substance housing the fixed connective tissue cells: </a:t>
            </a:r>
            <a:r>
              <a:rPr lang="en-US" sz="3200" b="1" dirty="0">
                <a:solidFill>
                  <a:srgbClr val="FFC000"/>
                </a:solidFill>
                <a:cs typeface="+mj-cs"/>
              </a:rPr>
              <a:t>fibroblasts, adipose cells, macrophages, </a:t>
            </a:r>
            <a:r>
              <a:rPr lang="en-US" sz="3200" dirty="0">
                <a:cs typeface="+mj-cs"/>
              </a:rPr>
              <a:t>and</a:t>
            </a:r>
            <a:r>
              <a:rPr lang="en-US" sz="3200" b="1" dirty="0">
                <a:solidFill>
                  <a:srgbClr val="FFC000"/>
                </a:solidFill>
                <a:cs typeface="+mj-cs"/>
              </a:rPr>
              <a:t> mast cells as well as some undifferentiated cells. </a:t>
            </a:r>
            <a:r>
              <a:rPr lang="en-US" sz="3200" dirty="0">
                <a:cs typeface="+mj-cs"/>
              </a:rPr>
              <a:t>Also scattered throughout the ground substance are loosely </a:t>
            </a:r>
            <a:r>
              <a:rPr lang="en-US" sz="3200" b="1" dirty="0">
                <a:solidFill>
                  <a:srgbClr val="FFC000"/>
                </a:solidFill>
                <a:cs typeface="+mj-cs"/>
              </a:rPr>
              <a:t>collagen, reticular </a:t>
            </a:r>
            <a:r>
              <a:rPr lang="en-US" sz="3200" dirty="0">
                <a:cs typeface="+mj-cs"/>
              </a:rPr>
              <a:t>and</a:t>
            </a:r>
            <a:r>
              <a:rPr lang="en-US" sz="3200" b="1" dirty="0">
                <a:solidFill>
                  <a:srgbClr val="FFC000"/>
                </a:solidFill>
                <a:cs typeface="+mj-cs"/>
              </a:rPr>
              <a:t> elastic fibers</a:t>
            </a:r>
            <a:r>
              <a:rPr lang="en-US" sz="3200" dirty="0">
                <a:cs typeface="+mj-cs"/>
              </a:rPr>
              <a:t>. </a:t>
            </a:r>
          </a:p>
        </p:txBody>
      </p:sp>
      <p:sp>
        <p:nvSpPr>
          <p:cNvPr id="2" name="Rectangle 1"/>
          <p:cNvSpPr/>
          <p:nvPr/>
        </p:nvSpPr>
        <p:spPr>
          <a:xfrm>
            <a:off x="290863" y="3272785"/>
            <a:ext cx="712879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0"/>
            <a:r>
              <a:rPr lang="en-US" sz="2800" dirty="0"/>
              <a:t>small nerve fibers as well as blood vessels that supply the cells with oxygen and nutrients. </a:t>
            </a:r>
          </a:p>
          <a:p>
            <a:pPr algn="just" rtl="0"/>
            <a:r>
              <a:rPr lang="en-US" sz="2800" b="1" dirty="0"/>
              <a:t>It fills the space between groups of muscle cells , supports the epithelial tissue , and forms a layer that sheathes the lymphatic  and blood vessels Fig 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2360" y="2788918"/>
            <a:ext cx="4259782" cy="399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8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5"/>
          <p:cNvSpPr/>
          <p:nvPr/>
        </p:nvSpPr>
        <p:spPr>
          <a:xfrm>
            <a:off x="263352" y="260648"/>
            <a:ext cx="1152128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0"/>
            <a:r>
              <a:rPr lang="en-US" sz="3200" b="1" dirty="0">
                <a:solidFill>
                  <a:srgbClr val="FFFF00"/>
                </a:solidFill>
                <a:cs typeface="+mj-cs"/>
              </a:rPr>
              <a:t>3-Mucous tissue :</a:t>
            </a:r>
            <a:r>
              <a:rPr lang="en-US" sz="3200" b="1" dirty="0">
                <a:cs typeface="+mj-cs"/>
              </a:rPr>
              <a:t> it have abundant of ground substances. It is a jelly – like tissue </a:t>
            </a:r>
            <a:r>
              <a:rPr lang="en-US" sz="3200" b="1" dirty="0">
                <a:solidFill>
                  <a:srgbClr val="FFC000"/>
                </a:solidFill>
                <a:cs typeface="+mj-cs"/>
              </a:rPr>
              <a:t>containing very few fibers</a:t>
            </a:r>
            <a:r>
              <a:rPr lang="en-US" sz="3200" b="1" dirty="0">
                <a:cs typeface="+mj-cs"/>
              </a:rPr>
              <a:t> . </a:t>
            </a:r>
          </a:p>
          <a:p>
            <a:pPr algn="justLow" rtl="0"/>
            <a:r>
              <a:rPr lang="en-US" sz="3200" b="1" dirty="0">
                <a:cs typeface="+mj-cs"/>
              </a:rPr>
              <a:t>The cell in this tissue are mainly </a:t>
            </a:r>
            <a:r>
              <a:rPr lang="en-US" sz="3200" b="1" dirty="0">
                <a:solidFill>
                  <a:srgbClr val="FFC000"/>
                </a:solidFill>
                <a:cs typeface="+mj-cs"/>
              </a:rPr>
              <a:t>fibroblast</a:t>
            </a:r>
            <a:r>
              <a:rPr lang="en-US" sz="3200" b="1" dirty="0">
                <a:cs typeface="+mj-cs"/>
              </a:rPr>
              <a:t> . mucous tissue is the principle component of the </a:t>
            </a:r>
            <a:r>
              <a:rPr lang="en-US" sz="3200" b="1" dirty="0">
                <a:solidFill>
                  <a:srgbClr val="FFFF00"/>
                </a:solidFill>
                <a:cs typeface="+mj-cs"/>
              </a:rPr>
              <a:t>umbilical cord</a:t>
            </a:r>
            <a:r>
              <a:rPr lang="en-US" sz="3200" b="1" dirty="0">
                <a:cs typeface="+mj-cs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446"/>
          <a:stretch/>
        </p:blipFill>
        <p:spPr>
          <a:xfrm>
            <a:off x="6287746" y="2420888"/>
            <a:ext cx="5963600" cy="44371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65" y="2420888"/>
            <a:ext cx="6080681" cy="442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9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91344" y="1758958"/>
            <a:ext cx="590465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 rtl="0"/>
            <a:r>
              <a:rPr lang="en-US" sz="3200" b="1" dirty="0">
                <a:solidFill>
                  <a:srgbClr val="FFFF00"/>
                </a:solidFill>
              </a:rPr>
              <a:t>4-Mesenchyme tissue</a:t>
            </a:r>
            <a:r>
              <a:rPr lang="en-US" sz="3200" dirty="0">
                <a:solidFill>
                  <a:srgbClr val="FFFF00"/>
                </a:solidFill>
              </a:rPr>
              <a:t> : </a:t>
            </a:r>
            <a:r>
              <a:rPr lang="en-US" sz="3200" dirty="0"/>
              <a:t>it is made up of smalls cells with slender branching process that join to form a fine network. It is embryonic connective  which is consist the </a:t>
            </a:r>
            <a:r>
              <a:rPr lang="en-US" sz="3200" b="1" dirty="0">
                <a:solidFill>
                  <a:srgbClr val="FFC000"/>
                </a:solidFill>
              </a:rPr>
              <a:t>tissue of embryo </a:t>
            </a:r>
            <a:r>
              <a:rPr lang="en-US" sz="3200" dirty="0"/>
              <a:t>Fig(3).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628" y="1118476"/>
            <a:ext cx="5764028" cy="490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ستطيل 8"/>
          <p:cNvSpPr/>
          <p:nvPr/>
        </p:nvSpPr>
        <p:spPr>
          <a:xfrm>
            <a:off x="7727091" y="6098823"/>
            <a:ext cx="14061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cs typeface="+mj-cs"/>
              </a:rPr>
              <a:t>Fig (3)</a:t>
            </a:r>
            <a:endParaRPr lang="ar-IQ" sz="32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8997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5360" y="150844"/>
            <a:ext cx="115212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0"/>
            <a:r>
              <a:rPr lang="en-US" sz="3200" b="1" dirty="0">
                <a:solidFill>
                  <a:srgbClr val="FFFF00"/>
                </a:solidFill>
              </a:rPr>
              <a:t>5-Reticular tissue: 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is a specialized loose connective that provides the architectural framework of 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bone marrow, liver, spleen, lymph node, smooth muscle and gland and the islets of Langerhans. </a:t>
            </a:r>
          </a:p>
          <a:p>
            <a:pPr algn="just" rtl="0"/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It is made up of reticular fibers and fiber form supporting network for the cells.</a:t>
            </a:r>
            <a:endParaRPr lang="en-US" sz="5400" dirty="0"/>
          </a:p>
        </p:txBody>
      </p:sp>
      <p:pic>
        <p:nvPicPr>
          <p:cNvPr id="4098" name="Picture 2" descr="http://www.stegen.k12.mo.us/tchrpges/sghs/ksulkowski/images/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3" y="2971366"/>
            <a:ext cx="5791926" cy="386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332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91344" y="480529"/>
            <a:ext cx="1173730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0"/>
            <a:r>
              <a:rPr lang="en-US" sz="3000" b="1" dirty="0">
                <a:solidFill>
                  <a:srgbClr val="FFFF00"/>
                </a:solidFill>
                <a:cs typeface="+mj-cs"/>
              </a:rPr>
              <a:t>B. </a:t>
            </a:r>
            <a:r>
              <a:rPr lang="en-US" sz="3200" b="1" dirty="0">
                <a:solidFill>
                  <a:srgbClr val="FFFF00"/>
                </a:solidFill>
              </a:rPr>
              <a:t>Dense connective tissue: </a:t>
            </a:r>
          </a:p>
          <a:p>
            <a:pPr algn="justLow" rtl="0"/>
            <a:r>
              <a:rPr lang="en-US" sz="3200" dirty="0"/>
              <a:t>contains thicker and densely packed collagen fibers (</a:t>
            </a:r>
            <a:r>
              <a:rPr lang="en-US" sz="3200" b="1" dirty="0">
                <a:solidFill>
                  <a:srgbClr val="FFC000"/>
                </a:solidFill>
              </a:rPr>
              <a:t>fewer cells-types and less ground substance</a:t>
            </a:r>
            <a:r>
              <a:rPr lang="en-US" sz="3200" dirty="0"/>
              <a:t>), </a:t>
            </a:r>
          </a:p>
          <a:p>
            <a:pPr algn="justLow" rtl="0"/>
            <a:endParaRPr lang="en-US" sz="30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407045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352" y="620688"/>
            <a:ext cx="115212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FFFF00"/>
                </a:solidFill>
              </a:rPr>
              <a:t>irregular dense connective tissue </a:t>
            </a:r>
            <a:r>
              <a:rPr lang="en-US" sz="2800" dirty="0"/>
              <a:t>exhibits a random and irregular orientation of its collagen fibers, it is present in the </a:t>
            </a:r>
            <a:r>
              <a:rPr lang="en-US" sz="2800" b="1" dirty="0">
                <a:solidFill>
                  <a:srgbClr val="FFC000"/>
                </a:solidFill>
              </a:rPr>
              <a:t>dermis of skin</a:t>
            </a:r>
            <a:r>
              <a:rPr lang="en-US" sz="2800" dirty="0"/>
              <a:t>, in </a:t>
            </a:r>
            <a:r>
              <a:rPr lang="en-US" sz="2800" b="1" dirty="0">
                <a:solidFill>
                  <a:srgbClr val="FFC000"/>
                </a:solidFill>
              </a:rPr>
              <a:t>capsule of different organs</a:t>
            </a:r>
            <a:r>
              <a:rPr lang="en-US" sz="2800" dirty="0"/>
              <a:t>, and in </a:t>
            </a:r>
            <a:r>
              <a:rPr lang="en-US" sz="2800" b="1" dirty="0">
                <a:solidFill>
                  <a:srgbClr val="FFC000"/>
                </a:solidFill>
              </a:rPr>
              <a:t>areas for strong support</a:t>
            </a:r>
            <a:r>
              <a:rPr lang="en-US" sz="2800" dirty="0"/>
              <a:t>. </a:t>
            </a:r>
          </a:p>
          <a:p>
            <a:pPr algn="just" rtl="0"/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5625" b="34271"/>
          <a:stretch/>
        </p:blipFill>
        <p:spPr>
          <a:xfrm>
            <a:off x="1554414" y="3401616"/>
            <a:ext cx="9046979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005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64704"/>
            <a:ext cx="116652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Low" rtl="0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rgbClr val="FFFF00"/>
                </a:solidFill>
              </a:rPr>
              <a:t>Regular Dense connective tissue </a:t>
            </a:r>
            <a:r>
              <a:rPr lang="en-US" sz="3200" dirty="0"/>
              <a:t>exhibits densely packed collagen fibers with regular and  parallel arrangement. This type of tissue is found in the </a:t>
            </a:r>
            <a:r>
              <a:rPr lang="en-US" sz="3200" b="1" dirty="0">
                <a:solidFill>
                  <a:srgbClr val="FFC000"/>
                </a:solidFill>
              </a:rPr>
              <a:t>tendons</a:t>
            </a:r>
            <a:r>
              <a:rPr lang="en-US" sz="3200" dirty="0"/>
              <a:t> and </a:t>
            </a:r>
            <a:r>
              <a:rPr lang="en-US" sz="3200" b="1" dirty="0">
                <a:solidFill>
                  <a:srgbClr val="FFC000"/>
                </a:solidFill>
              </a:rPr>
              <a:t>ligaments</a:t>
            </a:r>
            <a:r>
              <a:rPr lang="en-US" sz="3200" dirty="0"/>
              <a:t>  Fig (5).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7349" b="49605"/>
          <a:stretch/>
        </p:blipFill>
        <p:spPr>
          <a:xfrm>
            <a:off x="0" y="3717032"/>
            <a:ext cx="8224217" cy="29523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A96F49-5F64-4DE6-9738-EA8413F03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4320" y="3140968"/>
            <a:ext cx="3925157" cy="363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393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49737D-612E-4AF3-8B98-884B913C1159}"/>
              </a:ext>
            </a:extLst>
          </p:cNvPr>
          <p:cNvSpPr/>
          <p:nvPr/>
        </p:nvSpPr>
        <p:spPr>
          <a:xfrm>
            <a:off x="4189069" y="2967335"/>
            <a:ext cx="3813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243461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127448" y="9432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/>
              <a:t>Functions</a:t>
            </a:r>
            <a:endParaRPr lang="ar-IQ" sz="4000" b="1" dirty="0"/>
          </a:p>
        </p:txBody>
      </p:sp>
      <p:sp>
        <p:nvSpPr>
          <p:cNvPr id="3" name="مستطيل 2"/>
          <p:cNvSpPr/>
          <p:nvPr/>
        </p:nvSpPr>
        <p:spPr>
          <a:xfrm>
            <a:off x="191344" y="610137"/>
            <a:ext cx="914501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 rtl="0"/>
            <a:r>
              <a:rPr lang="en-US" sz="2800" b="1" dirty="0"/>
              <a:t>1-</a:t>
            </a:r>
            <a:r>
              <a:rPr lang="en-US" sz="2800" dirty="0"/>
              <a:t> Hold together structures like </a:t>
            </a:r>
            <a:r>
              <a:rPr lang="en-US" sz="2800" b="1" dirty="0">
                <a:solidFill>
                  <a:srgbClr val="FFFF00"/>
                </a:solidFill>
              </a:rPr>
              <a:t>skin , muscle, blood vessels </a:t>
            </a:r>
            <a:r>
              <a:rPr lang="en-US" sz="2800" dirty="0" err="1"/>
              <a:t>etc</a:t>
            </a:r>
            <a:r>
              <a:rPr lang="en-US" sz="2800" dirty="0"/>
              <a:t> . also it form a framework that support the cellular elements of various organs like </a:t>
            </a:r>
            <a:r>
              <a:rPr lang="en-US" sz="2800" b="1" dirty="0">
                <a:solidFill>
                  <a:srgbClr val="FFC000"/>
                </a:solidFill>
              </a:rPr>
              <a:t>spleen</a:t>
            </a:r>
            <a:r>
              <a:rPr lang="en-US" sz="2800" dirty="0"/>
              <a:t>, </a:t>
            </a:r>
            <a:r>
              <a:rPr lang="en-US" sz="2800" b="1" dirty="0">
                <a:solidFill>
                  <a:srgbClr val="FFC000"/>
                </a:solidFill>
              </a:rPr>
              <a:t>lymph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C000"/>
                </a:solidFill>
              </a:rPr>
              <a:t>node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and </a:t>
            </a:r>
            <a:r>
              <a:rPr lang="en-US" sz="2800" b="1" dirty="0">
                <a:solidFill>
                  <a:srgbClr val="FFC000"/>
                </a:solidFill>
              </a:rPr>
              <a:t>glands</a:t>
            </a:r>
            <a:r>
              <a:rPr lang="en-US" sz="2800" dirty="0"/>
              <a:t> .</a:t>
            </a:r>
          </a:p>
          <a:p>
            <a:pPr algn="justLow" rtl="0"/>
            <a:r>
              <a:rPr lang="en-US" sz="2800" b="1" dirty="0"/>
              <a:t>2-</a:t>
            </a:r>
            <a:r>
              <a:rPr lang="en-US" sz="2800" dirty="0"/>
              <a:t> The looseness of </a:t>
            </a:r>
            <a:r>
              <a:rPr lang="en-US" sz="2800" b="1" dirty="0">
                <a:solidFill>
                  <a:srgbClr val="FFFF00"/>
                </a:solidFill>
              </a:rPr>
              <a:t>areolar  tissue </a:t>
            </a:r>
            <a:r>
              <a:rPr lang="en-US" sz="2800" dirty="0"/>
              <a:t>facilitate movement between structure connected by it . </a:t>
            </a:r>
          </a:p>
          <a:p>
            <a:pPr algn="justLow" rtl="0"/>
            <a:r>
              <a:rPr lang="en-US" sz="2800" b="1" dirty="0"/>
              <a:t>3-</a:t>
            </a:r>
            <a:r>
              <a:rPr lang="en-US" sz="2800" dirty="0"/>
              <a:t> Tendon transmits the pull of muscle to their insertion </a:t>
            </a:r>
            <a:endParaRPr lang="ar-IQ" sz="2800" dirty="0"/>
          </a:p>
          <a:p>
            <a:pPr algn="justLow" rtl="0"/>
            <a:r>
              <a:rPr lang="en-US" sz="2800" b="1" dirty="0"/>
              <a:t>4-</a:t>
            </a:r>
            <a:r>
              <a:rPr lang="en-US" sz="2800" dirty="0"/>
              <a:t> Ligament it hold the bone ends together as joints. </a:t>
            </a:r>
          </a:p>
          <a:p>
            <a:pPr algn="justLow" rtl="0"/>
            <a:r>
              <a:rPr lang="en-US" sz="2800" dirty="0"/>
              <a:t>5- Forming a site for </a:t>
            </a:r>
            <a:r>
              <a:rPr lang="en-US" sz="2800" b="1" dirty="0">
                <a:solidFill>
                  <a:srgbClr val="FFC000"/>
                </a:solidFill>
              </a:rPr>
              <a:t>storage of fat</a:t>
            </a:r>
            <a:r>
              <a:rPr lang="en-US" sz="2800" dirty="0"/>
              <a:t>.</a:t>
            </a:r>
          </a:p>
          <a:p>
            <a:pPr algn="justLow" rtl="0"/>
            <a:r>
              <a:rPr lang="en-US" sz="2800" b="1" dirty="0"/>
              <a:t>6-</a:t>
            </a:r>
            <a:r>
              <a:rPr lang="en-US" sz="2800" dirty="0"/>
              <a:t> </a:t>
            </a:r>
            <a:r>
              <a:rPr lang="en-US" sz="2800" b="1" dirty="0">
                <a:solidFill>
                  <a:srgbClr val="FFC000"/>
                </a:solidFill>
              </a:rPr>
              <a:t>Defense</a:t>
            </a:r>
            <a:r>
              <a:rPr lang="en-US" sz="2800" dirty="0"/>
              <a:t> and </a:t>
            </a:r>
            <a:r>
              <a:rPr lang="en-US" sz="2800" b="1" dirty="0">
                <a:solidFill>
                  <a:srgbClr val="FFC000"/>
                </a:solidFill>
              </a:rPr>
              <a:t>protection</a:t>
            </a:r>
            <a:r>
              <a:rPr lang="en-US" sz="2800" dirty="0"/>
              <a:t> against invading foreign substances (ex: bacteria) </a:t>
            </a:r>
          </a:p>
          <a:p>
            <a:pPr algn="justLow" rtl="0"/>
            <a:r>
              <a:rPr lang="en-US" sz="2800" b="1" dirty="0"/>
              <a:t>7-</a:t>
            </a:r>
            <a:r>
              <a:rPr lang="en-US" sz="2800" dirty="0"/>
              <a:t> Helping in </a:t>
            </a:r>
            <a:r>
              <a:rPr lang="en-US" sz="2800" b="1" dirty="0">
                <a:solidFill>
                  <a:srgbClr val="FFC000"/>
                </a:solidFill>
              </a:rPr>
              <a:t>wound repair</a:t>
            </a:r>
            <a:r>
              <a:rPr lang="en-US" sz="2800" dirty="0"/>
              <a:t>.</a:t>
            </a:r>
          </a:p>
        </p:txBody>
      </p:sp>
      <p:pic>
        <p:nvPicPr>
          <p:cNvPr id="1026" name="Picture 2" descr="http://boneandspine.com/wp-content/uploads/2008/03/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91" b="5561"/>
          <a:stretch/>
        </p:blipFill>
        <p:spPr bwMode="auto">
          <a:xfrm>
            <a:off x="9507194" y="94321"/>
            <a:ext cx="2499705" cy="276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eorthopod.com/images/ContentImages/knee/knee_pcl/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162" y="2996952"/>
            <a:ext cx="2483768" cy="253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636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367181" y="152714"/>
            <a:ext cx="48429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cs typeface="+mj-cs"/>
              </a:rPr>
              <a:t>Connective tissue cells </a:t>
            </a:r>
            <a:endParaRPr lang="ar-IQ" sz="3200" dirty="0">
              <a:cs typeface="+mj-cs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0" y="760157"/>
            <a:ext cx="119286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 rtl="0"/>
            <a:r>
              <a:rPr lang="en-US" sz="3200" b="1" dirty="0">
                <a:solidFill>
                  <a:srgbClr val="FFFF00"/>
                </a:solidFill>
                <a:cs typeface="+mj-cs"/>
              </a:rPr>
              <a:t>1-Fibroblasts</a:t>
            </a:r>
            <a:r>
              <a:rPr lang="en-US" sz="3200" dirty="0">
                <a:solidFill>
                  <a:srgbClr val="FFFF00"/>
                </a:solidFill>
                <a:cs typeface="+mj-cs"/>
              </a:rPr>
              <a:t> </a:t>
            </a:r>
            <a:r>
              <a:rPr lang="en-US" sz="3200" dirty="0">
                <a:cs typeface="+mj-cs"/>
              </a:rPr>
              <a:t>are the most common connective tissue cells; it is synthesize connective tissue fibers and the surrounding ground substance.</a:t>
            </a:r>
            <a:endParaRPr lang="ar-IQ" sz="3200" dirty="0">
              <a:cs typeface="+mj-cs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0" y="2328020"/>
            <a:ext cx="119286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 rtl="0"/>
            <a:r>
              <a:rPr lang="en-US" sz="3200" b="1" dirty="0">
                <a:solidFill>
                  <a:srgbClr val="FFFF00"/>
                </a:solidFill>
                <a:cs typeface="+mj-cs"/>
              </a:rPr>
              <a:t>2-Adipose (fat) cells </a:t>
            </a:r>
            <a:r>
              <a:rPr lang="en-US" sz="3200" dirty="0">
                <a:cs typeface="+mj-cs"/>
              </a:rPr>
              <a:t>store fat and may occur singly or in groups. When adipose cell </a:t>
            </a:r>
            <a:r>
              <a:rPr lang="en-US" sz="3200" i="1" dirty="0">
                <a:cs typeface="+mj-cs"/>
              </a:rPr>
              <a:t>predominate</a:t>
            </a:r>
            <a:r>
              <a:rPr lang="en-US" sz="3200" dirty="0">
                <a:cs typeface="+mj-cs"/>
              </a:rPr>
              <a:t>, it is called </a:t>
            </a:r>
            <a:r>
              <a:rPr lang="en-US" sz="3200" b="1" i="1" dirty="0">
                <a:cs typeface="+mj-cs"/>
              </a:rPr>
              <a:t>adipose tissue.</a:t>
            </a:r>
            <a:r>
              <a:rPr lang="en-US" sz="3200" dirty="0">
                <a:cs typeface="+mj-cs"/>
              </a:rPr>
              <a:t> </a:t>
            </a:r>
            <a:endParaRPr lang="ar-IQ" sz="3200" dirty="0">
              <a:cs typeface="+mj-cs"/>
            </a:endParaRPr>
          </a:p>
        </p:txBody>
      </p:sp>
      <p:pic>
        <p:nvPicPr>
          <p:cNvPr id="1026" name="Picture 2" descr="http://1.bp.blogspot.com/-npdyCUV_fg0/TjpJEiAVaWI/AAAAAAAAAAQ/u1koad5BrSQ/s1600/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62" y="3573016"/>
            <a:ext cx="3144518" cy="322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humb7.shutterstock.com/display_pic_with_logo/848740/188950985/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280" y="3573016"/>
            <a:ext cx="3661288" cy="322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90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5"/>
          <p:cNvSpPr/>
          <p:nvPr/>
        </p:nvSpPr>
        <p:spPr>
          <a:xfrm>
            <a:off x="119336" y="476673"/>
            <a:ext cx="11809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 rtl="0"/>
            <a:r>
              <a:rPr lang="en-US" sz="2800" b="1" dirty="0">
                <a:solidFill>
                  <a:srgbClr val="FFFF00"/>
                </a:solidFill>
                <a:cs typeface="+mj-cs"/>
              </a:rPr>
              <a:t>3-Macrophages </a:t>
            </a:r>
            <a:r>
              <a:rPr lang="en-US" sz="2800" dirty="0">
                <a:cs typeface="+mj-cs"/>
              </a:rPr>
              <a:t>or </a:t>
            </a:r>
            <a:r>
              <a:rPr lang="en-US" sz="2800" b="1" i="1" dirty="0">
                <a:cs typeface="+mj-cs"/>
              </a:rPr>
              <a:t>histocytes</a:t>
            </a:r>
            <a:r>
              <a:rPr lang="en-US" sz="2800" dirty="0">
                <a:cs typeface="+mj-cs"/>
              </a:rPr>
              <a:t> are phagocytic and are most numerous in the loose connective tissue regions.                                                                                                    </a:t>
            </a:r>
            <a:endParaRPr lang="ar-IQ" sz="2800" dirty="0">
              <a:cs typeface="+mj-cs"/>
            </a:endParaRPr>
          </a:p>
        </p:txBody>
      </p:sp>
      <p:sp>
        <p:nvSpPr>
          <p:cNvPr id="3" name="مستطيل 6"/>
          <p:cNvSpPr/>
          <p:nvPr/>
        </p:nvSpPr>
        <p:spPr>
          <a:xfrm>
            <a:off x="119336" y="1418369"/>
            <a:ext cx="118093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 rtl="0"/>
            <a:r>
              <a:rPr lang="en-US" sz="2800" b="1" dirty="0">
                <a:solidFill>
                  <a:srgbClr val="FFFF00"/>
                </a:solidFill>
                <a:cs typeface="+mj-cs"/>
              </a:rPr>
              <a:t>4-Mast cells </a:t>
            </a:r>
            <a:r>
              <a:rPr lang="en-US" sz="2800" dirty="0">
                <a:cs typeface="+mj-cs"/>
              </a:rPr>
              <a:t>usually closed associated with blood vessels are widely distributed in connective tissue of the </a:t>
            </a:r>
            <a:r>
              <a:rPr lang="en-US" sz="2800" b="1" dirty="0">
                <a:solidFill>
                  <a:srgbClr val="FFC000"/>
                </a:solidFill>
                <a:cs typeface="+mj-cs"/>
              </a:rPr>
              <a:t>skin and in digestive and respiratory organs</a:t>
            </a:r>
            <a:r>
              <a:rPr lang="en-US" sz="2800" dirty="0">
                <a:cs typeface="+mj-cs"/>
              </a:rPr>
              <a:t>. And it is spherical cell filled with fine, dark- staining granules, that contains mediators such as </a:t>
            </a:r>
            <a:r>
              <a:rPr lang="en-US" sz="2800" b="1" dirty="0">
                <a:solidFill>
                  <a:srgbClr val="FFC000"/>
                </a:solidFill>
                <a:cs typeface="+mj-cs"/>
              </a:rPr>
              <a:t>histamine &amp; heparin </a:t>
            </a:r>
            <a:r>
              <a:rPr lang="en-US" sz="2800" dirty="0">
                <a:cs typeface="+mj-cs"/>
              </a:rPr>
              <a:t>.                                                                                         </a:t>
            </a:r>
          </a:p>
        </p:txBody>
      </p:sp>
      <p:pic>
        <p:nvPicPr>
          <p:cNvPr id="2050" name="Picture 2" descr="https://media1.britannica.com/eb-media/89/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276" y="3542978"/>
            <a:ext cx="4632449" cy="308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-media-cache-ak0.pinimg.com/originals/34/a2/53/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12"/>
          <a:stretch/>
        </p:blipFill>
        <p:spPr bwMode="auto">
          <a:xfrm>
            <a:off x="6305748" y="3549352"/>
            <a:ext cx="4320332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8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342111" y="154375"/>
            <a:ext cx="115932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 rtl="0"/>
            <a:r>
              <a:rPr lang="en-US" sz="3200" b="1" dirty="0">
                <a:solidFill>
                  <a:srgbClr val="FFFF00"/>
                </a:solidFill>
                <a:cs typeface="+mj-cs"/>
              </a:rPr>
              <a:t>5-Plasma cells</a:t>
            </a:r>
            <a:r>
              <a:rPr lang="en-US" sz="3200" dirty="0">
                <a:solidFill>
                  <a:srgbClr val="FFFF00"/>
                </a:solidFill>
                <a:cs typeface="+mj-cs"/>
              </a:rPr>
              <a:t> </a:t>
            </a:r>
            <a:r>
              <a:rPr lang="en-US" sz="3200" dirty="0">
                <a:cs typeface="+mj-cs"/>
              </a:rPr>
              <a:t>are large cells arise from B lymphocytes that migrate into the connective tissue. These cells are found in great abundance in the loose connective tissue and lymphatic tissue of </a:t>
            </a:r>
            <a:r>
              <a:rPr lang="en-US" sz="3200" b="1" dirty="0">
                <a:solidFill>
                  <a:srgbClr val="FFC000"/>
                </a:solidFill>
                <a:cs typeface="+mj-cs"/>
              </a:rPr>
              <a:t>the respiratory </a:t>
            </a:r>
            <a:r>
              <a:rPr lang="en-US" sz="3200" dirty="0">
                <a:cs typeface="+mj-cs"/>
              </a:rPr>
              <a:t>and</a:t>
            </a:r>
            <a:r>
              <a:rPr lang="en-US" sz="3200" b="1" dirty="0">
                <a:solidFill>
                  <a:srgbClr val="FFC000"/>
                </a:solidFill>
                <a:cs typeface="+mj-cs"/>
              </a:rPr>
              <a:t> digestive tracts </a:t>
            </a:r>
            <a:r>
              <a:rPr lang="en-US" sz="3200" dirty="0">
                <a:cs typeface="+mj-cs"/>
              </a:rPr>
              <a:t>respectively</a:t>
            </a:r>
            <a:r>
              <a:rPr lang="en-US" sz="3200" b="1" dirty="0">
                <a:solidFill>
                  <a:srgbClr val="FFC000"/>
                </a:solidFill>
                <a:cs typeface="+mj-cs"/>
              </a:rPr>
              <a:t>.  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335360" y="2708920"/>
            <a:ext cx="115932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 rtl="0"/>
            <a:r>
              <a:rPr lang="en-US" sz="3600" b="1" dirty="0">
                <a:solidFill>
                  <a:srgbClr val="FFFF00"/>
                </a:solidFill>
                <a:cs typeface="+mj-cs"/>
              </a:rPr>
              <a:t>6-</a:t>
            </a:r>
            <a:r>
              <a:rPr lang="en-US" sz="3200" b="1" dirty="0">
                <a:solidFill>
                  <a:srgbClr val="FFFF00"/>
                </a:solidFill>
                <a:cs typeface="+mj-cs"/>
              </a:rPr>
              <a:t>Leukocytes</a:t>
            </a:r>
            <a:r>
              <a:rPr lang="en-US" sz="3600" dirty="0">
                <a:solidFill>
                  <a:srgbClr val="FFFF00"/>
                </a:solidFill>
                <a:cs typeface="+mj-cs"/>
              </a:rPr>
              <a:t> </a:t>
            </a:r>
            <a:r>
              <a:rPr lang="en-US" sz="3200" dirty="0">
                <a:cs typeface="+mj-cs"/>
              </a:rPr>
              <a:t>are migrate into the connective tissue from the blood vessels their main function </a:t>
            </a:r>
            <a:r>
              <a:rPr lang="en-US" sz="3200" b="1" dirty="0">
                <a:solidFill>
                  <a:srgbClr val="FFC000"/>
                </a:solidFill>
                <a:cs typeface="+mj-cs"/>
              </a:rPr>
              <a:t>is to defend the organism against bacterial invasion of foreign matter. </a:t>
            </a:r>
          </a:p>
        </p:txBody>
      </p:sp>
      <p:pic>
        <p:nvPicPr>
          <p:cNvPr id="3074" name="Picture 2" descr="https://upload.wikimedia.org/wikipedia/en/thumb/d/de/Plasma_cell_leukemia.jpg/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371" y="4481014"/>
            <a:ext cx="2991704" cy="237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thumbs.dreamstime.com/z/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83"/>
          <a:stretch/>
        </p:blipFill>
        <p:spPr bwMode="auto">
          <a:xfrm>
            <a:off x="4537075" y="4481014"/>
            <a:ext cx="2999084" cy="237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ntranet.tdmu.edu.ua/data/kafedra/internal/normal_phiz/classes_stud/en/nurse/bacchaour%20of%20sciences%20in%20nurses/bsn/06%20Physiology%20of%20leukocytes%20Leucocyte%20formula%20Blood%20types.files/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4" t="4985" r="5222" b="6752"/>
          <a:stretch/>
        </p:blipFill>
        <p:spPr bwMode="auto">
          <a:xfrm>
            <a:off x="7536160" y="4481014"/>
            <a:ext cx="3131841" cy="237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90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3572824" y="442679"/>
            <a:ext cx="54643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+mj-cs"/>
              </a:rPr>
              <a:t>Fibers in connective tissue </a:t>
            </a:r>
            <a:endParaRPr lang="ar-IQ" sz="3200" dirty="0">
              <a:cs typeface="+mj-cs"/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191344" y="1166713"/>
            <a:ext cx="118093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0"/>
            <a:r>
              <a:rPr lang="en-US" sz="3200" b="1" dirty="0">
                <a:solidFill>
                  <a:srgbClr val="FFFF00"/>
                </a:solidFill>
                <a:cs typeface="+mj-cs"/>
              </a:rPr>
              <a:t>1- Collagen fibers</a:t>
            </a:r>
            <a:r>
              <a:rPr lang="en-US" sz="3200" dirty="0">
                <a:solidFill>
                  <a:srgbClr val="FFFF00"/>
                </a:solidFill>
                <a:cs typeface="+mj-cs"/>
              </a:rPr>
              <a:t> </a:t>
            </a:r>
            <a:r>
              <a:rPr lang="en-US" sz="3200" dirty="0">
                <a:cs typeface="+mj-cs"/>
              </a:rPr>
              <a:t>are tough , fibrous protein that are thick and that do not branch . they are the most abundant fibers of most connective tissue of all organs. </a:t>
            </a:r>
            <a:endParaRPr lang="ar-IQ" sz="3200" dirty="0">
              <a:cs typeface="+mj-cs"/>
            </a:endParaRPr>
          </a:p>
        </p:txBody>
      </p:sp>
      <p:pic>
        <p:nvPicPr>
          <p:cNvPr id="1026" name="Picture 2" descr="https://s-media-cache-ak0.pinimg.com/736x/96/46/bd/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174" y="3568248"/>
            <a:ext cx="4380826" cy="328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indiana.edu/~anat215/virtualscope2/images/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573607"/>
            <a:ext cx="4328619" cy="328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904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2"/>
          <p:cNvSpPr/>
          <p:nvPr/>
        </p:nvSpPr>
        <p:spPr>
          <a:xfrm>
            <a:off x="263352" y="620688"/>
            <a:ext cx="1166529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0"/>
            <a:r>
              <a:rPr lang="en-US" sz="3200" b="1" dirty="0">
                <a:solidFill>
                  <a:srgbClr val="FFFF00"/>
                </a:solidFill>
                <a:cs typeface="+mj-cs"/>
              </a:rPr>
              <a:t>2-The elastic fibers </a:t>
            </a:r>
            <a:r>
              <a:rPr lang="en-US" sz="3200" dirty="0">
                <a:cs typeface="+mj-cs"/>
              </a:rPr>
              <a:t>are thin and small that branch, they have less tensile strength than collagen fibers. the elastic fibers found in the </a:t>
            </a:r>
            <a:r>
              <a:rPr lang="en-US" sz="3200" b="1" dirty="0">
                <a:solidFill>
                  <a:srgbClr val="FFC000"/>
                </a:solidFill>
                <a:cs typeface="+mj-cs"/>
              </a:rPr>
              <a:t>lungs , bladder </a:t>
            </a:r>
            <a:r>
              <a:rPr lang="en-US" sz="3200" dirty="0">
                <a:cs typeface="+mj-cs"/>
              </a:rPr>
              <a:t>and</a:t>
            </a:r>
            <a:r>
              <a:rPr lang="en-US" sz="3200" b="1" dirty="0">
                <a:solidFill>
                  <a:srgbClr val="FFC000"/>
                </a:solidFill>
                <a:cs typeface="+mj-cs"/>
              </a:rPr>
              <a:t> skin. in the wall of aorta.          </a:t>
            </a:r>
            <a:endParaRPr lang="ar-IQ" sz="3200" b="1" dirty="0">
              <a:solidFill>
                <a:srgbClr val="FFC000"/>
              </a:solidFill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672" y="3140968"/>
            <a:ext cx="4944159" cy="3711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8831" y="3140968"/>
            <a:ext cx="4200525" cy="371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72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5"/>
          <p:cNvSpPr/>
          <p:nvPr/>
        </p:nvSpPr>
        <p:spPr>
          <a:xfrm>
            <a:off x="335360" y="548681"/>
            <a:ext cx="115932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0"/>
            <a:r>
              <a:rPr lang="en-US" sz="3200" b="1" dirty="0">
                <a:solidFill>
                  <a:srgbClr val="FFFF00"/>
                </a:solidFill>
                <a:cs typeface="+mj-cs"/>
              </a:rPr>
              <a:t>3-The reticular fibers </a:t>
            </a:r>
            <a:r>
              <a:rPr lang="en-US" sz="3200" dirty="0">
                <a:cs typeface="+mj-cs"/>
              </a:rPr>
              <a:t>are thin and form a delicate netlike framework in the </a:t>
            </a:r>
            <a:r>
              <a:rPr lang="en-US" sz="3200" b="1" dirty="0">
                <a:solidFill>
                  <a:srgbClr val="FFC000"/>
                </a:solidFill>
                <a:cs typeface="+mj-cs"/>
              </a:rPr>
              <a:t>liver</a:t>
            </a:r>
            <a:r>
              <a:rPr lang="en-US" sz="3200" dirty="0">
                <a:solidFill>
                  <a:srgbClr val="FFC000"/>
                </a:solidFill>
                <a:cs typeface="+mj-cs"/>
              </a:rPr>
              <a:t> </a:t>
            </a:r>
            <a:r>
              <a:rPr lang="en-US" sz="3200" dirty="0">
                <a:cs typeface="+mj-cs"/>
              </a:rPr>
              <a:t>, </a:t>
            </a:r>
            <a:r>
              <a:rPr lang="en-US" sz="3200" b="1" dirty="0">
                <a:solidFill>
                  <a:srgbClr val="FFC000"/>
                </a:solidFill>
                <a:cs typeface="+mj-cs"/>
              </a:rPr>
              <a:t>lymph node , spleen </a:t>
            </a:r>
            <a:r>
              <a:rPr lang="en-US" sz="3200" dirty="0">
                <a:cs typeface="+mj-cs"/>
              </a:rPr>
              <a:t>and</a:t>
            </a:r>
            <a:r>
              <a:rPr lang="en-US" sz="3200" b="1" dirty="0">
                <a:solidFill>
                  <a:srgbClr val="FFC000"/>
                </a:solidFill>
                <a:cs typeface="+mj-cs"/>
              </a:rPr>
              <a:t> other where the filter blood and lymph </a:t>
            </a:r>
            <a:r>
              <a:rPr lang="en-US" sz="3200" dirty="0">
                <a:cs typeface="+mj-cs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533" y="2420888"/>
            <a:ext cx="9142754" cy="342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515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830</TotalTime>
  <Words>1186</Words>
  <Application>Microsoft Office PowerPoint</Application>
  <PresentationFormat>Widescreen</PresentationFormat>
  <Paragraphs>80</Paragraphs>
  <Slides>28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Century Gothic</vt:lpstr>
      <vt:lpstr>Times New Roman</vt:lpstr>
      <vt:lpstr>Wingdings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ali</dc:creator>
  <cp:lastModifiedBy>Talib</cp:lastModifiedBy>
  <cp:revision>112</cp:revision>
  <dcterms:created xsi:type="dcterms:W3CDTF">2012-04-11T20:23:15Z</dcterms:created>
  <dcterms:modified xsi:type="dcterms:W3CDTF">2020-06-05T15:20:18Z</dcterms:modified>
</cp:coreProperties>
</file>