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41"/>
  </p:notesMasterIdLst>
  <p:sldIdLst>
    <p:sldId id="256" r:id="rId2"/>
    <p:sldId id="368" r:id="rId3"/>
    <p:sldId id="337" r:id="rId4"/>
    <p:sldId id="357" r:id="rId5"/>
    <p:sldId id="358" r:id="rId6"/>
    <p:sldId id="338" r:id="rId7"/>
    <p:sldId id="361" r:id="rId8"/>
    <p:sldId id="359" r:id="rId9"/>
    <p:sldId id="360" r:id="rId10"/>
    <p:sldId id="363" r:id="rId11"/>
    <p:sldId id="364" r:id="rId12"/>
    <p:sldId id="365" r:id="rId13"/>
    <p:sldId id="366" r:id="rId14"/>
    <p:sldId id="367" r:id="rId15"/>
    <p:sldId id="339" r:id="rId16"/>
    <p:sldId id="362" r:id="rId17"/>
    <p:sldId id="321" r:id="rId18"/>
    <p:sldId id="306" r:id="rId19"/>
    <p:sldId id="307" r:id="rId20"/>
    <p:sldId id="340" r:id="rId21"/>
    <p:sldId id="341" r:id="rId22"/>
    <p:sldId id="342" r:id="rId23"/>
    <p:sldId id="308" r:id="rId24"/>
    <p:sldId id="336" r:id="rId25"/>
    <p:sldId id="310" r:id="rId26"/>
    <p:sldId id="312" r:id="rId27"/>
    <p:sldId id="313" r:id="rId28"/>
    <p:sldId id="315" r:id="rId29"/>
    <p:sldId id="294" r:id="rId30"/>
    <p:sldId id="317" r:id="rId31"/>
    <p:sldId id="258" r:id="rId32"/>
    <p:sldId id="333" r:id="rId33"/>
    <p:sldId id="257" r:id="rId34"/>
    <p:sldId id="302" r:id="rId35"/>
    <p:sldId id="259" r:id="rId36"/>
    <p:sldId id="267" r:id="rId37"/>
    <p:sldId id="269" r:id="rId38"/>
    <p:sldId id="300" r:id="rId39"/>
    <p:sldId id="356"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9B3B8D"/>
    <a:srgbClr val="009900"/>
    <a:srgbClr val="FFFF00"/>
    <a:srgbClr val="FB2136"/>
    <a:srgbClr val="7E210E"/>
    <a:srgbClr val="33CC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847" autoAdjust="0"/>
  </p:normalViewPr>
  <p:slideViewPr>
    <p:cSldViewPr>
      <p:cViewPr varScale="1">
        <p:scale>
          <a:sx n="94" d="100"/>
          <a:sy n="94" d="100"/>
        </p:scale>
        <p:origin x="941" y="9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6565EC78-0CE2-48FE-83F4-66B3D3BAC75E}" type="datetimeFigureOut">
              <a:rPr lang="en-US"/>
              <a:pPr>
                <a:defRPr/>
              </a:pPr>
              <a:t>12/7/2020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8E83CB7-4569-44DD-9798-88596394B294}" type="slidenum">
              <a:rPr lang="ar-SA"/>
              <a:pPr>
                <a:defRPr/>
              </a:pPr>
              <a:t>‹#›</a:t>
            </a:fld>
            <a:endParaRPr lang="en-US"/>
          </a:p>
        </p:txBody>
      </p:sp>
    </p:spTree>
    <p:extLst>
      <p:ext uri="{BB962C8B-B14F-4D97-AF65-F5344CB8AC3E}">
        <p14:creationId xmlns:p14="http://schemas.microsoft.com/office/powerpoint/2010/main" val="25340868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0C6DD8-549E-4F17-9CF0-18A1869B183D}" type="slidenum">
              <a:rPr lang="ar-SA" altLang="en-US" smtClean="0">
                <a:latin typeface="Arial" panose="020B0604020202020204" pitchFamily="34" charset="0"/>
              </a:rPr>
              <a:pPr>
                <a:spcBef>
                  <a:spcPct val="0"/>
                </a:spcBef>
              </a:pPr>
              <a:t>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040270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256AF1-B55A-47B0-9C3C-509598A5CC7B}" type="slidenum">
              <a:rPr lang="ar-SA" altLang="en-US" smtClean="0">
                <a:latin typeface="Arial" panose="020B0604020202020204" pitchFamily="34" charset="0"/>
              </a:rPr>
              <a:pPr>
                <a:spcBef>
                  <a:spcPct val="0"/>
                </a:spcBef>
              </a:pPr>
              <a:t>29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34942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E20F97-5EC0-451B-88E3-E57678E74319}" type="slidenum">
              <a:rPr lang="ar-SA" altLang="en-US" smtClean="0">
                <a:latin typeface="Arial" panose="020B0604020202020204" pitchFamily="34" charset="0"/>
              </a:rPr>
              <a:pPr>
                <a:spcBef>
                  <a:spcPct val="0"/>
                </a:spcBef>
              </a:pPr>
              <a:t>31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50073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A173F6-9A37-4E25-933B-14EF161EC02C}" type="slidenum">
              <a:rPr lang="ar-SA" altLang="en-US" smtClean="0">
                <a:latin typeface="Arial" panose="020B0604020202020204" pitchFamily="34" charset="0"/>
              </a:rPr>
              <a:pPr>
                <a:spcBef>
                  <a:spcPct val="0"/>
                </a:spcBef>
              </a:pPr>
              <a:t>33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67151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D4DAC1-F1F4-47AA-8D9A-C57B280A3006}" type="slidenum">
              <a:rPr lang="ar-SA" altLang="en-US" smtClean="0">
                <a:latin typeface="Arial" panose="020B0604020202020204" pitchFamily="34" charset="0"/>
              </a:rPr>
              <a:pPr>
                <a:spcBef>
                  <a:spcPct val="0"/>
                </a:spcBef>
              </a:pPr>
              <a:t>34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39564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94AC80-E85F-40B5-AA97-DF0F21E6A78B}" type="slidenum">
              <a:rPr lang="ar-SA" altLang="en-US" smtClean="0">
                <a:latin typeface="Arial" panose="020B0604020202020204" pitchFamily="34" charset="0"/>
              </a:rPr>
              <a:pPr>
                <a:spcBef>
                  <a:spcPct val="0"/>
                </a:spcBef>
              </a:pPr>
              <a:t>35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730321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1B58B1-FA73-4782-9104-5B0E8648BA37}" type="slidenum">
              <a:rPr lang="ar-SA" altLang="en-US" smtClean="0">
                <a:latin typeface="Arial" panose="020B0604020202020204" pitchFamily="34" charset="0"/>
              </a:rPr>
              <a:pPr>
                <a:spcBef>
                  <a:spcPct val="0"/>
                </a:spcBef>
              </a:pPr>
              <a:t>36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92292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EEBED7-CA44-4EA9-9F5D-07A3F68542AD}" type="slidenum">
              <a:rPr lang="ar-SA" altLang="en-US" smtClean="0">
                <a:latin typeface="Arial" panose="020B0604020202020204" pitchFamily="34" charset="0"/>
              </a:rPr>
              <a:pPr>
                <a:spcBef>
                  <a:spcPct val="0"/>
                </a:spcBef>
              </a:pPr>
              <a:t>37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571767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3F3ACD-0B26-4D26-A4CF-65FB75BB747F}" type="slidenum">
              <a:rPr lang="ar-SA" altLang="en-US" smtClean="0">
                <a:latin typeface="Arial" panose="020B0604020202020204" pitchFamily="34" charset="0"/>
              </a:rPr>
              <a:pPr>
                <a:spcBef>
                  <a:spcPct val="0"/>
                </a:spcBef>
              </a:pPr>
              <a:t>38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319945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263D77-4F56-43E9-AC09-9214283B2D9D}" type="slidenum">
              <a:rPr lang="ar-SA"/>
              <a:pPr>
                <a:defRPr/>
              </a:pPr>
              <a:t>‹#›</a:t>
            </a:fld>
            <a:endParaRPr lang="en-US"/>
          </a:p>
        </p:txBody>
      </p:sp>
    </p:spTree>
    <p:extLst>
      <p:ext uri="{BB962C8B-B14F-4D97-AF65-F5344CB8AC3E}">
        <p14:creationId xmlns:p14="http://schemas.microsoft.com/office/powerpoint/2010/main" val="1955300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AB8247-AD1A-4191-AC36-B78927B8003D}" type="slidenum">
              <a:rPr lang="ar-SA"/>
              <a:pPr>
                <a:defRPr/>
              </a:pPr>
              <a:t>‹#›</a:t>
            </a:fld>
            <a:endParaRPr lang="en-US"/>
          </a:p>
        </p:txBody>
      </p:sp>
    </p:spTree>
    <p:extLst>
      <p:ext uri="{BB962C8B-B14F-4D97-AF65-F5344CB8AC3E}">
        <p14:creationId xmlns:p14="http://schemas.microsoft.com/office/powerpoint/2010/main" val="1735737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9E5BD6-C43A-4414-AD8D-086F8940AE83}" type="slidenum">
              <a:rPr lang="ar-SA"/>
              <a:pPr>
                <a:defRPr/>
              </a:pPr>
              <a:t>‹#›</a:t>
            </a:fld>
            <a:endParaRPr lang="en-US"/>
          </a:p>
        </p:txBody>
      </p:sp>
    </p:spTree>
    <p:extLst>
      <p:ext uri="{BB962C8B-B14F-4D97-AF65-F5344CB8AC3E}">
        <p14:creationId xmlns:p14="http://schemas.microsoft.com/office/powerpoint/2010/main" val="1027773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A8A9EE-ED42-48BE-8EC0-0CA3FE1BE32C}" type="slidenum">
              <a:rPr lang="ar-SA"/>
              <a:pPr>
                <a:defRPr/>
              </a:pPr>
              <a:t>‹#›</a:t>
            </a:fld>
            <a:endParaRPr lang="en-US"/>
          </a:p>
        </p:txBody>
      </p:sp>
    </p:spTree>
    <p:extLst>
      <p:ext uri="{BB962C8B-B14F-4D97-AF65-F5344CB8AC3E}">
        <p14:creationId xmlns:p14="http://schemas.microsoft.com/office/powerpoint/2010/main" val="4176705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DF2162-D496-4013-8F8E-7C776C95FD6E}" type="slidenum">
              <a:rPr lang="ar-SA"/>
              <a:pPr>
                <a:defRPr/>
              </a:pPr>
              <a:t>‹#›</a:t>
            </a:fld>
            <a:endParaRPr lang="en-US"/>
          </a:p>
        </p:txBody>
      </p:sp>
    </p:spTree>
    <p:extLst>
      <p:ext uri="{BB962C8B-B14F-4D97-AF65-F5344CB8AC3E}">
        <p14:creationId xmlns:p14="http://schemas.microsoft.com/office/powerpoint/2010/main" val="316870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910CEE-60B6-4A39-9C6F-F081003CE409}" type="slidenum">
              <a:rPr lang="ar-SA"/>
              <a:pPr>
                <a:defRPr/>
              </a:pPr>
              <a:t>‹#›</a:t>
            </a:fld>
            <a:endParaRPr lang="en-US"/>
          </a:p>
        </p:txBody>
      </p:sp>
    </p:spTree>
    <p:extLst>
      <p:ext uri="{BB962C8B-B14F-4D97-AF65-F5344CB8AC3E}">
        <p14:creationId xmlns:p14="http://schemas.microsoft.com/office/powerpoint/2010/main" val="13954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AFADC0A-2133-42E3-A497-2EBD2746D6C4}" type="slidenum">
              <a:rPr lang="ar-SA"/>
              <a:pPr>
                <a:defRPr/>
              </a:pPr>
              <a:t>‹#›</a:t>
            </a:fld>
            <a:endParaRPr lang="en-US"/>
          </a:p>
        </p:txBody>
      </p:sp>
    </p:spTree>
    <p:extLst>
      <p:ext uri="{BB962C8B-B14F-4D97-AF65-F5344CB8AC3E}">
        <p14:creationId xmlns:p14="http://schemas.microsoft.com/office/powerpoint/2010/main" val="320406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CC584B6-17D9-4E22-9AD9-EC7000F09A7B}" type="slidenum">
              <a:rPr lang="ar-SA"/>
              <a:pPr>
                <a:defRPr/>
              </a:pPr>
              <a:t>‹#›</a:t>
            </a:fld>
            <a:endParaRPr lang="en-US"/>
          </a:p>
        </p:txBody>
      </p:sp>
    </p:spTree>
    <p:extLst>
      <p:ext uri="{BB962C8B-B14F-4D97-AF65-F5344CB8AC3E}">
        <p14:creationId xmlns:p14="http://schemas.microsoft.com/office/powerpoint/2010/main" val="1169774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7A36DAA-6AA0-4B18-8E17-BCF07FCF81EB}" type="slidenum">
              <a:rPr lang="ar-SA"/>
              <a:pPr>
                <a:defRPr/>
              </a:pPr>
              <a:t>‹#›</a:t>
            </a:fld>
            <a:endParaRPr lang="en-US"/>
          </a:p>
        </p:txBody>
      </p:sp>
    </p:spTree>
    <p:extLst>
      <p:ext uri="{BB962C8B-B14F-4D97-AF65-F5344CB8AC3E}">
        <p14:creationId xmlns:p14="http://schemas.microsoft.com/office/powerpoint/2010/main" val="3522870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3877ED-4109-4F0E-965A-1CB231F02CBA}" type="slidenum">
              <a:rPr lang="ar-SA"/>
              <a:pPr>
                <a:defRPr/>
              </a:pPr>
              <a:t>‹#›</a:t>
            </a:fld>
            <a:endParaRPr lang="en-US"/>
          </a:p>
        </p:txBody>
      </p:sp>
    </p:spTree>
    <p:extLst>
      <p:ext uri="{BB962C8B-B14F-4D97-AF65-F5344CB8AC3E}">
        <p14:creationId xmlns:p14="http://schemas.microsoft.com/office/powerpoint/2010/main" val="267401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9ACED1-19D1-4426-9E7B-137FDC0BE2F8}" type="slidenum">
              <a:rPr lang="ar-SA"/>
              <a:pPr>
                <a:defRPr/>
              </a:pPr>
              <a:t>‹#›</a:t>
            </a:fld>
            <a:endParaRPr lang="en-US"/>
          </a:p>
        </p:txBody>
      </p:sp>
    </p:spTree>
    <p:extLst>
      <p:ext uri="{BB962C8B-B14F-4D97-AF65-F5344CB8AC3E}">
        <p14:creationId xmlns:p14="http://schemas.microsoft.com/office/powerpoint/2010/main" val="2441536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B28989"/>
                </a:solidFill>
              </a:defRPr>
            </a:lvl1pPr>
          </a:lstStyle>
          <a:p>
            <a:pPr>
              <a:defRPr/>
            </a:pPr>
            <a:fld id="{4BBF5384-3083-4597-AAC8-4B50B9A056CD}"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p:cNvSpPr/>
          <p:nvPr/>
        </p:nvSpPr>
        <p:spPr>
          <a:xfrm>
            <a:off x="152400" y="152401"/>
            <a:ext cx="8610600" cy="6247864"/>
          </a:xfrm>
          <a:prstGeom prst="rect">
            <a:avLst/>
          </a:prstGeom>
          <a:solidFill>
            <a:schemeClr val="accent4">
              <a:lumMod val="75000"/>
            </a:schemeClr>
          </a:solidFill>
          <a:ln w="28575">
            <a:solidFill>
              <a:srgbClr val="000000"/>
            </a:solidFill>
          </a:ln>
        </p:spPr>
        <p:txBody>
          <a:bodyPr>
            <a:spAutoFit/>
          </a:bodyPr>
          <a:lstStyle/>
          <a:p>
            <a:pPr eaLnBrk="1" hangingPunct="1">
              <a:defRPr/>
            </a:pP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a:p>
            <a:pPr eaLnBrk="1" hangingPunct="1">
              <a:defRPr/>
            </a:pP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a:p>
            <a:pPr eaLnBrk="1" hangingPunct="1">
              <a:defRPr/>
            </a:pP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a:p>
            <a:pPr eaLnBrk="1" hangingPunct="1">
              <a:defRPr/>
            </a:pP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a:p>
            <a:pPr eaLnBrk="1" hangingPunct="1">
              <a:defRPr/>
            </a:pP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a:p>
            <a:pPr eaLnBrk="1" hangingPunct="1">
              <a:defRPr/>
            </a:pP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a:p>
            <a:pPr eaLnBrk="1" hangingPunct="1">
              <a:defRPr/>
            </a:pP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a:p>
            <a:pPr eaLnBrk="1" hangingPunct="1">
              <a:defRPr/>
            </a:pP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a:p>
            <a:pPr eaLnBrk="1" hangingPunct="1">
              <a:defRPr/>
            </a:pP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a:p>
            <a:pPr eaLnBrk="1" hangingPunct="1">
              <a:defRPr/>
            </a:pP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a:p>
            <a:pPr eaLnBrk="1" hangingPunct="1">
              <a:defRPr/>
            </a:pP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a:p>
            <a:pPr eaLnBrk="1" hangingPunct="1">
              <a:defRPr/>
            </a:pPr>
            <a:endPar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cs typeface="Arial" charset="0"/>
            </a:endParaRPr>
          </a:p>
        </p:txBody>
      </p:sp>
      <p:pic>
        <p:nvPicPr>
          <p:cNvPr id="4" name="Picture 4" descr="sp27_001"/>
          <p:cNvPicPr>
            <a:picLocks noChangeAspect="1" noChangeArrowheads="1"/>
          </p:cNvPicPr>
          <p:nvPr/>
        </p:nvPicPr>
        <p:blipFill>
          <a:blip r:embed="rId3">
            <a:extLst>
              <a:ext uri="{28A0092B-C50C-407E-A947-70E740481C1C}">
                <a14:useLocalDpi xmlns:a14="http://schemas.microsoft.com/office/drawing/2010/main" val="0"/>
              </a:ext>
            </a:extLst>
          </a:blip>
          <a:srcRect l="999" t="2817" r="2000" b="1408"/>
          <a:stretch>
            <a:fillRect/>
          </a:stretch>
        </p:blipFill>
        <p:spPr bwMode="auto">
          <a:xfrm>
            <a:off x="304800" y="990600"/>
            <a:ext cx="8305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6"/>
          <p:cNvSpPr txBox="1">
            <a:spLocks noChangeArrowheads="1"/>
          </p:cNvSpPr>
          <p:nvPr/>
        </p:nvSpPr>
        <p:spPr bwMode="auto">
          <a:xfrm>
            <a:off x="381000" y="228600"/>
            <a:ext cx="8229600" cy="646113"/>
          </a:xfrm>
          <a:prstGeom prst="rect">
            <a:avLst/>
          </a:prstGeom>
          <a:solidFill>
            <a:schemeClr val="tx2">
              <a:lumMod val="60000"/>
              <a:lumOff val="40000"/>
            </a:schemeClr>
          </a:solidFill>
          <a:ln w="38100">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3600" b="1" dirty="0" smtClean="0">
                <a:solidFill>
                  <a:schemeClr val="bg1"/>
                </a:solidFill>
              </a:rPr>
              <a:t>FERTILIZATION &amp; IMPLANTATION         </a:t>
            </a:r>
            <a:endParaRPr lang="en-US" sz="3200" b="1" dirty="0" smtClean="0">
              <a:solidFill>
                <a:schemeClr val="bg1"/>
              </a:solidFill>
            </a:endParaRPr>
          </a:p>
        </p:txBody>
      </p:sp>
      <p:sp>
        <p:nvSpPr>
          <p:cNvPr id="3077" name="Subtitle 6"/>
          <p:cNvSpPr>
            <a:spLocks noGrp="1"/>
          </p:cNvSpPr>
          <p:nvPr>
            <p:ph type="subTitle" idx="1"/>
          </p:nvPr>
        </p:nvSpPr>
        <p:spPr>
          <a:xfrm>
            <a:off x="228600" y="5943600"/>
            <a:ext cx="3276600" cy="457200"/>
          </a:xfrm>
          <a:solidFill>
            <a:srgbClr val="9FC218"/>
          </a:solidFill>
          <a:ln w="28575">
            <a:solidFill>
              <a:srgbClr val="000000"/>
            </a:solidFill>
            <a:miter lim="800000"/>
            <a:headEnd/>
            <a:tailEnd/>
          </a:ln>
        </p:spPr>
        <p:txBody>
          <a:bodyPr/>
          <a:lstStyle/>
          <a:p>
            <a:pPr algn="l"/>
            <a:r>
              <a:rPr lang="en-US" altLang="en-US" sz="2400" smtClean="0">
                <a:solidFill>
                  <a:srgbClr val="FF0000"/>
                </a:solidFill>
              </a:rPr>
              <a:t>Dr.Sumeya</a:t>
            </a:r>
            <a:endParaRPr lang="ar-SA" altLang="en-US" sz="2400" smtClean="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عنوان 1"/>
          <p:cNvSpPr>
            <a:spLocks noGrp="1"/>
          </p:cNvSpPr>
          <p:nvPr>
            <p:ph type="title"/>
          </p:nvPr>
        </p:nvSpPr>
        <p:spPr/>
        <p:txBody>
          <a:bodyPr/>
          <a:lstStyle/>
          <a:p>
            <a:endParaRPr lang="ar-SA" altLang="en-US" smtClean="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555875"/>
            <a:ext cx="8229600" cy="26146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عنوان 1"/>
          <p:cNvSpPr>
            <a:spLocks noGrp="1"/>
          </p:cNvSpPr>
          <p:nvPr>
            <p:ph type="title"/>
          </p:nvPr>
        </p:nvSpPr>
        <p:spPr/>
        <p:txBody>
          <a:bodyPr/>
          <a:lstStyle/>
          <a:p>
            <a:endParaRPr lang="ar-SA" altLang="en-US" smtClean="0"/>
          </a:p>
        </p:txBody>
      </p:sp>
      <p:sp>
        <p:nvSpPr>
          <p:cNvPr id="3" name="عنصر نائب للمحتوى 2"/>
          <p:cNvSpPr>
            <a:spLocks noGrp="1"/>
          </p:cNvSpPr>
          <p:nvPr>
            <p:ph idx="1"/>
          </p:nvPr>
        </p:nvSpPr>
        <p:spPr/>
        <p:txBody>
          <a:bodyPr/>
          <a:lstStyle/>
          <a:p>
            <a:pPr algn="just">
              <a:lnSpc>
                <a:spcPct val="80000"/>
              </a:lnSpc>
              <a:buFont typeface="Arial" panose="020B0604020202020204" pitchFamily="34" charset="0"/>
              <a:buNone/>
            </a:pPr>
            <a:r>
              <a:rPr lang="en-US" altLang="en-US" sz="2000" b="1" smtClean="0">
                <a:solidFill>
                  <a:srgbClr val="FF3300"/>
                </a:solidFill>
                <a:latin typeface="Times New Roman" panose="02020603050405020304" pitchFamily="18" charset="0"/>
                <a:cs typeface="Times New Roman" panose="02020603050405020304" pitchFamily="18" charset="0"/>
              </a:rPr>
              <a:t>Structure Of The Sperm</a:t>
            </a:r>
          </a:p>
          <a:p>
            <a:pPr algn="just">
              <a:lnSpc>
                <a:spcPct val="80000"/>
              </a:lnSpc>
              <a:buFont typeface="Arial" panose="020B0604020202020204" pitchFamily="34" charset="0"/>
              <a:buNone/>
            </a:pPr>
            <a:r>
              <a:rPr lang="en-US" altLang="en-US" sz="2000" b="1" smtClean="0">
                <a:solidFill>
                  <a:srgbClr val="FF3300"/>
                </a:solidFill>
                <a:latin typeface="Times New Roman" panose="02020603050405020304" pitchFamily="18" charset="0"/>
                <a:cs typeface="Times New Roman" panose="02020603050405020304" pitchFamily="18" charset="0"/>
              </a:rPr>
              <a:t>The Head</a:t>
            </a:r>
          </a:p>
          <a:p>
            <a:pPr algn="just">
              <a:lnSpc>
                <a:spcPct val="80000"/>
              </a:lnSpc>
              <a:buFont typeface="Arial" panose="020B0604020202020204" pitchFamily="34" charset="0"/>
              <a:buNone/>
            </a:pPr>
            <a:endParaRPr lang="en-US" altLang="en-US" sz="1600" b="1" smtClean="0"/>
          </a:p>
          <a:p>
            <a:pPr algn="just">
              <a:lnSpc>
                <a:spcPct val="80000"/>
              </a:lnSpc>
            </a:pPr>
            <a:r>
              <a:rPr lang="en-US" altLang="en-US" sz="2000" b="1" smtClean="0">
                <a:latin typeface="Times New Roman" panose="02020603050405020304" pitchFamily="18" charset="0"/>
                <a:cs typeface="Times New Roman" panose="02020603050405020304" pitchFamily="18" charset="0"/>
              </a:rPr>
              <a:t>has two important features. </a:t>
            </a:r>
          </a:p>
          <a:p>
            <a:pPr algn="just">
              <a:lnSpc>
                <a:spcPct val="80000"/>
              </a:lnSpc>
              <a:buFontTx/>
              <a:buAutoNum type="arabicPeriod"/>
            </a:pPr>
            <a:r>
              <a:rPr lang="en-US" altLang="en-US" sz="2000" b="1" smtClean="0">
                <a:solidFill>
                  <a:srgbClr val="00FF00"/>
                </a:solidFill>
                <a:latin typeface="Times New Roman" panose="02020603050405020304" pitchFamily="18" charset="0"/>
                <a:cs typeface="Times New Roman" panose="02020603050405020304" pitchFamily="18" charset="0"/>
              </a:rPr>
              <a:t>The acrosome</a:t>
            </a:r>
            <a:r>
              <a:rPr lang="en-US" altLang="en-US" sz="2000" b="1" smtClean="0">
                <a:latin typeface="Times New Roman" panose="02020603050405020304" pitchFamily="18" charset="0"/>
                <a:cs typeface="Times New Roman" panose="02020603050405020304" pitchFamily="18" charset="0"/>
              </a:rPr>
              <a:t> (derived from Golgi apparatus) contains </a:t>
            </a:r>
            <a:r>
              <a:rPr lang="en-US" altLang="en-US" sz="2000" b="1" smtClean="0">
                <a:solidFill>
                  <a:srgbClr val="FF3300"/>
                </a:solidFill>
                <a:latin typeface="Times New Roman" panose="02020603050405020304" pitchFamily="18" charset="0"/>
                <a:cs typeface="Times New Roman" panose="02020603050405020304" pitchFamily="18" charset="0"/>
              </a:rPr>
              <a:t>hydrolytic enzymes</a:t>
            </a:r>
            <a:r>
              <a:rPr lang="en-US" altLang="en-US" sz="2000" b="1" smtClean="0">
                <a:latin typeface="Times New Roman" panose="02020603050405020304" pitchFamily="18" charset="0"/>
                <a:cs typeface="Times New Roman" panose="02020603050405020304" pitchFamily="18" charset="0"/>
              </a:rPr>
              <a:t> which are released when the sperm reaches an ovum. These enzymes digest the outer membrane of the egg (proteins and complex sugars) , allowing penetration of the sperm. </a:t>
            </a:r>
          </a:p>
          <a:p>
            <a:pPr algn="just">
              <a:lnSpc>
                <a:spcPct val="80000"/>
              </a:lnSpc>
              <a:buFontTx/>
              <a:buAutoNum type="arabicPeriod"/>
            </a:pPr>
            <a:r>
              <a:rPr lang="en-US" altLang="en-US" sz="2000" b="1" smtClean="0">
                <a:solidFill>
                  <a:srgbClr val="00FF00"/>
                </a:solidFill>
                <a:latin typeface="Times New Roman" panose="02020603050405020304" pitchFamily="18" charset="0"/>
                <a:cs typeface="Times New Roman" panose="02020603050405020304" pitchFamily="18" charset="0"/>
              </a:rPr>
              <a:t>The nucleus</a:t>
            </a:r>
            <a:r>
              <a:rPr lang="en-US" altLang="en-US" sz="2000" b="1" smtClean="0">
                <a:latin typeface="Times New Roman" panose="02020603050405020304" pitchFamily="18" charset="0"/>
                <a:cs typeface="Times New Roman" panose="02020603050405020304" pitchFamily="18" charset="0"/>
              </a:rPr>
              <a:t> (haploid) contains a single set of </a:t>
            </a:r>
            <a:r>
              <a:rPr lang="en-US" altLang="en-US" sz="2000" b="1" smtClean="0">
                <a:solidFill>
                  <a:srgbClr val="FF3300"/>
                </a:solidFill>
                <a:latin typeface="Times New Roman" panose="02020603050405020304" pitchFamily="18" charset="0"/>
                <a:cs typeface="Times New Roman" panose="02020603050405020304" pitchFamily="18" charset="0"/>
              </a:rPr>
              <a:t>chromosomes</a:t>
            </a:r>
            <a:r>
              <a:rPr lang="en-US" altLang="en-US" sz="2000" b="1" smtClean="0">
                <a:latin typeface="Times New Roman" panose="02020603050405020304" pitchFamily="18" charset="0"/>
                <a:cs typeface="Times New Roman" panose="02020603050405020304" pitchFamily="18" charset="0"/>
              </a:rPr>
              <a:t> derived from the male. This will include either an 'X' or 'Y' chromosome, because of the way the XY separate during meiosis. </a:t>
            </a:r>
          </a:p>
          <a:p>
            <a:endParaRPr lang="ar-SA" altLang="en-US" sz="20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عنوان 1"/>
          <p:cNvSpPr>
            <a:spLocks noGrp="1"/>
          </p:cNvSpPr>
          <p:nvPr>
            <p:ph type="title"/>
          </p:nvPr>
        </p:nvSpPr>
        <p:spPr/>
        <p:txBody>
          <a:bodyPr/>
          <a:lstStyle/>
          <a:p>
            <a:endParaRPr lang="ar-SA" altLang="en-US" smtClean="0"/>
          </a:p>
        </p:txBody>
      </p:sp>
      <p:sp>
        <p:nvSpPr>
          <p:cNvPr id="3" name="عنصر نائب للمحتوى 2"/>
          <p:cNvSpPr>
            <a:spLocks noGrp="1"/>
          </p:cNvSpPr>
          <p:nvPr>
            <p:ph idx="1"/>
          </p:nvPr>
        </p:nvSpPr>
        <p:spPr/>
        <p:txBody>
          <a:bodyPr/>
          <a:lstStyle/>
          <a:p>
            <a:pPr algn="just">
              <a:lnSpc>
                <a:spcPct val="90000"/>
              </a:lnSpc>
              <a:buFont typeface="Arial" panose="020B0604020202020204" pitchFamily="34" charset="0"/>
              <a:buNone/>
            </a:pPr>
            <a:r>
              <a:rPr lang="en-US" altLang="en-US" sz="2000" b="1" smtClean="0">
                <a:solidFill>
                  <a:srgbClr val="FF3300"/>
                </a:solidFill>
                <a:latin typeface="Times New Roman" panose="02020603050405020304" pitchFamily="18" charset="0"/>
                <a:cs typeface="Times New Roman" panose="02020603050405020304" pitchFamily="18" charset="0"/>
              </a:rPr>
              <a:t>The Middle Piece</a:t>
            </a:r>
            <a:endParaRPr lang="en-US" altLang="en-US" sz="2000" b="1" smtClean="0">
              <a:latin typeface="Times New Roman" panose="02020603050405020304" pitchFamily="18" charset="0"/>
              <a:cs typeface="Times New Roman" panose="02020603050405020304" pitchFamily="18" charset="0"/>
            </a:endParaRPr>
          </a:p>
          <a:p>
            <a:pPr algn="just">
              <a:lnSpc>
                <a:spcPct val="90000"/>
              </a:lnSpc>
            </a:pPr>
            <a:r>
              <a:rPr lang="en-US" altLang="en-US" sz="2000" b="1" smtClean="0">
                <a:latin typeface="Times New Roman" panose="02020603050405020304" pitchFamily="18" charset="0"/>
                <a:cs typeface="Times New Roman" panose="02020603050405020304" pitchFamily="18" charset="0"/>
              </a:rPr>
              <a:t> behind the head, contains numerous </a:t>
            </a:r>
            <a:r>
              <a:rPr lang="en-US" altLang="en-US" sz="2000" b="1" smtClean="0">
                <a:solidFill>
                  <a:srgbClr val="FF3300"/>
                </a:solidFill>
                <a:latin typeface="Times New Roman" panose="02020603050405020304" pitchFamily="18" charset="0"/>
                <a:cs typeface="Times New Roman" panose="02020603050405020304" pitchFamily="18" charset="0"/>
              </a:rPr>
              <a:t>mitochondria</a:t>
            </a:r>
            <a:r>
              <a:rPr lang="en-US" altLang="en-US" sz="2000" b="1" smtClean="0">
                <a:latin typeface="Times New Roman" panose="02020603050405020304" pitchFamily="18" charset="0"/>
                <a:cs typeface="Times New Roman" panose="02020603050405020304" pitchFamily="18" charset="0"/>
              </a:rPr>
              <a:t>. These respire sugars in the semen to generate ATP in order to provide the </a:t>
            </a:r>
            <a:r>
              <a:rPr lang="en-US" altLang="en-US" sz="2000" b="1" smtClean="0">
                <a:solidFill>
                  <a:srgbClr val="FF3300"/>
                </a:solidFill>
                <a:latin typeface="Times New Roman" panose="02020603050405020304" pitchFamily="18" charset="0"/>
                <a:cs typeface="Times New Roman" panose="02020603050405020304" pitchFamily="18" charset="0"/>
              </a:rPr>
              <a:t>energy</a:t>
            </a:r>
            <a:r>
              <a:rPr lang="en-US" altLang="en-US" sz="2000" b="1" smtClean="0">
                <a:latin typeface="Times New Roman" panose="02020603050405020304" pitchFamily="18" charset="0"/>
                <a:cs typeface="Times New Roman" panose="02020603050405020304" pitchFamily="18" charset="0"/>
              </a:rPr>
              <a:t> for movement of the tail. </a:t>
            </a:r>
          </a:p>
          <a:p>
            <a:pPr algn="just">
              <a:lnSpc>
                <a:spcPct val="90000"/>
              </a:lnSpc>
              <a:buFont typeface="Arial" panose="020B0604020202020204" pitchFamily="34" charset="0"/>
              <a:buNone/>
            </a:pPr>
            <a:endParaRPr lang="en-US" altLang="en-US" sz="2000" b="1" smtClean="0">
              <a:latin typeface="Times New Roman" panose="02020603050405020304" pitchFamily="18" charset="0"/>
              <a:cs typeface="Times New Roman" panose="02020603050405020304" pitchFamily="18" charset="0"/>
            </a:endParaRPr>
          </a:p>
          <a:p>
            <a:pPr algn="just">
              <a:lnSpc>
                <a:spcPct val="90000"/>
              </a:lnSpc>
              <a:buFont typeface="Arial" panose="020B0604020202020204" pitchFamily="34" charset="0"/>
              <a:buNone/>
            </a:pPr>
            <a:r>
              <a:rPr lang="en-US" altLang="en-US" sz="2000" b="1" smtClean="0">
                <a:solidFill>
                  <a:srgbClr val="FF3300"/>
                </a:solidFill>
                <a:latin typeface="Times New Roman" panose="02020603050405020304" pitchFamily="18" charset="0"/>
                <a:cs typeface="Times New Roman" panose="02020603050405020304" pitchFamily="18" charset="0"/>
              </a:rPr>
              <a:t>The Tail</a:t>
            </a:r>
            <a:r>
              <a:rPr lang="en-US" altLang="en-US" sz="2000" b="1" smtClean="0">
                <a:latin typeface="Times New Roman" panose="02020603050405020304" pitchFamily="18" charset="0"/>
                <a:cs typeface="Times New Roman" panose="02020603050405020304" pitchFamily="18" charset="0"/>
              </a:rPr>
              <a:t> </a:t>
            </a:r>
          </a:p>
          <a:p>
            <a:pPr algn="just">
              <a:lnSpc>
                <a:spcPct val="90000"/>
              </a:lnSpc>
            </a:pPr>
            <a:r>
              <a:rPr lang="en-US" altLang="en-US" sz="2000" b="1" smtClean="0">
                <a:latin typeface="Times New Roman" panose="02020603050405020304" pitchFamily="18" charset="0"/>
                <a:cs typeface="Times New Roman" panose="02020603050405020304" pitchFamily="18" charset="0"/>
              </a:rPr>
              <a:t> (Flagellum) contains microfilaments running the length of the tail (arranged in the usual 9 + 2 )Rhythmic contraction of the filaments causes the tail to wave and move against the fluid environment, providing forward </a:t>
            </a:r>
            <a:r>
              <a:rPr lang="en-US" altLang="en-US" sz="2000" b="1" smtClean="0">
                <a:solidFill>
                  <a:srgbClr val="FF3300"/>
                </a:solidFill>
                <a:latin typeface="Times New Roman" panose="02020603050405020304" pitchFamily="18" charset="0"/>
                <a:cs typeface="Times New Roman" panose="02020603050405020304" pitchFamily="18" charset="0"/>
              </a:rPr>
              <a:t>motion</a:t>
            </a:r>
            <a:r>
              <a:rPr lang="en-US" altLang="en-US" sz="2000" b="1" smtClean="0">
                <a:latin typeface="Times New Roman" panose="02020603050405020304" pitchFamily="18" charset="0"/>
                <a:cs typeface="Times New Roman" panose="02020603050405020304" pitchFamily="18" charset="0"/>
              </a:rPr>
              <a:t>.</a:t>
            </a:r>
            <a:r>
              <a:rPr lang="en-US" altLang="en-US" sz="2000" smtClean="0">
                <a:latin typeface="Times New Roman" panose="02020603050405020304" pitchFamily="18" charset="0"/>
                <a:cs typeface="Times New Roman" panose="02020603050405020304" pitchFamily="18" charset="0"/>
              </a:rPr>
              <a:t> </a:t>
            </a:r>
            <a:endParaRPr lang="en-US" altLang="en-US" sz="2000" b="1" smtClean="0">
              <a:latin typeface="Times New Roman" panose="02020603050405020304" pitchFamily="18" charset="0"/>
              <a:cs typeface="Times New Roman" panose="02020603050405020304" pitchFamily="18" charset="0"/>
            </a:endParaRPr>
          </a:p>
          <a:p>
            <a:pPr algn="just">
              <a:lnSpc>
                <a:spcPct val="90000"/>
              </a:lnSpc>
            </a:pPr>
            <a:endParaRPr lang="en-US" altLang="en-US" sz="2000" smtClean="0">
              <a:latin typeface="Times New Roman" panose="02020603050405020304" pitchFamily="18" charset="0"/>
              <a:cs typeface="Times New Roman" panose="02020603050405020304" pitchFamily="18" charset="0"/>
            </a:endParaRPr>
          </a:p>
          <a:p>
            <a:pPr algn="just">
              <a:lnSpc>
                <a:spcPct val="90000"/>
              </a:lnSpc>
            </a:pPr>
            <a:endParaRPr lang="en-US" altLang="en-US" sz="2000" smtClean="0">
              <a:latin typeface="Times New Roman" panose="02020603050405020304" pitchFamily="18" charset="0"/>
              <a:cs typeface="Times New Roman" panose="02020603050405020304" pitchFamily="18" charset="0"/>
            </a:endParaRPr>
          </a:p>
          <a:p>
            <a:endParaRPr lang="ar-SA" altLang="en-US" sz="20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عنوان 1"/>
          <p:cNvSpPr>
            <a:spLocks noGrp="1"/>
          </p:cNvSpPr>
          <p:nvPr>
            <p:ph type="title"/>
          </p:nvPr>
        </p:nvSpPr>
        <p:spPr/>
        <p:txBody>
          <a:bodyPr/>
          <a:lstStyle/>
          <a:p>
            <a:r>
              <a:rPr lang="en-US" altLang="en-US" sz="3200" b="1" smtClean="0">
                <a:solidFill>
                  <a:srgbClr val="FF3300"/>
                </a:solidFill>
                <a:latin typeface="Times New Roman" panose="02020603050405020304" pitchFamily="18" charset="0"/>
                <a:cs typeface="Times New Roman" panose="02020603050405020304" pitchFamily="18" charset="0"/>
              </a:rPr>
              <a:t>Female Genital System</a:t>
            </a:r>
            <a:endParaRPr lang="ar-SA" altLang="en-US" smtClean="0"/>
          </a:p>
        </p:txBody>
      </p:sp>
      <p:sp>
        <p:nvSpPr>
          <p:cNvPr id="16387" name="عنصر نائب للمحتوى 2"/>
          <p:cNvSpPr>
            <a:spLocks noGrp="1"/>
          </p:cNvSpPr>
          <p:nvPr>
            <p:ph idx="1"/>
          </p:nvPr>
        </p:nvSpPr>
        <p:spPr/>
        <p:txBody>
          <a:bodyPr/>
          <a:lstStyle/>
          <a:p>
            <a:pPr eaLnBrk="1" hangingPunct="1">
              <a:buClr>
                <a:srgbClr val="00007D"/>
              </a:buClr>
              <a:buSzPct val="75000"/>
              <a:buFont typeface="Wingdings" panose="05000000000000000000" pitchFamily="2" charset="2"/>
              <a:buChar char="n"/>
            </a:pPr>
            <a:r>
              <a:rPr lang="en-US" altLang="en-US" sz="2800" b="1" smtClean="0">
                <a:solidFill>
                  <a:srgbClr val="000000"/>
                </a:solidFill>
                <a:latin typeface="Times New Roman" panose="02020603050405020304" pitchFamily="18" charset="0"/>
                <a:cs typeface="Times New Roman" panose="02020603050405020304" pitchFamily="18" charset="0"/>
              </a:rPr>
              <a:t>The Ovary: female sex gland, produce ova.</a:t>
            </a:r>
          </a:p>
          <a:p>
            <a:pPr eaLnBrk="1" hangingPunct="1">
              <a:buClr>
                <a:srgbClr val="00007D"/>
              </a:buClr>
              <a:buSzPct val="75000"/>
              <a:buFont typeface="Wingdings" panose="05000000000000000000" pitchFamily="2" charset="2"/>
              <a:buChar char="n"/>
            </a:pPr>
            <a:r>
              <a:rPr lang="en-US" altLang="en-US" sz="2800" b="1" smtClean="0">
                <a:solidFill>
                  <a:srgbClr val="000000"/>
                </a:solidFill>
                <a:latin typeface="Times New Roman" panose="02020603050405020304" pitchFamily="18" charset="0"/>
                <a:cs typeface="Times New Roman" panose="02020603050405020304" pitchFamily="18" charset="0"/>
              </a:rPr>
              <a:t>The Uterus: in which the fetus develop.</a:t>
            </a:r>
          </a:p>
          <a:p>
            <a:pPr eaLnBrk="1" hangingPunct="1">
              <a:buClr>
                <a:srgbClr val="00007D"/>
              </a:buClr>
              <a:buSzPct val="75000"/>
              <a:buFont typeface="Wingdings" panose="05000000000000000000" pitchFamily="2" charset="2"/>
              <a:buChar char="n"/>
            </a:pPr>
            <a:endParaRPr lang="en-US" altLang="en-US" sz="2800" b="1" smtClean="0">
              <a:solidFill>
                <a:srgbClr val="000000"/>
              </a:solidFill>
              <a:latin typeface="Times New Roman" panose="02020603050405020304" pitchFamily="18" charset="0"/>
              <a:cs typeface="Times New Roman" panose="02020603050405020304" pitchFamily="18" charset="0"/>
            </a:endParaRPr>
          </a:p>
          <a:p>
            <a:endParaRPr lang="ar-SA" altLang="en-US" smtClean="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200400"/>
            <a:ext cx="7010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عنوان 1"/>
          <p:cNvSpPr>
            <a:spLocks noGrp="1"/>
          </p:cNvSpPr>
          <p:nvPr>
            <p:ph type="title"/>
          </p:nvPr>
        </p:nvSpPr>
        <p:spPr/>
        <p:txBody>
          <a:bodyPr/>
          <a:lstStyle/>
          <a:p>
            <a:endParaRPr lang="ar-SA" altLang="en-US" smtClean="0"/>
          </a:p>
        </p:txBody>
      </p:sp>
      <p:sp>
        <p:nvSpPr>
          <p:cNvPr id="17411" name="عنصر نائب للمحتوى 2"/>
          <p:cNvSpPr>
            <a:spLocks noGrp="1"/>
          </p:cNvSpPr>
          <p:nvPr>
            <p:ph idx="1"/>
          </p:nvPr>
        </p:nvSpPr>
        <p:spPr/>
        <p:txBody>
          <a:bodyPr/>
          <a:lstStyle/>
          <a:p>
            <a:endParaRPr lang="ar-SA" altLang="en-US" smtClean="0"/>
          </a:p>
        </p:txBody>
      </p:sp>
      <p:pic>
        <p:nvPicPr>
          <p:cNvPr id="174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2296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عنوان 1"/>
          <p:cNvSpPr>
            <a:spLocks noGrp="1"/>
          </p:cNvSpPr>
          <p:nvPr>
            <p:ph type="title"/>
          </p:nvPr>
        </p:nvSpPr>
        <p:spPr>
          <a:xfrm>
            <a:off x="457200" y="152400"/>
            <a:ext cx="3008313" cy="838200"/>
          </a:xfrm>
        </p:spPr>
        <p:txBody>
          <a:bodyPr/>
          <a:lstStyle/>
          <a:p>
            <a:r>
              <a:rPr lang="en-US" altLang="en-US" sz="4400" b="0" smtClean="0">
                <a:solidFill>
                  <a:srgbClr val="000000"/>
                </a:solidFill>
                <a:latin typeface="Arial" panose="020B0604020202020204" pitchFamily="34" charset="0"/>
              </a:rPr>
              <a:t>Oogenesis</a:t>
            </a:r>
            <a:endParaRPr lang="ar-SA" altLang="en-US" smtClean="0"/>
          </a:p>
        </p:txBody>
      </p:sp>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21125" y="492125"/>
            <a:ext cx="4419600" cy="5414963"/>
          </a:xfrm>
        </p:spPr>
      </p:pic>
      <p:sp>
        <p:nvSpPr>
          <p:cNvPr id="18436" name="عنصر نائب للنص 3"/>
          <p:cNvSpPr>
            <a:spLocks noGrp="1"/>
          </p:cNvSpPr>
          <p:nvPr>
            <p:ph type="body" sz="half" idx="2"/>
          </p:nvPr>
        </p:nvSpPr>
        <p:spPr>
          <a:xfrm>
            <a:off x="457200" y="1219200"/>
            <a:ext cx="3008313" cy="4906963"/>
          </a:xfrm>
        </p:spPr>
        <p:txBody>
          <a:bodyPr/>
          <a:lstStyle/>
          <a:p>
            <a:pPr algn="just">
              <a:lnSpc>
                <a:spcPct val="90000"/>
              </a:lnSpc>
            </a:pPr>
            <a:r>
              <a:rPr lang="en-US" altLang="en-US" sz="1800" b="1" smtClean="0">
                <a:solidFill>
                  <a:srgbClr val="0000FF"/>
                </a:solidFill>
                <a:latin typeface="Times New Roman" panose="02020603050405020304" pitchFamily="18" charset="0"/>
                <a:cs typeface="Times New Roman" panose="02020603050405020304" pitchFamily="18" charset="0"/>
              </a:rPr>
              <a:t>Formation of female gametes, it means differentiation of female primordial germ cell (oogonium) into mature ovum.</a:t>
            </a:r>
            <a:endParaRPr lang="ar-EG" altLang="en-US" sz="1800" b="1" smtClean="0">
              <a:solidFill>
                <a:srgbClr val="0000FF"/>
              </a:solidFill>
              <a:latin typeface="Times New Roman" panose="02020603050405020304" pitchFamily="18" charset="0"/>
              <a:cs typeface="Times New Roman" panose="02020603050405020304" pitchFamily="18" charset="0"/>
            </a:endParaRPr>
          </a:p>
          <a:p>
            <a:pPr algn="just">
              <a:lnSpc>
                <a:spcPct val="90000"/>
              </a:lnSpc>
            </a:pPr>
            <a:r>
              <a:rPr lang="en-US" altLang="en-US" sz="1800" b="1" smtClean="0">
                <a:solidFill>
                  <a:srgbClr val="0000FF"/>
                </a:solidFill>
                <a:latin typeface="Times New Roman" panose="02020603050405020304" pitchFamily="18" charset="0"/>
                <a:cs typeface="Times New Roman" panose="02020603050405020304" pitchFamily="18" charset="0"/>
              </a:rPr>
              <a:t>Oogonia(2N) increased in the ovary through mitotic division.</a:t>
            </a:r>
          </a:p>
          <a:p>
            <a:pPr algn="just">
              <a:lnSpc>
                <a:spcPct val="90000"/>
              </a:lnSpc>
            </a:pPr>
            <a:r>
              <a:rPr lang="en-US" altLang="en-US" sz="1800" b="1" smtClean="0">
                <a:solidFill>
                  <a:srgbClr val="0000FF"/>
                </a:solidFill>
                <a:latin typeface="Times New Roman" panose="02020603050405020304" pitchFamily="18" charset="0"/>
                <a:cs typeface="Times New Roman" panose="02020603050405020304" pitchFamily="18" charset="0"/>
              </a:rPr>
              <a:t> Oogonia (2N)  grow to  primary oocytes (2N) intrauterine in primordial follicle.</a:t>
            </a:r>
          </a:p>
          <a:p>
            <a:pPr algn="just">
              <a:lnSpc>
                <a:spcPct val="90000"/>
              </a:lnSpc>
            </a:pPr>
            <a:r>
              <a:rPr lang="en-US" altLang="en-US" sz="1800" b="1" smtClean="0">
                <a:solidFill>
                  <a:srgbClr val="0000FF"/>
                </a:solidFill>
                <a:latin typeface="Times New Roman" panose="02020603050405020304" pitchFamily="18" charset="0"/>
                <a:cs typeface="Times New Roman" panose="02020603050405020304" pitchFamily="18" charset="0"/>
              </a:rPr>
              <a:t>primary oocytes (2N) enter meioses </a:t>
            </a:r>
            <a:r>
              <a:rPr lang="el-GR" altLang="en-US" sz="1800" b="1" smtClean="0">
                <a:solidFill>
                  <a:srgbClr val="0000FF"/>
                </a:solidFill>
                <a:latin typeface="Times New Roman" panose="02020603050405020304" pitchFamily="18" charset="0"/>
                <a:cs typeface="Times New Roman" panose="02020603050405020304" pitchFamily="18" charset="0"/>
              </a:rPr>
              <a:t>Ι</a:t>
            </a:r>
            <a:r>
              <a:rPr lang="en-US" altLang="en-US" sz="1800" b="1" smtClean="0">
                <a:solidFill>
                  <a:srgbClr val="0000FF"/>
                </a:solidFill>
                <a:latin typeface="Times New Roman" panose="02020603050405020304" pitchFamily="18" charset="0"/>
                <a:cs typeface="Times New Roman" panose="02020603050405020304" pitchFamily="18" charset="0"/>
              </a:rPr>
              <a:t> but arrest until preovulation complete it  to produce secondary oocytes (N) &amp; first polar body (N).</a:t>
            </a:r>
          </a:p>
          <a:p>
            <a:pPr algn="just">
              <a:lnSpc>
                <a:spcPct val="90000"/>
              </a:lnSpc>
            </a:pPr>
            <a:r>
              <a:rPr lang="en-US" altLang="en-US" sz="1800" b="1" smtClean="0">
                <a:solidFill>
                  <a:srgbClr val="0000FF"/>
                </a:solidFill>
                <a:latin typeface="Times New Roman" panose="02020603050405020304" pitchFamily="18" charset="0"/>
                <a:cs typeface="Times New Roman" panose="02020603050405020304" pitchFamily="18" charset="0"/>
              </a:rPr>
              <a:t>Then, complete the second meioses to form mature ova (N) and second polar body at fertilization.</a:t>
            </a:r>
            <a:endParaRPr lang="el-GR" altLang="en-US" sz="1800" b="1" smtClean="0">
              <a:solidFill>
                <a:srgbClr val="0000FF"/>
              </a:solidFill>
              <a:latin typeface="Times New Roman" panose="02020603050405020304" pitchFamily="18" charset="0"/>
              <a:cs typeface="Times New Roman" panose="02020603050405020304" pitchFamily="18" charset="0"/>
            </a:endParaRPr>
          </a:p>
          <a:p>
            <a:endParaRPr lang="ar-SA"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عنوان 1"/>
          <p:cNvSpPr>
            <a:spLocks noGrp="1"/>
          </p:cNvSpPr>
          <p:nvPr>
            <p:ph type="title"/>
          </p:nvPr>
        </p:nvSpPr>
        <p:spPr/>
        <p:txBody>
          <a:bodyPr/>
          <a:lstStyle/>
          <a:p>
            <a:endParaRPr lang="ar-SA" altLang="en-US" smtClean="0"/>
          </a:p>
        </p:txBody>
      </p:sp>
      <p:sp>
        <p:nvSpPr>
          <p:cNvPr id="3" name="عنصر نائب للمحتوى 2"/>
          <p:cNvSpPr>
            <a:spLocks noGrp="1"/>
          </p:cNvSpPr>
          <p:nvPr>
            <p:ph idx="1"/>
          </p:nvPr>
        </p:nvSpPr>
        <p:spPr/>
        <p:txBody>
          <a:bodyPr/>
          <a:lstStyle/>
          <a:p>
            <a:r>
              <a:rPr lang="en-US" altLang="en-US" sz="2000" smtClean="0">
                <a:solidFill>
                  <a:srgbClr val="002060"/>
                </a:solidFill>
                <a:latin typeface="Bembo"/>
              </a:rPr>
              <a:t>The total number of primary oocytes at birth is estimated to vary from 600,000 to 800,000.</a:t>
            </a:r>
          </a:p>
          <a:p>
            <a:endParaRPr lang="en-US" altLang="en-US" sz="2000" smtClean="0">
              <a:solidFill>
                <a:srgbClr val="002060"/>
              </a:solidFill>
              <a:latin typeface="Bembo"/>
            </a:endParaRPr>
          </a:p>
          <a:p>
            <a:r>
              <a:rPr lang="en-US" altLang="en-US" sz="2000" smtClean="0">
                <a:solidFill>
                  <a:srgbClr val="002060"/>
                </a:solidFill>
                <a:latin typeface="Bembo"/>
              </a:rPr>
              <a:t> During childhood, most oocytes become atretic; only approximately 40,000 are present by the beginning of puberty, and fewer than 500 will be ovulated. Some oocytes that reach maturity late in life have been dormant in the diplotene stage of the first meiotic division for 40 years or more before ovulation. Whether the diplotene stage is the most suitable phase to protect the oocyte against environmental influences is unknown. </a:t>
            </a:r>
          </a:p>
          <a:p>
            <a:endParaRPr lang="en-US" altLang="en-US" sz="2000" smtClean="0">
              <a:solidFill>
                <a:srgbClr val="002060"/>
              </a:solidFill>
              <a:latin typeface="Bembo"/>
            </a:endParaRPr>
          </a:p>
          <a:p>
            <a:r>
              <a:rPr lang="en-US" altLang="en-US" sz="2000" smtClean="0">
                <a:solidFill>
                  <a:srgbClr val="002060"/>
                </a:solidFill>
                <a:latin typeface="Bembo"/>
              </a:rPr>
              <a:t>The fact that the risk of having children with chromosomal abnormalities increases with maternal age indicates that primary oocytes are vulnerable to damage as they age.</a:t>
            </a:r>
            <a:endParaRPr lang="ar-SA" altLang="en-US" sz="200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heel(1)">
                                      <p:cBhvr>
                                        <p:cTn id="10" dur="2000"/>
                                        <p:tgtEl>
                                          <p:spTgt spid="3">
                                            <p:txEl>
                                              <p:pRg st="2" end="2"/>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heel(1)">
                                      <p:cBhvr>
                                        <p:cTn id="1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idx="4294967295"/>
          </p:nvPr>
        </p:nvSpPr>
        <p:spPr/>
        <p:txBody>
          <a:bodyPr/>
          <a:lstStyle/>
          <a:p>
            <a:pPr eaLnBrk="1" hangingPunct="1">
              <a:defRPr/>
            </a:pPr>
            <a:r>
              <a:rPr lang="en-US" sz="5400" smtClean="0">
                <a:solidFill>
                  <a:srgbClr val="FF0066"/>
                </a:solidFill>
                <a:effectLst>
                  <a:outerShdw blurRad="38100" dist="38100" dir="2700000" algn="tl">
                    <a:srgbClr val="C0C0C0"/>
                  </a:outerShdw>
                </a:effectLst>
              </a:rPr>
              <a:t>FERTILIZATION</a:t>
            </a:r>
          </a:p>
        </p:txBody>
      </p:sp>
      <p:sp>
        <p:nvSpPr>
          <p:cNvPr id="20483" name="Rectangle 3"/>
          <p:cNvSpPr>
            <a:spLocks noGrp="1" noRot="1" noChangeArrowheads="1"/>
          </p:cNvSpPr>
          <p:nvPr>
            <p:ph type="body" sz="half" idx="4294967295"/>
          </p:nvPr>
        </p:nvSpPr>
        <p:spPr>
          <a:xfrm>
            <a:off x="4500563" y="1412875"/>
            <a:ext cx="4643437" cy="5445125"/>
          </a:xfrm>
        </p:spPr>
        <p:txBody>
          <a:bodyPr/>
          <a:lstStyle/>
          <a:p>
            <a:pPr eaLnBrk="1" hangingPunct="1">
              <a:defRPr/>
            </a:pPr>
            <a:r>
              <a:rPr lang="en-US" sz="2800" smtClean="0">
                <a:effectLst>
                  <a:outerShdw blurRad="38100" dist="38100" dir="2700000" algn="tl">
                    <a:srgbClr val="C0C0C0"/>
                  </a:outerShdw>
                </a:effectLst>
              </a:rPr>
              <a:t>It is the process during which a male gamete (</a:t>
            </a:r>
            <a:r>
              <a:rPr lang="en-US" sz="2800" b="1" smtClean="0">
                <a:solidFill>
                  <a:srgbClr val="000000"/>
                </a:solidFill>
                <a:effectLst>
                  <a:outerShdw blurRad="38100" dist="38100" dir="2700000" algn="tl">
                    <a:srgbClr val="C0C0C0"/>
                  </a:outerShdw>
                </a:effectLst>
              </a:rPr>
              <a:t>sperm</a:t>
            </a:r>
            <a:r>
              <a:rPr lang="en-US" sz="2800" smtClean="0">
                <a:effectLst>
                  <a:outerShdw blurRad="38100" dist="38100" dir="2700000" algn="tl">
                    <a:srgbClr val="C0C0C0"/>
                  </a:outerShdw>
                </a:effectLst>
              </a:rPr>
              <a:t>) unites with a female gamete (</a:t>
            </a:r>
            <a:r>
              <a:rPr lang="en-US" sz="2800" b="1" smtClean="0">
                <a:solidFill>
                  <a:srgbClr val="000000"/>
                </a:solidFill>
                <a:effectLst>
                  <a:outerShdw blurRad="38100" dist="38100" dir="2700000" algn="tl">
                    <a:srgbClr val="C0C0C0"/>
                  </a:outerShdw>
                </a:effectLst>
              </a:rPr>
              <a:t>oocyte</a:t>
            </a:r>
            <a:r>
              <a:rPr lang="en-US" sz="2800" smtClean="0">
                <a:solidFill>
                  <a:srgbClr val="000000"/>
                </a:solidFill>
                <a:effectLst>
                  <a:outerShdw blurRad="38100" dist="38100" dir="2700000" algn="tl">
                    <a:srgbClr val="C0C0C0"/>
                  </a:outerShdw>
                </a:effectLst>
              </a:rPr>
              <a:t> </a:t>
            </a:r>
            <a:r>
              <a:rPr lang="en-US" sz="2800" smtClean="0">
                <a:effectLst>
                  <a:outerShdw blurRad="38100" dist="38100" dir="2700000" algn="tl">
                    <a:srgbClr val="C0C0C0"/>
                  </a:outerShdw>
                </a:effectLst>
              </a:rPr>
              <a:t>) to form a single cell (</a:t>
            </a:r>
            <a:r>
              <a:rPr lang="en-US" sz="2800" b="1" smtClean="0">
                <a:solidFill>
                  <a:srgbClr val="A50021"/>
                </a:solidFill>
                <a:effectLst>
                  <a:outerShdw blurRad="38100" dist="38100" dir="2700000" algn="tl">
                    <a:srgbClr val="C0C0C0"/>
                  </a:outerShdw>
                </a:effectLst>
              </a:rPr>
              <a:t>ZYGOTE</a:t>
            </a:r>
            <a:r>
              <a:rPr lang="en-US" sz="2800" smtClean="0">
                <a:solidFill>
                  <a:srgbClr val="A50021"/>
                </a:solidFill>
                <a:effectLst>
                  <a:outerShdw blurRad="38100" dist="38100" dir="2700000" algn="tl">
                    <a:srgbClr val="C0C0C0"/>
                  </a:outerShdw>
                </a:effectLst>
              </a:rPr>
              <a:t>).</a:t>
            </a:r>
          </a:p>
          <a:p>
            <a:pPr eaLnBrk="1" hangingPunct="1">
              <a:defRPr/>
            </a:pPr>
            <a:endParaRPr lang="en-US" sz="2800" smtClean="0">
              <a:solidFill>
                <a:srgbClr val="A50021"/>
              </a:solidFill>
              <a:effectLst>
                <a:outerShdw blurRad="38100" dist="38100" dir="2700000" algn="tl">
                  <a:srgbClr val="C0C0C0"/>
                </a:outerShdw>
              </a:effectLst>
            </a:endParaRPr>
          </a:p>
        </p:txBody>
      </p:sp>
      <p:pic>
        <p:nvPicPr>
          <p:cNvPr id="20484" name="Picture 1028" descr="38AF9D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8775"/>
            <a:ext cx="45720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1027"/>
          <p:cNvSpPr>
            <a:spLocks noRot="1" noChangeArrowheads="1"/>
          </p:cNvSpPr>
          <p:nvPr/>
        </p:nvSpPr>
        <p:spPr bwMode="auto">
          <a:xfrm>
            <a:off x="4572000" y="4365625"/>
            <a:ext cx="428783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defRPr/>
            </a:pPr>
            <a:endParaRPr lang="ar-SA" smtClean="0">
              <a:effectLst>
                <a:outerShdw blurRad="38100" dist="38100" dir="2700000" algn="tl">
                  <a:srgbClr val="C0C0C0"/>
                </a:outerShdw>
              </a:effectLst>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6288" y="2822575"/>
            <a:ext cx="25114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path" presetSubtype="0" accel="50000" decel="50000" fill="hold" nodeType="click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152400"/>
            <a:ext cx="3048000" cy="914400"/>
          </a:xfrm>
          <a:solidFill>
            <a:schemeClr val="bg2">
              <a:lumMod val="75000"/>
            </a:schemeClr>
          </a:solidFill>
          <a:ln w="38100">
            <a:solidFill>
              <a:srgbClr val="002060"/>
            </a:solidFill>
          </a:ln>
        </p:spPr>
        <p:txBody>
          <a:bodyPr/>
          <a:lstStyle/>
          <a:p>
            <a:pPr>
              <a:defRPr/>
            </a:pPr>
            <a:r>
              <a:rPr lang="en-US" sz="3600" b="1" dirty="0" smtClean="0"/>
              <a:t>Fertilization</a:t>
            </a:r>
          </a:p>
        </p:txBody>
      </p:sp>
      <p:sp>
        <p:nvSpPr>
          <p:cNvPr id="3075" name="Rectangle 3"/>
          <p:cNvSpPr>
            <a:spLocks noGrp="1" noChangeArrowheads="1"/>
          </p:cNvSpPr>
          <p:nvPr>
            <p:ph type="body" idx="1"/>
          </p:nvPr>
        </p:nvSpPr>
        <p:spPr>
          <a:xfrm>
            <a:off x="0" y="1143000"/>
            <a:ext cx="3429000" cy="5410200"/>
          </a:xfrm>
          <a:solidFill>
            <a:schemeClr val="bg2">
              <a:lumMod val="90000"/>
            </a:schemeClr>
          </a:solidFill>
          <a:ln>
            <a:solidFill>
              <a:srgbClr val="002060"/>
            </a:solidFill>
          </a:ln>
        </p:spPr>
        <p:txBody>
          <a:bodyPr/>
          <a:lstStyle/>
          <a:p>
            <a:pPr>
              <a:lnSpc>
                <a:spcPct val="90000"/>
              </a:lnSpc>
              <a:buFontTx/>
              <a:buNone/>
              <a:defRPr/>
            </a:pPr>
            <a:endParaRPr lang="en-US" dirty="0" smtClean="0"/>
          </a:p>
          <a:p>
            <a:pPr>
              <a:lnSpc>
                <a:spcPct val="90000"/>
              </a:lnSpc>
              <a:buFontTx/>
              <a:buChar char="•"/>
              <a:defRPr/>
            </a:pPr>
            <a:r>
              <a:rPr lang="en-US" dirty="0" smtClean="0"/>
              <a:t>Begins with a </a:t>
            </a:r>
            <a:r>
              <a:rPr lang="en-US" b="1" dirty="0" smtClean="0">
                <a:solidFill>
                  <a:srgbClr val="FF1111"/>
                </a:solidFill>
              </a:rPr>
              <a:t>contact</a:t>
            </a:r>
            <a:r>
              <a:rPr lang="en-US" dirty="0" smtClean="0"/>
              <a:t> between the sperm &amp; the ovum.</a:t>
            </a:r>
          </a:p>
          <a:p>
            <a:pPr>
              <a:lnSpc>
                <a:spcPct val="90000"/>
              </a:lnSpc>
              <a:buFontTx/>
              <a:buChar char="•"/>
              <a:defRPr/>
            </a:pPr>
            <a:r>
              <a:rPr lang="en-US" dirty="0" smtClean="0"/>
              <a:t>Ends up with </a:t>
            </a:r>
            <a:r>
              <a:rPr lang="en-US" b="1" u="sng" dirty="0" smtClean="0"/>
              <a:t>intermingling</a:t>
            </a:r>
            <a:r>
              <a:rPr lang="en-US" u="sng" dirty="0" smtClean="0"/>
              <a:t> </a:t>
            </a:r>
            <a:r>
              <a:rPr lang="en-US" dirty="0" smtClean="0"/>
              <a:t>of the </a:t>
            </a:r>
            <a:r>
              <a:rPr lang="en-US" u="sng" dirty="0" smtClean="0"/>
              <a:t>maternal</a:t>
            </a:r>
            <a:r>
              <a:rPr lang="en-US" dirty="0" smtClean="0"/>
              <a:t> and </a:t>
            </a:r>
            <a:r>
              <a:rPr lang="en-US" u="sng" dirty="0" smtClean="0"/>
              <a:t>paternal</a:t>
            </a:r>
            <a:r>
              <a:rPr lang="en-US" dirty="0" smtClean="0"/>
              <a:t> chromosomes.</a:t>
            </a:r>
          </a:p>
        </p:txBody>
      </p:sp>
      <p:pic>
        <p:nvPicPr>
          <p:cNvPr id="21508" name="Picture 4" descr="Fertilization004"/>
          <p:cNvPicPr>
            <a:picLocks noChangeAspect="1" noChangeArrowheads="1"/>
          </p:cNvPicPr>
          <p:nvPr/>
        </p:nvPicPr>
        <p:blipFill>
          <a:blip r:embed="rId2">
            <a:extLst>
              <a:ext uri="{28A0092B-C50C-407E-A947-70E740481C1C}">
                <a14:useLocalDpi xmlns:a14="http://schemas.microsoft.com/office/drawing/2010/main" val="0"/>
              </a:ext>
            </a:extLst>
          </a:blip>
          <a:srcRect l="5319" r="13831" b="60092"/>
          <a:stretch>
            <a:fillRect/>
          </a:stretch>
        </p:blipFill>
        <p:spPr bwMode="auto">
          <a:xfrm>
            <a:off x="3581400" y="304800"/>
            <a:ext cx="5486400" cy="6019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152400"/>
            <a:ext cx="3886200" cy="914400"/>
          </a:xfrm>
          <a:solidFill>
            <a:schemeClr val="bg2">
              <a:lumMod val="90000"/>
            </a:schemeClr>
          </a:solidFill>
          <a:ln>
            <a:solidFill>
              <a:srgbClr val="000000"/>
            </a:solidFill>
          </a:ln>
        </p:spPr>
        <p:txBody>
          <a:bodyPr/>
          <a:lstStyle/>
          <a:p>
            <a:pPr>
              <a:defRPr/>
            </a:pPr>
            <a:r>
              <a:rPr lang="en-US" sz="5400" b="1" dirty="0" smtClean="0">
                <a:latin typeface="Baskerville Old Face" pitchFamily="18" charset="0"/>
              </a:rPr>
              <a:t>Site</a:t>
            </a:r>
          </a:p>
        </p:txBody>
      </p:sp>
      <p:sp>
        <p:nvSpPr>
          <p:cNvPr id="4099" name="Rectangle 3"/>
          <p:cNvSpPr>
            <a:spLocks noGrp="1" noChangeArrowheads="1"/>
          </p:cNvSpPr>
          <p:nvPr>
            <p:ph type="body" idx="1"/>
          </p:nvPr>
        </p:nvSpPr>
        <p:spPr>
          <a:xfrm>
            <a:off x="0" y="1143000"/>
            <a:ext cx="4267200" cy="5105400"/>
          </a:xfrm>
          <a:solidFill>
            <a:schemeClr val="bg2">
              <a:lumMod val="90000"/>
            </a:schemeClr>
          </a:solidFill>
          <a:ln>
            <a:solidFill>
              <a:srgbClr val="000000"/>
            </a:solidFill>
          </a:ln>
        </p:spPr>
        <p:txBody>
          <a:bodyPr/>
          <a:lstStyle/>
          <a:p>
            <a:pPr>
              <a:lnSpc>
                <a:spcPct val="90000"/>
              </a:lnSpc>
              <a:buFontTx/>
              <a:buChar char="•"/>
              <a:defRPr/>
            </a:pPr>
            <a:r>
              <a:rPr lang="en-US" sz="2800" smtClean="0"/>
              <a:t>Usually in the </a:t>
            </a:r>
            <a:r>
              <a:rPr lang="en-US" sz="2800" u="sng" smtClean="0"/>
              <a:t>ampulla of the uterine tube.</a:t>
            </a:r>
          </a:p>
          <a:p>
            <a:pPr>
              <a:lnSpc>
                <a:spcPct val="90000"/>
              </a:lnSpc>
              <a:buFontTx/>
              <a:buChar char="•"/>
              <a:defRPr/>
            </a:pPr>
            <a:r>
              <a:rPr lang="en-US" sz="2800" smtClean="0"/>
              <a:t>Ampulla is the longest and widest part.</a:t>
            </a:r>
          </a:p>
          <a:p>
            <a:pPr>
              <a:lnSpc>
                <a:spcPct val="90000"/>
              </a:lnSpc>
              <a:buFontTx/>
              <a:buChar char="•"/>
              <a:defRPr/>
            </a:pPr>
            <a:r>
              <a:rPr lang="en-US" sz="2800" smtClean="0"/>
              <a:t>Fertilization may occur in other parts of tubes.</a:t>
            </a:r>
          </a:p>
          <a:p>
            <a:pPr>
              <a:lnSpc>
                <a:spcPct val="90000"/>
              </a:lnSpc>
              <a:buFontTx/>
              <a:buChar char="•"/>
              <a:defRPr/>
            </a:pPr>
            <a:r>
              <a:rPr lang="en-US" sz="2800" smtClean="0"/>
              <a:t>Does </a:t>
            </a:r>
            <a:r>
              <a:rPr lang="en-US" sz="2800" u="sng" smtClean="0"/>
              <a:t>not occur</a:t>
            </a:r>
            <a:r>
              <a:rPr lang="en-US" sz="2800" smtClean="0"/>
              <a:t> in the </a:t>
            </a:r>
            <a:r>
              <a:rPr lang="en-US" sz="2800" u="sng" smtClean="0"/>
              <a:t>uterine cavity.</a:t>
            </a:r>
          </a:p>
          <a:p>
            <a:pPr>
              <a:lnSpc>
                <a:spcPct val="90000"/>
              </a:lnSpc>
              <a:buFontTx/>
              <a:buChar char="•"/>
              <a:defRPr/>
            </a:pPr>
            <a:r>
              <a:rPr lang="en-US" sz="2800" b="1" smtClean="0">
                <a:solidFill>
                  <a:srgbClr val="FF1111"/>
                </a:solidFill>
              </a:rPr>
              <a:t>Chemical signals </a:t>
            </a:r>
            <a:r>
              <a:rPr lang="en-US" sz="2800" smtClean="0"/>
              <a:t>from oocyte attract the sperms.</a:t>
            </a:r>
          </a:p>
        </p:txBody>
      </p:sp>
      <p:pic>
        <p:nvPicPr>
          <p:cNvPr id="22532" name="Picture 4" descr="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371600"/>
            <a:ext cx="4648200" cy="4495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عنوان 1"/>
          <p:cNvSpPr>
            <a:spLocks noGrp="1"/>
          </p:cNvSpPr>
          <p:nvPr>
            <p:ph type="title"/>
          </p:nvPr>
        </p:nvSpPr>
        <p:spPr/>
        <p:txBody>
          <a:bodyPr/>
          <a:lstStyle/>
          <a:p>
            <a:r>
              <a:rPr lang="en-US" altLang="en-US" b="1" smtClean="0"/>
              <a:t>Obgectives</a:t>
            </a:r>
            <a:endParaRPr lang="ar-SA" altLang="en-US" b="1" smtClean="0"/>
          </a:p>
        </p:txBody>
      </p:sp>
      <p:sp>
        <p:nvSpPr>
          <p:cNvPr id="5123" name="عنصر نائب للمحتوى 2"/>
          <p:cNvSpPr>
            <a:spLocks noGrp="1"/>
          </p:cNvSpPr>
          <p:nvPr>
            <p:ph idx="1"/>
          </p:nvPr>
        </p:nvSpPr>
        <p:spPr/>
        <p:txBody>
          <a:bodyPr/>
          <a:lstStyle/>
          <a:p>
            <a:r>
              <a:rPr lang="en-US" altLang="en-US" smtClean="0">
                <a:latin typeface="Times New Roman" panose="02020603050405020304" pitchFamily="18" charset="0"/>
                <a:cs typeface="Times New Roman" panose="02020603050405020304" pitchFamily="18" charset="0"/>
              </a:rPr>
              <a:t>This lecture explain spermatogenesis and oogenesis then normal fertilization regarding time and site .</a:t>
            </a:r>
          </a:p>
          <a:p>
            <a:r>
              <a:rPr lang="en-US" altLang="en-US" smtClean="0">
                <a:latin typeface="Times New Roman" panose="02020603050405020304" pitchFamily="18" charset="0"/>
                <a:cs typeface="Times New Roman" panose="02020603050405020304" pitchFamily="18" charset="0"/>
              </a:rPr>
              <a:t>Also normal and abnormal implantation .</a:t>
            </a:r>
            <a:endParaRPr lang="ar-SA" altLang="en-US"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عنوان 1"/>
          <p:cNvSpPr>
            <a:spLocks noGrp="1"/>
          </p:cNvSpPr>
          <p:nvPr>
            <p:ph type="title"/>
          </p:nvPr>
        </p:nvSpPr>
        <p:spPr/>
        <p:txBody>
          <a:bodyPr/>
          <a:lstStyle/>
          <a:p>
            <a:r>
              <a:rPr lang="en-US" altLang="en-US" sz="4800" smtClean="0">
                <a:solidFill>
                  <a:srgbClr val="8C0000"/>
                </a:solidFill>
                <a:latin typeface="Bembo"/>
              </a:rPr>
              <a:t>Spermatozoa</a:t>
            </a:r>
            <a:endParaRPr lang="ar-SA" altLang="en-US" sz="4800" smtClean="0"/>
          </a:p>
        </p:txBody>
      </p:sp>
      <p:sp>
        <p:nvSpPr>
          <p:cNvPr id="23555" name="عنصر نائب للمحتوى 2"/>
          <p:cNvSpPr>
            <a:spLocks noGrp="1"/>
          </p:cNvSpPr>
          <p:nvPr>
            <p:ph sz="half" idx="1"/>
          </p:nvPr>
        </p:nvSpPr>
        <p:spPr/>
        <p:txBody>
          <a:bodyPr/>
          <a:lstStyle/>
          <a:p>
            <a:r>
              <a:rPr lang="en-US" altLang="en-US" sz="2000" smtClean="0">
                <a:latin typeface="Bembo"/>
              </a:rPr>
              <a:t>Spermatozoa are not able to fertilize the oocyte immediately upon arrival in the female genital tract but must undergo</a:t>
            </a:r>
          </a:p>
          <a:p>
            <a:r>
              <a:rPr lang="en-US" altLang="en-US" sz="2000" smtClean="0">
                <a:latin typeface="Bembo"/>
              </a:rPr>
              <a:t>(1) </a:t>
            </a:r>
            <a:r>
              <a:rPr lang="en-US" altLang="en-US" sz="2000" b="1" smtClean="0">
                <a:latin typeface="Bembo-Bold"/>
              </a:rPr>
              <a:t>capacitation </a:t>
            </a:r>
            <a:r>
              <a:rPr lang="en-US" altLang="en-US" sz="2000" smtClean="0">
                <a:latin typeface="Bembo"/>
              </a:rPr>
              <a:t>and (2) the </a:t>
            </a:r>
            <a:r>
              <a:rPr lang="en-US" altLang="en-US" sz="2000" b="1" smtClean="0">
                <a:latin typeface="Bembo-Bold"/>
              </a:rPr>
              <a:t>acrosome reaction </a:t>
            </a:r>
            <a:r>
              <a:rPr lang="en-US" altLang="en-US" sz="2000" smtClean="0">
                <a:latin typeface="Bembo"/>
              </a:rPr>
              <a:t>to acquire this capability.</a:t>
            </a:r>
          </a:p>
          <a:p>
            <a:r>
              <a:rPr lang="en-US" altLang="en-US" sz="2000" b="1" smtClean="0">
                <a:solidFill>
                  <a:srgbClr val="FF0000"/>
                </a:solidFill>
                <a:latin typeface="Bembo-Bold"/>
              </a:rPr>
              <a:t>Capacitation </a:t>
            </a:r>
            <a:r>
              <a:rPr lang="en-US" altLang="en-US" sz="2000" smtClean="0">
                <a:latin typeface="Bembo"/>
              </a:rPr>
              <a:t>is a period of conditioning in the female reproductive tract that in the human lasts approximately 7 hours. </a:t>
            </a:r>
            <a:endParaRPr lang="ar-SA" altLang="en-US" sz="2000" smtClean="0"/>
          </a:p>
        </p:txBody>
      </p:sp>
      <p:pic>
        <p:nvPicPr>
          <p:cNvPr id="5" name="عنصر نائب للمحتوى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317750"/>
            <a:ext cx="4038600" cy="30908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501650"/>
            <a:ext cx="181133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عنوان 1"/>
          <p:cNvSpPr>
            <a:spLocks noGrp="1"/>
          </p:cNvSpPr>
          <p:nvPr>
            <p:ph type="title"/>
          </p:nvPr>
        </p:nvSpPr>
        <p:spPr/>
        <p:txBody>
          <a:bodyPr/>
          <a:lstStyle/>
          <a:p>
            <a:endParaRPr lang="ar-SA" altLang="en-US" smtClean="0"/>
          </a:p>
        </p:txBody>
      </p:sp>
      <p:sp>
        <p:nvSpPr>
          <p:cNvPr id="3" name="عنصر نائب للمحتوى 2"/>
          <p:cNvSpPr>
            <a:spLocks noGrp="1"/>
          </p:cNvSpPr>
          <p:nvPr>
            <p:ph idx="1"/>
          </p:nvPr>
        </p:nvSpPr>
        <p:spPr/>
        <p:txBody>
          <a:bodyPr/>
          <a:lstStyle/>
          <a:p>
            <a:r>
              <a:rPr lang="en-US" altLang="en-US" sz="2400" smtClean="0">
                <a:latin typeface="Bembo"/>
              </a:rPr>
              <a:t>capacitation occurs in the uterine tube and involves epithelial interactions between the sperm and the mucosal surface of the tube. During this time, a glycoprotein coat and seminal plasma proteins are removed from the plasma membrane that overlies the acrosomal region of the spermatozoa.</a:t>
            </a:r>
          </a:p>
          <a:p>
            <a:endParaRPr lang="en-US" altLang="en-US" sz="2400" smtClean="0">
              <a:latin typeface="Bembo"/>
            </a:endParaRPr>
          </a:p>
          <a:p>
            <a:r>
              <a:rPr lang="en-US" altLang="en-US" sz="2400" smtClean="0">
                <a:latin typeface="Bembo"/>
              </a:rPr>
              <a:t>Only capacitated sperm can pass through the corona cells and undergo the acrosome reaction.</a:t>
            </a:r>
            <a:endParaRPr lang="ar-SA" altLang="en-US" sz="2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41" presetClass="path" presetSubtype="0" accel="50000" decel="50000" fill="hold" nodeType="clickEffect">
                                  <p:stCondLst>
                                    <p:cond delay="0"/>
                                  </p:stCondLst>
                                  <p:childTnLst>
                                    <p:animMotion origin="layout" path="M 0 0 c -0.004 -0.008 -0.018 -0.016 -0.023 -0.016 c -0.031 0 -0.063 0.125 -0.063 0.25 c 0 -0.063 -0.016 -0.125 -0.031 -0.125 c -0.016 0 -0.031 0.063 -0.031 0.125 c 0 -0.031 -0.008 -0.063 -0.016 -0.063 c -0.008 0 -0.016 0.031 -0.016 0.063 c 0 -0.016 -0.004 -0.031 -0.008 -0.031 c -0.004 0 -0.008 0.016 -0.008 0.031 c 0 -0.008 -0.002 -0.016 -0.004 -0.016 c -0.001 0 -0.004 0.008 -0.004 0.016 c 0 -0.004 -0.001 -0.008 -0.002 -0.008 c 0 -0.001 -0.002 0.004 -0.002 0.008 c 0 -0.002 0 -0.004 -0.001 -0.004 c 0 0.001 -0.001 0.002 -0.001 0.004 c 0 -0.001 0 -0.002 0 -0.003 c -0.001 0 -0.001 0.001 -0.001 0.002 c -0.001 0 -0.001 -0.001 -0.001 -0.002 c -0.001 0 -0.001 0.001 -0.001 0.002 E" pathEditMode="relative" ptsTypes="">
                                      <p:cBhvr>
                                        <p:cTn id="42"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عنوان 1"/>
          <p:cNvSpPr>
            <a:spLocks noGrp="1"/>
          </p:cNvSpPr>
          <p:nvPr>
            <p:ph type="title"/>
          </p:nvPr>
        </p:nvSpPr>
        <p:spPr/>
        <p:txBody>
          <a:bodyPr/>
          <a:lstStyle/>
          <a:p>
            <a:endParaRPr lang="ar-SA" altLang="en-US" smtClean="0"/>
          </a:p>
        </p:txBody>
      </p:sp>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5050" y="987425"/>
            <a:ext cx="5111750" cy="4424363"/>
          </a:xfrm>
        </p:spPr>
      </p:pic>
      <p:sp>
        <p:nvSpPr>
          <p:cNvPr id="4" name="عنصر نائب للنص 3"/>
          <p:cNvSpPr>
            <a:spLocks noGrp="1"/>
          </p:cNvSpPr>
          <p:nvPr>
            <p:ph type="body" sz="half" idx="2"/>
          </p:nvPr>
        </p:nvSpPr>
        <p:spPr/>
        <p:txBody>
          <a:bodyPr/>
          <a:lstStyle/>
          <a:p>
            <a:r>
              <a:rPr lang="en-US" altLang="en-US" sz="2000" smtClean="0">
                <a:solidFill>
                  <a:srgbClr val="FF0000"/>
                </a:solidFill>
                <a:latin typeface="Bembo"/>
              </a:rPr>
              <a:t>The </a:t>
            </a:r>
            <a:r>
              <a:rPr lang="en-US" altLang="en-US" sz="2000" b="1" smtClean="0">
                <a:solidFill>
                  <a:srgbClr val="FF0000"/>
                </a:solidFill>
                <a:latin typeface="Bembo-Bold"/>
              </a:rPr>
              <a:t>acrosome reaction</a:t>
            </a:r>
            <a:r>
              <a:rPr lang="en-US" altLang="en-US" sz="2000" smtClean="0">
                <a:solidFill>
                  <a:srgbClr val="FF0000"/>
                </a:solidFill>
                <a:latin typeface="Bembo"/>
              </a:rPr>
              <a:t>,</a:t>
            </a:r>
          </a:p>
          <a:p>
            <a:r>
              <a:rPr lang="en-US" altLang="en-US" sz="2000" smtClean="0">
                <a:latin typeface="Bembo"/>
              </a:rPr>
              <a:t>occurs after binding to the zona pellucida, is induced by zona proteins. This reaction culminates in the release of enzymes needed to penetrate the zona pellucida, including acrosin- and trypsin-like substances</a:t>
            </a:r>
            <a:endParaRPr lang="ar-SA" altLang="en-US" sz="20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5"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5"/>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path" presetSubtype="0" accel="50000" decel="50000" fill="hold" nodeType="clickEffect">
                                  <p:stCondLst>
                                    <p:cond delay="0"/>
                                  </p:stCondLst>
                                  <p:childTnLst>
                                    <p:animMotion origin="layout" path="M 0 0 C 0.069 0 0.125 0.056 0.125 0.125 C 0.125 0.194 0.069 0.25 0 0.25 C -0.069 0.25 -0.125 0.194 -0.125 0.125 C -0.125 0.056 -0.069 0 0 0 Z" pathEditMode="relative" ptsTypes="">
                                      <p:cBhvr>
                                        <p:cTn id="41"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0"/>
            <a:ext cx="3810000" cy="1066800"/>
          </a:xfrm>
          <a:solidFill>
            <a:schemeClr val="bg2">
              <a:lumMod val="90000"/>
            </a:schemeClr>
          </a:solidFill>
          <a:ln>
            <a:solidFill>
              <a:srgbClr val="000000"/>
            </a:solidFill>
          </a:ln>
        </p:spPr>
        <p:txBody>
          <a:bodyPr/>
          <a:lstStyle/>
          <a:p>
            <a:pPr>
              <a:defRPr/>
            </a:pPr>
            <a:r>
              <a:rPr lang="en-US" sz="2800" b="1" dirty="0" smtClean="0">
                <a:solidFill>
                  <a:srgbClr val="000000"/>
                </a:solidFill>
              </a:rPr>
              <a:t>Phases of Fertilization</a:t>
            </a:r>
          </a:p>
        </p:txBody>
      </p:sp>
      <p:sp>
        <p:nvSpPr>
          <p:cNvPr id="5123" name="Rectangle 3"/>
          <p:cNvSpPr>
            <a:spLocks noGrp="1" noChangeArrowheads="1"/>
          </p:cNvSpPr>
          <p:nvPr>
            <p:ph type="body" idx="1"/>
          </p:nvPr>
        </p:nvSpPr>
        <p:spPr>
          <a:xfrm>
            <a:off x="0" y="990600"/>
            <a:ext cx="4267200" cy="5638800"/>
          </a:xfrm>
          <a:solidFill>
            <a:schemeClr val="bg2">
              <a:lumMod val="90000"/>
            </a:schemeClr>
          </a:solidFill>
          <a:ln w="38100">
            <a:solidFill>
              <a:srgbClr val="000000"/>
            </a:solidFill>
          </a:ln>
        </p:spPr>
        <p:txBody>
          <a:bodyPr/>
          <a:lstStyle/>
          <a:p>
            <a:pPr>
              <a:lnSpc>
                <a:spcPct val="80000"/>
              </a:lnSpc>
              <a:buFontTx/>
              <a:buChar char="•"/>
              <a:defRPr/>
            </a:pPr>
            <a:r>
              <a:rPr lang="en-US" sz="2400" b="1" smtClean="0">
                <a:solidFill>
                  <a:srgbClr val="FB2136"/>
                </a:solidFill>
              </a:rPr>
              <a:t>1- Passage of sperm through corona radiata, </a:t>
            </a:r>
            <a:r>
              <a:rPr lang="en-US" sz="2400" b="1" smtClean="0"/>
              <a:t>under the effect of : </a:t>
            </a:r>
            <a:r>
              <a:rPr lang="en-US" sz="2400" b="1" u="sng" smtClean="0"/>
              <a:t>hyaluronidase enzyme</a:t>
            </a:r>
            <a:r>
              <a:rPr lang="en-US" sz="2400" b="1" smtClean="0"/>
              <a:t> from sperms, </a:t>
            </a:r>
            <a:r>
              <a:rPr lang="en-US" sz="2400" b="1" u="sng" smtClean="0"/>
              <a:t>tubal E.</a:t>
            </a:r>
            <a:r>
              <a:rPr lang="en-US" sz="2400" b="1" smtClean="0"/>
              <a:t> and movement </a:t>
            </a:r>
            <a:r>
              <a:rPr lang="en-US" sz="2400" b="1" u="sng" smtClean="0"/>
              <a:t>of tail of sperm.</a:t>
            </a:r>
          </a:p>
          <a:p>
            <a:pPr>
              <a:lnSpc>
                <a:spcPct val="80000"/>
              </a:lnSpc>
              <a:buFontTx/>
              <a:buChar char="•"/>
              <a:defRPr/>
            </a:pPr>
            <a:r>
              <a:rPr lang="en-US" sz="2400" b="1" smtClean="0">
                <a:solidFill>
                  <a:srgbClr val="33CC33"/>
                </a:solidFill>
              </a:rPr>
              <a:t>2- Penetration of the zona pellucida by head of sperms </a:t>
            </a:r>
            <a:r>
              <a:rPr lang="en-US" sz="2400" b="1" smtClean="0"/>
              <a:t>through </a:t>
            </a:r>
            <a:r>
              <a:rPr lang="en-US" sz="2400" b="1" u="sng" smtClean="0"/>
              <a:t>acrosine E</a:t>
            </a:r>
            <a:r>
              <a:rPr lang="en-US" sz="2400" b="1" smtClean="0"/>
              <a:t>. from </a:t>
            </a:r>
            <a:r>
              <a:rPr lang="en-US" sz="2400" b="1" u="sng" smtClean="0"/>
              <a:t>acrosome </a:t>
            </a:r>
            <a:r>
              <a:rPr lang="en-US" sz="2400" b="1" smtClean="0"/>
              <a:t>of one sperm.</a:t>
            </a:r>
          </a:p>
          <a:p>
            <a:pPr>
              <a:lnSpc>
                <a:spcPct val="80000"/>
              </a:lnSpc>
              <a:buFontTx/>
              <a:buChar char="•"/>
              <a:defRPr/>
            </a:pPr>
            <a:r>
              <a:rPr lang="en-US" sz="2400" b="1" smtClean="0">
                <a:solidFill>
                  <a:srgbClr val="FB2136"/>
                </a:solidFill>
              </a:rPr>
              <a:t>3- Fusion of the plasma membrane of the oocyte and that of the sperm.         </a:t>
            </a:r>
            <a:r>
              <a:rPr lang="en-US" sz="2400" b="1" smtClean="0"/>
              <a:t>so sperm’s plasma membrane remains behind</a:t>
            </a:r>
            <a:r>
              <a:rPr lang="en-US" sz="2400" b="1" smtClean="0">
                <a:solidFill>
                  <a:srgbClr val="FB2136"/>
                </a:solidFill>
              </a:rPr>
              <a:t>.</a:t>
            </a:r>
          </a:p>
        </p:txBody>
      </p:sp>
      <p:pic>
        <p:nvPicPr>
          <p:cNvPr id="26628" name="Picture 4" descr="Fertilization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28600"/>
            <a:ext cx="4648200" cy="6324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0"/>
            <a:ext cx="3810000" cy="1066800"/>
          </a:xfrm>
          <a:solidFill>
            <a:schemeClr val="bg2">
              <a:lumMod val="90000"/>
            </a:schemeClr>
          </a:solidFill>
          <a:ln>
            <a:solidFill>
              <a:srgbClr val="000000"/>
            </a:solidFill>
          </a:ln>
        </p:spPr>
        <p:txBody>
          <a:bodyPr/>
          <a:lstStyle/>
          <a:p>
            <a:pPr>
              <a:defRPr/>
            </a:pPr>
            <a:r>
              <a:rPr lang="en-US" sz="2800" b="1" dirty="0" smtClean="0">
                <a:solidFill>
                  <a:srgbClr val="000000"/>
                </a:solidFill>
              </a:rPr>
              <a:t>Phases of Fertilization</a:t>
            </a:r>
          </a:p>
        </p:txBody>
      </p:sp>
      <p:sp>
        <p:nvSpPr>
          <p:cNvPr id="5123" name="Rectangle 3"/>
          <p:cNvSpPr>
            <a:spLocks noGrp="1" noChangeArrowheads="1"/>
          </p:cNvSpPr>
          <p:nvPr>
            <p:ph type="body" idx="4294967295"/>
          </p:nvPr>
        </p:nvSpPr>
        <p:spPr>
          <a:xfrm>
            <a:off x="0" y="1066800"/>
            <a:ext cx="3962400" cy="5562600"/>
          </a:xfrm>
          <a:solidFill>
            <a:schemeClr val="bg2">
              <a:lumMod val="90000"/>
            </a:schemeClr>
          </a:solidFill>
          <a:ln w="38100">
            <a:solidFill>
              <a:srgbClr val="000000"/>
            </a:solidFill>
          </a:ln>
        </p:spPr>
        <p:txBody>
          <a:bodyPr/>
          <a:lstStyle/>
          <a:p>
            <a:pPr>
              <a:buFontTx/>
              <a:buChar char="•"/>
              <a:defRPr/>
            </a:pPr>
            <a:r>
              <a:rPr lang="en-US" sz="2400" b="1" smtClean="0">
                <a:solidFill>
                  <a:schemeClr val="accent1"/>
                </a:solidFill>
              </a:rPr>
              <a:t>4- </a:t>
            </a:r>
            <a:r>
              <a:rPr lang="en-US" sz="2400" b="1" u="sng" smtClean="0">
                <a:solidFill>
                  <a:schemeClr val="accent1"/>
                </a:solidFill>
              </a:rPr>
              <a:t>Completion</a:t>
            </a:r>
            <a:r>
              <a:rPr lang="en-US" sz="2400" b="1" smtClean="0">
                <a:solidFill>
                  <a:schemeClr val="accent1"/>
                </a:solidFill>
              </a:rPr>
              <a:t> of the  second meiotic division &amp; formation of the female pronucleus.</a:t>
            </a:r>
          </a:p>
          <a:p>
            <a:pPr>
              <a:buFontTx/>
              <a:buChar char="•"/>
              <a:defRPr/>
            </a:pPr>
            <a:r>
              <a:rPr lang="en-US" sz="2400" b="1" smtClean="0">
                <a:solidFill>
                  <a:srgbClr val="33CC33"/>
                </a:solidFill>
              </a:rPr>
              <a:t>5- Formation of the male pronucleus :</a:t>
            </a:r>
          </a:p>
          <a:p>
            <a:pPr>
              <a:buFontTx/>
              <a:buNone/>
              <a:defRPr/>
            </a:pPr>
            <a:r>
              <a:rPr lang="en-US" sz="2400" smtClean="0"/>
              <a:t>    It is a swollen nucleus of the sperm.</a:t>
            </a:r>
          </a:p>
          <a:p>
            <a:pPr>
              <a:buFontTx/>
              <a:buNone/>
              <a:defRPr/>
            </a:pPr>
            <a:r>
              <a:rPr lang="en-US" sz="2400" smtClean="0"/>
              <a:t>    Its tail is detached and degenerated.</a:t>
            </a:r>
          </a:p>
          <a:p>
            <a:pPr>
              <a:buFont typeface="Wingdings" panose="05000000000000000000" pitchFamily="2" charset="2"/>
              <a:buChar char="v"/>
              <a:defRPr/>
            </a:pPr>
            <a:r>
              <a:rPr lang="en-US" sz="2000" b="1" u="sng" smtClean="0"/>
              <a:t>Zona reaction :</a:t>
            </a:r>
            <a:r>
              <a:rPr lang="en-US" sz="2000" smtClean="0"/>
              <a:t> it is </a:t>
            </a:r>
            <a:r>
              <a:rPr lang="en-US" sz="2000" u="sng" smtClean="0"/>
              <a:t>a change</a:t>
            </a:r>
            <a:r>
              <a:rPr lang="en-US" sz="2000" smtClean="0"/>
              <a:t> in </a:t>
            </a:r>
            <a:r>
              <a:rPr lang="en-US" sz="2000" u="sng" smtClean="0"/>
              <a:t>properties of zona pellucida</a:t>
            </a:r>
            <a:r>
              <a:rPr lang="en-US" sz="2000" smtClean="0"/>
              <a:t> that makes it </a:t>
            </a:r>
            <a:r>
              <a:rPr lang="en-US" sz="2000" u="sng" smtClean="0"/>
              <a:t>impermeable to other sperms.</a:t>
            </a:r>
          </a:p>
        </p:txBody>
      </p:sp>
      <p:pic>
        <p:nvPicPr>
          <p:cNvPr id="27652" name="Picture 4" descr="Fertilization004"/>
          <p:cNvPicPr>
            <a:picLocks noChangeAspect="1" noChangeArrowheads="1"/>
          </p:cNvPicPr>
          <p:nvPr/>
        </p:nvPicPr>
        <p:blipFill>
          <a:blip r:embed="rId2">
            <a:extLst>
              <a:ext uri="{28A0092B-C50C-407E-A947-70E740481C1C}">
                <a14:useLocalDpi xmlns:a14="http://schemas.microsoft.com/office/drawing/2010/main" val="0"/>
              </a:ext>
            </a:extLst>
          </a:blip>
          <a:srcRect t="43352" b="137"/>
          <a:stretch>
            <a:fillRect/>
          </a:stretch>
        </p:blipFill>
        <p:spPr bwMode="auto">
          <a:xfrm>
            <a:off x="4267200" y="381000"/>
            <a:ext cx="4876800" cy="5715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53" name="Text Box 5"/>
          <p:cNvSpPr txBox="1">
            <a:spLocks noChangeArrowheads="1"/>
          </p:cNvSpPr>
          <p:nvPr/>
        </p:nvSpPr>
        <p:spPr bwMode="auto">
          <a:xfrm>
            <a:off x="8458200" y="5791200"/>
            <a:ext cx="68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000" b="1" u="sng">
                <a:latin typeface="Arial" panose="020B0604020202020204" pitchFamily="34" charset="0"/>
              </a:rPr>
              <a:t>zygote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05000" y="152400"/>
            <a:ext cx="5029200" cy="838200"/>
          </a:xfrm>
          <a:solidFill>
            <a:schemeClr val="accent3">
              <a:lumMod val="40000"/>
              <a:lumOff val="60000"/>
            </a:schemeClr>
          </a:solidFill>
          <a:ln>
            <a:solidFill>
              <a:srgbClr val="000000"/>
            </a:solidFill>
          </a:ln>
        </p:spPr>
        <p:txBody>
          <a:bodyPr/>
          <a:lstStyle/>
          <a:p>
            <a:pPr>
              <a:defRPr/>
            </a:pPr>
            <a:r>
              <a:rPr lang="en-US" sz="3200" b="1" smtClean="0"/>
              <a:t>Chromosomes in zygote</a:t>
            </a:r>
          </a:p>
        </p:txBody>
      </p:sp>
      <p:sp>
        <p:nvSpPr>
          <p:cNvPr id="6147" name="Rectangle 3"/>
          <p:cNvSpPr>
            <a:spLocks noGrp="1" noChangeArrowheads="1"/>
          </p:cNvSpPr>
          <p:nvPr>
            <p:ph type="body" idx="1"/>
          </p:nvPr>
        </p:nvSpPr>
        <p:spPr>
          <a:xfrm>
            <a:off x="152400" y="4038600"/>
            <a:ext cx="8839200" cy="2819400"/>
          </a:xfrm>
          <a:solidFill>
            <a:schemeClr val="accent4">
              <a:lumMod val="90000"/>
            </a:schemeClr>
          </a:solidFill>
          <a:ln>
            <a:solidFill>
              <a:srgbClr val="000000"/>
            </a:solidFill>
          </a:ln>
        </p:spPr>
        <p:txBody>
          <a:bodyPr/>
          <a:lstStyle/>
          <a:p>
            <a:pPr>
              <a:lnSpc>
                <a:spcPct val="80000"/>
              </a:lnSpc>
              <a:buFontTx/>
              <a:buChar char="•"/>
              <a:defRPr/>
            </a:pPr>
            <a:r>
              <a:rPr lang="en-US" sz="2400" dirty="0" smtClean="0">
                <a:solidFill>
                  <a:srgbClr val="000000"/>
                </a:solidFill>
              </a:rPr>
              <a:t>Zygote is genetically unique.</a:t>
            </a:r>
          </a:p>
          <a:p>
            <a:pPr>
              <a:lnSpc>
                <a:spcPct val="80000"/>
              </a:lnSpc>
              <a:buFontTx/>
              <a:buChar char="•"/>
              <a:defRPr/>
            </a:pPr>
            <a:r>
              <a:rPr lang="en-US" sz="2400" dirty="0" smtClean="0">
                <a:solidFill>
                  <a:srgbClr val="000000"/>
                </a:solidFill>
              </a:rPr>
              <a:t>Half of its </a:t>
            </a:r>
            <a:r>
              <a:rPr lang="en-US" sz="2400" b="1" dirty="0" smtClean="0">
                <a:solidFill>
                  <a:srgbClr val="FB2136"/>
                </a:solidFill>
              </a:rPr>
              <a:t>chromosomes </a:t>
            </a:r>
            <a:r>
              <a:rPr lang="en-US" sz="2400" dirty="0" smtClean="0">
                <a:solidFill>
                  <a:srgbClr val="000000"/>
                </a:solidFill>
              </a:rPr>
              <a:t>come from </a:t>
            </a:r>
            <a:r>
              <a:rPr lang="en-US" sz="2400" u="sng" dirty="0" smtClean="0">
                <a:solidFill>
                  <a:srgbClr val="000000"/>
                </a:solidFill>
              </a:rPr>
              <a:t>the father</a:t>
            </a:r>
            <a:r>
              <a:rPr lang="en-US" sz="2400" dirty="0" smtClean="0">
                <a:solidFill>
                  <a:srgbClr val="000000"/>
                </a:solidFill>
              </a:rPr>
              <a:t> and the          </a:t>
            </a:r>
            <a:r>
              <a:rPr lang="en-US" sz="2400" u="sng" dirty="0" smtClean="0">
                <a:solidFill>
                  <a:srgbClr val="000000"/>
                </a:solidFill>
              </a:rPr>
              <a:t>other half</a:t>
            </a:r>
            <a:r>
              <a:rPr lang="en-US" sz="2400" dirty="0" smtClean="0">
                <a:solidFill>
                  <a:srgbClr val="000000"/>
                </a:solidFill>
              </a:rPr>
              <a:t> comes from the </a:t>
            </a:r>
            <a:r>
              <a:rPr lang="en-US" sz="2400" u="sng" dirty="0" smtClean="0">
                <a:solidFill>
                  <a:srgbClr val="000000"/>
                </a:solidFill>
              </a:rPr>
              <a:t>mother.</a:t>
            </a:r>
            <a:r>
              <a:rPr lang="en-US" sz="2400" dirty="0" smtClean="0">
                <a:solidFill>
                  <a:srgbClr val="000000"/>
                </a:solidFill>
              </a:rPr>
              <a:t> </a:t>
            </a:r>
          </a:p>
          <a:p>
            <a:pPr>
              <a:lnSpc>
                <a:spcPct val="80000"/>
              </a:lnSpc>
              <a:buFontTx/>
              <a:buChar char="•"/>
              <a:defRPr/>
            </a:pPr>
            <a:r>
              <a:rPr lang="en-US" sz="2400" b="1" dirty="0" smtClean="0">
                <a:solidFill>
                  <a:srgbClr val="FB2136"/>
                </a:solidFill>
              </a:rPr>
              <a:t>zygote </a:t>
            </a:r>
            <a:r>
              <a:rPr lang="en-US" sz="2400" dirty="0" smtClean="0">
                <a:solidFill>
                  <a:srgbClr val="000000"/>
                </a:solidFill>
              </a:rPr>
              <a:t>contains 46 chromosomes (diploid).</a:t>
            </a:r>
          </a:p>
          <a:p>
            <a:pPr>
              <a:lnSpc>
                <a:spcPct val="80000"/>
              </a:lnSpc>
              <a:buFontTx/>
              <a:buChar char="•"/>
              <a:defRPr/>
            </a:pPr>
            <a:r>
              <a:rPr lang="en-US" sz="2400" dirty="0" smtClean="0">
                <a:solidFill>
                  <a:srgbClr val="0066FF"/>
                </a:solidFill>
              </a:rPr>
              <a:t>New combination</a:t>
            </a:r>
            <a:r>
              <a:rPr lang="en-US" sz="2400" dirty="0" smtClean="0">
                <a:solidFill>
                  <a:srgbClr val="000000"/>
                </a:solidFill>
              </a:rPr>
              <a:t> is formed which is different  from either of the </a:t>
            </a:r>
            <a:r>
              <a:rPr lang="en-US" sz="2400" smtClean="0">
                <a:solidFill>
                  <a:srgbClr val="000000"/>
                </a:solidFill>
              </a:rPr>
              <a:t>parents.</a:t>
            </a:r>
            <a:endParaRPr lang="en-US" sz="2400" dirty="0" smtClean="0">
              <a:solidFill>
                <a:srgbClr val="000000"/>
              </a:solidFill>
            </a:endParaRPr>
          </a:p>
        </p:txBody>
      </p:sp>
      <p:pic>
        <p:nvPicPr>
          <p:cNvPr id="28676" name="Picture 4" descr="Fertilization004"/>
          <p:cNvPicPr>
            <a:picLocks noChangeAspect="1" noChangeArrowheads="1"/>
          </p:cNvPicPr>
          <p:nvPr/>
        </p:nvPicPr>
        <p:blipFill>
          <a:blip r:embed="rId2">
            <a:extLst>
              <a:ext uri="{28A0092B-C50C-407E-A947-70E740481C1C}">
                <a14:useLocalDpi xmlns:a14="http://schemas.microsoft.com/office/drawing/2010/main" val="0"/>
              </a:ext>
            </a:extLst>
          </a:blip>
          <a:srcRect t="77258" b="137"/>
          <a:stretch>
            <a:fillRect/>
          </a:stretch>
        </p:blipFill>
        <p:spPr bwMode="auto">
          <a:xfrm>
            <a:off x="1752600" y="990600"/>
            <a:ext cx="5410200" cy="2895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828800" y="274638"/>
            <a:ext cx="5486400" cy="944562"/>
          </a:xfrm>
          <a:solidFill>
            <a:schemeClr val="tx1">
              <a:lumMod val="20000"/>
              <a:lumOff val="80000"/>
            </a:schemeClr>
          </a:solidFill>
          <a:ln>
            <a:solidFill>
              <a:srgbClr val="000000"/>
            </a:solidFill>
          </a:ln>
        </p:spPr>
        <p:txBody>
          <a:bodyPr/>
          <a:lstStyle/>
          <a:p>
            <a:pPr>
              <a:defRPr/>
            </a:pPr>
            <a:r>
              <a:rPr lang="en-US" sz="4000" b="1" dirty="0"/>
              <a:t>Sex of the Embryo</a:t>
            </a:r>
          </a:p>
        </p:txBody>
      </p:sp>
      <p:sp>
        <p:nvSpPr>
          <p:cNvPr id="55299" name="Rectangle 3"/>
          <p:cNvSpPr>
            <a:spLocks noGrp="1" noChangeArrowheads="1"/>
          </p:cNvSpPr>
          <p:nvPr>
            <p:ph type="body" idx="1"/>
          </p:nvPr>
        </p:nvSpPr>
        <p:spPr>
          <a:xfrm>
            <a:off x="228600" y="1371600"/>
            <a:ext cx="4267200" cy="4572000"/>
          </a:xfrm>
          <a:solidFill>
            <a:schemeClr val="bg2">
              <a:lumMod val="75000"/>
            </a:schemeClr>
          </a:solidFill>
          <a:ln>
            <a:solidFill>
              <a:srgbClr val="000000"/>
            </a:solidFill>
          </a:ln>
        </p:spPr>
        <p:txBody>
          <a:bodyPr/>
          <a:lstStyle/>
          <a:p>
            <a:pPr>
              <a:buFontTx/>
              <a:buChar char="•"/>
              <a:defRPr/>
            </a:pPr>
            <a:r>
              <a:rPr lang="en-US" sz="2800" b="1" smtClean="0">
                <a:solidFill>
                  <a:srgbClr val="FB2136"/>
                </a:solidFill>
              </a:rPr>
              <a:t>Embryo's chromosomal sex</a:t>
            </a:r>
            <a:r>
              <a:rPr lang="en-US" sz="2800" smtClean="0"/>
              <a:t> is determined </a:t>
            </a:r>
            <a:r>
              <a:rPr lang="en-US" sz="2800" u="sng" smtClean="0"/>
              <a:t>at the time of fertilization.</a:t>
            </a:r>
          </a:p>
          <a:p>
            <a:pPr>
              <a:buFontTx/>
              <a:buChar char="•"/>
              <a:defRPr/>
            </a:pPr>
            <a:r>
              <a:rPr lang="en-US" sz="2800" smtClean="0"/>
              <a:t>Sex is determined by the type of sperm                 (X or Y) that fertilizes the oocyte.</a:t>
            </a:r>
          </a:p>
          <a:p>
            <a:pPr>
              <a:buFontTx/>
              <a:buChar char="•"/>
              <a:defRPr/>
            </a:pPr>
            <a:r>
              <a:rPr lang="en-US" sz="2400" smtClean="0"/>
              <a:t>So, it is the </a:t>
            </a:r>
            <a:r>
              <a:rPr lang="en-US" sz="2400" b="1" smtClean="0">
                <a:solidFill>
                  <a:srgbClr val="000000"/>
                </a:solidFill>
              </a:rPr>
              <a:t>father</a:t>
            </a:r>
            <a:r>
              <a:rPr lang="en-US" sz="2400" smtClean="0"/>
              <a:t> whose gamete </a:t>
            </a:r>
            <a:r>
              <a:rPr lang="en-US" sz="2400" u="sng" smtClean="0"/>
              <a:t>decides the sex.</a:t>
            </a:r>
          </a:p>
        </p:txBody>
      </p:sp>
      <p:pic>
        <p:nvPicPr>
          <p:cNvPr id="29700" name="Picture 4" descr="Fertilization004"/>
          <p:cNvPicPr>
            <a:picLocks noChangeAspect="1" noChangeArrowheads="1"/>
          </p:cNvPicPr>
          <p:nvPr/>
        </p:nvPicPr>
        <p:blipFill>
          <a:blip r:embed="rId2">
            <a:extLst>
              <a:ext uri="{28A0092B-C50C-407E-A947-70E740481C1C}">
                <a14:useLocalDpi xmlns:a14="http://schemas.microsoft.com/office/drawing/2010/main" val="0"/>
              </a:ext>
            </a:extLst>
          </a:blip>
          <a:srcRect t="42244" r="56383" b="21191"/>
          <a:stretch>
            <a:fillRect/>
          </a:stretch>
        </p:blipFill>
        <p:spPr bwMode="auto">
          <a:xfrm>
            <a:off x="4648200" y="1600200"/>
            <a:ext cx="4267200"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838200" y="274638"/>
            <a:ext cx="7162800" cy="792162"/>
          </a:xfrm>
          <a:solidFill>
            <a:schemeClr val="tx2">
              <a:lumMod val="20000"/>
              <a:lumOff val="80000"/>
            </a:schemeClr>
          </a:solidFill>
          <a:ln>
            <a:solidFill>
              <a:srgbClr val="000000"/>
            </a:solidFill>
          </a:ln>
        </p:spPr>
        <p:txBody>
          <a:bodyPr/>
          <a:lstStyle/>
          <a:p>
            <a:pPr>
              <a:defRPr/>
            </a:pPr>
            <a:r>
              <a:rPr lang="en-US" sz="3200" b="1" dirty="0"/>
              <a:t>Results of Fertilization</a:t>
            </a:r>
          </a:p>
        </p:txBody>
      </p:sp>
      <p:sp>
        <p:nvSpPr>
          <p:cNvPr id="57347" name="Rectangle 3"/>
          <p:cNvSpPr>
            <a:spLocks noGrp="1" noChangeArrowheads="1"/>
          </p:cNvSpPr>
          <p:nvPr>
            <p:ph type="body" idx="1"/>
          </p:nvPr>
        </p:nvSpPr>
        <p:spPr>
          <a:xfrm>
            <a:off x="304800" y="1295400"/>
            <a:ext cx="4114800" cy="5334000"/>
          </a:xfrm>
          <a:solidFill>
            <a:schemeClr val="accent4">
              <a:lumMod val="75000"/>
            </a:schemeClr>
          </a:solidFill>
          <a:ln>
            <a:solidFill>
              <a:srgbClr val="000000"/>
            </a:solidFill>
          </a:ln>
        </p:spPr>
        <p:txBody>
          <a:bodyPr/>
          <a:lstStyle/>
          <a:p>
            <a:pPr>
              <a:lnSpc>
                <a:spcPct val="80000"/>
              </a:lnSpc>
              <a:buFontTx/>
              <a:buChar char="•"/>
              <a:defRPr/>
            </a:pPr>
            <a:r>
              <a:rPr lang="en-US" sz="2800" b="1" u="sng" smtClean="0"/>
              <a:t>Stimulates </a:t>
            </a:r>
            <a:r>
              <a:rPr lang="en-US" sz="2800" b="1" smtClean="0"/>
              <a:t>the penetrated oocyte to </a:t>
            </a:r>
            <a:r>
              <a:rPr lang="en-US" sz="2800" b="1" u="sng" smtClean="0"/>
              <a:t>complete  its 2</a:t>
            </a:r>
            <a:r>
              <a:rPr lang="en-US" sz="2800" b="1" u="sng" baseline="30000" smtClean="0"/>
              <a:t>nd</a:t>
            </a:r>
            <a:r>
              <a:rPr lang="en-US" sz="2800" b="1" u="sng" smtClean="0"/>
              <a:t> meiotic division.</a:t>
            </a:r>
          </a:p>
          <a:p>
            <a:pPr>
              <a:lnSpc>
                <a:spcPct val="80000"/>
              </a:lnSpc>
              <a:buFontTx/>
              <a:buChar char="•"/>
              <a:defRPr/>
            </a:pPr>
            <a:r>
              <a:rPr lang="en-US" sz="2800" b="1" smtClean="0">
                <a:solidFill>
                  <a:srgbClr val="FB2136"/>
                </a:solidFill>
              </a:rPr>
              <a:t>Restores the normal diploid number of chromosomes in the zygote (46).</a:t>
            </a:r>
          </a:p>
          <a:p>
            <a:pPr>
              <a:lnSpc>
                <a:spcPct val="80000"/>
              </a:lnSpc>
              <a:buFontTx/>
              <a:buChar char="•"/>
              <a:defRPr/>
            </a:pPr>
            <a:r>
              <a:rPr lang="en-US" sz="2800" b="1" smtClean="0">
                <a:solidFill>
                  <a:srgbClr val="0066FF"/>
                </a:solidFill>
              </a:rPr>
              <a:t>Determines the chromosomal sex of the embryo.</a:t>
            </a:r>
          </a:p>
          <a:p>
            <a:pPr>
              <a:lnSpc>
                <a:spcPct val="80000"/>
              </a:lnSpc>
              <a:buFontTx/>
              <a:buChar char="•"/>
              <a:defRPr/>
            </a:pPr>
            <a:r>
              <a:rPr lang="en-US" sz="2800" b="1" smtClean="0">
                <a:solidFill>
                  <a:srgbClr val="FB2136"/>
                </a:solidFill>
              </a:rPr>
              <a:t>Initiates cleavage (cell division) of the zygote.</a:t>
            </a:r>
            <a:endParaRPr lang="en-US" b="1" smtClean="0">
              <a:solidFill>
                <a:srgbClr val="FB2136"/>
              </a:solidFill>
            </a:endParaRPr>
          </a:p>
        </p:txBody>
      </p:sp>
      <p:pic>
        <p:nvPicPr>
          <p:cNvPr id="30724" name="Picture 4" descr="Fertilization004"/>
          <p:cNvPicPr>
            <a:picLocks noChangeAspect="1" noChangeArrowheads="1"/>
          </p:cNvPicPr>
          <p:nvPr/>
        </p:nvPicPr>
        <p:blipFill>
          <a:blip r:embed="rId2">
            <a:extLst>
              <a:ext uri="{28A0092B-C50C-407E-A947-70E740481C1C}">
                <a14:useLocalDpi xmlns:a14="http://schemas.microsoft.com/office/drawing/2010/main" val="0"/>
              </a:ext>
            </a:extLst>
          </a:blip>
          <a:srcRect t="43352" b="137"/>
          <a:stretch>
            <a:fillRect/>
          </a:stretch>
        </p:blipFill>
        <p:spPr bwMode="auto">
          <a:xfrm>
            <a:off x="4648200" y="1447800"/>
            <a:ext cx="4191000" cy="502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277813"/>
            <a:ext cx="3810000" cy="865187"/>
          </a:xfrm>
          <a:solidFill>
            <a:schemeClr val="bg2">
              <a:lumMod val="90000"/>
            </a:schemeClr>
          </a:solidFill>
          <a:ln>
            <a:solidFill>
              <a:srgbClr val="000000"/>
            </a:solidFill>
          </a:ln>
        </p:spPr>
        <p:txBody>
          <a:bodyPr/>
          <a:lstStyle/>
          <a:p>
            <a:pPr>
              <a:defRPr/>
            </a:pPr>
            <a:r>
              <a:rPr lang="en-US" sz="3200" b="1" dirty="0"/>
              <a:t>Cleavage of Zygote</a:t>
            </a:r>
          </a:p>
        </p:txBody>
      </p:sp>
      <p:sp>
        <p:nvSpPr>
          <p:cNvPr id="58371" name="Rectangle 3"/>
          <p:cNvSpPr>
            <a:spLocks noGrp="1" noChangeArrowheads="1"/>
          </p:cNvSpPr>
          <p:nvPr>
            <p:ph type="body" idx="1"/>
          </p:nvPr>
        </p:nvSpPr>
        <p:spPr>
          <a:xfrm>
            <a:off x="304800" y="1371600"/>
            <a:ext cx="3886200" cy="4876800"/>
          </a:xfrm>
          <a:solidFill>
            <a:schemeClr val="accent1">
              <a:lumMod val="20000"/>
              <a:lumOff val="80000"/>
            </a:schemeClr>
          </a:solidFill>
          <a:ln>
            <a:solidFill>
              <a:srgbClr val="000000"/>
            </a:solidFill>
          </a:ln>
        </p:spPr>
        <p:txBody>
          <a:bodyPr/>
          <a:lstStyle/>
          <a:p>
            <a:pPr>
              <a:buFontTx/>
              <a:buChar char="•"/>
              <a:defRPr/>
            </a:pPr>
            <a:r>
              <a:rPr lang="en-US" sz="2800" smtClean="0"/>
              <a:t>Consists of </a:t>
            </a:r>
            <a:r>
              <a:rPr lang="en-US" sz="2800" u="sng" smtClean="0"/>
              <a:t>repeated mitotic divisions</a:t>
            </a:r>
            <a:r>
              <a:rPr lang="en-US" sz="2800" smtClean="0"/>
              <a:t> of </a:t>
            </a:r>
            <a:r>
              <a:rPr lang="en-US" sz="2800" u="sng" smtClean="0"/>
              <a:t>the zygote.</a:t>
            </a:r>
          </a:p>
          <a:p>
            <a:pPr>
              <a:buFontTx/>
              <a:buChar char="•"/>
              <a:defRPr/>
            </a:pPr>
            <a:r>
              <a:rPr lang="en-US" sz="2800" smtClean="0"/>
              <a:t>Rapid increase in the number of the cells.</a:t>
            </a:r>
          </a:p>
          <a:p>
            <a:pPr>
              <a:buFontTx/>
              <a:buChar char="•"/>
              <a:defRPr/>
            </a:pPr>
            <a:r>
              <a:rPr lang="en-US" sz="2800" smtClean="0"/>
              <a:t>These smaller embryonic cells are called </a:t>
            </a:r>
            <a:r>
              <a:rPr lang="en-US" sz="2800" b="1" smtClean="0">
                <a:solidFill>
                  <a:srgbClr val="0066FF"/>
                </a:solidFill>
              </a:rPr>
              <a:t>Blastomeres.</a:t>
            </a:r>
          </a:p>
          <a:p>
            <a:pPr>
              <a:buFontTx/>
              <a:buChar char="•"/>
              <a:defRPr/>
            </a:pPr>
            <a:r>
              <a:rPr lang="en-US" sz="2800" u="sng" smtClean="0"/>
              <a:t>Normally occurs</a:t>
            </a:r>
            <a:r>
              <a:rPr lang="en-US" sz="2800" smtClean="0"/>
              <a:t> in the </a:t>
            </a:r>
            <a:r>
              <a:rPr lang="en-US" sz="2800" b="1" smtClean="0">
                <a:solidFill>
                  <a:srgbClr val="33CC33"/>
                </a:solidFill>
              </a:rPr>
              <a:t>uterine tube.</a:t>
            </a:r>
            <a:endParaRPr lang="en-US" b="1" smtClean="0">
              <a:solidFill>
                <a:srgbClr val="33CC33"/>
              </a:solidFill>
            </a:endParaRPr>
          </a:p>
        </p:txBody>
      </p:sp>
      <p:pic>
        <p:nvPicPr>
          <p:cNvPr id="31748" name="Picture 4" descr="Fertilization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28600"/>
            <a:ext cx="4495800" cy="6248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0" y="152400"/>
            <a:ext cx="4343400" cy="838200"/>
          </a:xfrm>
          <a:solidFill>
            <a:schemeClr val="tx1">
              <a:lumMod val="20000"/>
              <a:lumOff val="80000"/>
            </a:schemeClr>
          </a:solidFill>
          <a:ln>
            <a:solidFill>
              <a:srgbClr val="000000"/>
            </a:solidFill>
          </a:ln>
        </p:spPr>
        <p:txBody>
          <a:bodyPr rtlCol="0">
            <a:normAutofit fontScale="90000"/>
          </a:bodyPr>
          <a:lstStyle/>
          <a:p>
            <a:pPr eaLnBrk="1" fontAlgn="auto" hangingPunct="1">
              <a:spcAft>
                <a:spcPts val="0"/>
              </a:spcAft>
              <a:defRPr/>
            </a:pPr>
            <a:r>
              <a:rPr lang="en-US" dirty="0" smtClean="0">
                <a:solidFill>
                  <a:srgbClr val="000000"/>
                </a:solidFill>
              </a:rPr>
              <a:t>Cleavage of Zygote</a:t>
            </a:r>
          </a:p>
        </p:txBody>
      </p:sp>
      <p:sp>
        <p:nvSpPr>
          <p:cNvPr id="59395" name="Rectangle 3"/>
          <p:cNvSpPr>
            <a:spLocks noGrp="1" noChangeArrowheads="1"/>
          </p:cNvSpPr>
          <p:nvPr>
            <p:ph idx="1"/>
          </p:nvPr>
        </p:nvSpPr>
        <p:spPr>
          <a:xfrm>
            <a:off x="152400" y="152400"/>
            <a:ext cx="4038600" cy="5943600"/>
          </a:xfrm>
          <a:solidFill>
            <a:schemeClr val="accent2">
              <a:lumMod val="40000"/>
              <a:lumOff val="60000"/>
            </a:schemeClr>
          </a:solidFill>
          <a:ln>
            <a:solidFill>
              <a:srgbClr val="000000"/>
            </a:solidFill>
          </a:ln>
        </p:spPr>
        <p:txBody>
          <a:bodyPr>
            <a:normAutofit/>
          </a:bodyPr>
          <a:lstStyle/>
          <a:p>
            <a:pPr eaLnBrk="1" hangingPunct="1">
              <a:lnSpc>
                <a:spcPct val="80000"/>
              </a:lnSpc>
              <a:buFontTx/>
              <a:buChar char="•"/>
              <a:defRPr/>
            </a:pPr>
            <a:r>
              <a:rPr lang="en-US" sz="2800" smtClean="0">
                <a:solidFill>
                  <a:srgbClr val="000000"/>
                </a:solidFill>
              </a:rPr>
              <a:t>It begins about </a:t>
            </a:r>
            <a:r>
              <a:rPr lang="en-US" sz="2800" b="1" smtClean="0">
                <a:solidFill>
                  <a:srgbClr val="FF0000"/>
                </a:solidFill>
              </a:rPr>
              <a:t>30</a:t>
            </a:r>
            <a:r>
              <a:rPr lang="en-US" sz="2800" smtClean="0">
                <a:solidFill>
                  <a:srgbClr val="000000"/>
                </a:solidFill>
              </a:rPr>
              <a:t> hours </a:t>
            </a:r>
            <a:r>
              <a:rPr lang="en-US" sz="2800" u="sng" smtClean="0">
                <a:solidFill>
                  <a:srgbClr val="000000"/>
                </a:solidFill>
              </a:rPr>
              <a:t>after fertilization.</a:t>
            </a:r>
          </a:p>
          <a:p>
            <a:pPr eaLnBrk="1" hangingPunct="1">
              <a:lnSpc>
                <a:spcPct val="80000"/>
              </a:lnSpc>
              <a:buFontTx/>
              <a:buChar char="•"/>
              <a:defRPr/>
            </a:pPr>
            <a:r>
              <a:rPr lang="en-US" sz="2800" smtClean="0">
                <a:solidFill>
                  <a:srgbClr val="000000"/>
                </a:solidFill>
              </a:rPr>
              <a:t>Zygote divides into 2, then 4, then 8, then 16 cells.</a:t>
            </a:r>
          </a:p>
          <a:p>
            <a:pPr eaLnBrk="1" hangingPunct="1">
              <a:lnSpc>
                <a:spcPct val="80000"/>
              </a:lnSpc>
              <a:buFontTx/>
              <a:buChar char="•"/>
              <a:defRPr/>
            </a:pPr>
            <a:r>
              <a:rPr lang="en-US" sz="2800" smtClean="0">
                <a:solidFill>
                  <a:srgbClr val="000000"/>
                </a:solidFill>
              </a:rPr>
              <a:t>Zygote lies within the thick</a:t>
            </a:r>
            <a:r>
              <a:rPr lang="en-US" sz="2800" b="1" smtClean="0">
                <a:solidFill>
                  <a:srgbClr val="FF0000"/>
                </a:solidFill>
              </a:rPr>
              <a:t> zona</a:t>
            </a:r>
            <a:r>
              <a:rPr lang="en-US" sz="2800" smtClean="0">
                <a:solidFill>
                  <a:srgbClr val="FF0000"/>
                </a:solidFill>
              </a:rPr>
              <a:t> </a:t>
            </a:r>
            <a:r>
              <a:rPr lang="en-US" sz="2800" b="1" smtClean="0">
                <a:solidFill>
                  <a:srgbClr val="FF0000"/>
                </a:solidFill>
              </a:rPr>
              <a:t>pellucida</a:t>
            </a:r>
            <a:r>
              <a:rPr lang="en-US" sz="2800" smtClean="0">
                <a:solidFill>
                  <a:srgbClr val="000000"/>
                </a:solidFill>
              </a:rPr>
              <a:t> during cleavage.</a:t>
            </a:r>
          </a:p>
          <a:p>
            <a:pPr eaLnBrk="1" hangingPunct="1">
              <a:lnSpc>
                <a:spcPct val="80000"/>
              </a:lnSpc>
              <a:buFontTx/>
              <a:buChar char="•"/>
              <a:defRPr/>
            </a:pPr>
            <a:r>
              <a:rPr lang="en-US" sz="2800" smtClean="0">
                <a:solidFill>
                  <a:srgbClr val="000000"/>
                </a:solidFill>
              </a:rPr>
              <a:t>Zygote migrates in the uterine tube from its </a:t>
            </a:r>
            <a:r>
              <a:rPr lang="en-US" sz="2800" u="sng" smtClean="0">
                <a:solidFill>
                  <a:srgbClr val="000000"/>
                </a:solidFill>
              </a:rPr>
              <a:t>lateral end</a:t>
            </a:r>
            <a:r>
              <a:rPr lang="en-US" sz="2800" smtClean="0">
                <a:solidFill>
                  <a:srgbClr val="000000"/>
                </a:solidFill>
              </a:rPr>
              <a:t> to its </a:t>
            </a:r>
            <a:r>
              <a:rPr lang="en-US" sz="2800" u="sng" smtClean="0">
                <a:solidFill>
                  <a:srgbClr val="000000"/>
                </a:solidFill>
              </a:rPr>
              <a:t>medial end.</a:t>
            </a:r>
          </a:p>
          <a:p>
            <a:pPr eaLnBrk="1" hangingPunct="1">
              <a:lnSpc>
                <a:spcPct val="80000"/>
              </a:lnSpc>
              <a:buFontTx/>
              <a:buChar char="•"/>
              <a:defRPr/>
            </a:pPr>
            <a:r>
              <a:rPr lang="en-US" sz="2800" b="1" smtClean="0">
                <a:solidFill>
                  <a:srgbClr val="33CC33"/>
                </a:solidFill>
              </a:rPr>
              <a:t>Zona pellucida</a:t>
            </a:r>
            <a:r>
              <a:rPr lang="en-US" sz="2800" smtClean="0">
                <a:solidFill>
                  <a:srgbClr val="000000"/>
                </a:solidFill>
              </a:rPr>
              <a:t> is </a:t>
            </a:r>
            <a:r>
              <a:rPr lang="en-US" sz="2800" u="sng" smtClean="0">
                <a:solidFill>
                  <a:srgbClr val="000000"/>
                </a:solidFill>
              </a:rPr>
              <a:t>translucent</a:t>
            </a:r>
            <a:r>
              <a:rPr lang="en-US" sz="2800" smtClean="0">
                <a:solidFill>
                  <a:srgbClr val="000000"/>
                </a:solidFill>
              </a:rPr>
              <a:t> under light microscope.</a:t>
            </a:r>
          </a:p>
          <a:p>
            <a:pPr eaLnBrk="1" hangingPunct="1">
              <a:lnSpc>
                <a:spcPct val="80000"/>
              </a:lnSpc>
              <a:buFontTx/>
              <a:buChar char="•"/>
              <a:defRPr/>
            </a:pPr>
            <a:endParaRPr lang="en-US" sz="1800" smtClean="0">
              <a:solidFill>
                <a:srgbClr val="000000"/>
              </a:solidFill>
            </a:endParaRPr>
          </a:p>
        </p:txBody>
      </p:sp>
      <p:pic>
        <p:nvPicPr>
          <p:cNvPr id="4" name="Picture 4" descr="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143000"/>
            <a:ext cx="4419600" cy="5486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wipe(down)">
                                      <p:cBhvr>
                                        <p:cTn id="7" dur="500"/>
                                        <p:tgtEl>
                                          <p:spTgt spid="593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9395">
                                            <p:bg/>
                                          </p:spTgt>
                                        </p:tgtEl>
                                        <p:attrNameLst>
                                          <p:attrName>style.visibility</p:attrName>
                                        </p:attrNameLst>
                                      </p:cBhvr>
                                      <p:to>
                                        <p:strVal val="visible"/>
                                      </p:to>
                                    </p:set>
                                    <p:anim calcmode="lin" valueType="num">
                                      <p:cBhvr additive="base">
                                        <p:cTn id="17" dur="500" fill="hold"/>
                                        <p:tgtEl>
                                          <p:spTgt spid="59395">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59395">
                                            <p:bg/>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9395">
                                            <p:txEl>
                                              <p:pRg st="0" end="0"/>
                                            </p:txEl>
                                          </p:spTgt>
                                        </p:tgtEl>
                                        <p:attrNameLst>
                                          <p:attrName>style.visibility</p:attrName>
                                        </p:attrNameLst>
                                      </p:cBhvr>
                                      <p:to>
                                        <p:strVal val="visible"/>
                                      </p:to>
                                    </p:set>
                                    <p:anim calcmode="lin" valueType="num">
                                      <p:cBhvr additive="base">
                                        <p:cTn id="23"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9395">
                                            <p:txEl>
                                              <p:pRg st="1" end="1"/>
                                            </p:txEl>
                                          </p:spTgt>
                                        </p:tgtEl>
                                        <p:attrNameLst>
                                          <p:attrName>style.visibility</p:attrName>
                                        </p:attrNameLst>
                                      </p:cBhvr>
                                      <p:to>
                                        <p:strVal val="visible"/>
                                      </p:to>
                                    </p:set>
                                    <p:anim calcmode="lin" valueType="num">
                                      <p:cBhvr additive="base">
                                        <p:cTn id="29"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9395">
                                            <p:txEl>
                                              <p:pRg st="2" end="2"/>
                                            </p:txEl>
                                          </p:spTgt>
                                        </p:tgtEl>
                                        <p:attrNameLst>
                                          <p:attrName>style.visibility</p:attrName>
                                        </p:attrNameLst>
                                      </p:cBhvr>
                                      <p:to>
                                        <p:strVal val="visible"/>
                                      </p:to>
                                    </p:set>
                                    <p:anim calcmode="lin" valueType="num">
                                      <p:cBhvr additive="base">
                                        <p:cTn id="35"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9395">
                                            <p:txEl>
                                              <p:pRg st="3" end="3"/>
                                            </p:txEl>
                                          </p:spTgt>
                                        </p:tgtEl>
                                        <p:attrNameLst>
                                          <p:attrName>style.visibility</p:attrName>
                                        </p:attrNameLst>
                                      </p:cBhvr>
                                      <p:to>
                                        <p:strVal val="visible"/>
                                      </p:to>
                                    </p:set>
                                    <p:anim calcmode="lin" valueType="num">
                                      <p:cBhvr additive="base">
                                        <p:cTn id="41"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9395">
                                            <p:txEl>
                                              <p:pRg st="4" end="4"/>
                                            </p:txEl>
                                          </p:spTgt>
                                        </p:tgtEl>
                                        <p:attrNameLst>
                                          <p:attrName>style.visibility</p:attrName>
                                        </p:attrNameLst>
                                      </p:cBhvr>
                                      <p:to>
                                        <p:strVal val="visible"/>
                                      </p:to>
                                    </p:set>
                                    <p:anim calcmode="lin" valueType="num">
                                      <p:cBhvr additive="base">
                                        <p:cTn id="47"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93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عنوان 1"/>
          <p:cNvSpPr>
            <a:spLocks noGrp="1"/>
          </p:cNvSpPr>
          <p:nvPr>
            <p:ph type="title"/>
          </p:nvPr>
        </p:nvSpPr>
        <p:spPr/>
        <p:txBody>
          <a:bodyPr/>
          <a:lstStyle/>
          <a:p>
            <a:r>
              <a:rPr lang="en-US" altLang="en-US" sz="2800" b="0" smtClean="0">
                <a:solidFill>
                  <a:srgbClr val="FF0000"/>
                </a:solidFill>
                <a:latin typeface="Arial" panose="020B0604020202020204" pitchFamily="34" charset="0"/>
              </a:rPr>
              <a:t>Gametogenesis</a:t>
            </a:r>
            <a:endParaRPr lang="ar-SA" altLang="en-US" sz="2800" smtClean="0">
              <a:solidFill>
                <a:srgbClr val="FF0000"/>
              </a:solidFill>
            </a:endParaRPr>
          </a:p>
        </p:txBody>
      </p:sp>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08413" y="608013"/>
            <a:ext cx="4645025" cy="5183187"/>
          </a:xfrm>
        </p:spPr>
      </p:pic>
      <p:sp>
        <p:nvSpPr>
          <p:cNvPr id="6148" name="عنصر نائب للنص 3"/>
          <p:cNvSpPr>
            <a:spLocks noGrp="1"/>
          </p:cNvSpPr>
          <p:nvPr>
            <p:ph type="body" sz="half" idx="2"/>
          </p:nvPr>
        </p:nvSpPr>
        <p:spPr/>
        <p:txBody>
          <a:bodyPr/>
          <a:lstStyle/>
          <a:p>
            <a:pPr eaLnBrk="1" hangingPunct="1">
              <a:buClr>
                <a:srgbClr val="00007D"/>
              </a:buClr>
              <a:buSzPct val="75000"/>
            </a:pPr>
            <a:r>
              <a:rPr lang="en-US" altLang="en-US" sz="2400" b="1" smtClean="0">
                <a:solidFill>
                  <a:srgbClr val="000000"/>
                </a:solidFill>
                <a:latin typeface="Times New Roman" panose="02020603050405020304" pitchFamily="18" charset="0"/>
                <a:cs typeface="Times New Roman" panose="02020603050405020304" pitchFamily="18" charset="0"/>
              </a:rPr>
              <a:t>The creation of highly specialized sex cells</a:t>
            </a:r>
            <a:endParaRPr lang="en-US" altLang="en-US" sz="2400" smtClean="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143000" y="457200"/>
            <a:ext cx="3200400" cy="838200"/>
          </a:xfrm>
          <a:solidFill>
            <a:schemeClr val="bg2">
              <a:lumMod val="90000"/>
            </a:schemeClr>
          </a:solidFill>
          <a:ln w="28575">
            <a:solidFill>
              <a:srgbClr val="000000"/>
            </a:solidFill>
          </a:ln>
        </p:spPr>
        <p:txBody>
          <a:bodyPr/>
          <a:lstStyle/>
          <a:p>
            <a:pPr>
              <a:defRPr/>
            </a:pPr>
            <a:r>
              <a:rPr lang="en-US" b="1" dirty="0"/>
              <a:t>Morula</a:t>
            </a:r>
          </a:p>
        </p:txBody>
      </p:sp>
      <p:sp>
        <p:nvSpPr>
          <p:cNvPr id="11267" name="Rectangle 3"/>
          <p:cNvSpPr>
            <a:spLocks noGrp="1" noChangeArrowheads="1"/>
          </p:cNvSpPr>
          <p:nvPr>
            <p:ph type="body" idx="1"/>
          </p:nvPr>
        </p:nvSpPr>
        <p:spPr>
          <a:xfrm>
            <a:off x="228600" y="1447800"/>
            <a:ext cx="5334000" cy="4191000"/>
          </a:xfrm>
          <a:solidFill>
            <a:schemeClr val="accent3">
              <a:lumMod val="20000"/>
              <a:lumOff val="80000"/>
            </a:schemeClr>
          </a:solidFill>
          <a:ln w="28575">
            <a:solidFill>
              <a:srgbClr val="000000"/>
            </a:solidFill>
          </a:ln>
        </p:spPr>
        <p:txBody>
          <a:bodyPr/>
          <a:lstStyle/>
          <a:p>
            <a:pPr>
              <a:buFontTx/>
              <a:buChar char="•"/>
              <a:defRPr/>
            </a:pPr>
            <a:r>
              <a:rPr lang="en-US" sz="2800" dirty="0" smtClean="0"/>
              <a:t>When there are </a:t>
            </a:r>
            <a:r>
              <a:rPr lang="en-US" sz="2800" u="sng" dirty="0" smtClean="0"/>
              <a:t>16-32 </a:t>
            </a:r>
            <a:r>
              <a:rPr lang="en-US" sz="2800" u="sng" dirty="0" err="1" smtClean="0"/>
              <a:t>blastomeres</a:t>
            </a:r>
            <a:r>
              <a:rPr lang="en-US" sz="2800" dirty="0" smtClean="0"/>
              <a:t> the developing human is called </a:t>
            </a:r>
            <a:r>
              <a:rPr lang="en-US" sz="2800" b="1" dirty="0" smtClean="0">
                <a:solidFill>
                  <a:srgbClr val="FF0000"/>
                </a:solidFill>
              </a:rPr>
              <a:t>MORULA.</a:t>
            </a:r>
          </a:p>
          <a:p>
            <a:pPr>
              <a:buFontTx/>
              <a:buChar char="•"/>
              <a:defRPr/>
            </a:pPr>
            <a:r>
              <a:rPr lang="en-US" sz="2800" dirty="0" smtClean="0"/>
              <a:t>The </a:t>
            </a:r>
            <a:r>
              <a:rPr lang="en-US" sz="2800" dirty="0" err="1" smtClean="0"/>
              <a:t>Morula</a:t>
            </a:r>
            <a:r>
              <a:rPr lang="en-US" sz="2800" dirty="0" smtClean="0"/>
              <a:t> reaches </a:t>
            </a:r>
            <a:r>
              <a:rPr lang="en-US" sz="2800" u="sng" dirty="0" smtClean="0"/>
              <a:t>the uterine cavity</a:t>
            </a:r>
            <a:r>
              <a:rPr lang="en-US" sz="2800" dirty="0" smtClean="0"/>
              <a:t> at this stage.</a:t>
            </a:r>
          </a:p>
          <a:p>
            <a:pPr>
              <a:buFontTx/>
              <a:buChar char="•"/>
              <a:defRPr/>
            </a:pPr>
            <a:r>
              <a:rPr lang="en-US" sz="2800" dirty="0" smtClean="0"/>
              <a:t>Spherical </a:t>
            </a:r>
            <a:r>
              <a:rPr lang="en-US" sz="2800" b="1" u="sng" dirty="0" err="1" smtClean="0">
                <a:solidFill>
                  <a:srgbClr val="000000"/>
                </a:solidFill>
              </a:rPr>
              <a:t>Morula</a:t>
            </a:r>
            <a:r>
              <a:rPr lang="en-US" sz="2800" b="1" u="sng" dirty="0" smtClean="0">
                <a:solidFill>
                  <a:srgbClr val="000000"/>
                </a:solidFill>
              </a:rPr>
              <a:t> </a:t>
            </a:r>
            <a:r>
              <a:rPr lang="en-US" sz="2800" b="1" u="sng" dirty="0" smtClean="0">
                <a:solidFill>
                  <a:srgbClr val="7E210E"/>
                </a:solidFill>
              </a:rPr>
              <a:t>is </a:t>
            </a:r>
            <a:r>
              <a:rPr lang="en-US" sz="2800" u="sng" dirty="0" smtClean="0"/>
              <a:t>formed</a:t>
            </a:r>
            <a:r>
              <a:rPr lang="en-US" sz="2800" dirty="0" smtClean="0"/>
              <a:t> about </a:t>
            </a:r>
            <a:r>
              <a:rPr lang="en-US" b="1" u="sng" dirty="0" smtClean="0">
                <a:effectLst>
                  <a:outerShdw blurRad="38100" dist="38100" dir="2700000" algn="tl">
                    <a:srgbClr val="000000"/>
                  </a:outerShdw>
                </a:effectLst>
              </a:rPr>
              <a:t>3</a:t>
            </a:r>
            <a:r>
              <a:rPr lang="en-US" sz="2800" u="sng" dirty="0" smtClean="0"/>
              <a:t> days after fertilization.</a:t>
            </a:r>
          </a:p>
        </p:txBody>
      </p:sp>
      <p:pic>
        <p:nvPicPr>
          <p:cNvPr id="34820" name="Picture 4" descr="Fertilization006"/>
          <p:cNvPicPr>
            <a:picLocks noChangeAspect="1" noChangeArrowheads="1"/>
          </p:cNvPicPr>
          <p:nvPr/>
        </p:nvPicPr>
        <p:blipFill>
          <a:blip r:embed="rId2">
            <a:extLst>
              <a:ext uri="{28A0092B-C50C-407E-A947-70E740481C1C}">
                <a14:useLocalDpi xmlns:a14="http://schemas.microsoft.com/office/drawing/2010/main" val="0"/>
              </a:ext>
            </a:extLst>
          </a:blip>
          <a:srcRect l="67323" t="35556" r="15338" b="29921"/>
          <a:stretch>
            <a:fillRect/>
          </a:stretch>
        </p:blipFill>
        <p:spPr bwMode="auto">
          <a:xfrm>
            <a:off x="5791200" y="1447800"/>
            <a:ext cx="27432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Rot="1" noChangeArrowheads="1"/>
          </p:cNvSpPr>
          <p:nvPr>
            <p:ph idx="1"/>
          </p:nvPr>
        </p:nvSpPr>
        <p:spPr>
          <a:xfrm>
            <a:off x="152400" y="0"/>
            <a:ext cx="8686800" cy="3200400"/>
          </a:xfrm>
          <a:solidFill>
            <a:schemeClr val="bg2">
              <a:lumMod val="90000"/>
            </a:schemeClr>
          </a:solidFill>
          <a:ln>
            <a:solidFill>
              <a:srgbClr val="000000"/>
            </a:solidFill>
          </a:ln>
        </p:spPr>
        <p:txBody>
          <a:bodyPr/>
          <a:lstStyle/>
          <a:p>
            <a:pPr eaLnBrk="1" hangingPunct="1">
              <a:lnSpc>
                <a:spcPct val="80000"/>
              </a:lnSpc>
              <a:defRPr/>
            </a:pPr>
            <a:r>
              <a:rPr lang="en-US" sz="2800" b="1" i="1" u="sng" smtClean="0">
                <a:solidFill>
                  <a:srgbClr val="0066FF"/>
                </a:solidFill>
              </a:rPr>
              <a:t>Formation of blastocyst :</a:t>
            </a:r>
          </a:p>
          <a:p>
            <a:pPr eaLnBrk="1" hangingPunct="1">
              <a:lnSpc>
                <a:spcPct val="80000"/>
              </a:lnSpc>
              <a:defRPr/>
            </a:pPr>
            <a:r>
              <a:rPr lang="en-US" sz="2800" b="1" u="sng" smtClean="0"/>
              <a:t>The Morula</a:t>
            </a:r>
            <a:r>
              <a:rPr lang="en-US" sz="2800" smtClean="0"/>
              <a:t> reaches the uterine cavity </a:t>
            </a:r>
            <a:r>
              <a:rPr lang="en-US" sz="2800" u="sng" smtClean="0"/>
              <a:t>by the 4</a:t>
            </a:r>
            <a:r>
              <a:rPr lang="en-US" sz="2800" u="sng" baseline="30000" smtClean="0"/>
              <a:t>th</a:t>
            </a:r>
            <a:r>
              <a:rPr lang="en-US" sz="2800" smtClean="0"/>
              <a:t> </a:t>
            </a:r>
            <a:r>
              <a:rPr lang="en-US" sz="2800" u="sng" smtClean="0"/>
              <a:t>day after fertilization</a:t>
            </a:r>
            <a:r>
              <a:rPr lang="en-US" sz="2800" smtClean="0"/>
              <a:t>, &amp; remains free for one or two days.</a:t>
            </a:r>
          </a:p>
          <a:p>
            <a:pPr eaLnBrk="1" hangingPunct="1">
              <a:lnSpc>
                <a:spcPct val="80000"/>
              </a:lnSpc>
              <a:buFont typeface="Wingdings" panose="05000000000000000000" pitchFamily="2" charset="2"/>
              <a:buNone/>
              <a:defRPr/>
            </a:pPr>
            <a:r>
              <a:rPr lang="en-US" sz="2800" smtClean="0">
                <a:solidFill>
                  <a:srgbClr val="000000"/>
                </a:solidFill>
              </a:rPr>
              <a:t>   </a:t>
            </a:r>
            <a:r>
              <a:rPr lang="en-US" sz="2800" smtClean="0"/>
              <a:t>Fluid passes from uterine cavity to the Morula. </a:t>
            </a:r>
          </a:p>
          <a:p>
            <a:pPr eaLnBrk="1" hangingPunct="1">
              <a:lnSpc>
                <a:spcPct val="80000"/>
              </a:lnSpc>
              <a:defRPr/>
            </a:pPr>
            <a:r>
              <a:rPr lang="en-US" sz="2800" smtClean="0"/>
              <a:t>Now the Morula is called </a:t>
            </a:r>
            <a:r>
              <a:rPr lang="en-US" sz="2800" b="1" i="1" u="sng" smtClean="0">
                <a:solidFill>
                  <a:srgbClr val="000000"/>
                </a:solidFill>
              </a:rPr>
              <a:t>Blastocyst</a:t>
            </a:r>
            <a:r>
              <a:rPr lang="en-US" sz="2800" smtClean="0"/>
              <a:t>, its cavity is called </a:t>
            </a:r>
            <a:r>
              <a:rPr lang="en-US" sz="2800" u="sng" smtClean="0"/>
              <a:t>blastocystic cavity</a:t>
            </a:r>
            <a:r>
              <a:rPr lang="en-US" sz="2800" smtClean="0"/>
              <a:t>, its cells divided into </a:t>
            </a:r>
            <a:r>
              <a:rPr lang="en-US" sz="2800" b="1" smtClean="0">
                <a:solidFill>
                  <a:srgbClr val="FB2136"/>
                </a:solidFill>
              </a:rPr>
              <a:t>Embryoblast</a:t>
            </a:r>
            <a:r>
              <a:rPr lang="en-US" sz="2800" smtClean="0"/>
              <a:t> &amp; </a:t>
            </a:r>
            <a:r>
              <a:rPr lang="en-US" sz="2800" b="1" smtClean="0">
                <a:solidFill>
                  <a:srgbClr val="FB2136"/>
                </a:solidFill>
              </a:rPr>
              <a:t>Trophoblast.</a:t>
            </a:r>
          </a:p>
          <a:p>
            <a:pPr eaLnBrk="1" hangingPunct="1">
              <a:lnSpc>
                <a:spcPct val="80000"/>
              </a:lnSpc>
              <a:defRPr/>
            </a:pPr>
            <a:endParaRPr lang="en-US" sz="2800" b="1" smtClean="0">
              <a:solidFill>
                <a:srgbClr val="FB2136"/>
              </a:solidFill>
            </a:endParaRPr>
          </a:p>
          <a:p>
            <a:pPr eaLnBrk="1" hangingPunct="1">
              <a:lnSpc>
                <a:spcPct val="80000"/>
              </a:lnSpc>
              <a:defRPr/>
            </a:pPr>
            <a:endParaRPr lang="en-US" sz="2800" smtClean="0"/>
          </a:p>
          <a:p>
            <a:pPr eaLnBrk="1" hangingPunct="1">
              <a:lnSpc>
                <a:spcPct val="80000"/>
              </a:lnSpc>
              <a:defRPr/>
            </a:pPr>
            <a:endParaRPr lang="en-US" sz="2800" smtClean="0"/>
          </a:p>
          <a:p>
            <a:pPr eaLnBrk="1" hangingPunct="1">
              <a:lnSpc>
                <a:spcPct val="80000"/>
              </a:lnSpc>
              <a:defRPr/>
            </a:pPr>
            <a:endParaRPr lang="en-US" sz="2800" smtClean="0"/>
          </a:p>
        </p:txBody>
      </p:sp>
      <p:pic>
        <p:nvPicPr>
          <p:cNvPr id="3" name="Picture 4" descr="sp17_002"/>
          <p:cNvPicPr>
            <a:picLocks noChangeAspect="1" noChangeArrowheads="1"/>
          </p:cNvPicPr>
          <p:nvPr/>
        </p:nvPicPr>
        <p:blipFill>
          <a:blip r:embed="rId3">
            <a:extLst>
              <a:ext uri="{28A0092B-C50C-407E-A947-70E740481C1C}">
                <a14:useLocalDpi xmlns:a14="http://schemas.microsoft.com/office/drawing/2010/main" val="0"/>
              </a:ext>
            </a:extLst>
          </a:blip>
          <a:srcRect l="2856" t="11905"/>
          <a:stretch>
            <a:fillRect/>
          </a:stretch>
        </p:blipFill>
        <p:spPr bwMode="auto">
          <a:xfrm>
            <a:off x="838200" y="3352800"/>
            <a:ext cx="7772400" cy="3276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8195">
                                            <p:bg/>
                                          </p:spTgt>
                                        </p:tgtEl>
                                        <p:attrNameLst>
                                          <p:attrName>style.visibility</p:attrName>
                                        </p:attrNameLst>
                                      </p:cBhvr>
                                      <p:to>
                                        <p:strVal val="visible"/>
                                      </p:to>
                                    </p:set>
                                    <p:anim calcmode="lin" valueType="num">
                                      <p:cBhvr>
                                        <p:cTn id="13" dur="1000" fill="hold"/>
                                        <p:tgtEl>
                                          <p:spTgt spid="8195">
                                            <p:bg/>
                                          </p:spTgt>
                                        </p:tgtEl>
                                        <p:attrNameLst>
                                          <p:attrName>ppt_w</p:attrName>
                                        </p:attrNameLst>
                                      </p:cBhvr>
                                      <p:tavLst>
                                        <p:tav tm="0">
                                          <p:val>
                                            <p:strVal val="#ppt_w+.3"/>
                                          </p:val>
                                        </p:tav>
                                        <p:tav tm="100000">
                                          <p:val>
                                            <p:strVal val="#ppt_w"/>
                                          </p:val>
                                        </p:tav>
                                      </p:tavLst>
                                    </p:anim>
                                    <p:anim calcmode="lin" valueType="num">
                                      <p:cBhvr>
                                        <p:cTn id="14" dur="1000" fill="hold"/>
                                        <p:tgtEl>
                                          <p:spTgt spid="8195">
                                            <p:bg/>
                                          </p:spTgt>
                                        </p:tgtEl>
                                        <p:attrNameLst>
                                          <p:attrName>ppt_h</p:attrName>
                                        </p:attrNameLst>
                                      </p:cBhvr>
                                      <p:tavLst>
                                        <p:tav tm="0">
                                          <p:val>
                                            <p:strVal val="#ppt_h"/>
                                          </p:val>
                                        </p:tav>
                                        <p:tav tm="100000">
                                          <p:val>
                                            <p:strVal val="#ppt_h"/>
                                          </p:val>
                                        </p:tav>
                                      </p:tavLst>
                                    </p:anim>
                                    <p:animEffect transition="in" filter="fade">
                                      <p:cBhvr>
                                        <p:cTn id="15" dur="1000"/>
                                        <p:tgtEl>
                                          <p:spTgt spid="8195">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8195">
                                            <p:txEl>
                                              <p:pRg st="0" end="0"/>
                                            </p:txEl>
                                          </p:spTgt>
                                        </p:tgtEl>
                                        <p:attrNameLst>
                                          <p:attrName>style.visibility</p:attrName>
                                        </p:attrNameLst>
                                      </p:cBhvr>
                                      <p:to>
                                        <p:strVal val="visible"/>
                                      </p:to>
                                    </p:set>
                                    <p:anim calcmode="lin" valueType="num">
                                      <p:cBhvr>
                                        <p:cTn id="20" dur="1000" fill="hold"/>
                                        <p:tgtEl>
                                          <p:spTgt spid="8195">
                                            <p:txEl>
                                              <p:pRg st="0" end="0"/>
                                            </p:txEl>
                                          </p:spTgt>
                                        </p:tgtEl>
                                        <p:attrNameLst>
                                          <p:attrName>ppt_w</p:attrName>
                                        </p:attrNameLst>
                                      </p:cBhvr>
                                      <p:tavLst>
                                        <p:tav tm="0">
                                          <p:val>
                                            <p:strVal val="#ppt_w+.3"/>
                                          </p:val>
                                        </p:tav>
                                        <p:tav tm="100000">
                                          <p:val>
                                            <p:strVal val="#ppt_w"/>
                                          </p:val>
                                        </p:tav>
                                      </p:tavLst>
                                    </p:anim>
                                    <p:anim calcmode="lin" valueType="num">
                                      <p:cBhvr>
                                        <p:cTn id="21" dur="1000" fill="hold"/>
                                        <p:tgtEl>
                                          <p:spTgt spid="8195">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819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8195">
                                            <p:txEl>
                                              <p:pRg st="1" end="1"/>
                                            </p:txEl>
                                          </p:spTgt>
                                        </p:tgtEl>
                                        <p:attrNameLst>
                                          <p:attrName>style.visibility</p:attrName>
                                        </p:attrNameLst>
                                      </p:cBhvr>
                                      <p:to>
                                        <p:strVal val="visible"/>
                                      </p:to>
                                    </p:set>
                                    <p:anim calcmode="lin" valueType="num">
                                      <p:cBhvr>
                                        <p:cTn id="27" dur="1000" fill="hold"/>
                                        <p:tgtEl>
                                          <p:spTgt spid="8195">
                                            <p:txEl>
                                              <p:pRg st="1" end="1"/>
                                            </p:txEl>
                                          </p:spTgt>
                                        </p:tgtEl>
                                        <p:attrNameLst>
                                          <p:attrName>ppt_w</p:attrName>
                                        </p:attrNameLst>
                                      </p:cBhvr>
                                      <p:tavLst>
                                        <p:tav tm="0">
                                          <p:val>
                                            <p:strVal val="#ppt_w+.3"/>
                                          </p:val>
                                        </p:tav>
                                        <p:tav tm="100000">
                                          <p:val>
                                            <p:strVal val="#ppt_w"/>
                                          </p:val>
                                        </p:tav>
                                      </p:tavLst>
                                    </p:anim>
                                    <p:anim calcmode="lin" valueType="num">
                                      <p:cBhvr>
                                        <p:cTn id="28" dur="1000" fill="hold"/>
                                        <p:tgtEl>
                                          <p:spTgt spid="8195">
                                            <p:txEl>
                                              <p:pRg st="1" end="1"/>
                                            </p:txEl>
                                          </p:spTgt>
                                        </p:tgtEl>
                                        <p:attrNameLst>
                                          <p:attrName>ppt_h</p:attrName>
                                        </p:attrNameLst>
                                      </p:cBhvr>
                                      <p:tavLst>
                                        <p:tav tm="0">
                                          <p:val>
                                            <p:strVal val="#ppt_h"/>
                                          </p:val>
                                        </p:tav>
                                        <p:tav tm="100000">
                                          <p:val>
                                            <p:strVal val="#ppt_h"/>
                                          </p:val>
                                        </p:tav>
                                      </p:tavLst>
                                    </p:anim>
                                    <p:animEffect transition="in" filter="fade">
                                      <p:cBhvr>
                                        <p:cTn id="29" dur="1000"/>
                                        <p:tgtEl>
                                          <p:spTgt spid="8195">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0" presetClass="entr" presetSubtype="0" decel="100000" fill="hold" grpId="0" nodeType="clickEffect">
                                  <p:stCondLst>
                                    <p:cond delay="0"/>
                                  </p:stCondLst>
                                  <p:childTnLst>
                                    <p:set>
                                      <p:cBhvr>
                                        <p:cTn id="33" dur="1" fill="hold">
                                          <p:stCondLst>
                                            <p:cond delay="0"/>
                                          </p:stCondLst>
                                        </p:cTn>
                                        <p:tgtEl>
                                          <p:spTgt spid="8195">
                                            <p:txEl>
                                              <p:pRg st="2" end="2"/>
                                            </p:txEl>
                                          </p:spTgt>
                                        </p:tgtEl>
                                        <p:attrNameLst>
                                          <p:attrName>style.visibility</p:attrName>
                                        </p:attrNameLst>
                                      </p:cBhvr>
                                      <p:to>
                                        <p:strVal val="visible"/>
                                      </p:to>
                                    </p:set>
                                    <p:anim calcmode="lin" valueType="num">
                                      <p:cBhvr>
                                        <p:cTn id="34" dur="1000" fill="hold"/>
                                        <p:tgtEl>
                                          <p:spTgt spid="8195">
                                            <p:txEl>
                                              <p:pRg st="2" end="2"/>
                                            </p:txEl>
                                          </p:spTgt>
                                        </p:tgtEl>
                                        <p:attrNameLst>
                                          <p:attrName>ppt_w</p:attrName>
                                        </p:attrNameLst>
                                      </p:cBhvr>
                                      <p:tavLst>
                                        <p:tav tm="0">
                                          <p:val>
                                            <p:strVal val="#ppt_w+.3"/>
                                          </p:val>
                                        </p:tav>
                                        <p:tav tm="100000">
                                          <p:val>
                                            <p:strVal val="#ppt_w"/>
                                          </p:val>
                                        </p:tav>
                                      </p:tavLst>
                                    </p:anim>
                                    <p:anim calcmode="lin" valueType="num">
                                      <p:cBhvr>
                                        <p:cTn id="35" dur="1000" fill="hold"/>
                                        <p:tgtEl>
                                          <p:spTgt spid="8195">
                                            <p:txEl>
                                              <p:pRg st="2" end="2"/>
                                            </p:txEl>
                                          </p:spTgt>
                                        </p:tgtEl>
                                        <p:attrNameLst>
                                          <p:attrName>ppt_h</p:attrName>
                                        </p:attrNameLst>
                                      </p:cBhvr>
                                      <p:tavLst>
                                        <p:tav tm="0">
                                          <p:val>
                                            <p:strVal val="#ppt_h"/>
                                          </p:val>
                                        </p:tav>
                                        <p:tav tm="100000">
                                          <p:val>
                                            <p:strVal val="#ppt_h"/>
                                          </p:val>
                                        </p:tav>
                                      </p:tavLst>
                                    </p:anim>
                                    <p:animEffect transition="in" filter="fade">
                                      <p:cBhvr>
                                        <p:cTn id="36" dur="1000"/>
                                        <p:tgtEl>
                                          <p:spTgt spid="8195">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8195">
                                            <p:txEl>
                                              <p:pRg st="3" end="3"/>
                                            </p:txEl>
                                          </p:spTgt>
                                        </p:tgtEl>
                                        <p:attrNameLst>
                                          <p:attrName>style.visibility</p:attrName>
                                        </p:attrNameLst>
                                      </p:cBhvr>
                                      <p:to>
                                        <p:strVal val="visible"/>
                                      </p:to>
                                    </p:set>
                                    <p:anim calcmode="lin" valueType="num">
                                      <p:cBhvr>
                                        <p:cTn id="41" dur="1000" fill="hold"/>
                                        <p:tgtEl>
                                          <p:spTgt spid="8195">
                                            <p:txEl>
                                              <p:pRg st="3" end="3"/>
                                            </p:txEl>
                                          </p:spTgt>
                                        </p:tgtEl>
                                        <p:attrNameLst>
                                          <p:attrName>ppt_w</p:attrName>
                                        </p:attrNameLst>
                                      </p:cBhvr>
                                      <p:tavLst>
                                        <p:tav tm="0">
                                          <p:val>
                                            <p:strVal val="#ppt_w+.3"/>
                                          </p:val>
                                        </p:tav>
                                        <p:tav tm="100000">
                                          <p:val>
                                            <p:strVal val="#ppt_w"/>
                                          </p:val>
                                        </p:tav>
                                      </p:tavLst>
                                    </p:anim>
                                    <p:anim calcmode="lin" valueType="num">
                                      <p:cBhvr>
                                        <p:cTn id="42" dur="1000" fill="hold"/>
                                        <p:tgtEl>
                                          <p:spTgt spid="8195">
                                            <p:txEl>
                                              <p:pRg st="3" end="3"/>
                                            </p:txEl>
                                          </p:spTgt>
                                        </p:tgtEl>
                                        <p:attrNameLst>
                                          <p:attrName>ppt_h</p:attrName>
                                        </p:attrNameLst>
                                      </p:cBhvr>
                                      <p:tavLst>
                                        <p:tav tm="0">
                                          <p:val>
                                            <p:strVal val="#ppt_h"/>
                                          </p:val>
                                        </p:tav>
                                        <p:tav tm="100000">
                                          <p:val>
                                            <p:strVal val="#ppt_h"/>
                                          </p:val>
                                        </p:tav>
                                      </p:tavLst>
                                    </p:anim>
                                    <p:animEffect transition="in" filter="fade">
                                      <p:cBhvr>
                                        <p:cTn id="43" dur="10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idx="4294967295"/>
          </p:nvPr>
        </p:nvSpPr>
        <p:spPr/>
        <p:txBody>
          <a:bodyPr/>
          <a:lstStyle/>
          <a:p>
            <a:pPr eaLnBrk="1" hangingPunct="1">
              <a:defRPr/>
            </a:pPr>
            <a:r>
              <a:rPr lang="en-US" smtClean="0">
                <a:solidFill>
                  <a:srgbClr val="FF3300"/>
                </a:solidFill>
                <a:effectLst>
                  <a:outerShdw blurRad="38100" dist="38100" dir="2700000" algn="tl">
                    <a:srgbClr val="C0C0C0"/>
                  </a:outerShdw>
                </a:effectLst>
              </a:rPr>
              <a:t>BLASTOCYST</a:t>
            </a:r>
          </a:p>
        </p:txBody>
      </p:sp>
      <p:sp>
        <p:nvSpPr>
          <p:cNvPr id="100356" name="Rectangle 4"/>
          <p:cNvSpPr>
            <a:spLocks noGrp="1" noRot="1" noChangeArrowheads="1"/>
          </p:cNvSpPr>
          <p:nvPr>
            <p:ph type="body" sz="half" idx="4294967295"/>
          </p:nvPr>
        </p:nvSpPr>
        <p:spPr>
          <a:xfrm>
            <a:off x="4649788" y="1600200"/>
            <a:ext cx="4037012" cy="4525963"/>
          </a:xfrm>
        </p:spPr>
        <p:txBody>
          <a:bodyPr/>
          <a:lstStyle/>
          <a:p>
            <a:pPr eaLnBrk="1" hangingPunct="1">
              <a:defRPr/>
            </a:pPr>
            <a:r>
              <a:rPr lang="en-US" sz="2800" u="sng" smtClean="0">
                <a:effectLst>
                  <a:outerShdw blurRad="38100" dist="38100" dir="2700000" algn="tl">
                    <a:srgbClr val="C0C0C0"/>
                  </a:outerShdw>
                </a:effectLst>
              </a:rPr>
              <a:t>It is formed of :</a:t>
            </a:r>
          </a:p>
          <a:p>
            <a:pPr eaLnBrk="1" hangingPunct="1">
              <a:defRPr/>
            </a:pPr>
            <a:r>
              <a:rPr lang="en-US" sz="2800" smtClean="0">
                <a:effectLst>
                  <a:outerShdw blurRad="38100" dist="38100" dir="2700000" algn="tl">
                    <a:srgbClr val="C0C0C0"/>
                  </a:outerShdw>
                </a:effectLst>
              </a:rPr>
              <a:t>(1) Trophoblast .</a:t>
            </a:r>
          </a:p>
          <a:p>
            <a:pPr eaLnBrk="1" hangingPunct="1">
              <a:defRPr/>
            </a:pPr>
            <a:r>
              <a:rPr lang="en-US" sz="2800" smtClean="0">
                <a:effectLst>
                  <a:outerShdw blurRad="38100" dist="38100" dir="2700000" algn="tl">
                    <a:srgbClr val="C0C0C0"/>
                  </a:outerShdw>
                </a:effectLst>
              </a:rPr>
              <a:t>(2) Inner cell mass. </a:t>
            </a:r>
          </a:p>
          <a:p>
            <a:pPr eaLnBrk="1" hangingPunct="1">
              <a:defRPr/>
            </a:pPr>
            <a:r>
              <a:rPr lang="en-US" sz="2800" smtClean="0">
                <a:effectLst>
                  <a:outerShdw blurRad="38100" dist="38100" dir="2700000" algn="tl">
                    <a:srgbClr val="C0C0C0"/>
                  </a:outerShdw>
                </a:effectLst>
              </a:rPr>
              <a:t>(3) Blastocyst cavity.</a:t>
            </a:r>
          </a:p>
        </p:txBody>
      </p:sp>
      <p:pic>
        <p:nvPicPr>
          <p:cNvPr id="37892" name="Picture 5" descr="D162DD8C"/>
          <p:cNvPicPr>
            <a:picLocks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t="65454"/>
          <a:stretch>
            <a:fillRect/>
          </a:stretch>
        </p:blipFill>
        <p:spPr>
          <a:xfrm>
            <a:off x="457200" y="1724025"/>
            <a:ext cx="4037013" cy="4278313"/>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Rot="1" noChangeArrowheads="1"/>
          </p:cNvSpPr>
          <p:nvPr>
            <p:ph idx="1"/>
          </p:nvPr>
        </p:nvSpPr>
        <p:spPr>
          <a:xfrm>
            <a:off x="0" y="228600"/>
            <a:ext cx="5486400" cy="6400800"/>
          </a:xfrm>
          <a:solidFill>
            <a:schemeClr val="tx1">
              <a:lumMod val="20000"/>
              <a:lumOff val="80000"/>
            </a:schemeClr>
          </a:solidFill>
          <a:ln>
            <a:solidFill>
              <a:srgbClr val="000000"/>
            </a:solidFill>
          </a:ln>
        </p:spPr>
        <p:txBody>
          <a:bodyPr/>
          <a:lstStyle/>
          <a:p>
            <a:pPr eaLnBrk="1" hangingPunct="1">
              <a:lnSpc>
                <a:spcPct val="90000"/>
              </a:lnSpc>
              <a:defRPr/>
            </a:pPr>
            <a:r>
              <a:rPr lang="en-US" sz="2800" b="1" i="1" u="sng" smtClean="0">
                <a:solidFill>
                  <a:srgbClr val="0066FF"/>
                </a:solidFill>
              </a:rPr>
              <a:t>Definition :</a:t>
            </a:r>
          </a:p>
          <a:p>
            <a:pPr eaLnBrk="1" hangingPunct="1">
              <a:lnSpc>
                <a:spcPct val="90000"/>
              </a:lnSpc>
              <a:defRPr/>
            </a:pPr>
            <a:r>
              <a:rPr lang="en-US" sz="2800" smtClean="0">
                <a:solidFill>
                  <a:srgbClr val="000000"/>
                </a:solidFill>
              </a:rPr>
              <a:t>It is the process by which the </a:t>
            </a:r>
            <a:r>
              <a:rPr lang="en-US" sz="2800" b="1" smtClean="0">
                <a:solidFill>
                  <a:srgbClr val="000000"/>
                </a:solidFill>
              </a:rPr>
              <a:t>Blastocyst </a:t>
            </a:r>
            <a:r>
              <a:rPr lang="en-US" sz="2800" smtClean="0">
                <a:solidFill>
                  <a:srgbClr val="000000"/>
                </a:solidFill>
              </a:rPr>
              <a:t>penetrates the </a:t>
            </a:r>
            <a:r>
              <a:rPr lang="en-US" sz="2800" b="1" smtClean="0">
                <a:solidFill>
                  <a:srgbClr val="002060"/>
                </a:solidFill>
              </a:rPr>
              <a:t>superficial</a:t>
            </a:r>
            <a:r>
              <a:rPr lang="en-US" sz="2800" b="1" smtClean="0">
                <a:solidFill>
                  <a:srgbClr val="FF0000"/>
                </a:solidFill>
              </a:rPr>
              <a:t> </a:t>
            </a:r>
            <a:r>
              <a:rPr lang="en-US" sz="2800" smtClean="0">
                <a:solidFill>
                  <a:srgbClr val="000000"/>
                </a:solidFill>
              </a:rPr>
              <a:t>(Compact) layer of the endometrium of the uterus.</a:t>
            </a:r>
          </a:p>
          <a:p>
            <a:pPr eaLnBrk="1" hangingPunct="1">
              <a:lnSpc>
                <a:spcPct val="90000"/>
              </a:lnSpc>
              <a:defRPr/>
            </a:pPr>
            <a:r>
              <a:rPr lang="en-US" sz="2800" b="1" i="1" u="sng" smtClean="0">
                <a:solidFill>
                  <a:srgbClr val="0066FF"/>
                </a:solidFill>
              </a:rPr>
              <a:t>Site:</a:t>
            </a:r>
          </a:p>
          <a:p>
            <a:pPr eaLnBrk="1" hangingPunct="1">
              <a:lnSpc>
                <a:spcPct val="90000"/>
              </a:lnSpc>
              <a:defRPr/>
            </a:pPr>
            <a:r>
              <a:rPr lang="en-US" sz="2800" smtClean="0">
                <a:solidFill>
                  <a:srgbClr val="000000"/>
                </a:solidFill>
              </a:rPr>
              <a:t>The normal site of </a:t>
            </a:r>
            <a:r>
              <a:rPr lang="en-US" sz="2800" b="1" i="1" u="sng" smtClean="0"/>
              <a:t>implantation</a:t>
            </a:r>
            <a:r>
              <a:rPr lang="en-US" sz="2800" smtClean="0">
                <a:solidFill>
                  <a:srgbClr val="000000"/>
                </a:solidFill>
              </a:rPr>
              <a:t> is the </a:t>
            </a:r>
            <a:r>
              <a:rPr lang="en-US" sz="2800" b="1" u="sng" smtClean="0">
                <a:solidFill>
                  <a:srgbClr val="002060"/>
                </a:solidFill>
                <a:latin typeface="BankGothic Md BT" pitchFamily="34" charset="0"/>
              </a:rPr>
              <a:t>posterior wall of the uterus near the fundus</a:t>
            </a:r>
            <a:r>
              <a:rPr lang="en-US" sz="2800" u="sng" smtClean="0">
                <a:solidFill>
                  <a:srgbClr val="002060"/>
                </a:solidFill>
              </a:rPr>
              <a:t>. </a:t>
            </a:r>
          </a:p>
          <a:p>
            <a:pPr eaLnBrk="1" hangingPunct="1">
              <a:lnSpc>
                <a:spcPct val="90000"/>
              </a:lnSpc>
              <a:defRPr/>
            </a:pPr>
            <a:r>
              <a:rPr lang="en-US" sz="2800" b="1" i="1" u="sng" smtClean="0">
                <a:solidFill>
                  <a:srgbClr val="0066FF"/>
                </a:solidFill>
              </a:rPr>
              <a:t>Time:</a:t>
            </a:r>
            <a:r>
              <a:rPr lang="en-US" sz="2800" smtClean="0">
                <a:solidFill>
                  <a:srgbClr val="0066FF"/>
                </a:solidFill>
              </a:rPr>
              <a:t> </a:t>
            </a:r>
          </a:p>
          <a:p>
            <a:pPr eaLnBrk="1" hangingPunct="1">
              <a:lnSpc>
                <a:spcPct val="90000"/>
              </a:lnSpc>
              <a:defRPr/>
            </a:pPr>
            <a:r>
              <a:rPr lang="en-US" sz="2400" smtClean="0">
                <a:solidFill>
                  <a:srgbClr val="000000"/>
                </a:solidFill>
              </a:rPr>
              <a:t>It </a:t>
            </a:r>
            <a:r>
              <a:rPr lang="en-US" sz="2400" b="1" smtClean="0">
                <a:solidFill>
                  <a:srgbClr val="FF0000"/>
                </a:solidFill>
              </a:rPr>
              <a:t>begins</a:t>
            </a:r>
            <a:r>
              <a:rPr lang="en-US" sz="2400" smtClean="0">
                <a:solidFill>
                  <a:srgbClr val="000000"/>
                </a:solidFill>
              </a:rPr>
              <a:t> about the </a:t>
            </a:r>
            <a:r>
              <a:rPr lang="en-US" sz="2400" b="1" smtClean="0">
                <a:solidFill>
                  <a:srgbClr val="000000"/>
                </a:solidFill>
              </a:rPr>
              <a:t>6</a:t>
            </a:r>
            <a:r>
              <a:rPr lang="en-US" sz="2400" b="1" baseline="30000" smtClean="0">
                <a:solidFill>
                  <a:srgbClr val="000000"/>
                </a:solidFill>
              </a:rPr>
              <a:t>th</a:t>
            </a:r>
            <a:r>
              <a:rPr lang="en-US" sz="2400" b="1" smtClean="0">
                <a:solidFill>
                  <a:srgbClr val="000000"/>
                </a:solidFill>
              </a:rPr>
              <a:t> day </a:t>
            </a:r>
            <a:r>
              <a:rPr lang="en-US" sz="2400" smtClean="0">
                <a:solidFill>
                  <a:srgbClr val="000000"/>
                </a:solidFill>
              </a:rPr>
              <a:t>after fertilization.</a:t>
            </a:r>
          </a:p>
          <a:p>
            <a:pPr eaLnBrk="1" hangingPunct="1">
              <a:lnSpc>
                <a:spcPct val="90000"/>
              </a:lnSpc>
              <a:defRPr/>
            </a:pPr>
            <a:r>
              <a:rPr lang="en-US" sz="2400" smtClean="0">
                <a:solidFill>
                  <a:srgbClr val="000000"/>
                </a:solidFill>
              </a:rPr>
              <a:t>It is </a:t>
            </a:r>
            <a:r>
              <a:rPr lang="en-US" sz="2400" b="1" smtClean="0">
                <a:solidFill>
                  <a:srgbClr val="33CC33"/>
                </a:solidFill>
              </a:rPr>
              <a:t>completed </a:t>
            </a:r>
            <a:r>
              <a:rPr lang="en-US" sz="2400" smtClean="0">
                <a:solidFill>
                  <a:srgbClr val="000000"/>
                </a:solidFill>
              </a:rPr>
              <a:t>by the </a:t>
            </a:r>
            <a:r>
              <a:rPr lang="en-US" sz="2400" u="sng" smtClean="0">
                <a:solidFill>
                  <a:srgbClr val="000000"/>
                </a:solidFill>
              </a:rPr>
              <a:t>11th or 12th</a:t>
            </a:r>
            <a:r>
              <a:rPr lang="en-US" sz="2400" smtClean="0">
                <a:solidFill>
                  <a:srgbClr val="000000"/>
                </a:solidFill>
              </a:rPr>
              <a:t> day</a:t>
            </a:r>
            <a:r>
              <a:rPr lang="en-US" sz="2800" smtClean="0">
                <a:solidFill>
                  <a:srgbClr val="000000"/>
                </a:solidFill>
              </a:rPr>
              <a:t>.</a:t>
            </a:r>
          </a:p>
          <a:p>
            <a:pPr eaLnBrk="1" hangingPunct="1">
              <a:lnSpc>
                <a:spcPct val="90000"/>
              </a:lnSpc>
              <a:defRPr/>
            </a:pPr>
            <a:endParaRPr lang="en-US" sz="2800" smtClean="0"/>
          </a:p>
        </p:txBody>
      </p:sp>
      <p:pic>
        <p:nvPicPr>
          <p:cNvPr id="3" name="Picture 2" descr="sp17_001"/>
          <p:cNvPicPr>
            <a:picLocks noChangeAspect="1" noChangeArrowheads="1"/>
          </p:cNvPicPr>
          <p:nvPr/>
        </p:nvPicPr>
        <p:blipFill>
          <a:blip r:embed="rId3">
            <a:extLst>
              <a:ext uri="{28A0092B-C50C-407E-A947-70E740481C1C}">
                <a14:useLocalDpi xmlns:a14="http://schemas.microsoft.com/office/drawing/2010/main" val="0"/>
              </a:ext>
            </a:extLst>
          </a:blip>
          <a:srcRect l="4808" r="49039" b="16280"/>
          <a:stretch>
            <a:fillRect/>
          </a:stretch>
        </p:blipFill>
        <p:spPr bwMode="auto">
          <a:xfrm>
            <a:off x="5638800" y="1676400"/>
            <a:ext cx="3276600" cy="3733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62600" y="381000"/>
            <a:ext cx="3429000" cy="584200"/>
          </a:xfrm>
          <a:prstGeom prst="rect">
            <a:avLst/>
          </a:prstGeom>
          <a:solidFill>
            <a:schemeClr val="bg2">
              <a:lumMod val="90000"/>
            </a:schemeClr>
          </a:solidFill>
          <a:ln>
            <a:solidFill>
              <a:srgbClr val="000000"/>
            </a:solidFill>
          </a:ln>
        </p:spPr>
        <p:txBody>
          <a:bodyPr>
            <a:spAutoFit/>
          </a:bodyPr>
          <a:lstStyle/>
          <a:p>
            <a:pPr algn="ctr" eaLnBrk="1" hangingPunct="1">
              <a:defRPr/>
            </a:pPr>
            <a:r>
              <a:rPr lang="en-US" sz="3200" b="1" dirty="0">
                <a:latin typeface="Arial" charset="0"/>
                <a:cs typeface="Arial" charset="0"/>
              </a:rPr>
              <a:t>IMPLANTATION</a:t>
            </a:r>
          </a:p>
        </p:txBody>
      </p:sp>
      <p:sp>
        <p:nvSpPr>
          <p:cNvPr id="38917" name="Text Box 6"/>
          <p:cNvSpPr txBox="1">
            <a:spLocks noChangeArrowheads="1"/>
          </p:cNvSpPr>
          <p:nvPr/>
        </p:nvSpPr>
        <p:spPr bwMode="auto">
          <a:xfrm>
            <a:off x="5943600" y="5105400"/>
            <a:ext cx="76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u="sng">
                <a:latin typeface="Arial" panose="020B0604020202020204" pitchFamily="34" charset="0"/>
              </a:rPr>
              <a:t>6</a:t>
            </a:r>
            <a:r>
              <a:rPr lang="en-US" altLang="en-US" sz="1200" b="1" u="sng" baseline="30000">
                <a:latin typeface="Arial" panose="020B0604020202020204" pitchFamily="34" charset="0"/>
              </a:rPr>
              <a:t>th</a:t>
            </a:r>
            <a:r>
              <a:rPr lang="en-US" altLang="en-US" sz="1200" b="1" u="sng">
                <a:latin typeface="Arial" panose="020B0604020202020204" pitchFamily="34" charset="0"/>
              </a:rPr>
              <a:t> 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 calcmode="lin" valueType="num">
                                      <p:cBhvr additive="base">
                                        <p:cTn id="7" dur="1000" fill="hold"/>
                                        <p:tgtEl>
                                          <p:spTgt spid="7171">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7171">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7171">
                                            <p:txEl>
                                              <p:pRg st="0" end="0"/>
                                            </p:txEl>
                                          </p:spTgt>
                                        </p:tgtEl>
                                        <p:attrNameLst>
                                          <p:attrName>style.visibility</p:attrName>
                                        </p:attrNameLst>
                                      </p:cBhvr>
                                      <p:to>
                                        <p:strVal val="visible"/>
                                      </p:to>
                                    </p:set>
                                    <p:anim calcmode="lin" valueType="num">
                                      <p:cBhvr additive="base">
                                        <p:cTn id="13"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7171">
                                            <p:txEl>
                                              <p:pRg st="1" end="1"/>
                                            </p:txEl>
                                          </p:spTgt>
                                        </p:tgtEl>
                                        <p:attrNameLst>
                                          <p:attrName>style.visibility</p:attrName>
                                        </p:attrNameLst>
                                      </p:cBhvr>
                                      <p:to>
                                        <p:strVal val="visible"/>
                                      </p:to>
                                    </p:set>
                                    <p:anim calcmode="lin" valueType="num">
                                      <p:cBhvr additive="base">
                                        <p:cTn id="19"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7171">
                                            <p:txEl>
                                              <p:pRg st="2" end="2"/>
                                            </p:txEl>
                                          </p:spTgt>
                                        </p:tgtEl>
                                        <p:attrNameLst>
                                          <p:attrName>style.visibility</p:attrName>
                                        </p:attrNameLst>
                                      </p:cBhvr>
                                      <p:to>
                                        <p:strVal val="visible"/>
                                      </p:to>
                                    </p:set>
                                    <p:anim calcmode="lin" valueType="num">
                                      <p:cBhvr additive="base">
                                        <p:cTn id="25"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7171">
                                            <p:txEl>
                                              <p:pRg st="3" end="3"/>
                                            </p:txEl>
                                          </p:spTgt>
                                        </p:tgtEl>
                                        <p:attrNameLst>
                                          <p:attrName>style.visibility</p:attrName>
                                        </p:attrNameLst>
                                      </p:cBhvr>
                                      <p:to>
                                        <p:strVal val="visible"/>
                                      </p:to>
                                    </p:set>
                                    <p:anim calcmode="lin" valueType="num">
                                      <p:cBhvr additive="base">
                                        <p:cTn id="31"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7171">
                                            <p:txEl>
                                              <p:pRg st="4" end="4"/>
                                            </p:txEl>
                                          </p:spTgt>
                                        </p:tgtEl>
                                        <p:attrNameLst>
                                          <p:attrName>style.visibility</p:attrName>
                                        </p:attrNameLst>
                                      </p:cBhvr>
                                      <p:to>
                                        <p:strVal val="visible"/>
                                      </p:to>
                                    </p:set>
                                    <p:anim calcmode="lin" valueType="num">
                                      <p:cBhvr additive="base">
                                        <p:cTn id="37"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7171">
                                            <p:txEl>
                                              <p:pRg st="5" end="5"/>
                                            </p:txEl>
                                          </p:spTgt>
                                        </p:tgtEl>
                                        <p:attrNameLst>
                                          <p:attrName>style.visibility</p:attrName>
                                        </p:attrNameLst>
                                      </p:cBhvr>
                                      <p:to>
                                        <p:strVal val="visible"/>
                                      </p:to>
                                    </p:set>
                                    <p:anim calcmode="lin" valueType="num">
                                      <p:cBhvr additive="base">
                                        <p:cTn id="43"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7" presetClass="entr" presetSubtype="4" fill="hold" grpId="0" nodeType="clickEffect">
                                  <p:stCondLst>
                                    <p:cond delay="0"/>
                                  </p:stCondLst>
                                  <p:childTnLst>
                                    <p:set>
                                      <p:cBhvr>
                                        <p:cTn id="48" dur="1" fill="hold">
                                          <p:stCondLst>
                                            <p:cond delay="0"/>
                                          </p:stCondLst>
                                        </p:cTn>
                                        <p:tgtEl>
                                          <p:spTgt spid="7171">
                                            <p:txEl>
                                              <p:pRg st="6" end="6"/>
                                            </p:txEl>
                                          </p:spTgt>
                                        </p:tgtEl>
                                        <p:attrNameLst>
                                          <p:attrName>style.visibility</p:attrName>
                                        </p:attrNameLst>
                                      </p:cBhvr>
                                      <p:to>
                                        <p:strVal val="visible"/>
                                      </p:to>
                                    </p:set>
                                    <p:anim calcmode="lin" valueType="num">
                                      <p:cBhvr additive="base">
                                        <p:cTn id="49"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4"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to="" calcmode="lin" valueType="num">
                                      <p:cBhvr>
                                        <p:cTn id="55"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28600" y="228600"/>
            <a:ext cx="8763000" cy="2438400"/>
          </a:xfrm>
          <a:prstGeom prst="rect">
            <a:avLst/>
          </a:prstGeom>
          <a:solidFill>
            <a:schemeClr val="bg2">
              <a:lumMod val="90000"/>
            </a:schemeClr>
          </a:solidFill>
          <a:ln w="9525">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defRPr/>
            </a:pPr>
            <a:r>
              <a:rPr lang="en-US" sz="2400" u="sng" dirty="0" smtClean="0">
                <a:solidFill>
                  <a:srgbClr val="000000"/>
                </a:solidFill>
              </a:rPr>
              <a:t>By the </a:t>
            </a:r>
            <a:r>
              <a:rPr lang="en-US" sz="2400" b="1" u="sng" dirty="0" smtClean="0">
                <a:solidFill>
                  <a:srgbClr val="000000"/>
                </a:solidFill>
              </a:rPr>
              <a:t>5</a:t>
            </a:r>
            <a:r>
              <a:rPr lang="en-US" sz="2400" b="1" u="sng" baseline="30000" dirty="0" smtClean="0">
                <a:solidFill>
                  <a:srgbClr val="000000"/>
                </a:solidFill>
              </a:rPr>
              <a:t>th</a:t>
            </a:r>
            <a:r>
              <a:rPr lang="en-US" sz="2400" b="1" u="sng" dirty="0" smtClean="0">
                <a:solidFill>
                  <a:srgbClr val="000000"/>
                </a:solidFill>
              </a:rPr>
              <a:t> day</a:t>
            </a:r>
            <a:r>
              <a:rPr lang="en-US" sz="2400" b="1" dirty="0" smtClean="0">
                <a:solidFill>
                  <a:srgbClr val="000000"/>
                </a:solidFill>
              </a:rPr>
              <a:t> </a:t>
            </a:r>
            <a:r>
              <a:rPr lang="en-US" sz="2400" dirty="0" smtClean="0">
                <a:solidFill>
                  <a:srgbClr val="000000"/>
                </a:solidFill>
              </a:rPr>
              <a:t>the </a:t>
            </a:r>
            <a:r>
              <a:rPr lang="en-US" sz="2400" dirty="0" err="1" smtClean="0">
                <a:solidFill>
                  <a:srgbClr val="33CC33"/>
                </a:solidFill>
              </a:rPr>
              <a:t>Zona</a:t>
            </a:r>
            <a:r>
              <a:rPr lang="en-US" sz="2400" dirty="0" smtClean="0">
                <a:solidFill>
                  <a:srgbClr val="33CC33"/>
                </a:solidFill>
              </a:rPr>
              <a:t> </a:t>
            </a:r>
            <a:r>
              <a:rPr lang="en-US" sz="2400" dirty="0" err="1" smtClean="0">
                <a:solidFill>
                  <a:srgbClr val="33CC33"/>
                </a:solidFill>
              </a:rPr>
              <a:t>pellucida</a:t>
            </a:r>
            <a:r>
              <a:rPr lang="en-US" sz="2400" dirty="0" smtClean="0">
                <a:solidFill>
                  <a:srgbClr val="000000"/>
                </a:solidFill>
              </a:rPr>
              <a:t> </a:t>
            </a:r>
            <a:r>
              <a:rPr lang="en-US" sz="2400" u="sng" dirty="0" smtClean="0">
                <a:solidFill>
                  <a:srgbClr val="000000"/>
                </a:solidFill>
              </a:rPr>
              <a:t>degenerates.</a:t>
            </a:r>
          </a:p>
          <a:p>
            <a:pPr eaLnBrk="1" hangingPunct="1">
              <a:lnSpc>
                <a:spcPct val="80000"/>
              </a:lnSpc>
              <a:defRPr/>
            </a:pPr>
            <a:endParaRPr lang="en-US" sz="2400" dirty="0" smtClean="0">
              <a:solidFill>
                <a:srgbClr val="000000"/>
              </a:solidFill>
            </a:endParaRPr>
          </a:p>
          <a:p>
            <a:pPr eaLnBrk="1" hangingPunct="1">
              <a:lnSpc>
                <a:spcPct val="80000"/>
              </a:lnSpc>
              <a:defRPr/>
            </a:pPr>
            <a:r>
              <a:rPr lang="en-US" sz="2400" u="sng" dirty="0" smtClean="0">
                <a:solidFill>
                  <a:srgbClr val="000000"/>
                </a:solidFill>
              </a:rPr>
              <a:t>Blastocyst begins</a:t>
            </a:r>
            <a:r>
              <a:rPr lang="en-US" sz="2400" dirty="0" smtClean="0">
                <a:solidFill>
                  <a:srgbClr val="000000"/>
                </a:solidFill>
              </a:rPr>
              <a:t> </a:t>
            </a:r>
            <a:r>
              <a:rPr lang="en-US" sz="2400" b="1" dirty="0" smtClean="0">
                <a:solidFill>
                  <a:srgbClr val="FB2136"/>
                </a:solidFill>
              </a:rPr>
              <a:t>implantation</a:t>
            </a:r>
            <a:r>
              <a:rPr lang="en-US" sz="2400" dirty="0" smtClean="0">
                <a:solidFill>
                  <a:srgbClr val="009900"/>
                </a:solidFill>
              </a:rPr>
              <a:t> </a:t>
            </a:r>
            <a:r>
              <a:rPr lang="en-US" sz="2400" dirty="0" smtClean="0">
                <a:solidFill>
                  <a:srgbClr val="000000"/>
                </a:solidFill>
              </a:rPr>
              <a:t>by the </a:t>
            </a:r>
            <a:r>
              <a:rPr lang="en-US" sz="2400" b="1" u="sng" dirty="0" smtClean="0">
                <a:solidFill>
                  <a:srgbClr val="000000"/>
                </a:solidFill>
              </a:rPr>
              <a:t>6</a:t>
            </a:r>
            <a:r>
              <a:rPr lang="en-US" sz="2400" b="1" u="sng" baseline="30000" dirty="0" smtClean="0">
                <a:solidFill>
                  <a:srgbClr val="000000"/>
                </a:solidFill>
              </a:rPr>
              <a:t>th</a:t>
            </a:r>
            <a:r>
              <a:rPr lang="en-US" sz="2400" dirty="0" smtClean="0">
                <a:solidFill>
                  <a:srgbClr val="000000"/>
                </a:solidFill>
              </a:rPr>
              <a:t> day.</a:t>
            </a:r>
          </a:p>
          <a:p>
            <a:pPr eaLnBrk="1" hangingPunct="1">
              <a:lnSpc>
                <a:spcPct val="80000"/>
              </a:lnSpc>
              <a:defRPr/>
            </a:pPr>
            <a:endParaRPr lang="en-US" sz="2400" dirty="0" smtClean="0">
              <a:solidFill>
                <a:srgbClr val="000000"/>
              </a:solidFill>
            </a:endParaRPr>
          </a:p>
          <a:p>
            <a:pPr eaLnBrk="1" hangingPunct="1">
              <a:lnSpc>
                <a:spcPct val="80000"/>
              </a:lnSpc>
              <a:defRPr/>
            </a:pPr>
            <a:r>
              <a:rPr lang="en-US" sz="2400" dirty="0" err="1" smtClean="0">
                <a:solidFill>
                  <a:srgbClr val="0066FF"/>
                </a:solidFill>
              </a:rPr>
              <a:t>Trophoblast</a:t>
            </a:r>
            <a:r>
              <a:rPr lang="en-US" sz="2400" dirty="0" smtClean="0">
                <a:solidFill>
                  <a:srgbClr val="0066FF"/>
                </a:solidFill>
              </a:rPr>
              <a:t> cells</a:t>
            </a:r>
            <a:r>
              <a:rPr lang="en-US" sz="2400" dirty="0" smtClean="0">
                <a:solidFill>
                  <a:srgbClr val="000000"/>
                </a:solidFill>
              </a:rPr>
              <a:t> penetrate the </a:t>
            </a:r>
            <a:r>
              <a:rPr lang="en-US" sz="2400" u="sng" dirty="0" smtClean="0">
                <a:solidFill>
                  <a:srgbClr val="000000"/>
                </a:solidFill>
              </a:rPr>
              <a:t>epithelium of the endometrium.</a:t>
            </a:r>
          </a:p>
          <a:p>
            <a:pPr eaLnBrk="1" hangingPunct="1">
              <a:lnSpc>
                <a:spcPct val="80000"/>
              </a:lnSpc>
              <a:defRPr/>
            </a:pPr>
            <a:endParaRPr lang="en-US" sz="2400" dirty="0" smtClean="0">
              <a:solidFill>
                <a:srgbClr val="000000"/>
              </a:solidFill>
            </a:endParaRPr>
          </a:p>
          <a:p>
            <a:pPr eaLnBrk="1" hangingPunct="1">
              <a:lnSpc>
                <a:spcPct val="80000"/>
              </a:lnSpc>
              <a:defRPr/>
            </a:pPr>
            <a:r>
              <a:rPr lang="en-US" sz="2400" dirty="0" smtClean="0">
                <a:solidFill>
                  <a:srgbClr val="000000"/>
                </a:solidFill>
              </a:rPr>
              <a:t>Penetration results from </a:t>
            </a:r>
            <a:r>
              <a:rPr lang="en-US" sz="2400" u="sng" dirty="0" err="1" smtClean="0">
                <a:solidFill>
                  <a:srgbClr val="000000"/>
                </a:solidFill>
              </a:rPr>
              <a:t>proteolytic</a:t>
            </a:r>
            <a:r>
              <a:rPr lang="en-US" sz="2400" u="sng" dirty="0" smtClean="0">
                <a:solidFill>
                  <a:srgbClr val="000000"/>
                </a:solidFill>
              </a:rPr>
              <a:t> enzymes</a:t>
            </a:r>
            <a:r>
              <a:rPr lang="en-US" sz="2400" dirty="0" smtClean="0">
                <a:solidFill>
                  <a:srgbClr val="000000"/>
                </a:solidFill>
              </a:rPr>
              <a:t> (eg.COX-2)  produced by the </a:t>
            </a:r>
            <a:r>
              <a:rPr lang="en-US" sz="2400" b="1" dirty="0" err="1" smtClean="0">
                <a:solidFill>
                  <a:srgbClr val="FF0000"/>
                </a:solidFill>
              </a:rPr>
              <a:t>trophoblast</a:t>
            </a:r>
            <a:r>
              <a:rPr lang="en-US" sz="2400" dirty="0" smtClean="0"/>
              <a:t>.</a:t>
            </a:r>
          </a:p>
        </p:txBody>
      </p:sp>
      <p:pic>
        <p:nvPicPr>
          <p:cNvPr id="5" name="Picture 4" descr="sp17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19400"/>
            <a:ext cx="7924800" cy="381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Text Box 5"/>
          <p:cNvSpPr txBox="1">
            <a:spLocks noChangeArrowheads="1"/>
          </p:cNvSpPr>
          <p:nvPr/>
        </p:nvSpPr>
        <p:spPr bwMode="auto">
          <a:xfrm>
            <a:off x="1143000" y="59436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u="sng">
                <a:latin typeface="Arial" panose="020B0604020202020204" pitchFamily="34" charset="0"/>
              </a:rPr>
              <a:t>6</a:t>
            </a:r>
            <a:r>
              <a:rPr lang="en-US" altLang="en-US" sz="1800" b="1" u="sng" baseline="30000">
                <a:latin typeface="Arial" panose="020B0604020202020204" pitchFamily="34" charset="0"/>
              </a:rPr>
              <a:t>th</a:t>
            </a:r>
            <a:r>
              <a:rPr lang="en-US" altLang="en-US" sz="1800" b="1" u="sng">
                <a:latin typeface="Arial" panose="020B0604020202020204" pitchFamily="34" charset="0"/>
              </a:rPr>
              <a:t> day</a:t>
            </a:r>
          </a:p>
        </p:txBody>
      </p:sp>
      <p:sp>
        <p:nvSpPr>
          <p:cNvPr id="40965" name="Text Box 6"/>
          <p:cNvSpPr txBox="1">
            <a:spLocks noChangeArrowheads="1"/>
          </p:cNvSpPr>
          <p:nvPr/>
        </p:nvSpPr>
        <p:spPr bwMode="auto">
          <a:xfrm>
            <a:off x="5029200" y="60960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u="sng">
                <a:latin typeface="Arial" panose="020B0604020202020204" pitchFamily="34" charset="0"/>
              </a:rPr>
              <a:t>7</a:t>
            </a:r>
            <a:r>
              <a:rPr lang="en-US" altLang="en-US" sz="1800" b="1" u="sng" baseline="30000">
                <a:latin typeface="Arial" panose="020B0604020202020204" pitchFamily="34" charset="0"/>
              </a:rPr>
              <a:t>th</a:t>
            </a:r>
            <a:r>
              <a:rPr lang="en-US" altLang="en-US" sz="1800" b="1" u="sng">
                <a:latin typeface="Arial" panose="020B0604020202020204" pitchFamily="34" charset="0"/>
              </a:rPr>
              <a:t> 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 calcmode="lin" valueType="num">
                                      <p:cBhvr additive="base">
                                        <p:cTn id="3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Rot="1" noChangeArrowheads="1"/>
          </p:cNvSpPr>
          <p:nvPr>
            <p:ph idx="1"/>
          </p:nvPr>
        </p:nvSpPr>
        <p:spPr>
          <a:xfrm>
            <a:off x="3048000" y="152400"/>
            <a:ext cx="6096000" cy="6705600"/>
          </a:xfrm>
          <a:solidFill>
            <a:schemeClr val="bg2">
              <a:lumMod val="90000"/>
            </a:schemeClr>
          </a:solidFill>
          <a:ln>
            <a:solidFill>
              <a:srgbClr val="000000"/>
            </a:solidFill>
          </a:ln>
        </p:spPr>
        <p:txBody>
          <a:bodyPr/>
          <a:lstStyle/>
          <a:p>
            <a:pPr eaLnBrk="1" hangingPunct="1">
              <a:defRPr/>
            </a:pPr>
            <a:r>
              <a:rPr lang="en-US" sz="2400" b="1" dirty="0" smtClean="0">
                <a:solidFill>
                  <a:srgbClr val="FB2136"/>
                </a:solidFill>
              </a:rPr>
              <a:t>By 7</a:t>
            </a:r>
            <a:r>
              <a:rPr lang="en-US" sz="2400" b="1" baseline="30000" dirty="0" smtClean="0">
                <a:solidFill>
                  <a:srgbClr val="FB2136"/>
                </a:solidFill>
              </a:rPr>
              <a:t>th</a:t>
            </a:r>
            <a:r>
              <a:rPr lang="en-US" sz="2400" b="1" dirty="0" smtClean="0">
                <a:solidFill>
                  <a:srgbClr val="FB2136"/>
                </a:solidFill>
              </a:rPr>
              <a:t> day,</a:t>
            </a:r>
            <a:r>
              <a:rPr lang="en-US" sz="2400" dirty="0" smtClean="0">
                <a:solidFill>
                  <a:srgbClr val="000000"/>
                </a:solidFill>
              </a:rPr>
              <a:t> </a:t>
            </a:r>
            <a:r>
              <a:rPr lang="en-US" sz="2400" u="sng" dirty="0" err="1" smtClean="0">
                <a:solidFill>
                  <a:srgbClr val="000000"/>
                </a:solidFill>
              </a:rPr>
              <a:t>T</a:t>
            </a:r>
            <a:r>
              <a:rPr lang="en-US" sz="2400" i="1" u="sng" dirty="0" err="1" smtClean="0">
                <a:solidFill>
                  <a:srgbClr val="000000"/>
                </a:solidFill>
              </a:rPr>
              <a:t>rophoblast</a:t>
            </a:r>
            <a:r>
              <a:rPr lang="en-US" sz="2400" b="1" i="1" u="sng" dirty="0" smtClean="0">
                <a:solidFill>
                  <a:srgbClr val="000000"/>
                </a:solidFill>
              </a:rPr>
              <a:t> </a:t>
            </a:r>
            <a:r>
              <a:rPr lang="en-US" sz="2400" u="sng" dirty="0" smtClean="0">
                <a:solidFill>
                  <a:srgbClr val="000000"/>
                </a:solidFill>
              </a:rPr>
              <a:t>differentiated into 2 layers:</a:t>
            </a:r>
          </a:p>
          <a:p>
            <a:pPr eaLnBrk="1" hangingPunct="1">
              <a:buFont typeface="Wingdings" panose="05000000000000000000" pitchFamily="2" charset="2"/>
              <a:buNone/>
              <a:defRPr/>
            </a:pPr>
            <a:r>
              <a:rPr lang="en-US" sz="2400" dirty="0" smtClean="0">
                <a:solidFill>
                  <a:srgbClr val="000000"/>
                </a:solidFill>
              </a:rPr>
              <a:t>    </a:t>
            </a:r>
            <a:r>
              <a:rPr lang="en-US" sz="2400" b="1" u="sng" dirty="0" err="1" smtClean="0">
                <a:solidFill>
                  <a:srgbClr val="0066FF"/>
                </a:solidFill>
              </a:rPr>
              <a:t>Cytotrophblast</a:t>
            </a:r>
            <a:r>
              <a:rPr lang="en-US" sz="2400" b="1" dirty="0" smtClean="0">
                <a:solidFill>
                  <a:srgbClr val="0066FF"/>
                </a:solidFill>
              </a:rPr>
              <a:t>,</a:t>
            </a:r>
            <a:r>
              <a:rPr lang="en-US" sz="2400" dirty="0" smtClean="0">
                <a:solidFill>
                  <a:srgbClr val="000000"/>
                </a:solidFill>
              </a:rPr>
              <a:t> inner layer, </a:t>
            </a:r>
            <a:r>
              <a:rPr lang="en-US" sz="2400" dirty="0" err="1" smtClean="0">
                <a:solidFill>
                  <a:srgbClr val="000000"/>
                </a:solidFill>
              </a:rPr>
              <a:t>mononucleated</a:t>
            </a:r>
            <a:r>
              <a:rPr lang="en-US" sz="2400" dirty="0" smtClean="0">
                <a:solidFill>
                  <a:srgbClr val="000000"/>
                </a:solidFill>
              </a:rPr>
              <a:t> mitotically active cells.</a:t>
            </a:r>
          </a:p>
          <a:p>
            <a:pPr eaLnBrk="1" hangingPunct="1">
              <a:buFont typeface="Wingdings" panose="05000000000000000000" pitchFamily="2" charset="2"/>
              <a:buNone/>
              <a:defRPr/>
            </a:pPr>
            <a:r>
              <a:rPr lang="en-US" sz="2400" b="1" dirty="0" smtClean="0">
                <a:solidFill>
                  <a:srgbClr val="0066FF"/>
                </a:solidFill>
              </a:rPr>
              <a:t>    </a:t>
            </a:r>
            <a:r>
              <a:rPr lang="en-US" sz="2400" b="1" u="sng" dirty="0" err="1" smtClean="0">
                <a:solidFill>
                  <a:srgbClr val="0066FF"/>
                </a:solidFill>
              </a:rPr>
              <a:t>Syncytiotrophoblast</a:t>
            </a:r>
            <a:r>
              <a:rPr lang="en-US" sz="2400" u="sng" dirty="0" smtClean="0">
                <a:solidFill>
                  <a:srgbClr val="000000"/>
                </a:solidFill>
              </a:rPr>
              <a:t> </a:t>
            </a:r>
            <a:r>
              <a:rPr lang="en-US" sz="2400" dirty="0" smtClean="0">
                <a:solidFill>
                  <a:srgbClr val="000000"/>
                </a:solidFill>
              </a:rPr>
              <a:t>(outer multinucleated mass, with </a:t>
            </a:r>
            <a:r>
              <a:rPr lang="en-US" sz="2400" i="1" u="sng" dirty="0" smtClean="0">
                <a:solidFill>
                  <a:srgbClr val="000000"/>
                </a:solidFill>
              </a:rPr>
              <a:t>indistinct</a:t>
            </a:r>
            <a:r>
              <a:rPr lang="en-US" sz="2400" dirty="0" smtClean="0">
                <a:solidFill>
                  <a:srgbClr val="000000"/>
                </a:solidFill>
              </a:rPr>
              <a:t> cell boundary.</a:t>
            </a:r>
          </a:p>
          <a:p>
            <a:pPr eaLnBrk="1" hangingPunct="1">
              <a:buClr>
                <a:srgbClr val="FB2136"/>
              </a:buClr>
              <a:buFontTx/>
              <a:buChar char="•"/>
              <a:defRPr/>
            </a:pPr>
            <a:endParaRPr lang="en-US" sz="2400" b="1" dirty="0" smtClean="0">
              <a:solidFill>
                <a:srgbClr val="FB2136"/>
              </a:solidFill>
            </a:endParaRPr>
          </a:p>
          <a:p>
            <a:pPr eaLnBrk="1" hangingPunct="1">
              <a:buClr>
                <a:srgbClr val="FB2136"/>
              </a:buClr>
              <a:buFontTx/>
              <a:buChar char="•"/>
              <a:defRPr/>
            </a:pPr>
            <a:r>
              <a:rPr lang="en-US" sz="2400" b="1" dirty="0" smtClean="0">
                <a:solidFill>
                  <a:srgbClr val="FB2136"/>
                </a:solidFill>
              </a:rPr>
              <a:t> By 8</a:t>
            </a:r>
            <a:r>
              <a:rPr lang="en-US" sz="2400" b="1" baseline="30000" dirty="0" smtClean="0">
                <a:solidFill>
                  <a:srgbClr val="FB2136"/>
                </a:solidFill>
              </a:rPr>
              <a:t>th</a:t>
            </a:r>
            <a:r>
              <a:rPr lang="en-US" sz="2400" b="1" dirty="0" smtClean="0">
                <a:solidFill>
                  <a:srgbClr val="FB2136"/>
                </a:solidFill>
              </a:rPr>
              <a:t> day</a:t>
            </a:r>
            <a:r>
              <a:rPr lang="en-US" sz="2400" dirty="0" smtClean="0">
                <a:solidFill>
                  <a:srgbClr val="000000"/>
                </a:solidFill>
              </a:rPr>
              <a:t> the blastocyst is </a:t>
            </a:r>
            <a:r>
              <a:rPr lang="en-US" sz="2400" u="sng" dirty="0" smtClean="0">
                <a:solidFill>
                  <a:srgbClr val="000000"/>
                </a:solidFill>
              </a:rPr>
              <a:t>superficially    embedded</a:t>
            </a:r>
            <a:r>
              <a:rPr lang="en-US" sz="2400" dirty="0" smtClean="0">
                <a:solidFill>
                  <a:srgbClr val="000000"/>
                </a:solidFill>
              </a:rPr>
              <a:t> in the </a:t>
            </a:r>
            <a:r>
              <a:rPr lang="en-US" sz="2400" u="sng" dirty="0" smtClean="0">
                <a:solidFill>
                  <a:srgbClr val="000000"/>
                </a:solidFill>
              </a:rPr>
              <a:t>compact layer of the endometrium</a:t>
            </a:r>
            <a:r>
              <a:rPr lang="en-US" sz="2400" u="sng" dirty="0" smtClean="0"/>
              <a:t> </a:t>
            </a:r>
            <a:r>
              <a:rPr lang="en-US" sz="2400" dirty="0" smtClean="0"/>
              <a:t>(by the end of 1</a:t>
            </a:r>
            <a:r>
              <a:rPr lang="en-US" sz="2400" baseline="30000" dirty="0" smtClean="0"/>
              <a:t>st</a:t>
            </a:r>
            <a:r>
              <a:rPr lang="en-US" sz="2400" dirty="0" smtClean="0"/>
              <a:t> </a:t>
            </a:r>
            <a:r>
              <a:rPr lang="en-US" sz="2400" dirty="0" err="1" smtClean="0"/>
              <a:t>week,the</a:t>
            </a:r>
            <a:r>
              <a:rPr lang="en-US" sz="2400" dirty="0" smtClean="0"/>
              <a:t> blastocyst is superficially implanted in endometrium).</a:t>
            </a:r>
          </a:p>
          <a:p>
            <a:pPr eaLnBrk="1" hangingPunct="1">
              <a:defRPr/>
            </a:pPr>
            <a:endParaRPr lang="en-US" sz="2400" dirty="0" smtClean="0"/>
          </a:p>
          <a:p>
            <a:pPr eaLnBrk="1" hangingPunct="1">
              <a:defRPr/>
            </a:pPr>
            <a:endParaRPr lang="en-US" sz="2400" dirty="0" smtClean="0"/>
          </a:p>
        </p:txBody>
      </p:sp>
      <p:pic>
        <p:nvPicPr>
          <p:cNvPr id="43011" name="Picture 5" descr="D162DD8C"/>
          <p:cNvPicPr>
            <a:picLocks noChangeAspect="1" noChangeArrowheads="1"/>
          </p:cNvPicPr>
          <p:nvPr/>
        </p:nvPicPr>
        <p:blipFill>
          <a:blip r:embed="rId3">
            <a:extLst>
              <a:ext uri="{28A0092B-C50C-407E-A947-70E740481C1C}">
                <a14:useLocalDpi xmlns:a14="http://schemas.microsoft.com/office/drawing/2010/main" val="0"/>
              </a:ext>
            </a:extLst>
          </a:blip>
          <a:srcRect t="65454"/>
          <a:stretch>
            <a:fillRect/>
          </a:stretch>
        </p:blipFill>
        <p:spPr bwMode="auto">
          <a:xfrm>
            <a:off x="0" y="609600"/>
            <a:ext cx="30480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17_001"/>
          <p:cNvPicPr>
            <a:picLocks noChangeAspect="1" noChangeArrowheads="1"/>
          </p:cNvPicPr>
          <p:nvPr/>
        </p:nvPicPr>
        <p:blipFill>
          <a:blip r:embed="rId4">
            <a:extLst>
              <a:ext uri="{28A0092B-C50C-407E-A947-70E740481C1C}">
                <a14:useLocalDpi xmlns:a14="http://schemas.microsoft.com/office/drawing/2010/main" val="0"/>
              </a:ext>
            </a:extLst>
          </a:blip>
          <a:srcRect l="54808" t="8000" b="2000"/>
          <a:stretch>
            <a:fillRect/>
          </a:stretch>
        </p:blipFill>
        <p:spPr bwMode="auto">
          <a:xfrm>
            <a:off x="0" y="3962400"/>
            <a:ext cx="29718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3" name="Text Box 8"/>
          <p:cNvSpPr txBox="1">
            <a:spLocks noChangeArrowheads="1"/>
          </p:cNvSpPr>
          <p:nvPr/>
        </p:nvSpPr>
        <p:spPr bwMode="auto">
          <a:xfrm>
            <a:off x="228600" y="63246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200" b="1" u="sng">
                <a:latin typeface="Arial" panose="020B0604020202020204" pitchFamily="34" charset="0"/>
              </a:rPr>
              <a:t>7</a:t>
            </a:r>
            <a:r>
              <a:rPr lang="en-US" altLang="en-US" sz="1200" b="1" u="sng" baseline="30000">
                <a:latin typeface="Arial" panose="020B0604020202020204" pitchFamily="34" charset="0"/>
              </a:rPr>
              <a:t>th</a:t>
            </a:r>
            <a:r>
              <a:rPr lang="en-US" altLang="en-US" sz="1200" b="1" u="sng">
                <a:latin typeface="Arial" panose="020B0604020202020204" pitchFamily="34" charset="0"/>
              </a:rPr>
              <a:t> 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10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10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10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nodeType="clickEffect">
                                  <p:stCondLst>
                                    <p:cond delay="0"/>
                                  </p:stCondLst>
                                  <p:childTnLst>
                                    <p:set>
                                      <p:cBhvr>
                                        <p:cTn id="24" dur="1" fill="hold">
                                          <p:stCondLst>
                                            <p:cond delay="0"/>
                                          </p:stCondLst>
                                        </p:cTn>
                                        <p:tgtEl>
                                          <p:spTgt spid="9219">
                                            <p:txEl>
                                              <p:pRg st="4" end="4"/>
                                            </p:txEl>
                                          </p:spTgt>
                                        </p:tgtEl>
                                        <p:attrNameLst>
                                          <p:attrName>style.visibility</p:attrName>
                                        </p:attrNameLst>
                                      </p:cBhvr>
                                      <p:to>
                                        <p:strVal val="visible"/>
                                      </p:to>
                                    </p:set>
                                    <p:anim calcmode="lin" valueType="num">
                                      <p:cBhvr additive="base">
                                        <p:cTn id="25" dur="10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to="" calcmode="lin" valueType="num">
                                      <p:cBhvr>
                                        <p:cTn id="31"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Rot="1" noChangeArrowheads="1"/>
          </p:cNvSpPr>
          <p:nvPr>
            <p:ph idx="1"/>
          </p:nvPr>
        </p:nvSpPr>
        <p:spPr>
          <a:xfrm>
            <a:off x="228600" y="152400"/>
            <a:ext cx="4343400" cy="6477000"/>
          </a:xfrm>
          <a:solidFill>
            <a:schemeClr val="accent3">
              <a:lumMod val="20000"/>
              <a:lumOff val="80000"/>
            </a:schemeClr>
          </a:solidFill>
          <a:ln w="28575">
            <a:solidFill>
              <a:srgbClr val="000000"/>
            </a:solidFill>
          </a:ln>
        </p:spPr>
        <p:txBody>
          <a:bodyPr/>
          <a:lstStyle/>
          <a:p>
            <a:pPr eaLnBrk="1" hangingPunct="1">
              <a:lnSpc>
                <a:spcPct val="80000"/>
              </a:lnSpc>
              <a:defRPr/>
            </a:pPr>
            <a:r>
              <a:rPr lang="en-US" sz="2400" b="1" smtClean="0">
                <a:solidFill>
                  <a:srgbClr val="0066FF"/>
                </a:solidFill>
              </a:rPr>
              <a:t>Blood-filled Lacunae</a:t>
            </a:r>
            <a:r>
              <a:rPr lang="en-US" sz="2400" smtClean="0"/>
              <a:t> appear in the  </a:t>
            </a:r>
            <a:r>
              <a:rPr lang="en-US" sz="2400" b="1" smtClean="0"/>
              <a:t>Syncytiotrophoblast</a:t>
            </a:r>
          </a:p>
          <a:p>
            <a:pPr eaLnBrk="1" hangingPunct="1">
              <a:lnSpc>
                <a:spcPct val="80000"/>
              </a:lnSpc>
              <a:buFont typeface="Wingdings" panose="05000000000000000000" pitchFamily="2" charset="2"/>
              <a:buNone/>
              <a:defRPr/>
            </a:pPr>
            <a:r>
              <a:rPr lang="en-US" sz="2400" smtClean="0"/>
              <a:t>    which communicate forming </a:t>
            </a:r>
            <a:r>
              <a:rPr lang="en-US" sz="2400" b="1" u="sng" smtClean="0">
                <a:solidFill>
                  <a:srgbClr val="0066FF"/>
                </a:solidFill>
              </a:rPr>
              <a:t>a network</a:t>
            </a:r>
            <a:r>
              <a:rPr lang="en-US" sz="2400" b="1" smtClean="0">
                <a:solidFill>
                  <a:srgbClr val="0066FF"/>
                </a:solidFill>
              </a:rPr>
              <a:t> by the                  10th day or 11</a:t>
            </a:r>
            <a:r>
              <a:rPr lang="en-US" sz="2400" b="1" baseline="30000" smtClean="0">
                <a:solidFill>
                  <a:srgbClr val="0066FF"/>
                </a:solidFill>
              </a:rPr>
              <a:t>th</a:t>
            </a:r>
            <a:r>
              <a:rPr lang="en-US" sz="2400" b="1" smtClean="0">
                <a:solidFill>
                  <a:srgbClr val="0066FF"/>
                </a:solidFill>
              </a:rPr>
              <a:t> day.</a:t>
            </a:r>
          </a:p>
          <a:p>
            <a:pPr eaLnBrk="1" hangingPunct="1">
              <a:lnSpc>
                <a:spcPct val="80000"/>
              </a:lnSpc>
              <a:defRPr/>
            </a:pPr>
            <a:r>
              <a:rPr lang="en-US" sz="2400" b="1" smtClean="0">
                <a:solidFill>
                  <a:srgbClr val="000000"/>
                </a:solidFill>
              </a:rPr>
              <a:t>Syncytiotrophoblast </a:t>
            </a:r>
          </a:p>
          <a:p>
            <a:pPr eaLnBrk="1" hangingPunct="1">
              <a:lnSpc>
                <a:spcPct val="80000"/>
              </a:lnSpc>
              <a:buFont typeface="Wingdings" panose="05000000000000000000" pitchFamily="2" charset="2"/>
              <a:buNone/>
              <a:defRPr/>
            </a:pPr>
            <a:r>
              <a:rPr lang="en-US" sz="2400" smtClean="0"/>
              <a:t>     </a:t>
            </a:r>
            <a:r>
              <a:rPr lang="en-US" sz="2400" b="1" smtClean="0">
                <a:solidFill>
                  <a:srgbClr val="FF0000"/>
                </a:solidFill>
              </a:rPr>
              <a:t>erodes</a:t>
            </a:r>
            <a:r>
              <a:rPr lang="en-US" sz="2400" smtClean="0"/>
              <a:t> the </a:t>
            </a:r>
            <a:r>
              <a:rPr lang="en-US" sz="2400" u="sng" smtClean="0"/>
              <a:t>endothelial lining</a:t>
            </a:r>
            <a:r>
              <a:rPr lang="en-US" sz="2400" smtClean="0"/>
              <a:t> of the </a:t>
            </a:r>
            <a:r>
              <a:rPr lang="en-US" sz="2400" u="sng" smtClean="0"/>
              <a:t>maternal capillaries</a:t>
            </a:r>
            <a:r>
              <a:rPr lang="en-US" sz="2400" smtClean="0"/>
              <a:t> which known as sinusoids.</a:t>
            </a:r>
          </a:p>
          <a:p>
            <a:pPr eaLnBrk="1" hangingPunct="1">
              <a:lnSpc>
                <a:spcPct val="80000"/>
              </a:lnSpc>
              <a:buFont typeface="Wingdings" panose="05000000000000000000" pitchFamily="2" charset="2"/>
              <a:buNone/>
              <a:defRPr/>
            </a:pPr>
            <a:r>
              <a:rPr lang="en-US" sz="2400" smtClean="0"/>
              <a:t>   </a:t>
            </a:r>
            <a:r>
              <a:rPr lang="en-US" sz="2400" b="1" smtClean="0"/>
              <a:t>Now</a:t>
            </a:r>
            <a:r>
              <a:rPr lang="en-US" sz="2400" smtClean="0"/>
              <a:t> blood of maternal capillaries reaches the lacunae so </a:t>
            </a:r>
          </a:p>
          <a:p>
            <a:pPr eaLnBrk="1" hangingPunct="1">
              <a:lnSpc>
                <a:spcPct val="80000"/>
              </a:lnSpc>
              <a:buFont typeface="Wingdings" panose="05000000000000000000" pitchFamily="2" charset="2"/>
              <a:buNone/>
              <a:defRPr/>
            </a:pPr>
            <a:r>
              <a:rPr lang="en-US" sz="2400" b="1" smtClean="0">
                <a:solidFill>
                  <a:srgbClr val="000000"/>
                </a:solidFill>
              </a:rPr>
              <a:t>   </a:t>
            </a:r>
            <a:r>
              <a:rPr lang="en-US" sz="2400" b="1" u="sng" smtClean="0">
                <a:solidFill>
                  <a:srgbClr val="FF0000"/>
                </a:solidFill>
              </a:rPr>
              <a:t>Uteroplacental circulation </a:t>
            </a:r>
          </a:p>
          <a:p>
            <a:pPr eaLnBrk="1" hangingPunct="1">
              <a:lnSpc>
                <a:spcPct val="80000"/>
              </a:lnSpc>
              <a:buFont typeface="Wingdings" panose="05000000000000000000" pitchFamily="2" charset="2"/>
              <a:buNone/>
              <a:defRPr/>
            </a:pPr>
            <a:r>
              <a:rPr lang="en-US" sz="2400" b="1" smtClean="0">
                <a:solidFill>
                  <a:srgbClr val="000000"/>
                </a:solidFill>
              </a:rPr>
              <a:t>    </a:t>
            </a:r>
            <a:r>
              <a:rPr lang="en-US" sz="2400" smtClean="0"/>
              <a:t>is established by </a:t>
            </a:r>
            <a:r>
              <a:rPr lang="en-US" sz="2400" b="1" smtClean="0">
                <a:solidFill>
                  <a:srgbClr val="002060"/>
                </a:solidFill>
              </a:rPr>
              <a:t>11</a:t>
            </a:r>
            <a:r>
              <a:rPr lang="en-US" sz="2400" b="1" baseline="30000" smtClean="0">
                <a:solidFill>
                  <a:srgbClr val="002060"/>
                </a:solidFill>
              </a:rPr>
              <a:t>th</a:t>
            </a:r>
            <a:r>
              <a:rPr lang="en-US" sz="2400" b="1" smtClean="0">
                <a:solidFill>
                  <a:srgbClr val="002060"/>
                </a:solidFill>
              </a:rPr>
              <a:t> or 12</a:t>
            </a:r>
            <a:r>
              <a:rPr lang="en-US" sz="2400" b="1" baseline="30000" smtClean="0">
                <a:solidFill>
                  <a:srgbClr val="002060"/>
                </a:solidFill>
              </a:rPr>
              <a:t>th</a:t>
            </a:r>
            <a:r>
              <a:rPr lang="en-US" sz="2400" b="1" smtClean="0">
                <a:solidFill>
                  <a:srgbClr val="002060"/>
                </a:solidFill>
              </a:rPr>
              <a:t> </a:t>
            </a:r>
            <a:r>
              <a:rPr lang="en-US" sz="2400" b="1" smtClean="0"/>
              <a:t>day.</a:t>
            </a:r>
          </a:p>
          <a:p>
            <a:pPr eaLnBrk="1" hangingPunct="1">
              <a:lnSpc>
                <a:spcPct val="80000"/>
              </a:lnSpc>
              <a:buFont typeface="Wingdings" panose="05000000000000000000" pitchFamily="2" charset="2"/>
              <a:buNone/>
              <a:defRPr/>
            </a:pPr>
            <a:endParaRPr lang="en-US" sz="2400" smtClean="0"/>
          </a:p>
          <a:p>
            <a:pPr eaLnBrk="1" hangingPunct="1">
              <a:lnSpc>
                <a:spcPct val="80000"/>
              </a:lnSpc>
              <a:buFont typeface="Wingdings" panose="05000000000000000000" pitchFamily="2" charset="2"/>
              <a:buNone/>
              <a:defRPr/>
            </a:pPr>
            <a:r>
              <a:rPr lang="en-US" sz="2400" smtClean="0"/>
              <a:t>  </a:t>
            </a:r>
          </a:p>
          <a:p>
            <a:pPr eaLnBrk="1" hangingPunct="1">
              <a:lnSpc>
                <a:spcPct val="80000"/>
              </a:lnSpc>
              <a:buFont typeface="Wingdings" panose="05000000000000000000" pitchFamily="2" charset="2"/>
              <a:buNone/>
              <a:defRPr/>
            </a:pPr>
            <a:r>
              <a:rPr lang="en-US" sz="2400" smtClean="0"/>
              <a:t> </a:t>
            </a:r>
          </a:p>
        </p:txBody>
      </p:sp>
      <p:pic>
        <p:nvPicPr>
          <p:cNvPr id="17412" name="Picture 4" descr="B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8600"/>
            <a:ext cx="4114800" cy="6248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 Box 5"/>
          <p:cNvSpPr txBox="1">
            <a:spLocks noChangeArrowheads="1"/>
          </p:cNvSpPr>
          <p:nvPr/>
        </p:nvSpPr>
        <p:spPr bwMode="auto">
          <a:xfrm>
            <a:off x="7315200" y="60198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u="sng">
                <a:latin typeface="Arial" panose="020B0604020202020204" pitchFamily="34" charset="0"/>
              </a:rPr>
              <a:t>8</a:t>
            </a:r>
            <a:r>
              <a:rPr lang="en-US" altLang="en-US" sz="1800" b="1" u="sng" baseline="30000">
                <a:latin typeface="Arial" panose="020B0604020202020204" pitchFamily="34" charset="0"/>
              </a:rPr>
              <a:t>th</a:t>
            </a:r>
            <a:r>
              <a:rPr lang="en-US" altLang="en-US" sz="1800" b="1" u="sng">
                <a:latin typeface="Arial" panose="020B0604020202020204" pitchFamily="34" charset="0"/>
              </a:rPr>
              <a:t> 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to="" calcmode="lin" valueType="num">
                                      <p:cBhvr>
                                        <p:cTn id="7" dur="1" fill="hold"/>
                                        <p:tgtEl>
                                          <p:spTgt spid="1741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 calcmode="lin" valueType="num">
                                      <p:cBhvr additive="base">
                                        <p:cTn id="12"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7411">
                                            <p:txEl>
                                              <p:pRg st="1" end="1"/>
                                            </p:txEl>
                                          </p:spTgt>
                                        </p:tgtEl>
                                        <p:attrNameLst>
                                          <p:attrName>style.visibility</p:attrName>
                                        </p:attrNameLst>
                                      </p:cBhvr>
                                      <p:to>
                                        <p:strVal val="visible"/>
                                      </p:to>
                                    </p:set>
                                    <p:anim calcmode="lin" valueType="num">
                                      <p:cBhvr additive="base">
                                        <p:cTn id="18"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ntr" presetSubtype="0" fill="hold" nodeType="clickEffect">
                                  <p:stCondLst>
                                    <p:cond delay="0"/>
                                  </p:stCondLst>
                                  <p:childTnLst>
                                    <p:set>
                                      <p:cBhvr>
                                        <p:cTn id="23" dur="1" fill="hold">
                                          <p:stCondLst>
                                            <p:cond delay="0"/>
                                          </p:stCondLst>
                                        </p:cTn>
                                        <p:tgtEl>
                                          <p:spTgt spid="17411">
                                            <p:txEl>
                                              <p:pRg st="2" end="2"/>
                                            </p:txEl>
                                          </p:spTgt>
                                        </p:tgtEl>
                                        <p:attrNameLst>
                                          <p:attrName>style.visibility</p:attrName>
                                        </p:attrNameLst>
                                      </p:cBhvr>
                                      <p:to>
                                        <p:strVal val="visible"/>
                                      </p:to>
                                    </p:set>
                                    <p:animEffect transition="in" filter="fade">
                                      <p:cBhvr>
                                        <p:cTn id="24" dur="800" decel="100000"/>
                                        <p:tgtEl>
                                          <p:spTgt spid="17411">
                                            <p:txEl>
                                              <p:pRg st="2" end="2"/>
                                            </p:txEl>
                                          </p:spTgt>
                                        </p:tgtEl>
                                      </p:cBhvr>
                                    </p:animEffect>
                                    <p:anim calcmode="lin" valueType="num">
                                      <p:cBhvr>
                                        <p:cTn id="25" dur="800" decel="100000" fill="hold"/>
                                        <p:tgtEl>
                                          <p:spTgt spid="17411">
                                            <p:txEl>
                                              <p:pRg st="2" end="2"/>
                                            </p:txEl>
                                          </p:spTgt>
                                        </p:tgtEl>
                                        <p:attrNameLst>
                                          <p:attrName>style.rotation</p:attrName>
                                        </p:attrNameLst>
                                      </p:cBhvr>
                                      <p:tavLst>
                                        <p:tav tm="0">
                                          <p:val>
                                            <p:fltVal val="-90"/>
                                          </p:val>
                                        </p:tav>
                                        <p:tav tm="100000">
                                          <p:val>
                                            <p:fltVal val="0"/>
                                          </p:val>
                                        </p:tav>
                                      </p:tavLst>
                                    </p:anim>
                                    <p:anim calcmode="lin" valueType="num">
                                      <p:cBhvr>
                                        <p:cTn id="26" dur="800" decel="100000" fill="hold"/>
                                        <p:tgtEl>
                                          <p:spTgt spid="17411">
                                            <p:txEl>
                                              <p:pRg st="2" end="2"/>
                                            </p:txEl>
                                          </p:spTgt>
                                        </p:tgtEl>
                                        <p:attrNameLst>
                                          <p:attrName>ppt_x</p:attrName>
                                        </p:attrNameLst>
                                      </p:cBhvr>
                                      <p:tavLst>
                                        <p:tav tm="0">
                                          <p:val>
                                            <p:strVal val="#ppt_x+0.4"/>
                                          </p:val>
                                        </p:tav>
                                        <p:tav tm="100000">
                                          <p:val>
                                            <p:strVal val="#ppt_x-0.05"/>
                                          </p:val>
                                        </p:tav>
                                      </p:tavLst>
                                    </p:anim>
                                    <p:anim calcmode="lin" valueType="num">
                                      <p:cBhvr>
                                        <p:cTn id="27" dur="800" decel="100000" fill="hold"/>
                                        <p:tgtEl>
                                          <p:spTgt spid="17411">
                                            <p:txEl>
                                              <p:pRg st="2" end="2"/>
                                            </p:txEl>
                                          </p:spTgt>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7411">
                                            <p:txEl>
                                              <p:pRg st="2" end="2"/>
                                            </p:txEl>
                                          </p:spTgt>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7411">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17411">
                                            <p:txEl>
                                              <p:pRg st="3" end="3"/>
                                            </p:txEl>
                                          </p:spTgt>
                                        </p:tgtEl>
                                        <p:attrNameLst>
                                          <p:attrName>style.visibility</p:attrName>
                                        </p:attrNameLst>
                                      </p:cBhvr>
                                      <p:to>
                                        <p:strVal val="visible"/>
                                      </p:to>
                                    </p:set>
                                    <p:anim calcmode="lin" valueType="num">
                                      <p:cBhvr additive="base">
                                        <p:cTn id="34"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7411">
                                            <p:txEl>
                                              <p:pRg st="4" end="4"/>
                                            </p:txEl>
                                          </p:spTgt>
                                        </p:tgtEl>
                                        <p:attrNameLst>
                                          <p:attrName>style.visibility</p:attrName>
                                        </p:attrNameLst>
                                      </p:cBhvr>
                                      <p:to>
                                        <p:strVal val="visible"/>
                                      </p:to>
                                    </p:set>
                                    <p:anim calcmode="lin" valueType="num">
                                      <p:cBhvr additive="base">
                                        <p:cTn id="40"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17411">
                                            <p:txEl>
                                              <p:pRg st="5" end="5"/>
                                            </p:txEl>
                                          </p:spTgt>
                                        </p:tgtEl>
                                        <p:attrNameLst>
                                          <p:attrName>style.visibility</p:attrName>
                                        </p:attrNameLst>
                                      </p:cBhvr>
                                      <p:to>
                                        <p:strVal val="visible"/>
                                      </p:to>
                                    </p:set>
                                    <p:animEffect transition="in" filter="wipe(left)">
                                      <p:cBhvr>
                                        <p:cTn id="46" dur="2000"/>
                                        <p:tgtEl>
                                          <p:spTgt spid="17411">
                                            <p:txEl>
                                              <p:pRg st="5" end="5"/>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17411">
                                            <p:txEl>
                                              <p:pRg st="6" end="6"/>
                                            </p:txEl>
                                          </p:spTgt>
                                        </p:tgtEl>
                                        <p:attrNameLst>
                                          <p:attrName>style.visibility</p:attrName>
                                        </p:attrNameLst>
                                      </p:cBhvr>
                                      <p:to>
                                        <p:strVal val="visible"/>
                                      </p:to>
                                    </p:set>
                                    <p:animEffect transition="in" filter="wipe(left)">
                                      <p:cBhvr>
                                        <p:cTn id="51" dur="20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Rot="1" noChangeArrowheads="1"/>
          </p:cNvSpPr>
          <p:nvPr>
            <p:ph idx="1"/>
          </p:nvPr>
        </p:nvSpPr>
        <p:spPr>
          <a:xfrm>
            <a:off x="228600" y="381000"/>
            <a:ext cx="4495800" cy="6019800"/>
          </a:xfrm>
          <a:solidFill>
            <a:schemeClr val="accent4">
              <a:lumMod val="75000"/>
            </a:schemeClr>
          </a:solidFill>
          <a:ln w="28575">
            <a:solidFill>
              <a:srgbClr val="000000"/>
            </a:solidFill>
          </a:ln>
        </p:spPr>
        <p:txBody>
          <a:bodyPr/>
          <a:lstStyle/>
          <a:p>
            <a:pPr eaLnBrk="1" hangingPunct="1">
              <a:lnSpc>
                <a:spcPct val="80000"/>
              </a:lnSpc>
              <a:buFont typeface="Wingdings" panose="05000000000000000000" pitchFamily="2" charset="2"/>
              <a:buNone/>
              <a:defRPr/>
            </a:pPr>
            <a:r>
              <a:rPr lang="en-US" sz="2400" b="1" i="1" smtClean="0">
                <a:solidFill>
                  <a:srgbClr val="000000"/>
                </a:solidFill>
              </a:rPr>
              <a:t>   Endometrial cells </a:t>
            </a:r>
            <a:r>
              <a:rPr lang="en-US" sz="2400" smtClean="0">
                <a:solidFill>
                  <a:srgbClr val="000000"/>
                </a:solidFill>
              </a:rPr>
              <a:t>undergo </a:t>
            </a:r>
            <a:r>
              <a:rPr lang="en-US" sz="2400" b="1" u="sng" smtClean="0">
                <a:solidFill>
                  <a:srgbClr val="000000"/>
                </a:solidFill>
              </a:rPr>
              <a:t>apoptosis </a:t>
            </a:r>
            <a:r>
              <a:rPr lang="en-US" sz="2400" smtClean="0">
                <a:solidFill>
                  <a:srgbClr val="000000"/>
                </a:solidFill>
              </a:rPr>
              <a:t>(programmed cell death) </a:t>
            </a:r>
            <a:r>
              <a:rPr lang="en-US" sz="2400" u="sng" smtClean="0">
                <a:solidFill>
                  <a:srgbClr val="000000"/>
                </a:solidFill>
              </a:rPr>
              <a:t>to facilitates invasion</a:t>
            </a:r>
            <a:r>
              <a:rPr lang="en-US" sz="2400" smtClean="0">
                <a:solidFill>
                  <a:srgbClr val="000000"/>
                </a:solidFill>
              </a:rPr>
              <a:t> of endometrium </a:t>
            </a:r>
            <a:r>
              <a:rPr lang="en-US" sz="2400" u="sng" smtClean="0">
                <a:solidFill>
                  <a:srgbClr val="000000"/>
                </a:solidFill>
              </a:rPr>
              <a:t>by the Syncytiotrophoblast.</a:t>
            </a:r>
          </a:p>
          <a:p>
            <a:pPr eaLnBrk="1" hangingPunct="1">
              <a:lnSpc>
                <a:spcPct val="80000"/>
              </a:lnSpc>
              <a:buFont typeface="Wingdings" panose="05000000000000000000" pitchFamily="2" charset="2"/>
              <a:buNone/>
              <a:defRPr/>
            </a:pPr>
            <a:endParaRPr lang="en-US" sz="2400" smtClean="0">
              <a:solidFill>
                <a:srgbClr val="000000"/>
              </a:solidFill>
            </a:endParaRPr>
          </a:p>
          <a:p>
            <a:pPr eaLnBrk="1" hangingPunct="1">
              <a:lnSpc>
                <a:spcPct val="80000"/>
              </a:lnSpc>
              <a:buFont typeface="Wingdings" panose="05000000000000000000" pitchFamily="2" charset="2"/>
              <a:buNone/>
              <a:defRPr/>
            </a:pPr>
            <a:r>
              <a:rPr lang="en-US" sz="2400" smtClean="0">
                <a:solidFill>
                  <a:srgbClr val="000000"/>
                </a:solidFill>
              </a:rPr>
              <a:t>  </a:t>
            </a:r>
            <a:r>
              <a:rPr lang="en-US" sz="2400" b="1" smtClean="0">
                <a:solidFill>
                  <a:srgbClr val="000000"/>
                </a:solidFill>
              </a:rPr>
              <a:t>Syncytiotrophoblast</a:t>
            </a:r>
            <a:r>
              <a:rPr lang="en-US" sz="2400" smtClean="0">
                <a:solidFill>
                  <a:srgbClr val="000000"/>
                </a:solidFill>
              </a:rPr>
              <a:t> engulf  these degenerated cells for </a:t>
            </a:r>
            <a:r>
              <a:rPr lang="en-US" sz="2400" u="sng" smtClean="0">
                <a:solidFill>
                  <a:srgbClr val="000000"/>
                </a:solidFill>
              </a:rPr>
              <a:t>nutrition of the embryo.</a:t>
            </a:r>
          </a:p>
          <a:p>
            <a:pPr eaLnBrk="1" hangingPunct="1">
              <a:lnSpc>
                <a:spcPct val="80000"/>
              </a:lnSpc>
              <a:buFont typeface="Wingdings" panose="05000000000000000000" pitchFamily="2" charset="2"/>
              <a:buNone/>
              <a:defRPr/>
            </a:pPr>
            <a:endParaRPr lang="en-US" sz="2400" b="1" i="1" u="sng" smtClean="0"/>
          </a:p>
          <a:p>
            <a:pPr eaLnBrk="1" hangingPunct="1">
              <a:lnSpc>
                <a:spcPct val="80000"/>
              </a:lnSpc>
              <a:buFont typeface="Wingdings" panose="05000000000000000000" pitchFamily="2" charset="2"/>
              <a:buNone/>
              <a:defRPr/>
            </a:pPr>
            <a:r>
              <a:rPr lang="en-US" sz="2400" b="1" i="1" smtClean="0"/>
              <a:t>   </a:t>
            </a:r>
            <a:r>
              <a:rPr lang="en-US" sz="2400" b="1" i="1" u="sng" smtClean="0"/>
              <a:t>Implantation</a:t>
            </a:r>
          </a:p>
          <a:p>
            <a:pPr eaLnBrk="1" hangingPunct="1">
              <a:lnSpc>
                <a:spcPct val="80000"/>
              </a:lnSpc>
              <a:buFont typeface="Wingdings" panose="05000000000000000000" pitchFamily="2" charset="2"/>
              <a:buNone/>
              <a:defRPr/>
            </a:pPr>
            <a:r>
              <a:rPr lang="en-US" sz="2400" smtClean="0">
                <a:solidFill>
                  <a:srgbClr val="000000"/>
                </a:solidFill>
              </a:rPr>
              <a:t>    can be detected by:</a:t>
            </a:r>
          </a:p>
          <a:p>
            <a:pPr eaLnBrk="1" hangingPunct="1">
              <a:lnSpc>
                <a:spcPct val="80000"/>
              </a:lnSpc>
              <a:buFont typeface="Wingdings" panose="05000000000000000000" pitchFamily="2" charset="2"/>
              <a:buNone/>
              <a:defRPr/>
            </a:pPr>
            <a:r>
              <a:rPr lang="en-US" sz="2400" smtClean="0">
                <a:solidFill>
                  <a:schemeClr val="bg1"/>
                </a:solidFill>
              </a:rPr>
              <a:t>          </a:t>
            </a:r>
            <a:r>
              <a:rPr lang="en-US" sz="2400" b="1" smtClean="0">
                <a:solidFill>
                  <a:srgbClr val="FB2136"/>
                </a:solidFill>
              </a:rPr>
              <a:t>1- Ultrasonography.</a:t>
            </a:r>
          </a:p>
          <a:p>
            <a:pPr eaLnBrk="1" hangingPunct="1">
              <a:lnSpc>
                <a:spcPct val="80000"/>
              </a:lnSpc>
              <a:buFont typeface="Wingdings" panose="05000000000000000000" pitchFamily="2" charset="2"/>
              <a:buNone/>
              <a:defRPr/>
            </a:pPr>
            <a:r>
              <a:rPr lang="en-US" sz="2400" b="1" smtClean="0">
                <a:solidFill>
                  <a:srgbClr val="0066FF"/>
                </a:solidFill>
              </a:rPr>
              <a:t>          2- hCG</a:t>
            </a:r>
            <a:r>
              <a:rPr lang="en-US" sz="2400" smtClean="0">
                <a:solidFill>
                  <a:srgbClr val="000000"/>
                </a:solidFill>
              </a:rPr>
              <a:t> (human chorionic gonadotrophin which is secreted by the Syncytiotrophoblast) about  </a:t>
            </a:r>
            <a:r>
              <a:rPr lang="en-US" sz="2400" b="1" smtClean="0">
                <a:solidFill>
                  <a:srgbClr val="0066FF"/>
                </a:solidFill>
              </a:rPr>
              <a:t>the end of 2</a:t>
            </a:r>
            <a:r>
              <a:rPr lang="en-US" sz="2400" b="1" baseline="30000" smtClean="0">
                <a:solidFill>
                  <a:srgbClr val="0066FF"/>
                </a:solidFill>
              </a:rPr>
              <a:t>nd</a:t>
            </a:r>
            <a:r>
              <a:rPr lang="en-US" sz="2400" b="1" smtClean="0">
                <a:solidFill>
                  <a:srgbClr val="0066FF"/>
                </a:solidFill>
              </a:rPr>
              <a:t> week</a:t>
            </a:r>
          </a:p>
          <a:p>
            <a:pPr eaLnBrk="1" hangingPunct="1">
              <a:lnSpc>
                <a:spcPct val="80000"/>
              </a:lnSpc>
              <a:buFont typeface="Wingdings" panose="05000000000000000000" pitchFamily="2" charset="2"/>
              <a:buNone/>
              <a:defRPr/>
            </a:pPr>
            <a:r>
              <a:rPr lang="en-US" sz="2400" smtClean="0">
                <a:solidFill>
                  <a:srgbClr val="000000"/>
                </a:solidFill>
              </a:rPr>
              <a:t> </a:t>
            </a:r>
          </a:p>
        </p:txBody>
      </p:sp>
      <p:pic>
        <p:nvPicPr>
          <p:cNvPr id="19460" name="Picture 4" descr="Blastocy"/>
          <p:cNvPicPr>
            <a:picLocks noChangeAspect="1" noChangeArrowheads="1"/>
          </p:cNvPicPr>
          <p:nvPr/>
        </p:nvPicPr>
        <p:blipFill>
          <a:blip r:embed="rId3">
            <a:extLst>
              <a:ext uri="{28A0092B-C50C-407E-A947-70E740481C1C}">
                <a14:useLocalDpi xmlns:a14="http://schemas.microsoft.com/office/drawing/2010/main" val="0"/>
              </a:ext>
            </a:extLst>
          </a:blip>
          <a:srcRect r="7407"/>
          <a:stretch>
            <a:fillRect/>
          </a:stretch>
        </p:blipFill>
        <p:spPr bwMode="auto">
          <a:xfrm>
            <a:off x="4800600" y="228600"/>
            <a:ext cx="4191000" cy="6400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 to="" calcmode="lin" valueType="num">
                                      <p:cBhvr>
                                        <p:cTn id="7" dur="1" fill="hold"/>
                                        <p:tgtEl>
                                          <p:spTgt spid="1946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 calcmode="lin" valueType="num">
                                      <p:cBhvr additive="base">
                                        <p:cTn id="12"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9459">
                                            <p:txEl>
                                              <p:pRg st="2" end="2"/>
                                            </p:txEl>
                                          </p:spTgt>
                                        </p:tgtEl>
                                        <p:attrNameLst>
                                          <p:attrName>style.visibility</p:attrName>
                                        </p:attrNameLst>
                                      </p:cBhvr>
                                      <p:to>
                                        <p:strVal val="visible"/>
                                      </p:to>
                                    </p:set>
                                    <p:anim calcmode="lin" valueType="num">
                                      <p:cBhvr additive="base">
                                        <p:cTn id="18"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9459">
                                            <p:txEl>
                                              <p:pRg st="4" end="4"/>
                                            </p:txEl>
                                          </p:spTgt>
                                        </p:tgtEl>
                                        <p:attrNameLst>
                                          <p:attrName>style.visibility</p:attrName>
                                        </p:attrNameLst>
                                      </p:cBhvr>
                                      <p:to>
                                        <p:strVal val="visible"/>
                                      </p:to>
                                    </p:set>
                                    <p:anim calcmode="lin" valueType="num">
                                      <p:cBhvr additive="base">
                                        <p:cTn id="24"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9459">
                                            <p:txEl>
                                              <p:pRg st="5" end="5"/>
                                            </p:txEl>
                                          </p:spTgt>
                                        </p:tgtEl>
                                        <p:attrNameLst>
                                          <p:attrName>style.visibility</p:attrName>
                                        </p:attrNameLst>
                                      </p:cBhvr>
                                      <p:to>
                                        <p:strVal val="visible"/>
                                      </p:to>
                                    </p:set>
                                    <p:anim calcmode="lin" valueType="num">
                                      <p:cBhvr additive="base">
                                        <p:cTn id="30"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19459">
                                            <p:txEl>
                                              <p:pRg st="6" end="6"/>
                                            </p:txEl>
                                          </p:spTgt>
                                        </p:tgtEl>
                                        <p:attrNameLst>
                                          <p:attrName>style.visibility</p:attrName>
                                        </p:attrNameLst>
                                      </p:cBhvr>
                                      <p:to>
                                        <p:strVal val="visible"/>
                                      </p:to>
                                    </p:set>
                                    <p:anim calcmode="lin" valueType="num">
                                      <p:cBhvr additive="base">
                                        <p:cTn id="36"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19459">
                                            <p:txEl>
                                              <p:pRg st="7" end="7"/>
                                            </p:txEl>
                                          </p:spTgt>
                                        </p:tgtEl>
                                        <p:attrNameLst>
                                          <p:attrName>style.visibility</p:attrName>
                                        </p:attrNameLst>
                                      </p:cBhvr>
                                      <p:to>
                                        <p:strVal val="visible"/>
                                      </p:to>
                                    </p:set>
                                    <p:anim calcmode="lin" valueType="num">
                                      <p:cBhvr additive="base">
                                        <p:cTn id="42" dur="5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94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4638"/>
            <a:ext cx="8229600" cy="792162"/>
          </a:xfrm>
          <a:solidFill>
            <a:schemeClr val="accent4">
              <a:lumMod val="90000"/>
            </a:schemeClr>
          </a:solidFill>
          <a:ln w="28575">
            <a:solidFill>
              <a:srgbClr val="000000"/>
            </a:solidFill>
          </a:ln>
        </p:spPr>
        <p:txBody>
          <a:bodyPr/>
          <a:lstStyle/>
          <a:p>
            <a:pPr>
              <a:defRPr/>
            </a:pPr>
            <a:r>
              <a:rPr lang="en-US" u="sng" smtClean="0"/>
              <a:t/>
            </a:r>
            <a:br>
              <a:rPr lang="en-US" u="sng" smtClean="0"/>
            </a:br>
            <a:r>
              <a:rPr lang="en-US" sz="3200" b="1" smtClean="0"/>
              <a:t>Formation of The Primary Chorionic villi</a:t>
            </a:r>
            <a:r>
              <a:rPr lang="en-US" smtClean="0"/>
              <a:t/>
            </a:r>
            <a:br>
              <a:rPr lang="en-US" smtClean="0"/>
            </a:br>
            <a:endParaRPr lang="en-US" smtClean="0"/>
          </a:p>
        </p:txBody>
      </p:sp>
      <p:sp>
        <p:nvSpPr>
          <p:cNvPr id="22531" name="Content Placeholder 2"/>
          <p:cNvSpPr>
            <a:spLocks noGrp="1"/>
          </p:cNvSpPr>
          <p:nvPr>
            <p:ph sz="half" idx="1"/>
          </p:nvPr>
        </p:nvSpPr>
        <p:spPr>
          <a:xfrm>
            <a:off x="0" y="1676400"/>
            <a:ext cx="3657600" cy="4724400"/>
          </a:xfrm>
          <a:solidFill>
            <a:schemeClr val="accent3">
              <a:lumMod val="20000"/>
              <a:lumOff val="80000"/>
            </a:schemeClr>
          </a:solidFill>
          <a:ln w="28575">
            <a:solidFill>
              <a:srgbClr val="000000"/>
            </a:solidFill>
          </a:ln>
        </p:spPr>
        <p:txBody>
          <a:bodyPr/>
          <a:lstStyle/>
          <a:p>
            <a:pPr eaLnBrk="1" hangingPunct="1">
              <a:defRPr/>
            </a:pPr>
            <a:r>
              <a:rPr lang="en-US" b="1" smtClean="0">
                <a:solidFill>
                  <a:srgbClr val="FB2136"/>
                </a:solidFill>
              </a:rPr>
              <a:t>By the 13</a:t>
            </a:r>
            <a:r>
              <a:rPr lang="en-US" b="1" baseline="30000" smtClean="0">
                <a:solidFill>
                  <a:srgbClr val="FB2136"/>
                </a:solidFill>
              </a:rPr>
              <a:t>th</a:t>
            </a:r>
            <a:r>
              <a:rPr lang="en-US" b="1" smtClean="0">
                <a:solidFill>
                  <a:srgbClr val="FB2136"/>
                </a:solidFill>
              </a:rPr>
              <a:t> day</a:t>
            </a:r>
            <a:r>
              <a:rPr lang="en-US" smtClean="0"/>
              <a:t> </a:t>
            </a:r>
            <a:r>
              <a:rPr lang="en-US" i="1" u="sng" smtClean="0"/>
              <a:t>Proliferation</a:t>
            </a:r>
            <a:r>
              <a:rPr lang="en-US" u="sng" smtClean="0"/>
              <a:t> of Cytotrophblast</a:t>
            </a:r>
            <a:r>
              <a:rPr lang="en-US" smtClean="0"/>
              <a:t> </a:t>
            </a:r>
            <a:r>
              <a:rPr lang="en-US" u="sng" smtClean="0"/>
              <a:t>cells </a:t>
            </a:r>
            <a:r>
              <a:rPr lang="en-US" smtClean="0"/>
              <a:t>produce </a:t>
            </a:r>
            <a:r>
              <a:rPr lang="en-US" u="sng" smtClean="0"/>
              <a:t>extension</a:t>
            </a:r>
            <a:r>
              <a:rPr lang="en-US" smtClean="0"/>
              <a:t> inside the Syncytiotropho-blast to form </a:t>
            </a:r>
            <a:r>
              <a:rPr lang="en-US" b="1" smtClean="0">
                <a:solidFill>
                  <a:srgbClr val="FB2136"/>
                </a:solidFill>
              </a:rPr>
              <a:t>primary the chorionic villi.</a:t>
            </a:r>
          </a:p>
          <a:p>
            <a:pPr>
              <a:defRPr/>
            </a:pPr>
            <a:endParaRPr lang="en-US" b="1" smtClean="0">
              <a:solidFill>
                <a:srgbClr val="FB2136"/>
              </a:solidFill>
            </a:endParaRPr>
          </a:p>
        </p:txBody>
      </p:sp>
      <p:pic>
        <p:nvPicPr>
          <p:cNvPr id="5" name="Picture 5" descr="sp17_00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370" t="2667" r="2740" b="2667"/>
          <a:stretch>
            <a:fillRect/>
          </a:stretch>
        </p:blipFill>
        <p:spPr>
          <a:xfrm>
            <a:off x="3733800" y="1295400"/>
            <a:ext cx="5257800" cy="5410200"/>
          </a:xfrm>
          <a:noFill/>
          <a:ln w="28575">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85800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عنوان 1"/>
          <p:cNvSpPr>
            <a:spLocks noGrp="1"/>
          </p:cNvSpPr>
          <p:nvPr>
            <p:ph type="title"/>
          </p:nvPr>
        </p:nvSpPr>
        <p:spPr/>
        <p:txBody>
          <a:bodyPr/>
          <a:lstStyle/>
          <a:p>
            <a:endParaRPr lang="ar-SA" altLang="en-US" smtClean="0"/>
          </a:p>
        </p:txBody>
      </p:sp>
      <p:sp>
        <p:nvSpPr>
          <p:cNvPr id="51204" name="عنصر نائب للمحتوى 2"/>
          <p:cNvSpPr>
            <a:spLocks noGrp="1"/>
          </p:cNvSpPr>
          <p:nvPr>
            <p:ph idx="1"/>
          </p:nvPr>
        </p:nvSpPr>
        <p:spPr/>
        <p:txBody>
          <a:bodyPr/>
          <a:lstStyle/>
          <a:p>
            <a:pPr marL="0" indent="0" algn="ctr">
              <a:buFont typeface="Arial" panose="020B0604020202020204" pitchFamily="34" charset="0"/>
              <a:buNone/>
            </a:pPr>
            <a:r>
              <a:rPr lang="en-US" altLang="en-US" sz="8800" b="1" smtClean="0">
                <a:solidFill>
                  <a:srgbClr val="FF0000"/>
                </a:solidFill>
              </a:rPr>
              <a:t>THANK YOU</a:t>
            </a:r>
            <a:endParaRPr lang="ar-SA" altLang="en-US" sz="8800" b="1"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عنوان 1"/>
          <p:cNvSpPr>
            <a:spLocks noGrp="1"/>
          </p:cNvSpPr>
          <p:nvPr>
            <p:ph type="title"/>
          </p:nvPr>
        </p:nvSpPr>
        <p:spPr/>
        <p:txBody>
          <a:bodyPr/>
          <a:lstStyle/>
          <a:p>
            <a:endParaRPr lang="ar-SA" altLang="en-US" smtClean="0"/>
          </a:p>
        </p:txBody>
      </p:sp>
      <p:sp>
        <p:nvSpPr>
          <p:cNvPr id="7171" name="عنصر نائب للمحتوى 2"/>
          <p:cNvSpPr>
            <a:spLocks noGrp="1"/>
          </p:cNvSpPr>
          <p:nvPr>
            <p:ph idx="1"/>
          </p:nvPr>
        </p:nvSpPr>
        <p:spPr/>
        <p:txBody>
          <a:bodyPr/>
          <a:lstStyle/>
          <a:p>
            <a:endParaRPr lang="ar-SA" altLang="en-US" sz="2000" smtClean="0"/>
          </a:p>
        </p:txBody>
      </p:sp>
      <p:pic>
        <p:nvPicPr>
          <p:cNvPr id="7172" name="Picture 4" descr="oo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عنوان 1"/>
          <p:cNvSpPr>
            <a:spLocks noGrp="1"/>
          </p:cNvSpPr>
          <p:nvPr>
            <p:ph type="title"/>
          </p:nvPr>
        </p:nvSpPr>
        <p:spPr/>
        <p:txBody>
          <a:bodyPr/>
          <a:lstStyle/>
          <a:p>
            <a:endParaRPr lang="ar-SA" altLang="en-US" smtClean="0"/>
          </a:p>
        </p:txBody>
      </p:sp>
      <p:sp>
        <p:nvSpPr>
          <p:cNvPr id="8195" name="عنصر نائب للمحتوى 2"/>
          <p:cNvSpPr>
            <a:spLocks noGrp="1"/>
          </p:cNvSpPr>
          <p:nvPr>
            <p:ph idx="1"/>
          </p:nvPr>
        </p:nvSpPr>
        <p:spPr/>
        <p:txBody>
          <a:bodyPr/>
          <a:lstStyle/>
          <a:p>
            <a:pPr marL="0" indent="0">
              <a:buFont typeface="Arial" panose="020B0604020202020204" pitchFamily="34" charset="0"/>
              <a:buNone/>
            </a:pPr>
            <a:endParaRPr lang="ar-SA" altLang="en-US" sz="2000" smtClean="0"/>
          </a:p>
        </p:txBody>
      </p:sp>
      <p:pic>
        <p:nvPicPr>
          <p:cNvPr id="8196" name="Picture 4" descr="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8600"/>
            <a:ext cx="6629400" cy="662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عنوان 1"/>
          <p:cNvSpPr>
            <a:spLocks noGrp="1"/>
          </p:cNvSpPr>
          <p:nvPr>
            <p:ph type="title"/>
          </p:nvPr>
        </p:nvSpPr>
        <p:spPr/>
        <p:txBody>
          <a:bodyPr/>
          <a:lstStyle/>
          <a:p>
            <a:r>
              <a:rPr lang="en-US" altLang="en-US" smtClean="0">
                <a:solidFill>
                  <a:srgbClr val="000000"/>
                </a:solidFill>
                <a:latin typeface="Arial" panose="020B0604020202020204" pitchFamily="34" charset="0"/>
              </a:rPr>
              <a:t>Spermatogenesis</a:t>
            </a:r>
            <a:endParaRPr lang="ar-SA" altLang="en-US" smtClean="0"/>
          </a:p>
        </p:txBody>
      </p:sp>
      <p:sp>
        <p:nvSpPr>
          <p:cNvPr id="7171" name="عنصر نائب للمحتوى 2"/>
          <p:cNvSpPr>
            <a:spLocks noGrp="1"/>
          </p:cNvSpPr>
          <p:nvPr>
            <p:ph sz="half" idx="1"/>
          </p:nvPr>
        </p:nvSpPr>
        <p:spPr/>
        <p:txBody>
          <a:bodyPr/>
          <a:lstStyle/>
          <a:p>
            <a:pPr marL="609600" indent="-609600" algn="just" eaLnBrk="1" hangingPunct="1">
              <a:buClr>
                <a:srgbClr val="00007D"/>
              </a:buClr>
              <a:buSzPct val="75000"/>
              <a:buFont typeface="Wingdings" panose="05000000000000000000" pitchFamily="2" charset="2"/>
              <a:buChar char="n"/>
              <a:defRPr/>
            </a:pPr>
            <a:r>
              <a:rPr lang="en-US" sz="1800" b="1" dirty="0">
                <a:solidFill>
                  <a:srgbClr val="000000"/>
                </a:solidFill>
                <a:latin typeface="Times New Roman" panose="02020603050405020304" pitchFamily="18" charset="0"/>
                <a:cs typeface="Times New Roman" panose="02020603050405020304" pitchFamily="18" charset="0"/>
              </a:rPr>
              <a:t>The process of development of spermatids from the male  primordial  germ cells and their differentiation into spermatozoa.</a:t>
            </a:r>
          </a:p>
          <a:p>
            <a:pPr marL="609600" indent="-609600" algn="just" eaLnBrk="1" hangingPunct="1">
              <a:buClr>
                <a:srgbClr val="00007D"/>
              </a:buClr>
              <a:buSzPct val="75000"/>
              <a:buFont typeface="Wingdings" panose="05000000000000000000" pitchFamily="2" charset="2"/>
              <a:buChar char="n"/>
              <a:defRPr/>
            </a:pPr>
            <a:r>
              <a:rPr lang="en-US" sz="1800" b="1" dirty="0">
                <a:solidFill>
                  <a:srgbClr val="000000"/>
                </a:solidFill>
                <a:latin typeface="Times New Roman" panose="02020603050405020304" pitchFamily="18" charset="0"/>
                <a:cs typeface="Times New Roman" panose="02020603050405020304" pitchFamily="18" charset="0"/>
              </a:rPr>
              <a:t>Under stimulation anterior pituitary gonadotropic hormones.</a:t>
            </a:r>
          </a:p>
          <a:p>
            <a:pPr marL="609600" indent="-609600" algn="just" eaLnBrk="1" hangingPunct="1">
              <a:buClr>
                <a:srgbClr val="00007D"/>
              </a:buClr>
              <a:buSzPct val="75000"/>
              <a:buFont typeface="Wingdings" panose="05000000000000000000" pitchFamily="2" charset="2"/>
              <a:buChar char="n"/>
              <a:defRPr/>
            </a:pPr>
            <a:r>
              <a:rPr lang="en-US" sz="1800" dirty="0">
                <a:solidFill>
                  <a:srgbClr val="000000"/>
                </a:solidFill>
                <a:latin typeface="Times New Roman" panose="02020603050405020304" pitchFamily="18" charset="0"/>
                <a:cs typeface="Times New Roman" panose="02020603050405020304" pitchFamily="18" charset="0"/>
              </a:rPr>
              <a:t>PROCESS :</a:t>
            </a:r>
          </a:p>
          <a:p>
            <a:pPr marL="609600" indent="-609600" algn="just" eaLnBrk="1" hangingPunct="1">
              <a:buClr>
                <a:srgbClr val="00007D"/>
              </a:buClr>
              <a:buSzPct val="75000"/>
              <a:buFontTx/>
              <a:buAutoNum type="arabicPeriod"/>
              <a:defRPr/>
            </a:pPr>
            <a:r>
              <a:rPr lang="en-US" sz="1800" b="1" dirty="0">
                <a:solidFill>
                  <a:srgbClr val="000000"/>
                </a:solidFill>
                <a:latin typeface="Times New Roman" panose="02020603050405020304" pitchFamily="18" charset="0"/>
                <a:cs typeface="Times New Roman" panose="02020603050405020304" pitchFamily="18" charset="0"/>
              </a:rPr>
              <a:t>The </a:t>
            </a:r>
            <a:r>
              <a:rPr lang="en-US" sz="1800" b="1" dirty="0">
                <a:solidFill>
                  <a:srgbClr val="FF3300"/>
                </a:solidFill>
                <a:latin typeface="Times New Roman" panose="02020603050405020304" pitchFamily="18" charset="0"/>
                <a:cs typeface="Times New Roman" panose="02020603050405020304" pitchFamily="18" charset="0"/>
              </a:rPr>
              <a:t>Primordial germ cells</a:t>
            </a:r>
            <a:r>
              <a:rPr lang="en-US" sz="1800" b="1" dirty="0">
                <a:solidFill>
                  <a:srgbClr val="000000"/>
                </a:solidFill>
                <a:latin typeface="Times New Roman" panose="02020603050405020304" pitchFamily="18" charset="0"/>
                <a:cs typeface="Times New Roman" panose="02020603050405020304" pitchFamily="18" charset="0"/>
              </a:rPr>
              <a:t> develop into </a:t>
            </a:r>
            <a:r>
              <a:rPr lang="en-US" sz="1800" b="1" dirty="0" err="1">
                <a:solidFill>
                  <a:srgbClr val="FF3300"/>
                </a:solidFill>
                <a:latin typeface="Times New Roman" panose="02020603050405020304" pitchFamily="18" charset="0"/>
                <a:cs typeface="Times New Roman" panose="02020603050405020304" pitchFamily="18" charset="0"/>
              </a:rPr>
              <a:t>spermatogonia</a:t>
            </a:r>
            <a:r>
              <a:rPr lang="en-US" sz="1800" b="1" dirty="0">
                <a:solidFill>
                  <a:srgbClr val="000000"/>
                </a:solidFill>
                <a:latin typeface="Times New Roman" panose="02020603050405020304" pitchFamily="18" charset="0"/>
                <a:cs typeface="Times New Roman" panose="02020603050405020304" pitchFamily="18" charset="0"/>
              </a:rPr>
              <a:t>.</a:t>
            </a:r>
          </a:p>
          <a:p>
            <a:pPr>
              <a:defRPr/>
            </a:pPr>
            <a:endParaRPr lang="ar-SA" sz="2000" dirty="0" smtClean="0"/>
          </a:p>
        </p:txBody>
      </p:sp>
      <p:pic>
        <p:nvPicPr>
          <p:cNvPr id="9220" name="عنصر نائب للمحتوى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64088" y="1600200"/>
            <a:ext cx="3806825" cy="4525963"/>
          </a:xfrm>
        </p:spPr>
      </p:pic>
      <p:pic>
        <p:nvPicPr>
          <p:cNvPr id="6" name="صورة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23863"/>
            <a:ext cx="181133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path" presetSubtype="0" accel="50000" decel="50000" fill="hold"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عنوان 1"/>
          <p:cNvSpPr>
            <a:spLocks noGrp="1"/>
          </p:cNvSpPr>
          <p:nvPr>
            <p:ph type="title"/>
          </p:nvPr>
        </p:nvSpPr>
        <p:spPr/>
        <p:txBody>
          <a:bodyPr/>
          <a:lstStyle/>
          <a:p>
            <a:endParaRPr lang="ar-SA" altLang="en-US" smtClean="0"/>
          </a:p>
        </p:txBody>
      </p:sp>
      <p:sp>
        <p:nvSpPr>
          <p:cNvPr id="3" name="عنصر نائب للمحتوى 2"/>
          <p:cNvSpPr>
            <a:spLocks noGrp="1"/>
          </p:cNvSpPr>
          <p:nvPr>
            <p:ph idx="1"/>
          </p:nvPr>
        </p:nvSpPr>
        <p:spPr/>
        <p:txBody>
          <a:bodyPr/>
          <a:lstStyle/>
          <a:p>
            <a:pPr algn="just" eaLnBrk="1" hangingPunct="1">
              <a:buClr>
                <a:srgbClr val="00007D"/>
              </a:buClr>
              <a:buSzPct val="75000"/>
              <a:buFont typeface="Arial" panose="020B0604020202020204" pitchFamily="34" charset="0"/>
              <a:buNone/>
            </a:pPr>
            <a:r>
              <a:rPr lang="en-US" altLang="en-US" sz="2000" b="1" smtClean="0">
                <a:solidFill>
                  <a:srgbClr val="000000"/>
                </a:solidFill>
                <a:latin typeface="Times New Roman" panose="02020603050405020304" pitchFamily="18" charset="0"/>
                <a:cs typeface="Times New Roman" panose="02020603050405020304" pitchFamily="18" charset="0"/>
              </a:rPr>
              <a:t>2.This occurs after </a:t>
            </a:r>
            <a:r>
              <a:rPr lang="en-US" altLang="en-US" sz="2000" b="1" smtClean="0">
                <a:solidFill>
                  <a:srgbClr val="FF0000"/>
                </a:solidFill>
                <a:latin typeface="Times New Roman" panose="02020603050405020304" pitchFamily="18" charset="0"/>
                <a:cs typeface="Times New Roman" panose="02020603050405020304" pitchFamily="18" charset="0"/>
              </a:rPr>
              <a:t>puberty,</a:t>
            </a:r>
            <a:r>
              <a:rPr lang="en-US" altLang="en-US" sz="2000" b="1" smtClean="0">
                <a:solidFill>
                  <a:srgbClr val="000000"/>
                </a:solidFill>
                <a:latin typeface="Times New Roman" panose="02020603050405020304" pitchFamily="18" charset="0"/>
                <a:cs typeface="Times New Roman" panose="02020603050405020304" pitchFamily="18" charset="0"/>
              </a:rPr>
              <a:t> and they remain in the wall of the Seminiferous Tubule .</a:t>
            </a:r>
          </a:p>
          <a:p>
            <a:pPr algn="just" eaLnBrk="1" hangingPunct="1">
              <a:buClr>
                <a:srgbClr val="00007D"/>
              </a:buClr>
              <a:buSzPct val="75000"/>
              <a:buFont typeface="Arial" panose="020B0604020202020204" pitchFamily="34" charset="0"/>
              <a:buNone/>
            </a:pPr>
            <a:r>
              <a:rPr lang="en-US" altLang="en-US" sz="2000" b="1" smtClean="0">
                <a:solidFill>
                  <a:srgbClr val="000000"/>
                </a:solidFill>
                <a:latin typeface="Times New Roman" panose="02020603050405020304" pitchFamily="18" charset="0"/>
                <a:cs typeface="Times New Roman" panose="02020603050405020304" pitchFamily="18" charset="0"/>
              </a:rPr>
              <a:t>3.Spermatogonia  form primary spermatocytes. </a:t>
            </a:r>
          </a:p>
          <a:p>
            <a:pPr algn="just" eaLnBrk="1" hangingPunct="1">
              <a:buClr>
                <a:srgbClr val="00007D"/>
              </a:buClr>
              <a:buSzPct val="75000"/>
              <a:buFont typeface="Arial" panose="020B0604020202020204" pitchFamily="34" charset="0"/>
              <a:buNone/>
            </a:pPr>
            <a:r>
              <a:rPr lang="en-US" altLang="en-US" sz="2000" b="1" smtClean="0">
                <a:solidFill>
                  <a:srgbClr val="000000"/>
                </a:solidFill>
                <a:latin typeface="Times New Roman" panose="02020603050405020304" pitchFamily="18" charset="0"/>
                <a:cs typeface="Times New Roman" panose="02020603050405020304" pitchFamily="18" charset="0"/>
              </a:rPr>
              <a:t>4.They remain in the prophase of </a:t>
            </a:r>
            <a:r>
              <a:rPr lang="en-US" altLang="en-US" sz="2000" b="1" smtClean="0">
                <a:solidFill>
                  <a:srgbClr val="FF0000"/>
                </a:solidFill>
                <a:latin typeface="Times New Roman" panose="02020603050405020304" pitchFamily="18" charset="0"/>
                <a:cs typeface="Times New Roman" panose="02020603050405020304" pitchFamily="18" charset="0"/>
              </a:rPr>
              <a:t>1</a:t>
            </a:r>
            <a:r>
              <a:rPr lang="en-US" altLang="en-US" sz="2000" b="1" baseline="30000" smtClean="0">
                <a:solidFill>
                  <a:srgbClr val="FF0000"/>
                </a:solidFill>
                <a:latin typeface="Times New Roman" panose="02020603050405020304" pitchFamily="18" charset="0"/>
                <a:cs typeface="Times New Roman" panose="02020603050405020304" pitchFamily="18" charset="0"/>
              </a:rPr>
              <a:t>st</a:t>
            </a:r>
            <a:r>
              <a:rPr lang="en-US" altLang="en-US" sz="2000" b="1" smtClean="0">
                <a:solidFill>
                  <a:srgbClr val="FF0000"/>
                </a:solidFill>
                <a:latin typeface="Times New Roman" panose="02020603050405020304" pitchFamily="18" charset="0"/>
                <a:cs typeface="Times New Roman" panose="02020603050405020304" pitchFamily="18" charset="0"/>
              </a:rPr>
              <a:t> meiotic  </a:t>
            </a:r>
            <a:r>
              <a:rPr lang="en-US" altLang="en-US" sz="2000" b="1" smtClean="0">
                <a:solidFill>
                  <a:srgbClr val="000000"/>
                </a:solidFill>
                <a:latin typeface="Times New Roman" panose="02020603050405020304" pitchFamily="18" charset="0"/>
                <a:cs typeface="Times New Roman" panose="02020603050405020304" pitchFamily="18" charset="0"/>
              </a:rPr>
              <a:t>division </a:t>
            </a:r>
            <a:r>
              <a:rPr lang="en-US" altLang="en-US" sz="2000" b="1" smtClean="0">
                <a:solidFill>
                  <a:srgbClr val="FF0000"/>
                </a:solidFill>
                <a:latin typeface="Times New Roman" panose="02020603050405020304" pitchFamily="18" charset="0"/>
                <a:cs typeface="Times New Roman" panose="02020603050405020304" pitchFamily="18" charset="0"/>
              </a:rPr>
              <a:t>for 16 days.</a:t>
            </a:r>
          </a:p>
          <a:p>
            <a:pPr algn="just" eaLnBrk="1" hangingPunct="1">
              <a:buClr>
                <a:srgbClr val="00007D"/>
              </a:buClr>
              <a:buSzPct val="75000"/>
              <a:buFont typeface="Arial" panose="020B0604020202020204" pitchFamily="34" charset="0"/>
              <a:buNone/>
            </a:pPr>
            <a:r>
              <a:rPr lang="en-US" altLang="en-US" sz="2000" b="1" smtClean="0">
                <a:solidFill>
                  <a:srgbClr val="000000"/>
                </a:solidFill>
                <a:latin typeface="Times New Roman" panose="02020603050405020304" pitchFamily="18" charset="0"/>
                <a:cs typeface="Times New Roman" panose="02020603050405020304" pitchFamily="18" charset="0"/>
              </a:rPr>
              <a:t>5. Each contains 22 pairs of autosomes and one pair of sex chromosome </a:t>
            </a:r>
            <a:r>
              <a:rPr lang="en-US" altLang="en-US" sz="2000" b="1" smtClean="0">
                <a:solidFill>
                  <a:srgbClr val="FF0000"/>
                </a:solidFill>
                <a:latin typeface="Times New Roman" panose="02020603050405020304" pitchFamily="18" charset="0"/>
                <a:cs typeface="Times New Roman" panose="02020603050405020304" pitchFamily="18" charset="0"/>
              </a:rPr>
              <a:t>XY.</a:t>
            </a:r>
          </a:p>
          <a:p>
            <a:pPr algn="just" eaLnBrk="1" hangingPunct="1">
              <a:buClr>
                <a:srgbClr val="00007D"/>
              </a:buClr>
              <a:buSzPct val="75000"/>
              <a:buFont typeface="Arial" panose="020B0604020202020204" pitchFamily="34" charset="0"/>
              <a:buNone/>
            </a:pPr>
            <a:r>
              <a:rPr lang="en-US" altLang="en-US" sz="2000" b="1" smtClean="0">
                <a:solidFill>
                  <a:srgbClr val="000000"/>
                </a:solidFill>
                <a:latin typeface="Times New Roman" panose="02020603050405020304" pitchFamily="18" charset="0"/>
                <a:cs typeface="Times New Roman" panose="02020603050405020304" pitchFamily="18" charset="0"/>
              </a:rPr>
              <a:t>6.Then divides into two secondary spermatocytes. (Meiotic div. completed).</a:t>
            </a:r>
          </a:p>
          <a:p>
            <a:pPr algn="just" eaLnBrk="1" hangingPunct="1">
              <a:buClr>
                <a:srgbClr val="00007D"/>
              </a:buClr>
              <a:buSzPct val="75000"/>
              <a:buFont typeface="Arial" panose="020B0604020202020204" pitchFamily="34" charset="0"/>
              <a:buNone/>
            </a:pPr>
            <a:r>
              <a:rPr lang="en-US" altLang="en-US" sz="2000" b="1" smtClean="0">
                <a:solidFill>
                  <a:srgbClr val="000000"/>
                </a:solidFill>
                <a:latin typeface="Times New Roman" panose="02020603050405020304" pitchFamily="18" charset="0"/>
                <a:cs typeface="Times New Roman" panose="02020603050405020304" pitchFamily="18" charset="0"/>
              </a:rPr>
              <a:t>7.Each secondary spermatocyte has equal cromosomes</a:t>
            </a:r>
            <a:r>
              <a:rPr lang="en-US" altLang="en-US" sz="2000" b="1" smtClean="0">
                <a:solidFill>
                  <a:srgbClr val="FF0000"/>
                </a:solidFill>
                <a:latin typeface="Times New Roman" panose="02020603050405020304" pitchFamily="18" charset="0"/>
                <a:cs typeface="Times New Roman" panose="02020603050405020304" pitchFamily="18" charset="0"/>
              </a:rPr>
              <a:t>.(22+X)   </a:t>
            </a:r>
            <a:r>
              <a:rPr lang="en-US" altLang="en-US" sz="2000" b="1" smtClean="0">
                <a:solidFill>
                  <a:srgbClr val="000000"/>
                </a:solidFill>
                <a:latin typeface="Times New Roman" panose="02020603050405020304" pitchFamily="18" charset="0"/>
                <a:cs typeface="Times New Roman" panose="02020603050405020304" pitchFamily="18" charset="0"/>
              </a:rPr>
              <a:t>or  </a:t>
            </a:r>
            <a:r>
              <a:rPr lang="en-US" altLang="en-US" sz="2000" b="1" smtClean="0">
                <a:solidFill>
                  <a:srgbClr val="FF0000"/>
                </a:solidFill>
                <a:latin typeface="Times New Roman" panose="02020603050405020304" pitchFamily="18" charset="0"/>
                <a:cs typeface="Times New Roman" panose="02020603050405020304" pitchFamily="18" charset="0"/>
              </a:rPr>
              <a:t>(22+Y).</a:t>
            </a:r>
          </a:p>
          <a:p>
            <a:pPr algn="just" eaLnBrk="1" hangingPunct="1">
              <a:buClr>
                <a:srgbClr val="00007D"/>
              </a:buClr>
              <a:buSzPct val="75000"/>
              <a:buFont typeface="Arial" panose="020B0604020202020204" pitchFamily="34" charset="0"/>
              <a:buNone/>
            </a:pPr>
            <a:r>
              <a:rPr lang="en-US" altLang="en-US" sz="2000" b="1" smtClean="0">
                <a:solidFill>
                  <a:srgbClr val="000000"/>
                </a:solidFill>
                <a:latin typeface="Times New Roman" panose="02020603050405020304" pitchFamily="18" charset="0"/>
                <a:cs typeface="Times New Roman" panose="02020603050405020304" pitchFamily="18" charset="0"/>
              </a:rPr>
              <a:t>8.Each of these divides again(2</a:t>
            </a:r>
            <a:r>
              <a:rPr lang="en-US" altLang="en-US" sz="2000" b="1" baseline="30000" smtClean="0">
                <a:solidFill>
                  <a:srgbClr val="000000"/>
                </a:solidFill>
                <a:latin typeface="Times New Roman" panose="02020603050405020304" pitchFamily="18" charset="0"/>
                <a:cs typeface="Times New Roman" panose="02020603050405020304" pitchFamily="18" charset="0"/>
              </a:rPr>
              <a:t>nd</a:t>
            </a:r>
            <a:r>
              <a:rPr lang="en-US" altLang="en-US" sz="2000" b="1" smtClean="0">
                <a:solidFill>
                  <a:srgbClr val="000000"/>
                </a:solidFill>
                <a:latin typeface="Times New Roman" panose="02020603050405020304" pitchFamily="18" charset="0"/>
                <a:cs typeface="Times New Roman" panose="02020603050405020304" pitchFamily="18" charset="0"/>
              </a:rPr>
              <a:t> meiotic div), thus forming  4 Spermatids.</a:t>
            </a:r>
          </a:p>
          <a:p>
            <a:pPr eaLnBrk="1" hangingPunct="1">
              <a:buClr>
                <a:srgbClr val="00007D"/>
              </a:buClr>
              <a:buSzPct val="75000"/>
              <a:buFont typeface="Arial" panose="020B0604020202020204" pitchFamily="34" charset="0"/>
              <a:buNone/>
            </a:pPr>
            <a:r>
              <a:rPr lang="en-US" altLang="en-US" sz="2000" b="1" smtClean="0">
                <a:solidFill>
                  <a:srgbClr val="000000"/>
                </a:solidFill>
                <a:latin typeface="Times New Roman" panose="02020603050405020304" pitchFamily="18" charset="0"/>
                <a:cs typeface="Times New Roman" panose="02020603050405020304" pitchFamily="18" charset="0"/>
              </a:rPr>
              <a:t>9.Each containing equal cytoplasm and</a:t>
            </a:r>
            <a:r>
              <a:rPr lang="en-US" altLang="en-US" sz="2000" b="1" smtClean="0">
                <a:solidFill>
                  <a:srgbClr val="FF0000"/>
                </a:solidFill>
                <a:latin typeface="Times New Roman" panose="02020603050405020304" pitchFamily="18" charset="0"/>
                <a:cs typeface="Times New Roman" panose="02020603050405020304" pitchFamily="18" charset="0"/>
              </a:rPr>
              <a:t>, HAPLOID </a:t>
            </a:r>
            <a:r>
              <a:rPr lang="en-US" altLang="en-US" sz="2000" b="1" smtClean="0">
                <a:solidFill>
                  <a:srgbClr val="000000"/>
                </a:solidFill>
                <a:latin typeface="Times New Roman" panose="02020603050405020304" pitchFamily="18" charset="0"/>
                <a:cs typeface="Times New Roman" panose="02020603050405020304" pitchFamily="18" charset="0"/>
              </a:rPr>
              <a:t>chromosomes….</a:t>
            </a:r>
          </a:p>
          <a:p>
            <a:pPr eaLnBrk="1" hangingPunct="1">
              <a:buClr>
                <a:srgbClr val="00007D"/>
              </a:buClr>
              <a:buSzPct val="75000"/>
              <a:buFont typeface="Arial" panose="020B0604020202020204" pitchFamily="34" charset="0"/>
              <a:buNone/>
            </a:pPr>
            <a:r>
              <a:rPr lang="en-US" altLang="en-US" sz="2000" b="1" smtClean="0">
                <a:solidFill>
                  <a:srgbClr val="FF0000"/>
                </a:solidFill>
                <a:latin typeface="Times New Roman" panose="02020603050405020304" pitchFamily="18" charset="0"/>
                <a:cs typeface="Times New Roman" panose="02020603050405020304" pitchFamily="18" charset="0"/>
              </a:rPr>
              <a:t>TWO with 23X    &amp;     TWO with 23Y</a:t>
            </a:r>
          </a:p>
          <a:p>
            <a:endParaRPr lang="ar-SA" altLang="en-US" sz="200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wipe(down)">
                                      <p:cBhvr>
                                        <p:cTn id="55" dur="580">
                                          <p:stCondLst>
                                            <p:cond delay="0"/>
                                          </p:stCondLst>
                                        </p:cTn>
                                        <p:tgtEl>
                                          <p:spTgt spid="3">
                                            <p:txEl>
                                              <p:pRg st="3" end="3"/>
                                            </p:txEl>
                                          </p:spTgt>
                                        </p:tgtEl>
                                      </p:cBhvr>
                                    </p:animEffect>
                                    <p:anim calcmode="lin" valueType="num">
                                      <p:cBhvr>
                                        <p:cTn id="5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3" end="3"/>
                                            </p:txEl>
                                          </p:spTgt>
                                        </p:tgtEl>
                                      </p:cBhvr>
                                      <p:to x="100000" y="60000"/>
                                    </p:animScale>
                                    <p:animScale>
                                      <p:cBhvr>
                                        <p:cTn id="62" dur="166" decel="50000">
                                          <p:stCondLst>
                                            <p:cond delay="676"/>
                                          </p:stCondLst>
                                        </p:cTn>
                                        <p:tgtEl>
                                          <p:spTgt spid="3">
                                            <p:txEl>
                                              <p:pRg st="3" end="3"/>
                                            </p:txEl>
                                          </p:spTgt>
                                        </p:tgtEl>
                                      </p:cBhvr>
                                      <p:to x="100000" y="100000"/>
                                    </p:animScale>
                                    <p:animScale>
                                      <p:cBhvr>
                                        <p:cTn id="63" dur="26">
                                          <p:stCondLst>
                                            <p:cond delay="1312"/>
                                          </p:stCondLst>
                                        </p:cTn>
                                        <p:tgtEl>
                                          <p:spTgt spid="3">
                                            <p:txEl>
                                              <p:pRg st="3" end="3"/>
                                            </p:txEl>
                                          </p:spTgt>
                                        </p:tgtEl>
                                      </p:cBhvr>
                                      <p:to x="100000" y="80000"/>
                                    </p:animScale>
                                    <p:animScale>
                                      <p:cBhvr>
                                        <p:cTn id="64" dur="166" decel="50000">
                                          <p:stCondLst>
                                            <p:cond delay="1338"/>
                                          </p:stCondLst>
                                        </p:cTn>
                                        <p:tgtEl>
                                          <p:spTgt spid="3">
                                            <p:txEl>
                                              <p:pRg st="3" end="3"/>
                                            </p:txEl>
                                          </p:spTgt>
                                        </p:tgtEl>
                                      </p:cBhvr>
                                      <p:to x="100000" y="100000"/>
                                    </p:animScale>
                                    <p:animScale>
                                      <p:cBhvr>
                                        <p:cTn id="65" dur="26">
                                          <p:stCondLst>
                                            <p:cond delay="1642"/>
                                          </p:stCondLst>
                                        </p:cTn>
                                        <p:tgtEl>
                                          <p:spTgt spid="3">
                                            <p:txEl>
                                              <p:pRg st="3" end="3"/>
                                            </p:txEl>
                                          </p:spTgt>
                                        </p:tgtEl>
                                      </p:cBhvr>
                                      <p:to x="100000" y="90000"/>
                                    </p:animScale>
                                    <p:animScale>
                                      <p:cBhvr>
                                        <p:cTn id="66" dur="166" decel="50000">
                                          <p:stCondLst>
                                            <p:cond delay="1668"/>
                                          </p:stCondLst>
                                        </p:cTn>
                                        <p:tgtEl>
                                          <p:spTgt spid="3">
                                            <p:txEl>
                                              <p:pRg st="3" end="3"/>
                                            </p:txEl>
                                          </p:spTgt>
                                        </p:tgtEl>
                                      </p:cBhvr>
                                      <p:to x="100000" y="100000"/>
                                    </p:animScale>
                                    <p:animScale>
                                      <p:cBhvr>
                                        <p:cTn id="67" dur="26">
                                          <p:stCondLst>
                                            <p:cond delay="1808"/>
                                          </p:stCondLst>
                                        </p:cTn>
                                        <p:tgtEl>
                                          <p:spTgt spid="3">
                                            <p:txEl>
                                              <p:pRg st="3" end="3"/>
                                            </p:txEl>
                                          </p:spTgt>
                                        </p:tgtEl>
                                      </p:cBhvr>
                                      <p:to x="100000" y="95000"/>
                                    </p:animScale>
                                    <p:animScale>
                                      <p:cBhvr>
                                        <p:cTn id="68" dur="166" decel="50000">
                                          <p:stCondLst>
                                            <p:cond delay="1834"/>
                                          </p:stCondLst>
                                        </p:cTn>
                                        <p:tgtEl>
                                          <p:spTgt spid="3">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wipe(down)">
                                      <p:cBhvr>
                                        <p:cTn id="71" dur="580">
                                          <p:stCondLst>
                                            <p:cond delay="0"/>
                                          </p:stCondLst>
                                        </p:cTn>
                                        <p:tgtEl>
                                          <p:spTgt spid="3">
                                            <p:txEl>
                                              <p:pRg st="4" end="4"/>
                                            </p:txEl>
                                          </p:spTgt>
                                        </p:tgtEl>
                                      </p:cBhvr>
                                    </p:animEffect>
                                    <p:anim calcmode="lin" valueType="num">
                                      <p:cBhvr>
                                        <p:cTn id="7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4" end="4"/>
                                            </p:txEl>
                                          </p:spTgt>
                                        </p:tgtEl>
                                      </p:cBhvr>
                                      <p:to x="100000" y="60000"/>
                                    </p:animScale>
                                    <p:animScale>
                                      <p:cBhvr>
                                        <p:cTn id="78" dur="166" decel="50000">
                                          <p:stCondLst>
                                            <p:cond delay="676"/>
                                          </p:stCondLst>
                                        </p:cTn>
                                        <p:tgtEl>
                                          <p:spTgt spid="3">
                                            <p:txEl>
                                              <p:pRg st="4" end="4"/>
                                            </p:txEl>
                                          </p:spTgt>
                                        </p:tgtEl>
                                      </p:cBhvr>
                                      <p:to x="100000" y="100000"/>
                                    </p:animScale>
                                    <p:animScale>
                                      <p:cBhvr>
                                        <p:cTn id="79" dur="26">
                                          <p:stCondLst>
                                            <p:cond delay="1312"/>
                                          </p:stCondLst>
                                        </p:cTn>
                                        <p:tgtEl>
                                          <p:spTgt spid="3">
                                            <p:txEl>
                                              <p:pRg st="4" end="4"/>
                                            </p:txEl>
                                          </p:spTgt>
                                        </p:tgtEl>
                                      </p:cBhvr>
                                      <p:to x="100000" y="80000"/>
                                    </p:animScale>
                                    <p:animScale>
                                      <p:cBhvr>
                                        <p:cTn id="80" dur="166" decel="50000">
                                          <p:stCondLst>
                                            <p:cond delay="1338"/>
                                          </p:stCondLst>
                                        </p:cTn>
                                        <p:tgtEl>
                                          <p:spTgt spid="3">
                                            <p:txEl>
                                              <p:pRg st="4" end="4"/>
                                            </p:txEl>
                                          </p:spTgt>
                                        </p:tgtEl>
                                      </p:cBhvr>
                                      <p:to x="100000" y="100000"/>
                                    </p:animScale>
                                    <p:animScale>
                                      <p:cBhvr>
                                        <p:cTn id="81" dur="26">
                                          <p:stCondLst>
                                            <p:cond delay="1642"/>
                                          </p:stCondLst>
                                        </p:cTn>
                                        <p:tgtEl>
                                          <p:spTgt spid="3">
                                            <p:txEl>
                                              <p:pRg st="4" end="4"/>
                                            </p:txEl>
                                          </p:spTgt>
                                        </p:tgtEl>
                                      </p:cBhvr>
                                      <p:to x="100000" y="90000"/>
                                    </p:animScale>
                                    <p:animScale>
                                      <p:cBhvr>
                                        <p:cTn id="82" dur="166" decel="50000">
                                          <p:stCondLst>
                                            <p:cond delay="1668"/>
                                          </p:stCondLst>
                                        </p:cTn>
                                        <p:tgtEl>
                                          <p:spTgt spid="3">
                                            <p:txEl>
                                              <p:pRg st="4" end="4"/>
                                            </p:txEl>
                                          </p:spTgt>
                                        </p:tgtEl>
                                      </p:cBhvr>
                                      <p:to x="100000" y="100000"/>
                                    </p:animScale>
                                    <p:animScale>
                                      <p:cBhvr>
                                        <p:cTn id="83" dur="26">
                                          <p:stCondLst>
                                            <p:cond delay="1808"/>
                                          </p:stCondLst>
                                        </p:cTn>
                                        <p:tgtEl>
                                          <p:spTgt spid="3">
                                            <p:txEl>
                                              <p:pRg st="4" end="4"/>
                                            </p:txEl>
                                          </p:spTgt>
                                        </p:tgtEl>
                                      </p:cBhvr>
                                      <p:to x="100000" y="95000"/>
                                    </p:animScale>
                                    <p:animScale>
                                      <p:cBhvr>
                                        <p:cTn id="84" dur="166" decel="50000">
                                          <p:stCondLst>
                                            <p:cond delay="1834"/>
                                          </p:stCondLst>
                                        </p:cTn>
                                        <p:tgtEl>
                                          <p:spTgt spid="3">
                                            <p:txEl>
                                              <p:pRg st="4" end="4"/>
                                            </p:txEl>
                                          </p:spTgt>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wipe(down)">
                                      <p:cBhvr>
                                        <p:cTn id="87" dur="580">
                                          <p:stCondLst>
                                            <p:cond delay="0"/>
                                          </p:stCondLst>
                                        </p:cTn>
                                        <p:tgtEl>
                                          <p:spTgt spid="3">
                                            <p:txEl>
                                              <p:pRg st="5" end="5"/>
                                            </p:txEl>
                                          </p:spTgt>
                                        </p:tgtEl>
                                      </p:cBhvr>
                                    </p:animEffect>
                                    <p:anim calcmode="lin" valueType="num">
                                      <p:cBhvr>
                                        <p:cTn id="8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xEl>
                                              <p:pRg st="5" end="5"/>
                                            </p:txEl>
                                          </p:spTgt>
                                        </p:tgtEl>
                                      </p:cBhvr>
                                      <p:to x="100000" y="60000"/>
                                    </p:animScale>
                                    <p:animScale>
                                      <p:cBhvr>
                                        <p:cTn id="94" dur="166" decel="50000">
                                          <p:stCondLst>
                                            <p:cond delay="676"/>
                                          </p:stCondLst>
                                        </p:cTn>
                                        <p:tgtEl>
                                          <p:spTgt spid="3">
                                            <p:txEl>
                                              <p:pRg st="5" end="5"/>
                                            </p:txEl>
                                          </p:spTgt>
                                        </p:tgtEl>
                                      </p:cBhvr>
                                      <p:to x="100000" y="100000"/>
                                    </p:animScale>
                                    <p:animScale>
                                      <p:cBhvr>
                                        <p:cTn id="95" dur="26">
                                          <p:stCondLst>
                                            <p:cond delay="1312"/>
                                          </p:stCondLst>
                                        </p:cTn>
                                        <p:tgtEl>
                                          <p:spTgt spid="3">
                                            <p:txEl>
                                              <p:pRg st="5" end="5"/>
                                            </p:txEl>
                                          </p:spTgt>
                                        </p:tgtEl>
                                      </p:cBhvr>
                                      <p:to x="100000" y="80000"/>
                                    </p:animScale>
                                    <p:animScale>
                                      <p:cBhvr>
                                        <p:cTn id="96" dur="166" decel="50000">
                                          <p:stCondLst>
                                            <p:cond delay="1338"/>
                                          </p:stCondLst>
                                        </p:cTn>
                                        <p:tgtEl>
                                          <p:spTgt spid="3">
                                            <p:txEl>
                                              <p:pRg st="5" end="5"/>
                                            </p:txEl>
                                          </p:spTgt>
                                        </p:tgtEl>
                                      </p:cBhvr>
                                      <p:to x="100000" y="100000"/>
                                    </p:animScale>
                                    <p:animScale>
                                      <p:cBhvr>
                                        <p:cTn id="97" dur="26">
                                          <p:stCondLst>
                                            <p:cond delay="1642"/>
                                          </p:stCondLst>
                                        </p:cTn>
                                        <p:tgtEl>
                                          <p:spTgt spid="3">
                                            <p:txEl>
                                              <p:pRg st="5" end="5"/>
                                            </p:txEl>
                                          </p:spTgt>
                                        </p:tgtEl>
                                      </p:cBhvr>
                                      <p:to x="100000" y="90000"/>
                                    </p:animScale>
                                    <p:animScale>
                                      <p:cBhvr>
                                        <p:cTn id="98" dur="166" decel="50000">
                                          <p:stCondLst>
                                            <p:cond delay="1668"/>
                                          </p:stCondLst>
                                        </p:cTn>
                                        <p:tgtEl>
                                          <p:spTgt spid="3">
                                            <p:txEl>
                                              <p:pRg st="5" end="5"/>
                                            </p:txEl>
                                          </p:spTgt>
                                        </p:tgtEl>
                                      </p:cBhvr>
                                      <p:to x="100000" y="100000"/>
                                    </p:animScale>
                                    <p:animScale>
                                      <p:cBhvr>
                                        <p:cTn id="99" dur="26">
                                          <p:stCondLst>
                                            <p:cond delay="1808"/>
                                          </p:stCondLst>
                                        </p:cTn>
                                        <p:tgtEl>
                                          <p:spTgt spid="3">
                                            <p:txEl>
                                              <p:pRg st="5" end="5"/>
                                            </p:txEl>
                                          </p:spTgt>
                                        </p:tgtEl>
                                      </p:cBhvr>
                                      <p:to x="100000" y="95000"/>
                                    </p:animScale>
                                    <p:animScale>
                                      <p:cBhvr>
                                        <p:cTn id="100" dur="166" decel="50000">
                                          <p:stCondLst>
                                            <p:cond delay="1834"/>
                                          </p:stCondLst>
                                        </p:cTn>
                                        <p:tgtEl>
                                          <p:spTgt spid="3">
                                            <p:txEl>
                                              <p:pRg st="5" end="5"/>
                                            </p:txEl>
                                          </p:spTgt>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3">
                                            <p:txEl>
                                              <p:pRg st="6" end="6"/>
                                            </p:txEl>
                                          </p:spTgt>
                                        </p:tgtEl>
                                        <p:attrNameLst>
                                          <p:attrName>style.visibility</p:attrName>
                                        </p:attrNameLst>
                                      </p:cBhvr>
                                      <p:to>
                                        <p:strVal val="visible"/>
                                      </p:to>
                                    </p:set>
                                    <p:animEffect transition="in" filter="wipe(down)">
                                      <p:cBhvr>
                                        <p:cTn id="103" dur="580">
                                          <p:stCondLst>
                                            <p:cond delay="0"/>
                                          </p:stCondLst>
                                        </p:cTn>
                                        <p:tgtEl>
                                          <p:spTgt spid="3">
                                            <p:txEl>
                                              <p:pRg st="6" end="6"/>
                                            </p:txEl>
                                          </p:spTgt>
                                        </p:tgtEl>
                                      </p:cBhvr>
                                    </p:animEffect>
                                    <p:anim calcmode="lin" valueType="num">
                                      <p:cBhvr>
                                        <p:cTn id="104"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3">
                                            <p:txEl>
                                              <p:pRg st="6" end="6"/>
                                            </p:txEl>
                                          </p:spTgt>
                                        </p:tgtEl>
                                      </p:cBhvr>
                                      <p:to x="100000" y="60000"/>
                                    </p:animScale>
                                    <p:animScale>
                                      <p:cBhvr>
                                        <p:cTn id="110" dur="166" decel="50000">
                                          <p:stCondLst>
                                            <p:cond delay="676"/>
                                          </p:stCondLst>
                                        </p:cTn>
                                        <p:tgtEl>
                                          <p:spTgt spid="3">
                                            <p:txEl>
                                              <p:pRg st="6" end="6"/>
                                            </p:txEl>
                                          </p:spTgt>
                                        </p:tgtEl>
                                      </p:cBhvr>
                                      <p:to x="100000" y="100000"/>
                                    </p:animScale>
                                    <p:animScale>
                                      <p:cBhvr>
                                        <p:cTn id="111" dur="26">
                                          <p:stCondLst>
                                            <p:cond delay="1312"/>
                                          </p:stCondLst>
                                        </p:cTn>
                                        <p:tgtEl>
                                          <p:spTgt spid="3">
                                            <p:txEl>
                                              <p:pRg st="6" end="6"/>
                                            </p:txEl>
                                          </p:spTgt>
                                        </p:tgtEl>
                                      </p:cBhvr>
                                      <p:to x="100000" y="80000"/>
                                    </p:animScale>
                                    <p:animScale>
                                      <p:cBhvr>
                                        <p:cTn id="112" dur="166" decel="50000">
                                          <p:stCondLst>
                                            <p:cond delay="1338"/>
                                          </p:stCondLst>
                                        </p:cTn>
                                        <p:tgtEl>
                                          <p:spTgt spid="3">
                                            <p:txEl>
                                              <p:pRg st="6" end="6"/>
                                            </p:txEl>
                                          </p:spTgt>
                                        </p:tgtEl>
                                      </p:cBhvr>
                                      <p:to x="100000" y="100000"/>
                                    </p:animScale>
                                    <p:animScale>
                                      <p:cBhvr>
                                        <p:cTn id="113" dur="26">
                                          <p:stCondLst>
                                            <p:cond delay="1642"/>
                                          </p:stCondLst>
                                        </p:cTn>
                                        <p:tgtEl>
                                          <p:spTgt spid="3">
                                            <p:txEl>
                                              <p:pRg st="6" end="6"/>
                                            </p:txEl>
                                          </p:spTgt>
                                        </p:tgtEl>
                                      </p:cBhvr>
                                      <p:to x="100000" y="90000"/>
                                    </p:animScale>
                                    <p:animScale>
                                      <p:cBhvr>
                                        <p:cTn id="114" dur="166" decel="50000">
                                          <p:stCondLst>
                                            <p:cond delay="1668"/>
                                          </p:stCondLst>
                                        </p:cTn>
                                        <p:tgtEl>
                                          <p:spTgt spid="3">
                                            <p:txEl>
                                              <p:pRg st="6" end="6"/>
                                            </p:txEl>
                                          </p:spTgt>
                                        </p:tgtEl>
                                      </p:cBhvr>
                                      <p:to x="100000" y="100000"/>
                                    </p:animScale>
                                    <p:animScale>
                                      <p:cBhvr>
                                        <p:cTn id="115" dur="26">
                                          <p:stCondLst>
                                            <p:cond delay="1808"/>
                                          </p:stCondLst>
                                        </p:cTn>
                                        <p:tgtEl>
                                          <p:spTgt spid="3">
                                            <p:txEl>
                                              <p:pRg st="6" end="6"/>
                                            </p:txEl>
                                          </p:spTgt>
                                        </p:tgtEl>
                                      </p:cBhvr>
                                      <p:to x="100000" y="95000"/>
                                    </p:animScale>
                                    <p:animScale>
                                      <p:cBhvr>
                                        <p:cTn id="116" dur="166" decel="50000">
                                          <p:stCondLst>
                                            <p:cond delay="1834"/>
                                          </p:stCondLst>
                                        </p:cTn>
                                        <p:tgtEl>
                                          <p:spTgt spid="3">
                                            <p:txEl>
                                              <p:pRg st="6" end="6"/>
                                            </p:txEl>
                                          </p:spTgt>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3">
                                            <p:txEl>
                                              <p:pRg st="7" end="7"/>
                                            </p:txEl>
                                          </p:spTgt>
                                        </p:tgtEl>
                                        <p:attrNameLst>
                                          <p:attrName>style.visibility</p:attrName>
                                        </p:attrNameLst>
                                      </p:cBhvr>
                                      <p:to>
                                        <p:strVal val="visible"/>
                                      </p:to>
                                    </p:set>
                                    <p:animEffect transition="in" filter="wipe(down)">
                                      <p:cBhvr>
                                        <p:cTn id="119" dur="580">
                                          <p:stCondLst>
                                            <p:cond delay="0"/>
                                          </p:stCondLst>
                                        </p:cTn>
                                        <p:tgtEl>
                                          <p:spTgt spid="3">
                                            <p:txEl>
                                              <p:pRg st="7" end="7"/>
                                            </p:txEl>
                                          </p:spTgt>
                                        </p:tgtEl>
                                      </p:cBhvr>
                                    </p:animEffect>
                                    <p:anim calcmode="lin" valueType="num">
                                      <p:cBhvr>
                                        <p:cTn id="120"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3">
                                            <p:txEl>
                                              <p:pRg st="7" end="7"/>
                                            </p:txEl>
                                          </p:spTgt>
                                        </p:tgtEl>
                                      </p:cBhvr>
                                      <p:to x="100000" y="60000"/>
                                    </p:animScale>
                                    <p:animScale>
                                      <p:cBhvr>
                                        <p:cTn id="126" dur="166" decel="50000">
                                          <p:stCondLst>
                                            <p:cond delay="676"/>
                                          </p:stCondLst>
                                        </p:cTn>
                                        <p:tgtEl>
                                          <p:spTgt spid="3">
                                            <p:txEl>
                                              <p:pRg st="7" end="7"/>
                                            </p:txEl>
                                          </p:spTgt>
                                        </p:tgtEl>
                                      </p:cBhvr>
                                      <p:to x="100000" y="100000"/>
                                    </p:animScale>
                                    <p:animScale>
                                      <p:cBhvr>
                                        <p:cTn id="127" dur="26">
                                          <p:stCondLst>
                                            <p:cond delay="1312"/>
                                          </p:stCondLst>
                                        </p:cTn>
                                        <p:tgtEl>
                                          <p:spTgt spid="3">
                                            <p:txEl>
                                              <p:pRg st="7" end="7"/>
                                            </p:txEl>
                                          </p:spTgt>
                                        </p:tgtEl>
                                      </p:cBhvr>
                                      <p:to x="100000" y="80000"/>
                                    </p:animScale>
                                    <p:animScale>
                                      <p:cBhvr>
                                        <p:cTn id="128" dur="166" decel="50000">
                                          <p:stCondLst>
                                            <p:cond delay="1338"/>
                                          </p:stCondLst>
                                        </p:cTn>
                                        <p:tgtEl>
                                          <p:spTgt spid="3">
                                            <p:txEl>
                                              <p:pRg st="7" end="7"/>
                                            </p:txEl>
                                          </p:spTgt>
                                        </p:tgtEl>
                                      </p:cBhvr>
                                      <p:to x="100000" y="100000"/>
                                    </p:animScale>
                                    <p:animScale>
                                      <p:cBhvr>
                                        <p:cTn id="129" dur="26">
                                          <p:stCondLst>
                                            <p:cond delay="1642"/>
                                          </p:stCondLst>
                                        </p:cTn>
                                        <p:tgtEl>
                                          <p:spTgt spid="3">
                                            <p:txEl>
                                              <p:pRg st="7" end="7"/>
                                            </p:txEl>
                                          </p:spTgt>
                                        </p:tgtEl>
                                      </p:cBhvr>
                                      <p:to x="100000" y="90000"/>
                                    </p:animScale>
                                    <p:animScale>
                                      <p:cBhvr>
                                        <p:cTn id="130" dur="166" decel="50000">
                                          <p:stCondLst>
                                            <p:cond delay="1668"/>
                                          </p:stCondLst>
                                        </p:cTn>
                                        <p:tgtEl>
                                          <p:spTgt spid="3">
                                            <p:txEl>
                                              <p:pRg st="7" end="7"/>
                                            </p:txEl>
                                          </p:spTgt>
                                        </p:tgtEl>
                                      </p:cBhvr>
                                      <p:to x="100000" y="100000"/>
                                    </p:animScale>
                                    <p:animScale>
                                      <p:cBhvr>
                                        <p:cTn id="131" dur="26">
                                          <p:stCondLst>
                                            <p:cond delay="1808"/>
                                          </p:stCondLst>
                                        </p:cTn>
                                        <p:tgtEl>
                                          <p:spTgt spid="3">
                                            <p:txEl>
                                              <p:pRg st="7" end="7"/>
                                            </p:txEl>
                                          </p:spTgt>
                                        </p:tgtEl>
                                      </p:cBhvr>
                                      <p:to x="100000" y="95000"/>
                                    </p:animScale>
                                    <p:animScale>
                                      <p:cBhvr>
                                        <p:cTn id="132" dur="166" decel="50000">
                                          <p:stCondLst>
                                            <p:cond delay="1834"/>
                                          </p:stCondLst>
                                        </p:cTn>
                                        <p:tgtEl>
                                          <p:spTgt spid="3">
                                            <p:txEl>
                                              <p:pRg st="7" end="7"/>
                                            </p:txEl>
                                          </p:spTgt>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3">
                                            <p:txEl>
                                              <p:pRg st="8" end="8"/>
                                            </p:txEl>
                                          </p:spTgt>
                                        </p:tgtEl>
                                        <p:attrNameLst>
                                          <p:attrName>style.visibility</p:attrName>
                                        </p:attrNameLst>
                                      </p:cBhvr>
                                      <p:to>
                                        <p:strVal val="visible"/>
                                      </p:to>
                                    </p:set>
                                    <p:animEffect transition="in" filter="wipe(down)">
                                      <p:cBhvr>
                                        <p:cTn id="135" dur="580">
                                          <p:stCondLst>
                                            <p:cond delay="0"/>
                                          </p:stCondLst>
                                        </p:cTn>
                                        <p:tgtEl>
                                          <p:spTgt spid="3">
                                            <p:txEl>
                                              <p:pRg st="8" end="8"/>
                                            </p:txEl>
                                          </p:spTgt>
                                        </p:tgtEl>
                                      </p:cBhvr>
                                    </p:animEffect>
                                    <p:anim calcmode="lin" valueType="num">
                                      <p:cBhvr>
                                        <p:cTn id="136"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41" dur="26">
                                          <p:stCondLst>
                                            <p:cond delay="650"/>
                                          </p:stCondLst>
                                        </p:cTn>
                                        <p:tgtEl>
                                          <p:spTgt spid="3">
                                            <p:txEl>
                                              <p:pRg st="8" end="8"/>
                                            </p:txEl>
                                          </p:spTgt>
                                        </p:tgtEl>
                                      </p:cBhvr>
                                      <p:to x="100000" y="60000"/>
                                    </p:animScale>
                                    <p:animScale>
                                      <p:cBhvr>
                                        <p:cTn id="142" dur="166" decel="50000">
                                          <p:stCondLst>
                                            <p:cond delay="676"/>
                                          </p:stCondLst>
                                        </p:cTn>
                                        <p:tgtEl>
                                          <p:spTgt spid="3">
                                            <p:txEl>
                                              <p:pRg st="8" end="8"/>
                                            </p:txEl>
                                          </p:spTgt>
                                        </p:tgtEl>
                                      </p:cBhvr>
                                      <p:to x="100000" y="100000"/>
                                    </p:animScale>
                                    <p:animScale>
                                      <p:cBhvr>
                                        <p:cTn id="143" dur="26">
                                          <p:stCondLst>
                                            <p:cond delay="1312"/>
                                          </p:stCondLst>
                                        </p:cTn>
                                        <p:tgtEl>
                                          <p:spTgt spid="3">
                                            <p:txEl>
                                              <p:pRg st="8" end="8"/>
                                            </p:txEl>
                                          </p:spTgt>
                                        </p:tgtEl>
                                      </p:cBhvr>
                                      <p:to x="100000" y="80000"/>
                                    </p:animScale>
                                    <p:animScale>
                                      <p:cBhvr>
                                        <p:cTn id="144" dur="166" decel="50000">
                                          <p:stCondLst>
                                            <p:cond delay="1338"/>
                                          </p:stCondLst>
                                        </p:cTn>
                                        <p:tgtEl>
                                          <p:spTgt spid="3">
                                            <p:txEl>
                                              <p:pRg st="8" end="8"/>
                                            </p:txEl>
                                          </p:spTgt>
                                        </p:tgtEl>
                                      </p:cBhvr>
                                      <p:to x="100000" y="100000"/>
                                    </p:animScale>
                                    <p:animScale>
                                      <p:cBhvr>
                                        <p:cTn id="145" dur="26">
                                          <p:stCondLst>
                                            <p:cond delay="1642"/>
                                          </p:stCondLst>
                                        </p:cTn>
                                        <p:tgtEl>
                                          <p:spTgt spid="3">
                                            <p:txEl>
                                              <p:pRg st="8" end="8"/>
                                            </p:txEl>
                                          </p:spTgt>
                                        </p:tgtEl>
                                      </p:cBhvr>
                                      <p:to x="100000" y="90000"/>
                                    </p:animScale>
                                    <p:animScale>
                                      <p:cBhvr>
                                        <p:cTn id="146" dur="166" decel="50000">
                                          <p:stCondLst>
                                            <p:cond delay="1668"/>
                                          </p:stCondLst>
                                        </p:cTn>
                                        <p:tgtEl>
                                          <p:spTgt spid="3">
                                            <p:txEl>
                                              <p:pRg st="8" end="8"/>
                                            </p:txEl>
                                          </p:spTgt>
                                        </p:tgtEl>
                                      </p:cBhvr>
                                      <p:to x="100000" y="100000"/>
                                    </p:animScale>
                                    <p:animScale>
                                      <p:cBhvr>
                                        <p:cTn id="147" dur="26">
                                          <p:stCondLst>
                                            <p:cond delay="1808"/>
                                          </p:stCondLst>
                                        </p:cTn>
                                        <p:tgtEl>
                                          <p:spTgt spid="3">
                                            <p:txEl>
                                              <p:pRg st="8" end="8"/>
                                            </p:txEl>
                                          </p:spTgt>
                                        </p:tgtEl>
                                      </p:cBhvr>
                                      <p:to x="100000" y="95000"/>
                                    </p:animScale>
                                    <p:animScale>
                                      <p:cBhvr>
                                        <p:cTn id="148"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عنوان 1"/>
          <p:cNvSpPr>
            <a:spLocks noGrp="1"/>
          </p:cNvSpPr>
          <p:nvPr>
            <p:ph type="title"/>
          </p:nvPr>
        </p:nvSpPr>
        <p:spPr/>
        <p:txBody>
          <a:bodyPr/>
          <a:lstStyle/>
          <a:p>
            <a:endParaRPr lang="ar-SA" altLang="en-US" smtClean="0"/>
          </a:p>
        </p:txBody>
      </p:sp>
      <p:sp>
        <p:nvSpPr>
          <p:cNvPr id="11267" name="عنصر نائب للمحتوى 2"/>
          <p:cNvSpPr>
            <a:spLocks noGrp="1"/>
          </p:cNvSpPr>
          <p:nvPr>
            <p:ph idx="1"/>
          </p:nvPr>
        </p:nvSpPr>
        <p:spPr/>
        <p:txBody>
          <a:bodyPr/>
          <a:lstStyle/>
          <a:p>
            <a:endParaRPr lang="ar-SA" altLang="en-US" smtClean="0"/>
          </a:p>
        </p:txBody>
      </p:sp>
      <p:pic>
        <p:nvPicPr>
          <p:cNvPr id="4" name="Picture 2" descr="img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عنوان 1"/>
          <p:cNvSpPr>
            <a:spLocks noGrp="1"/>
          </p:cNvSpPr>
          <p:nvPr>
            <p:ph type="title"/>
          </p:nvPr>
        </p:nvSpPr>
        <p:spPr/>
        <p:txBody>
          <a:bodyPr/>
          <a:lstStyle/>
          <a:p>
            <a:r>
              <a:rPr lang="en-US" altLang="en-US" sz="3600" smtClean="0">
                <a:solidFill>
                  <a:srgbClr val="FF3300"/>
                </a:solidFill>
                <a:latin typeface="Arial" panose="020B0604020202020204" pitchFamily="34" charset="0"/>
                <a:cs typeface="Arial" panose="020B0604020202020204" pitchFamily="34" charset="0"/>
              </a:rPr>
              <a:t>Spermiogenesis</a:t>
            </a:r>
            <a:br>
              <a:rPr lang="en-US" altLang="en-US" sz="3600" smtClean="0">
                <a:solidFill>
                  <a:srgbClr val="FF3300"/>
                </a:solidFill>
                <a:latin typeface="Arial" panose="020B0604020202020204" pitchFamily="34" charset="0"/>
                <a:cs typeface="Arial" panose="020B0604020202020204" pitchFamily="34" charset="0"/>
              </a:rPr>
            </a:br>
            <a:r>
              <a:rPr lang="en-US" altLang="en-US" sz="2000" smtClean="0">
                <a:solidFill>
                  <a:srgbClr val="000000"/>
                </a:solidFill>
                <a:latin typeface="Arial" panose="020B0604020202020204" pitchFamily="34" charset="0"/>
                <a:cs typeface="Arial" panose="020B0604020202020204" pitchFamily="34" charset="0"/>
              </a:rPr>
              <a:t>Spermatids undergo morphological changes to form spermatozoa</a:t>
            </a:r>
            <a:endParaRPr lang="ar-SA" altLang="en-US" smtClean="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82600" y="1600200"/>
            <a:ext cx="3732213" cy="2438400"/>
          </a:xfr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74800"/>
            <a:ext cx="47244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sperm mat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221163"/>
            <a:ext cx="62484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2454</TotalTime>
  <Words>1643</Words>
  <Application>Microsoft Office PowerPoint</Application>
  <PresentationFormat>عرض على الشاشة (3:4)‏</PresentationFormat>
  <Paragraphs>186</Paragraphs>
  <Slides>39</Slides>
  <Notes>9</Notes>
  <HiddenSlides>0</HiddenSlides>
  <MMClips>0</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39</vt:i4>
      </vt:variant>
    </vt:vector>
  </HeadingPairs>
  <TitlesOfParts>
    <vt:vector size="48" baseType="lpstr">
      <vt:lpstr>Arial</vt:lpstr>
      <vt:lpstr>Calibri</vt:lpstr>
      <vt:lpstr>Times New Roman</vt:lpstr>
      <vt:lpstr>Wingdings</vt:lpstr>
      <vt:lpstr>Bembo</vt:lpstr>
      <vt:lpstr>Baskerville Old Face</vt:lpstr>
      <vt:lpstr>Bembo-Bold</vt:lpstr>
      <vt:lpstr>BankGothic Md BT</vt:lpstr>
      <vt:lpstr>Office Theme</vt:lpstr>
      <vt:lpstr>عرض تقديمي في PowerPoint</vt:lpstr>
      <vt:lpstr>Obgectives</vt:lpstr>
      <vt:lpstr>Gametogenesis</vt:lpstr>
      <vt:lpstr>عرض تقديمي في PowerPoint</vt:lpstr>
      <vt:lpstr>عرض تقديمي في PowerPoint</vt:lpstr>
      <vt:lpstr>Spermatogenesis</vt:lpstr>
      <vt:lpstr>عرض تقديمي في PowerPoint</vt:lpstr>
      <vt:lpstr>عرض تقديمي في PowerPoint</vt:lpstr>
      <vt:lpstr>Spermiogenesis Spermatids undergo morphological changes to form spermatozoa</vt:lpstr>
      <vt:lpstr>عرض تقديمي في PowerPoint</vt:lpstr>
      <vt:lpstr>عرض تقديمي في PowerPoint</vt:lpstr>
      <vt:lpstr>عرض تقديمي في PowerPoint</vt:lpstr>
      <vt:lpstr>Female Genital System</vt:lpstr>
      <vt:lpstr>عرض تقديمي في PowerPoint</vt:lpstr>
      <vt:lpstr>Oogenesis</vt:lpstr>
      <vt:lpstr>عرض تقديمي في PowerPoint</vt:lpstr>
      <vt:lpstr>FERTILIZATION</vt:lpstr>
      <vt:lpstr>Fertilization</vt:lpstr>
      <vt:lpstr>Site</vt:lpstr>
      <vt:lpstr>Spermatozoa</vt:lpstr>
      <vt:lpstr>عرض تقديمي في PowerPoint</vt:lpstr>
      <vt:lpstr>عرض تقديمي في PowerPoint</vt:lpstr>
      <vt:lpstr>Phases of Fertilization</vt:lpstr>
      <vt:lpstr>Phases of Fertilization</vt:lpstr>
      <vt:lpstr>Chromosomes in zygote</vt:lpstr>
      <vt:lpstr>Sex of the Embryo</vt:lpstr>
      <vt:lpstr>Results of Fertilization</vt:lpstr>
      <vt:lpstr>Cleavage of Zygote</vt:lpstr>
      <vt:lpstr>Cleavage of Zygote</vt:lpstr>
      <vt:lpstr>Morula</vt:lpstr>
      <vt:lpstr>عرض تقديمي في PowerPoint</vt:lpstr>
      <vt:lpstr>BLASTOCYST</vt:lpstr>
      <vt:lpstr>عرض تقديمي في PowerPoint</vt:lpstr>
      <vt:lpstr>عرض تقديمي في PowerPoint</vt:lpstr>
      <vt:lpstr>عرض تقديمي في PowerPoint</vt:lpstr>
      <vt:lpstr>عرض تقديمي في PowerPoint</vt:lpstr>
      <vt:lpstr>عرض تقديمي في PowerPoint</vt:lpstr>
      <vt:lpstr> Formation of The Primary Chorionic villi </vt:lpstr>
      <vt:lpstr>عرض تقديمي في PowerPoint</vt:lpstr>
    </vt:vector>
  </TitlesOfParts>
  <Company>Abouel Macarem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Implantation</dc:title>
  <dc:creator>Prof. Saeed Macarem</dc:creator>
  <cp:lastModifiedBy>Mubark Laptop</cp:lastModifiedBy>
  <cp:revision>309</cp:revision>
  <dcterms:created xsi:type="dcterms:W3CDTF">2006-09-17T01:59:06Z</dcterms:created>
  <dcterms:modified xsi:type="dcterms:W3CDTF">2020-12-06T21:35:16Z</dcterms:modified>
</cp:coreProperties>
</file>