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9" r:id="rId1"/>
  </p:sldMasterIdLst>
  <p:sldIdLst>
    <p:sldId id="30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3" r:id="rId1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9933FF"/>
    <a:srgbClr val="000066"/>
    <a:srgbClr val="FF0000"/>
    <a:srgbClr val="660033"/>
    <a:srgbClr val="0066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60" autoAdjust="0"/>
    <p:restoredTop sz="94737" autoAdjust="0"/>
  </p:normalViewPr>
  <p:slideViewPr>
    <p:cSldViewPr>
      <p:cViewPr varScale="1">
        <p:scale>
          <a:sx n="68" d="100"/>
          <a:sy n="68" d="100"/>
        </p:scale>
        <p:origin x="14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73AF7B-4BE9-4348-AF14-455B2BD9B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2899343-45F2-40A8-B9BB-C095344D6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90DBDD-38ED-4D5A-B17E-97F92690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31B4BC-469C-46A6-8D43-376EB047B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A090E8E-4194-4223-AA2D-37613E4F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C600-BEA6-4109-94C8-F8A511C1A8CD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2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BE7934-273D-45DD-BB93-420D15D1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8791340-6B72-4D34-BEC8-39AE6913B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2546E6-737D-4F80-8192-B671B1DF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17703E5-C0DE-4FAB-973A-F61F0D52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2F975BA-8146-41D9-9858-E2A22D22C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C600-BEA6-4109-94C8-F8A511C1A8CD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92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9F179A6-1151-4E28-BD32-792E66AF8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EB15432-9B27-493E-AA45-389BDB6A2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36030F-A4C9-4D6A-975F-ECC6262A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D418D89-3C5F-478F-AB4C-AA3588E25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B750848-05D1-4D09-9A81-E06445C7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C600-BEA6-4109-94C8-F8A511C1A8CD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29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ED6B4F-A7A7-4A4F-A22C-5361DB34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69B4B2-724A-483C-80B5-48803DD5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5D31EBF-2F91-4F3A-9F30-EE1960A6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3D0BBE0-8533-4674-B993-EC3E1C50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3F56C0-3102-4E14-8706-EB80721F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C600-BEA6-4109-94C8-F8A511C1A8CD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95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7AAAE0-9055-4E54-B23E-E6C461BAA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D9EDDB8-396E-45A7-B775-635BFB097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49A053-F2FE-4633-8E1E-8630FAABE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ED9BB2D-F74A-4AF4-8A34-7D6E980EA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3024E5-E356-4309-A336-3290AC8BB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C600-BEA6-4109-94C8-F8A511C1A8CD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42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9A35E7-26DE-43B0-86A7-4DA1B4069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C667F82-FD92-4901-9EB6-8ABD12C18B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1C0B7FA-61B6-45EA-9F98-C8719270F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9C7E893-FB81-48FA-95A1-DC4216D89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D49652-D48C-4288-95C5-9EED76CA1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7A73651-3DDF-4D81-A098-F968624AC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C600-BEA6-4109-94C8-F8A511C1A8CD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46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7FF0C5-CAB1-4B86-93FC-2855D1B2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03908F6-4211-4974-9EDC-3FC113E4D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E5F33B6-2CCB-4C05-8707-D0201223B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5D99559-394D-4E47-9318-2902B99C5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490FAE0-A76D-4D03-8496-EED9157D5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253C490-9F30-4FBA-B949-27DF02A87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8A82244-A32A-4241-AD88-53D0212E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9485603-6A7E-431B-8CBA-1C57EDE2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C600-BEA6-4109-94C8-F8A511C1A8CD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38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391ABF-5657-4BC4-9D2D-82DE56F55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38F36BC-C287-484B-86E8-B3016A7E1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CD20FE3-4C0F-4C11-95BD-7036CCFB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380B98A-F32E-4E71-8ECF-805F431DD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C600-BEA6-4109-94C8-F8A511C1A8CD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78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20E491E-63F1-4D84-9184-8C5E19DD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86A2D52-8D60-4653-B3D5-47F859B6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CFB9E76-109C-4D43-B506-E8E373AF1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C600-BEA6-4109-94C8-F8A511C1A8CD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71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6E96C1-D912-4741-9A11-58535406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875E642-2095-43AB-A22B-1A95F3DE4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A7597CE-D15D-4043-9F30-9A45A3D48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29BC0FC-FC0E-4AD1-9D3F-4273F0346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13C78BE-E201-4C97-9E82-4B718E30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A81B121-185B-4465-B2C2-C8D3A77E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C600-BEA6-4109-94C8-F8A511C1A8CD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04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9BC7B8-FCBC-4DE1-8F78-A919ACC9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13F5211-839C-4115-94B6-9120F0A76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B5D457A-4733-4622-9C0C-523EFB4DD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A6ADD1D-518D-416C-AEB9-208575DBD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DAAFFF1-7950-40F9-B096-B30AD5820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B2F2605-DD4A-451D-AEBE-2A7D89DD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C600-BEA6-4109-94C8-F8A511C1A8CD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53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C40A3F8-11EB-464D-81E0-F92A01A1B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BA674B-E58A-4C38-89D4-1D607FFCA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FD49488-AFDF-4FCB-AFCF-277160C0BA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CEB51E-7C9D-4D41-A8FD-3F4FFEBDC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B4A52A-E59E-4CEA-864E-F25D82E45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EC600-BEA6-4109-94C8-F8A511C1A8CD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37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889" y="0"/>
            <a:ext cx="3629660" cy="7259955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5909945" y="107315"/>
            <a:ext cx="3235960" cy="1439711"/>
            <a:chOff x="13258448" y="145588"/>
            <a:chExt cx="5029551" cy="2283667"/>
          </a:xfrm>
        </p:grpSpPr>
        <p:pic>
          <p:nvPicPr>
            <p:cNvPr id="59" name="Picture 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003034" y="145588"/>
              <a:ext cx="1284965" cy="1284965"/>
            </a:xfrm>
            <a:prstGeom prst="rect">
              <a:avLst/>
            </a:prstGeom>
          </p:spPr>
        </p:pic>
        <p:sp>
          <p:nvSpPr>
            <p:cNvPr id="60" name="AutoShape 5"/>
            <p:cNvSpPr/>
            <p:nvPr/>
          </p:nvSpPr>
          <p:spPr>
            <a:xfrm>
              <a:off x="14775094" y="2400300"/>
              <a:ext cx="1799783" cy="28955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61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3258448" y="145588"/>
              <a:ext cx="1344028" cy="1344028"/>
            </a:xfrm>
            <a:prstGeom prst="rect">
              <a:avLst/>
            </a:prstGeom>
          </p:spPr>
        </p:pic>
      </p:grpSp>
      <p:sp>
        <p:nvSpPr>
          <p:cNvPr id="64" name="TextBox 9"/>
          <p:cNvSpPr txBox="1"/>
          <p:nvPr/>
        </p:nvSpPr>
        <p:spPr>
          <a:xfrm>
            <a:off x="5746115" y="808990"/>
            <a:ext cx="3558540" cy="645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000" b="1" spc="19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+mj-lt"/>
              </a:rPr>
              <a:t>UNIVERSITY OF MOSUL</a:t>
            </a:r>
          </a:p>
          <a:p>
            <a:pPr algn="ctr">
              <a:lnSpc>
                <a:spcPts val="2520"/>
              </a:lnSpc>
            </a:pPr>
            <a:r>
              <a:rPr lang="en-US" sz="1000" b="1" spc="19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+mj-lt"/>
              </a:rPr>
              <a:t>COLLEGE OF DENTISTRY</a:t>
            </a:r>
          </a:p>
        </p:txBody>
      </p:sp>
      <p:sp>
        <p:nvSpPr>
          <p:cNvPr id="65" name="TextBox 9"/>
          <p:cNvSpPr txBox="1"/>
          <p:nvPr/>
        </p:nvSpPr>
        <p:spPr>
          <a:xfrm>
            <a:off x="5962929" y="1684655"/>
            <a:ext cx="2796815" cy="322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600" b="1" spc="197" dirty="0">
                <a:solidFill>
                  <a:srgbClr val="FFFFFF"/>
                </a:solidFill>
                <a:latin typeface="Montserrat Classic" panose="00000500000000000000"/>
              </a:rPr>
              <a:t>2020-2021</a:t>
            </a:r>
          </a:p>
        </p:txBody>
      </p:sp>
      <p:sp>
        <p:nvSpPr>
          <p:cNvPr id="67" name="Text Box 66"/>
          <p:cNvSpPr txBox="1"/>
          <p:nvPr/>
        </p:nvSpPr>
        <p:spPr>
          <a:xfrm>
            <a:off x="-228649" y="332984"/>
            <a:ext cx="5901690" cy="25062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400" rtl="0">
              <a:lnSpc>
                <a:spcPts val="10415"/>
              </a:lnSpc>
            </a:pPr>
            <a:r>
              <a:rPr lang="en-US" sz="2800" b="1" spc="674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  <a:sym typeface="+mn-ea"/>
              </a:rPr>
              <a:t>Restorative dentistry for children.</a:t>
            </a:r>
            <a:r>
              <a:rPr lang="en-US" altLang="en-US" sz="2800" b="1" spc="674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  <a:sym typeface="+mn-ea"/>
              </a:rPr>
              <a:t>.</a:t>
            </a:r>
          </a:p>
        </p:txBody>
      </p:sp>
      <p:sp>
        <p:nvSpPr>
          <p:cNvPr id="68" name="Text Box 67"/>
          <p:cNvSpPr txBox="1"/>
          <p:nvPr/>
        </p:nvSpPr>
        <p:spPr>
          <a:xfrm>
            <a:off x="790479" y="5491596"/>
            <a:ext cx="4698608" cy="101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pc="189" dirty="0">
                <a:solidFill>
                  <a:srgbClr val="000000"/>
                </a:solidFill>
                <a:latin typeface="Montserrat Classic" panose="00000500000000000000"/>
                <a:sym typeface="+mn-ea"/>
              </a:rPr>
              <a:t>By:</a:t>
            </a:r>
          </a:p>
          <a:p>
            <a:pPr>
              <a:lnSpc>
                <a:spcPts val="3780"/>
              </a:lnSpc>
            </a:pPr>
            <a:r>
              <a:rPr lang="ar-IQ" altLang="en-US" sz="2400" spc="189" dirty="0">
                <a:solidFill>
                  <a:srgbClr val="000000"/>
                </a:solidFill>
                <a:latin typeface="Montserrat Classic" panose="00000500000000000000"/>
                <a:sym typeface="+mn-ea"/>
              </a:rPr>
              <a:t>الأستاذ المساعد: عمر حسين </a:t>
            </a:r>
            <a:r>
              <a:rPr lang="ar-IQ" altLang="en-US" sz="2400" spc="189" dirty="0" err="1">
                <a:solidFill>
                  <a:srgbClr val="000000"/>
                </a:solidFill>
                <a:latin typeface="Montserrat Classic" panose="00000500000000000000"/>
                <a:sym typeface="+mn-ea"/>
              </a:rPr>
              <a:t>اللويزي</a:t>
            </a:r>
            <a:endParaRPr lang="" altLang="en-US" sz="2400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907B2C2-2A45-4490-BB8C-22F01830677F}"/>
              </a:ext>
            </a:extLst>
          </p:cNvPr>
          <p:cNvSpPr txBox="1"/>
          <p:nvPr/>
        </p:nvSpPr>
        <p:spPr>
          <a:xfrm>
            <a:off x="5176081" y="4790619"/>
            <a:ext cx="46986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Classic" panose="00000500000000000000"/>
                <a:ea typeface="+mn-ea"/>
                <a:cs typeface="+mn-cs"/>
              </a:rPr>
              <a:t>Department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Classic" panose="00000500000000000000"/>
                <a:ea typeface="+mn-ea"/>
                <a:cs typeface="+mn-cs"/>
              </a:rPr>
              <a:t>Orthodontics </a:t>
            </a:r>
            <a:endParaRPr lang="ar-IQ" dirty="0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618A1938-44D6-4D1F-8FAF-BF9CAEB973E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9BBB59">
                <a:shade val="45000"/>
                <a:satMod val="135000"/>
              </a:srgbClr>
              <a:prstClr val="white"/>
            </a:duotone>
          </a:blip>
          <a:srcRect l="2441" b="3117"/>
          <a:stretch>
            <a:fillRect/>
          </a:stretch>
        </p:blipFill>
        <p:spPr>
          <a:xfrm>
            <a:off x="5744" y="3189736"/>
            <a:ext cx="3280587" cy="27257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22325"/>
          </a:xfrm>
        </p:spPr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Questions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6019800" cy="4267200"/>
          </a:xfrm>
        </p:spPr>
        <p:txBody>
          <a:bodyPr/>
          <a:lstStyle/>
          <a:p>
            <a:pPr algn="l" rtl="0">
              <a:buFontTx/>
              <a:buNone/>
            </a:pPr>
            <a:r>
              <a:rPr lang="en-US" altLang="en-US" sz="4000" dirty="0">
                <a:solidFill>
                  <a:srgbClr val="CC9900"/>
                </a:solidFill>
              </a:rPr>
              <a:t>What will happen if we: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altLang="en-US" sz="3600" dirty="0">
                <a:solidFill>
                  <a:srgbClr val="CC9900"/>
                </a:solidFill>
              </a:rPr>
              <a:t> </a:t>
            </a:r>
            <a:r>
              <a:rPr lang="en-US" altLang="en-US" dirty="0">
                <a:solidFill>
                  <a:srgbClr val="CC9900"/>
                </a:solidFill>
              </a:rPr>
              <a:t>touch the adjacent tooth</a:t>
            </a:r>
            <a:r>
              <a:rPr lang="ar-IQ" altLang="en-US" dirty="0">
                <a:solidFill>
                  <a:srgbClr val="CC9900"/>
                </a:solidFill>
              </a:rPr>
              <a:t> </a:t>
            </a:r>
            <a:r>
              <a:rPr lang="en-US" altLang="en-US" dirty="0">
                <a:solidFill>
                  <a:srgbClr val="CC9900"/>
                </a:solidFill>
              </a:rPr>
              <a:t>during prep of class II for the primary tooth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altLang="en-US" sz="3600" dirty="0">
                <a:solidFill>
                  <a:srgbClr val="CC9900"/>
                </a:solidFill>
              </a:rPr>
              <a:t>Use  pins for the retention in primary teeth</a:t>
            </a:r>
          </a:p>
        </p:txBody>
      </p:sp>
      <p:pic>
        <p:nvPicPr>
          <p:cNvPr id="11284" name="Picture 20" descr="slide0049_image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3400"/>
            <a:ext cx="7810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5" name="Picture 21" descr="slide0002_image0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609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7" name="Picture 23" descr="S3600002"/>
          <p:cNvPicPr>
            <a:picLocks noChangeAspect="1" noChangeArrowheads="1"/>
          </p:cNvPicPr>
          <p:nvPr/>
        </p:nvPicPr>
        <p:blipFill>
          <a:blip r:embed="rId5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0"/>
          <a:stretch>
            <a:fillRect/>
          </a:stretch>
        </p:blipFill>
        <p:spPr bwMode="auto">
          <a:xfrm>
            <a:off x="6934200" y="4114800"/>
            <a:ext cx="1600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3" name="Picture 29" descr="slide0013_image0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1600"/>
            <a:ext cx="11334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990600" y="661927"/>
            <a:ext cx="7886700" cy="1325563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accent2"/>
                </a:solidFill>
              </a:rPr>
              <a:t>Types of matrix bands used in pediatric dentistry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6324600" cy="4525963"/>
          </a:xfrm>
        </p:spPr>
        <p:txBody>
          <a:bodyPr>
            <a:normAutofit lnSpcReduction="10000"/>
          </a:bodyPr>
          <a:lstStyle/>
          <a:p>
            <a:pPr marL="609600" indent="-609600" algn="l" rtl="0">
              <a:lnSpc>
                <a:spcPct val="90000"/>
              </a:lnSpc>
              <a:buSzPct val="145000"/>
              <a:buFontTx/>
              <a:buAutoNum type="arabicPeriod"/>
            </a:pPr>
            <a:r>
              <a:rPr lang="en-US" altLang="en-US" sz="2400">
                <a:solidFill>
                  <a:srgbClr val="CC9900"/>
                </a:solidFill>
              </a:rPr>
              <a:t>T-band: allows for multiple matrices.</a:t>
            </a:r>
          </a:p>
          <a:p>
            <a:pPr marL="609600" indent="-609600" algn="l" rtl="0">
              <a:lnSpc>
                <a:spcPct val="90000"/>
              </a:lnSpc>
              <a:buSzPct val="145000"/>
              <a:buFontTx/>
              <a:buAutoNum type="arabicPeriod" startAt="2"/>
            </a:pPr>
            <a:r>
              <a:rPr lang="en-US" altLang="en-US" sz="2400">
                <a:solidFill>
                  <a:srgbClr val="CC9900"/>
                </a:solidFill>
              </a:rPr>
              <a:t>Sectional matrices:</a:t>
            </a:r>
          </a:p>
          <a:p>
            <a:pPr marL="609600" indent="-609600" algn="l" rtl="0">
              <a:lnSpc>
                <a:spcPct val="90000"/>
              </a:lnSpc>
              <a:buSzPct val="145000"/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CC9900"/>
                </a:solidFill>
              </a:rPr>
              <a:t> allow for multiple matrix placements.</a:t>
            </a:r>
          </a:p>
          <a:p>
            <a:pPr marL="609600" indent="-609600" algn="l" rtl="0">
              <a:lnSpc>
                <a:spcPct val="90000"/>
              </a:lnSpc>
              <a:buSzPct val="145000"/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CC9900"/>
                </a:solidFill>
              </a:rPr>
              <a:t> easy to use, not circumferential.</a:t>
            </a:r>
          </a:p>
          <a:p>
            <a:pPr marL="609600" indent="-609600" algn="l" rtl="0">
              <a:lnSpc>
                <a:spcPct val="90000"/>
              </a:lnSpc>
              <a:buSzPct val="145000"/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CC9900"/>
                </a:solidFill>
              </a:rPr>
              <a:t> must be held in place by wedge.</a:t>
            </a:r>
          </a:p>
          <a:p>
            <a:pPr marL="609600" indent="-609600" algn="l" rtl="0">
              <a:lnSpc>
                <a:spcPct val="90000"/>
              </a:lnSpc>
              <a:buSzPct val="145000"/>
              <a:buFontTx/>
              <a:buAutoNum type="arabicPeriod" startAt="3"/>
            </a:pPr>
            <a:r>
              <a:rPr lang="en-US" altLang="en-US" sz="2400">
                <a:solidFill>
                  <a:srgbClr val="CC9900"/>
                </a:solidFill>
              </a:rPr>
              <a:t>Tofflemire matrix:  </a:t>
            </a:r>
          </a:p>
          <a:p>
            <a:pPr marL="609600" indent="-609600" algn="l" rt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CC9900"/>
                </a:solidFill>
              </a:rPr>
              <a:t> does not fit primary teeth contour well  </a:t>
            </a:r>
          </a:p>
          <a:p>
            <a:pPr marL="609600" indent="-609600" algn="l" rt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CC9900"/>
                </a:solidFill>
              </a:rPr>
              <a:t> difficult to place as multiple matrices.</a:t>
            </a:r>
          </a:p>
          <a:p>
            <a:pPr marL="609600" indent="-609600" algn="l" rtl="0">
              <a:lnSpc>
                <a:spcPct val="90000"/>
              </a:lnSpc>
              <a:buSzPct val="145000"/>
              <a:buFontTx/>
              <a:buAutoNum type="arabicPeriod" startAt="4"/>
            </a:pPr>
            <a:r>
              <a:rPr lang="en-US" altLang="en-US" sz="2400">
                <a:solidFill>
                  <a:srgbClr val="CC9900"/>
                </a:solidFill>
              </a:rPr>
              <a:t>Spot welded matrix: </a:t>
            </a:r>
          </a:p>
          <a:p>
            <a:pPr marL="609600" indent="-609600" algn="l" rt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CC9900"/>
                </a:solidFill>
              </a:rPr>
              <a:t>allow for multiple matrix placements.</a:t>
            </a:r>
          </a:p>
          <a:p>
            <a:pPr marL="609600" indent="-609600" algn="l" rt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CC9900"/>
                </a:solidFill>
              </a:rPr>
              <a:t> a spot welder is required at chair side. </a:t>
            </a:r>
          </a:p>
        </p:txBody>
      </p:sp>
      <p:pic>
        <p:nvPicPr>
          <p:cNvPr id="12293" name="Picture 5" descr="Untitled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91075"/>
            <a:ext cx="24384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matrizentechni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1395413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matrizentechnik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908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P88-0155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71600"/>
            <a:ext cx="20383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BCF3D01-320B-4E1D-8192-9B428FC5EA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7230" y="-1338"/>
            <a:ext cx="2836770" cy="922027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45874"/>
            <a:ext cx="7886700" cy="3710840"/>
          </a:xfrm>
        </p:spPr>
      </p:pic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3276600" y="228600"/>
            <a:ext cx="2819400" cy="914400"/>
          </a:xfrm>
          <a:prstGeom prst="wedgeRectCallout">
            <a:avLst>
              <a:gd name="adj1" fmla="val -56532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800">
                <a:solidFill>
                  <a:schemeClr val="accent2"/>
                </a:solidFill>
              </a:rPr>
              <a:t>T band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883D92C-608C-4E67-9D64-617D8EB9D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962" y="63124"/>
            <a:ext cx="2889038" cy="938161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714375" y="830263"/>
            <a:ext cx="9601200" cy="1463674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accent2"/>
                </a:solidFill>
              </a:rPr>
              <a:t>Back to back restoration technique of Class II’s</a:t>
            </a:r>
            <a:r>
              <a:rPr lang="en-US" altLang="en-US" sz="3600" dirty="0"/>
              <a:t> 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 algn="l" rtl="0">
              <a:buFontTx/>
              <a:buNone/>
            </a:pPr>
            <a:r>
              <a:rPr lang="en-US" altLang="en-US">
                <a:solidFill>
                  <a:srgbClr val="CC9900"/>
                </a:solidFill>
              </a:rPr>
              <a:t>   It is desirable to restore adjacent class II’s lesion simultaneously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CC9900"/>
                </a:solidFill>
              </a:rPr>
              <a:t>Time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CC9900"/>
                </a:solidFill>
              </a:rPr>
              <a:t>Patient management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3863181"/>
            <a:ext cx="50577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 descr="Untitled 8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86200"/>
            <a:ext cx="3276600" cy="268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19808B6-C077-4D02-95FD-F96EA52C4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556" y="24618"/>
            <a:ext cx="3206444" cy="1042182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0" y="351618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sz="2000" b="1" dirty="0">
                <a:solidFill>
                  <a:schemeClr val="accent2"/>
                </a:solidFill>
              </a:rPr>
              <a:t>Esthetic composite resin or glass ionomer restoration for posterior teeth: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0"/>
            <a:ext cx="2362200" cy="1676400"/>
          </a:xfr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2286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 descr="developmental def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94" y="1274347"/>
            <a:ext cx="2528887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00100" y="831044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819400" y="1417638"/>
            <a:ext cx="381000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 rtl="0"/>
            <a:r>
              <a:rPr lang="en-US" altLang="en-US" sz="2400" dirty="0">
                <a:solidFill>
                  <a:srgbClr val="CC9900"/>
                </a:solidFill>
              </a:rPr>
              <a:t>Can be used in: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CC9900"/>
                </a:solidFill>
              </a:rPr>
              <a:t>lesions on distal of 2nd primary molars adjacent to permanent first molar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CC9900"/>
                </a:solidFill>
              </a:rPr>
              <a:t>Hypoplastic tooth</a:t>
            </a:r>
          </a:p>
          <a:p>
            <a:pPr algn="l" rtl="0"/>
            <a:endParaRPr lang="en-US" altLang="en-US" sz="2800" dirty="0">
              <a:solidFill>
                <a:srgbClr val="CC9900"/>
              </a:solidFill>
            </a:endParaRPr>
          </a:p>
          <a:p>
            <a:pPr algn="l" rtl="0"/>
            <a:r>
              <a:rPr lang="en-US" altLang="en-US" sz="2000" dirty="0"/>
              <a:t> </a:t>
            </a: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0600"/>
            <a:ext cx="28956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048000" y="4114800"/>
            <a:ext cx="25146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en-US" sz="2800">
                <a:solidFill>
                  <a:srgbClr val="CC9900"/>
                </a:solidFill>
              </a:rPr>
              <a:t>Modification:</a:t>
            </a:r>
          </a:p>
          <a:p>
            <a:pPr algn="l" rtl="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>
                <a:solidFill>
                  <a:srgbClr val="CC9900"/>
                </a:solidFill>
              </a:rPr>
              <a:t>No undercut</a:t>
            </a:r>
          </a:p>
          <a:p>
            <a:pPr algn="l" rtl="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>
                <a:solidFill>
                  <a:srgbClr val="CC9900"/>
                </a:solidFill>
              </a:rPr>
              <a:t>The margins are beveled</a:t>
            </a: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0669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F674B44-4D63-42BE-98AA-EFE8B7270F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-16443"/>
            <a:ext cx="2895600" cy="941149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562350" y="533400"/>
            <a:ext cx="7886700" cy="1325563"/>
          </a:xfrm>
        </p:spPr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</a:rPr>
              <a:t>Class III Cavity - Incisors</a:t>
            </a:r>
            <a:r>
              <a:rPr lang="en-US" altLang="en-US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CC9900"/>
                </a:solidFill>
              </a:rPr>
              <a:t>Avoid weakening the incisal edge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CC9900"/>
              </a:solidFill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CC9900"/>
                </a:solidFill>
              </a:rPr>
              <a:t>The modification is not mandatory</a:t>
            </a:r>
          </a:p>
          <a:p>
            <a:pPr algn="l" rtl="0">
              <a:buFontTx/>
              <a:buNone/>
            </a:pPr>
            <a:endParaRPr lang="en-US" altLang="en-US">
              <a:solidFill>
                <a:srgbClr val="CC9900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34194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24400"/>
            <a:ext cx="22764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23145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8328AB0-F81E-4AB0-B3B4-4BF6DD009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3252" y="2345"/>
            <a:ext cx="3270748" cy="1063082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287780" y="731837"/>
            <a:ext cx="7886700" cy="1325563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accent2"/>
                </a:solidFill>
              </a:rPr>
              <a:t>Class III Cavity (modified) Cuspids</a:t>
            </a:r>
            <a:r>
              <a:rPr lang="en-US" altLang="en-US" sz="4000" dirty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algn="l" rt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CC9900"/>
                </a:solidFill>
              </a:rPr>
              <a:t>Why the dove tail is mandatory here?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altLang="en-US">
              <a:solidFill>
                <a:srgbClr val="CC9900"/>
              </a:solidFill>
            </a:endParaRP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CC9900"/>
                </a:solidFill>
              </a:rPr>
              <a:t>Do we have to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CC9900"/>
                </a:solidFill>
              </a:rPr>
              <a:t> use wedge?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altLang="en-US">
              <a:solidFill>
                <a:srgbClr val="CC9900"/>
              </a:solidFill>
            </a:endParaRP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CC9900"/>
                </a:solidFill>
              </a:rPr>
              <a:t>Can we use amalgam?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altLang="en-US">
              <a:solidFill>
                <a:srgbClr val="CC9900"/>
              </a:solidFill>
            </a:endParaRPr>
          </a:p>
          <a:p>
            <a:pPr algn="l" rtl="0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50292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E656A9E-1A5E-4881-8EE9-2FBBA4AB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052" y="-1585"/>
            <a:ext cx="2965948" cy="964014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97766" y="1676400"/>
            <a:ext cx="8229600" cy="2286000"/>
          </a:xfrm>
        </p:spPr>
        <p:txBody>
          <a:bodyPr/>
          <a:lstStyle/>
          <a:p>
            <a:pPr algn="l" rtl="0">
              <a:buFontTx/>
              <a:buNone/>
            </a:pPr>
            <a:r>
              <a:rPr lang="en-US" altLang="en-US" b="1"/>
              <a:t>                     </a:t>
            </a:r>
            <a:r>
              <a:rPr lang="en-US" altLang="en-US" b="1">
                <a:solidFill>
                  <a:srgbClr val="CC9900"/>
                </a:solidFill>
              </a:rPr>
              <a:t>of restorative dentistry as we approach the 21st century should be to delay and prevent placement of initial restorations.</a:t>
            </a:r>
            <a:r>
              <a:rPr lang="en-US" altLang="en-US">
                <a:solidFill>
                  <a:srgbClr val="CC9900"/>
                </a:solidFill>
              </a:rPr>
              <a:t>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493395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2314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3399">
                    <a:alpha val="3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The goal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2F07DD7-B72F-4A90-A803-8395F4E06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27" y="-1989"/>
            <a:ext cx="2965948" cy="964014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5334000" y="632618"/>
            <a:ext cx="7886700" cy="1325563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Rubber dam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295400"/>
            <a:ext cx="3048000" cy="2590800"/>
          </a:xfrm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04800" y="1562100"/>
            <a:ext cx="5105400" cy="426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-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-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-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-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-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buFont typeface="Wingdings" panose="05000000000000000000" pitchFamily="2" charset="2"/>
              <a:buChar char="Ø"/>
            </a:pPr>
            <a:r>
              <a:rPr lang="en-US" altLang="en-US" sz="3200">
                <a:solidFill>
                  <a:srgbClr val="CC9900"/>
                </a:solidFill>
              </a:rPr>
              <a:t>Save time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altLang="en-US" sz="3200">
                <a:solidFill>
                  <a:srgbClr val="CC9900"/>
                </a:solidFill>
              </a:rPr>
              <a:t>Aids in management of the child patient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altLang="en-US" sz="3200">
                <a:solidFill>
                  <a:srgbClr val="CC9900"/>
                </a:solidFill>
              </a:rPr>
              <a:t> Control saliva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altLang="en-US" sz="3200">
                <a:solidFill>
                  <a:srgbClr val="CC9900"/>
                </a:solidFill>
              </a:rPr>
              <a:t>Provides protection 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altLang="en-US" sz="3200">
                <a:solidFill>
                  <a:srgbClr val="CC9900"/>
                </a:solidFill>
              </a:rPr>
              <a:t>Rubber dam helps the dentist in educating parents</a:t>
            </a:r>
            <a:r>
              <a:rPr lang="en-US" altLang="en-US" sz="2400">
                <a:solidFill>
                  <a:srgbClr val="CC9900"/>
                </a:solidFill>
              </a:rPr>
              <a:t>  </a:t>
            </a:r>
          </a:p>
          <a:p>
            <a:pPr algn="ctr" rtl="0" eaLnBrk="0" hangingPunct="0"/>
            <a:r>
              <a:rPr lang="en-US" altLang="en-US"/>
              <a:t>                                                                                                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3962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 descr="endotechniq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81600"/>
            <a:ext cx="2362200" cy="14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BA820E7-B82C-4036-8696-12519065B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697" y="0"/>
            <a:ext cx="2813303" cy="914400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753796"/>
            <a:ext cx="7886700" cy="1325563"/>
          </a:xfrm>
        </p:spPr>
        <p:txBody>
          <a:bodyPr/>
          <a:lstStyle/>
          <a:p>
            <a:r>
              <a:rPr lang="en-US" altLang="en-US" sz="3200" b="1">
                <a:solidFill>
                  <a:srgbClr val="000066"/>
                </a:solidFill>
              </a:rPr>
              <a:t>The basic principles in the selection of primary teeth for restoration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 algn="just" rtl="0">
              <a:lnSpc>
                <a:spcPct val="80000"/>
              </a:lnSpc>
            </a:pPr>
            <a:r>
              <a:rPr lang="en-US" altLang="en-US" sz="2800">
                <a:solidFill>
                  <a:srgbClr val="CC9900"/>
                </a:solidFill>
              </a:rPr>
              <a:t>Child's age.</a:t>
            </a:r>
          </a:p>
          <a:p>
            <a:pPr marL="609600" indent="-609600" algn="just" rtl="0">
              <a:lnSpc>
                <a:spcPct val="80000"/>
              </a:lnSpc>
            </a:pPr>
            <a:r>
              <a:rPr lang="en-US" altLang="en-US" sz="2800">
                <a:solidFill>
                  <a:srgbClr val="CC9900"/>
                </a:solidFill>
              </a:rPr>
              <a:t>Amount of tooth structure remain</a:t>
            </a:r>
          </a:p>
          <a:p>
            <a:pPr marL="609600" indent="-609600" algn="just" rtl="0">
              <a:lnSpc>
                <a:spcPct val="80000"/>
              </a:lnSpc>
            </a:pPr>
            <a:r>
              <a:rPr lang="en-US" altLang="en-US" sz="2800">
                <a:solidFill>
                  <a:srgbClr val="CC9900"/>
                </a:solidFill>
              </a:rPr>
              <a:t>Exfoliation time.</a:t>
            </a:r>
          </a:p>
          <a:p>
            <a:pPr marL="609600" indent="-609600" algn="just" rtl="0">
              <a:lnSpc>
                <a:spcPct val="80000"/>
              </a:lnSpc>
            </a:pPr>
            <a:r>
              <a:rPr lang="en-US" altLang="en-US" sz="2800">
                <a:solidFill>
                  <a:srgbClr val="CC9900"/>
                </a:solidFill>
              </a:rPr>
              <a:t>General health of the child.</a:t>
            </a:r>
          </a:p>
          <a:p>
            <a:pPr marL="609600" indent="-609600" algn="just" rtl="0">
              <a:lnSpc>
                <a:spcPct val="80000"/>
              </a:lnSpc>
            </a:pPr>
            <a:r>
              <a:rPr lang="en-US" altLang="en-US" sz="2800">
                <a:solidFill>
                  <a:srgbClr val="CC9900"/>
                </a:solidFill>
              </a:rPr>
              <a:t>Present of draining</a:t>
            </a:r>
          </a:p>
          <a:p>
            <a:pPr marL="609600" indent="-609600" algn="just" rtl="0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CC9900"/>
                </a:solidFill>
              </a:rPr>
              <a:t> fistula or history of swelling.</a:t>
            </a:r>
          </a:p>
          <a:p>
            <a:pPr marL="609600" indent="-609600" algn="just" rtl="0">
              <a:lnSpc>
                <a:spcPct val="80000"/>
              </a:lnSpc>
            </a:pPr>
            <a:r>
              <a:rPr lang="en-US" altLang="en-US" sz="2800">
                <a:solidFill>
                  <a:srgbClr val="CC9900"/>
                </a:solidFill>
              </a:rPr>
              <a:t>Radiographic examination.</a:t>
            </a:r>
          </a:p>
          <a:p>
            <a:pPr marL="609600" indent="-609600" algn="just" rtl="0">
              <a:lnSpc>
                <a:spcPct val="80000"/>
              </a:lnSpc>
            </a:pPr>
            <a:r>
              <a:rPr lang="en-US" altLang="en-US" sz="2800">
                <a:solidFill>
                  <a:srgbClr val="CC9900"/>
                </a:solidFill>
              </a:rPr>
              <a:t>Degree of tooth mobility.</a:t>
            </a:r>
          </a:p>
          <a:p>
            <a:pPr marL="609600" indent="-609600" algn="just" rtl="0">
              <a:lnSpc>
                <a:spcPct val="80000"/>
              </a:lnSpc>
            </a:pPr>
            <a:r>
              <a:rPr lang="en-US" altLang="en-US" sz="2800">
                <a:solidFill>
                  <a:srgbClr val="CC9900"/>
                </a:solidFill>
              </a:rPr>
              <a:t>Child's oral condition</a:t>
            </a:r>
          </a:p>
          <a:p>
            <a:pPr marL="609600" indent="-609600" algn="just" rtl="0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CC9900"/>
                </a:solidFill>
              </a:rPr>
              <a:t> and degree of parent education</a:t>
            </a:r>
            <a:r>
              <a:rPr lang="en-US" altLang="en-US" sz="2800">
                <a:solidFill>
                  <a:srgbClr val="9933FF"/>
                </a:solidFill>
              </a:rPr>
              <a:t> 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477000" y="22860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086600" y="20574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CC9900"/>
                </a:solidFill>
              </a:rPr>
              <a:t>Restorable?</a:t>
            </a:r>
            <a:r>
              <a:rPr lang="en-US" altLang="en-US"/>
              <a:t> </a:t>
            </a:r>
          </a:p>
        </p:txBody>
      </p:sp>
      <p:pic>
        <p:nvPicPr>
          <p:cNvPr id="3080" name="Picture 8" descr="_cel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514600"/>
            <a:ext cx="152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5341034" y="4658284"/>
            <a:ext cx="2057400" cy="1752600"/>
            <a:chOff x="3312" y="1728"/>
            <a:chExt cx="1296" cy="1104"/>
          </a:xfrm>
        </p:grpSpPr>
        <p:pic>
          <p:nvPicPr>
            <p:cNvPr id="3082" name="Picture 10" descr="pt failu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728"/>
              <a:ext cx="1296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H="1" flipV="1">
              <a:off x="3504" y="2640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433" y="2574779"/>
            <a:ext cx="2057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434" y="4901906"/>
            <a:ext cx="17526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1003B80-0FCE-46C4-BA57-796EC56D3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4492" y="15375"/>
            <a:ext cx="3019508" cy="981422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1415256"/>
            <a:ext cx="8077200" cy="762000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solidFill>
                  <a:schemeClr val="accent2"/>
                </a:solidFill>
              </a:rPr>
              <a:t>Conventional cavity preparation in primary teeth</a:t>
            </a:r>
            <a:br>
              <a:rPr lang="en-US" altLang="en-US" sz="4000" dirty="0"/>
            </a:br>
            <a:endParaRPr lang="en-US" altLang="en-US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Tx/>
              <a:buNone/>
            </a:pPr>
            <a:r>
              <a:rPr lang="en-US" altLang="en-US" sz="2800" u="sng">
                <a:solidFill>
                  <a:srgbClr val="CC9900"/>
                </a:solidFill>
              </a:rPr>
              <a:t>Incipient Class I</a:t>
            </a:r>
          </a:p>
          <a:p>
            <a:pPr algn="just" rtl="0"/>
            <a:r>
              <a:rPr lang="en-US" altLang="en-US" sz="2800">
                <a:solidFill>
                  <a:srgbClr val="CC9900"/>
                </a:solidFill>
              </a:rPr>
              <a:t>child under 2 years of age</a:t>
            </a:r>
          </a:p>
          <a:p>
            <a:pPr algn="just" rtl="0">
              <a:buFontTx/>
              <a:buNone/>
            </a:pPr>
            <a:endParaRPr lang="en-US" altLang="en-US" sz="2800">
              <a:solidFill>
                <a:srgbClr val="CC9900"/>
              </a:solidFill>
            </a:endParaRPr>
          </a:p>
          <a:p>
            <a:pPr algn="just" rtl="0"/>
            <a:r>
              <a:rPr lang="en-US" altLang="en-US" sz="2800">
                <a:solidFill>
                  <a:srgbClr val="CC9900"/>
                </a:solidFill>
              </a:rPr>
              <a:t>small cavity preparation made without </a:t>
            </a:r>
          </a:p>
          <a:p>
            <a:pPr algn="just" rtl="0">
              <a:buFontTx/>
              <a:buNone/>
            </a:pPr>
            <a:r>
              <a:rPr lang="en-US" altLang="en-US" sz="2800">
                <a:solidFill>
                  <a:srgbClr val="CC9900"/>
                </a:solidFill>
              </a:rPr>
              <a:t>the aid of the rubber dam or local anesthetic </a:t>
            </a:r>
          </a:p>
          <a:p>
            <a:pPr algn="just" rtl="0">
              <a:buFontTx/>
              <a:buNone/>
            </a:pPr>
            <a:endParaRPr lang="en-US" altLang="en-US" sz="2800">
              <a:solidFill>
                <a:srgbClr val="CC9900"/>
              </a:solidFill>
            </a:endParaRPr>
          </a:p>
          <a:p>
            <a:pPr algn="just" rtl="0"/>
            <a:r>
              <a:rPr lang="en-US" altLang="en-US" sz="2800">
                <a:solidFill>
                  <a:srgbClr val="CC9900"/>
                </a:solidFill>
              </a:rPr>
              <a:t>objective is to restore the tooth to arrest decay and to prevent further tooth destruction without a lengthily or involved dental appointment</a:t>
            </a:r>
            <a:r>
              <a:rPr lang="en-US" altLang="en-US" sz="2800" u="sng">
                <a:solidFill>
                  <a:srgbClr val="CC9900"/>
                </a:solidFill>
              </a:rPr>
              <a:t> </a:t>
            </a:r>
          </a:p>
        </p:txBody>
      </p:sp>
      <p:pic>
        <p:nvPicPr>
          <p:cNvPr id="4101" name="Picture 5" descr="50BF5B94_C1FB8767_2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81200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A25DD2E-70BC-4BFD-AC5B-1EB552213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357" y="0"/>
            <a:ext cx="3526643" cy="1146255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695" y="708818"/>
            <a:ext cx="7886700" cy="1325563"/>
          </a:xfrm>
        </p:spPr>
        <p:txBody>
          <a:bodyPr/>
          <a:lstStyle/>
          <a:p>
            <a:pPr algn="l"/>
            <a:r>
              <a:rPr lang="en-US" altLang="en-US" sz="2800" b="1" dirty="0">
                <a:solidFill>
                  <a:srgbClr val="000066"/>
                </a:solidFill>
              </a:rPr>
              <a:t>Basic principles in the preparation of cavities in the primary teeth :(  Class I + Class II)</a:t>
            </a:r>
          </a:p>
        </p:txBody>
      </p:sp>
      <p:sp>
        <p:nvSpPr>
          <p:cNvPr id="5123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304800" y="2590800"/>
            <a:ext cx="6248400" cy="4525963"/>
          </a:xfrm>
        </p:spPr>
        <p:txBody>
          <a:bodyPr/>
          <a:lstStyle/>
          <a:p>
            <a:pPr marL="0" indent="292100" algn="l" rtl="0"/>
            <a:r>
              <a:rPr lang="en-US" altLang="en-US" dirty="0">
                <a:solidFill>
                  <a:srgbClr val="CC9900"/>
                </a:solidFill>
              </a:rPr>
              <a:t>Pulpal Floor Depth  </a:t>
            </a:r>
          </a:p>
          <a:p>
            <a:pPr marL="411163" lvl="1" indent="211138" algn="l" rtl="0">
              <a:buFontTx/>
              <a:buNone/>
            </a:pPr>
            <a:r>
              <a:rPr lang="en-US" altLang="en-US" dirty="0">
                <a:solidFill>
                  <a:srgbClr val="CC9900"/>
                </a:solidFill>
              </a:rPr>
              <a:t> .5 - 1 mm into dentin </a:t>
            </a:r>
          </a:p>
          <a:p>
            <a:pPr marL="411163" lvl="1" indent="211138" algn="l" rtl="0">
              <a:buFontTx/>
              <a:buNone/>
            </a:pPr>
            <a:r>
              <a:rPr lang="en-US" altLang="en-US" dirty="0">
                <a:solidFill>
                  <a:srgbClr val="CC9900"/>
                </a:solidFill>
              </a:rPr>
              <a:t>  primary molars - 1.25 to 1.5mm </a:t>
            </a:r>
          </a:p>
          <a:p>
            <a:pPr marL="0" indent="292100" algn="l" rtl="0"/>
            <a:r>
              <a:rPr lang="en-US" altLang="en-US" dirty="0" err="1">
                <a:solidFill>
                  <a:srgbClr val="CC9900"/>
                </a:solidFill>
              </a:rPr>
              <a:t>Intercuspal</a:t>
            </a:r>
            <a:r>
              <a:rPr lang="en-US" altLang="en-US" dirty="0">
                <a:solidFill>
                  <a:srgbClr val="CC9900"/>
                </a:solidFill>
              </a:rPr>
              <a:t> width - 1/3rd </a:t>
            </a:r>
          </a:p>
          <a:p>
            <a:pPr marL="0" indent="292100" algn="l" rtl="0"/>
            <a:r>
              <a:rPr lang="en-US" altLang="en-US" dirty="0">
                <a:solidFill>
                  <a:srgbClr val="CC9900"/>
                </a:solidFill>
              </a:rPr>
              <a:t>Rounded internal line angles </a:t>
            </a:r>
          </a:p>
          <a:p>
            <a:pPr marL="0" indent="292100" algn="l" rtl="0"/>
            <a:r>
              <a:rPr lang="en-US" altLang="en-US" dirty="0">
                <a:solidFill>
                  <a:srgbClr val="CC9900"/>
                </a:solidFill>
              </a:rPr>
              <a:t>B-L walls slightly undercut </a:t>
            </a:r>
          </a:p>
          <a:p>
            <a:pPr marL="0" indent="292100" algn="l" rtl="0"/>
            <a:r>
              <a:rPr lang="en-US" altLang="en-US" dirty="0">
                <a:solidFill>
                  <a:srgbClr val="CC9900"/>
                </a:solidFill>
              </a:rPr>
              <a:t>M-D walls flare at marginal ridges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471737"/>
            <a:ext cx="1466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6D5A45E-F869-4EFF-AD1F-5C6662301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16"/>
            <a:ext cx="3048000" cy="990683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129799" y="457240"/>
            <a:ext cx="7886700" cy="1325563"/>
          </a:xfrm>
        </p:spPr>
        <p:txBody>
          <a:bodyPr/>
          <a:lstStyle/>
          <a:p>
            <a:r>
              <a:rPr lang="en-US" altLang="en-US" dirty="0">
                <a:solidFill>
                  <a:srgbClr val="000066"/>
                </a:solidFill>
              </a:rPr>
              <a:t>Internal Form </a:t>
            </a:r>
            <a:r>
              <a:rPr lang="en-US" altLang="en-US" sz="3600" dirty="0">
                <a:solidFill>
                  <a:srgbClr val="000066"/>
                </a:solidFill>
              </a:rPr>
              <a:t>of</a:t>
            </a:r>
            <a:r>
              <a:rPr lang="en-US" altLang="en-US" dirty="0">
                <a:solidFill>
                  <a:srgbClr val="000066"/>
                </a:solidFill>
              </a:rPr>
              <a:t> a Class I Prep</a:t>
            </a:r>
            <a:r>
              <a:rPr lang="en-US" altLang="en-US" dirty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/>
          <a:lstStyle/>
          <a:p>
            <a:pPr marL="625475" indent="-609600" algn="l" rtl="0">
              <a:buFont typeface="Wingdings" panose="05000000000000000000" pitchFamily="2" charset="2"/>
              <a:buAutoNum type="arabicParenR"/>
            </a:pPr>
            <a:r>
              <a:rPr lang="en-US" altLang="en-US">
                <a:solidFill>
                  <a:srgbClr val="CC9900"/>
                </a:solidFill>
              </a:rPr>
              <a:t>  depth .5 - 1mm into dentin </a:t>
            </a:r>
          </a:p>
          <a:p>
            <a:pPr marL="625475" indent="-609600" algn="l" rtl="0">
              <a:buFont typeface="Wingdings" panose="05000000000000000000" pitchFamily="2" charset="2"/>
              <a:buAutoNum type="arabicParenR"/>
            </a:pPr>
            <a:r>
              <a:rPr lang="en-US" altLang="en-US">
                <a:solidFill>
                  <a:srgbClr val="CC9900"/>
                </a:solidFill>
              </a:rPr>
              <a:t> angle of floor and walls is                                      rounded </a:t>
            </a:r>
          </a:p>
          <a:p>
            <a:pPr marL="625475" indent="-609600" algn="l" rtl="0">
              <a:buFont typeface="Wingdings" panose="05000000000000000000" pitchFamily="2" charset="2"/>
              <a:buAutoNum type="arabicParenR"/>
            </a:pPr>
            <a:r>
              <a:rPr lang="en-US" altLang="en-US">
                <a:solidFill>
                  <a:srgbClr val="CC9900"/>
                </a:solidFill>
              </a:rPr>
              <a:t> slightly rounded pulpal floor </a:t>
            </a:r>
          </a:p>
          <a:p>
            <a:pPr marL="625475" indent="-609600" algn="l" rtl="0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CC9900"/>
                </a:solidFill>
              </a:rPr>
              <a:t>    Avoids pulp </a:t>
            </a:r>
          </a:p>
          <a:p>
            <a:pPr marL="625475" indent="-609600" algn="l" rtl="0">
              <a:buFont typeface="Wingdings" panose="05000000000000000000" pitchFamily="2" charset="2"/>
              <a:buAutoNum type="arabicParenR" startAt="4"/>
            </a:pPr>
            <a:r>
              <a:rPr lang="en-US" altLang="en-US">
                <a:solidFill>
                  <a:srgbClr val="CC9900"/>
                </a:solidFill>
              </a:rPr>
              <a:t> sharp cavo-surface angle</a:t>
            </a:r>
          </a:p>
        </p:txBody>
      </p:sp>
      <p:pic>
        <p:nvPicPr>
          <p:cNvPr id="6149" name="Picture 5" descr="slide0036_image0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27432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2292899-6974-4DB5-AD88-55F07156D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50" y="0"/>
            <a:ext cx="2813550" cy="91448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2590800" y="556418"/>
            <a:ext cx="7886700" cy="1325563"/>
          </a:xfrm>
        </p:spPr>
        <p:txBody>
          <a:bodyPr/>
          <a:lstStyle/>
          <a:p>
            <a:r>
              <a:rPr lang="en-US" altLang="en-US" b="1" dirty="0">
                <a:solidFill>
                  <a:srgbClr val="000066"/>
                </a:solidFill>
              </a:rPr>
              <a:t>Class I Cavity Preparations</a:t>
            </a:r>
            <a:r>
              <a:rPr lang="en-US" altLang="en-US" dirty="0"/>
              <a:t>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81000" y="1676400"/>
            <a:ext cx="510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57200" y="1676400"/>
            <a:ext cx="533400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altLang="en-US" sz="2800" b="1">
                <a:solidFill>
                  <a:srgbClr val="CC9900"/>
                </a:solidFill>
              </a:rPr>
              <a:t>A</a:t>
            </a:r>
            <a:r>
              <a:rPr lang="en-US" altLang="en-US" sz="2800">
                <a:solidFill>
                  <a:srgbClr val="CC9900"/>
                </a:solidFill>
              </a:rPr>
              <a:t>  </a:t>
            </a:r>
            <a:r>
              <a:rPr lang="en-US" altLang="en-US" sz="2800" b="1">
                <a:solidFill>
                  <a:srgbClr val="CC9900"/>
                </a:solidFill>
              </a:rPr>
              <a:t>Maxillary right first and second  molars (occlusal view)</a:t>
            </a:r>
          </a:p>
          <a:p>
            <a:pPr algn="l" rtl="0"/>
            <a:r>
              <a:rPr lang="en-US" altLang="en-US" sz="2800" b="1">
                <a:solidFill>
                  <a:srgbClr val="CC9900"/>
                </a:solidFill>
              </a:rPr>
              <a:t> </a:t>
            </a:r>
          </a:p>
          <a:p>
            <a:pPr algn="l" rtl="0"/>
            <a:endParaRPr lang="en-US" altLang="en-US" sz="2800" b="1">
              <a:solidFill>
                <a:srgbClr val="CC9900"/>
              </a:solidFill>
            </a:endParaRPr>
          </a:p>
          <a:p>
            <a:pPr algn="l" rtl="0"/>
            <a:r>
              <a:rPr lang="en-US" altLang="en-US" sz="2800" b="1">
                <a:solidFill>
                  <a:srgbClr val="CC9900"/>
                </a:solidFill>
              </a:rPr>
              <a:t>B  Maxillary second primary </a:t>
            </a:r>
          </a:p>
          <a:p>
            <a:pPr algn="l" rtl="0"/>
            <a:r>
              <a:rPr lang="en-US" altLang="en-US" sz="2800" b="1">
                <a:solidFill>
                  <a:srgbClr val="CC9900"/>
                </a:solidFill>
              </a:rPr>
              <a:t>     molar (lingual view)</a:t>
            </a:r>
          </a:p>
          <a:p>
            <a:pPr algn="l" rtl="0"/>
            <a:endParaRPr lang="en-US" altLang="en-US" sz="2800" b="1">
              <a:solidFill>
                <a:srgbClr val="CC9900"/>
              </a:solidFill>
            </a:endParaRPr>
          </a:p>
          <a:p>
            <a:pPr algn="l" rtl="0"/>
            <a:endParaRPr lang="en-US" altLang="en-US" sz="2800" b="1">
              <a:solidFill>
                <a:srgbClr val="CC9900"/>
              </a:solidFill>
            </a:endParaRPr>
          </a:p>
          <a:p>
            <a:pPr algn="l" rtl="0"/>
            <a:r>
              <a:rPr lang="en-US" altLang="en-US" sz="2800" b="1">
                <a:solidFill>
                  <a:srgbClr val="CC9900"/>
                </a:solidFill>
              </a:rPr>
              <a:t>C  Mandibular right first and </a:t>
            </a:r>
          </a:p>
          <a:p>
            <a:pPr algn="l" rtl="0"/>
            <a:r>
              <a:rPr lang="en-US" altLang="en-US" sz="2800" b="1">
                <a:solidFill>
                  <a:srgbClr val="CC9900"/>
                </a:solidFill>
              </a:rPr>
              <a:t>     second primary molars</a:t>
            </a: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35814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2895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F151495-C6B3-404D-BFC4-4E6DE37B6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164" y="110"/>
            <a:ext cx="3423148" cy="111261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3341663" y="533400"/>
            <a:ext cx="7886700" cy="1325563"/>
          </a:xfrm>
        </p:spPr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Class II Amalgam Preps</a:t>
            </a:r>
            <a:r>
              <a:rPr lang="en-US" altLang="en-US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/>
          </a:bodyPr>
          <a:lstStyle/>
          <a:p>
            <a:pPr marL="58738" indent="222250" algn="l" defTabSz="693738" rtl="0"/>
            <a:r>
              <a:rPr lang="en-US" altLang="en-US" sz="2800">
                <a:solidFill>
                  <a:srgbClr val="CC9900"/>
                </a:solidFill>
              </a:rPr>
              <a:t>Accomplish occlusal outline form </a:t>
            </a:r>
          </a:p>
          <a:p>
            <a:pPr marL="58738" indent="222250" algn="l" defTabSz="693738" rtl="0"/>
            <a:r>
              <a:rPr lang="en-US" altLang="en-US" sz="2800">
                <a:solidFill>
                  <a:srgbClr val="CC9900"/>
                </a:solidFill>
              </a:rPr>
              <a:t>Extend proximal box into</a:t>
            </a:r>
          </a:p>
          <a:p>
            <a:pPr marL="58738" indent="222250" algn="l" defTabSz="693738" rtl="0">
              <a:buFontTx/>
              <a:buNone/>
            </a:pPr>
            <a:r>
              <a:rPr lang="en-US" altLang="en-US" sz="2800">
                <a:solidFill>
                  <a:srgbClr val="CC9900"/>
                </a:solidFill>
              </a:rPr>
              <a:t> self cleaning area </a:t>
            </a:r>
          </a:p>
          <a:p>
            <a:pPr marL="630238" lvl="2" indent="225425" algn="l" defTabSz="693738" rtl="0"/>
            <a:r>
              <a:rPr lang="en-US" altLang="en-US" sz="2800">
                <a:solidFill>
                  <a:srgbClr val="CC9900"/>
                </a:solidFill>
              </a:rPr>
              <a:t>leave 90 degree cavosurface margins </a:t>
            </a:r>
          </a:p>
          <a:p>
            <a:pPr marL="630238" lvl="2" indent="225425" algn="l" defTabSz="693738" rtl="0"/>
            <a:r>
              <a:rPr lang="en-US" altLang="en-US" sz="2800">
                <a:solidFill>
                  <a:srgbClr val="CC9900"/>
                </a:solidFill>
              </a:rPr>
              <a:t>isthmus width 1/3 </a:t>
            </a:r>
          </a:p>
          <a:p>
            <a:pPr marL="58738" indent="222250" algn="l" defTabSz="693738" rtl="0"/>
            <a:r>
              <a:rPr lang="en-US" altLang="en-US" sz="2800">
                <a:solidFill>
                  <a:srgbClr val="CC9900"/>
                </a:solidFill>
              </a:rPr>
              <a:t>Proximal box in an occlusal gingival direction is parallel to the long axis of the tooth </a:t>
            </a:r>
          </a:p>
        </p:txBody>
      </p:sp>
      <p:pic>
        <p:nvPicPr>
          <p:cNvPr id="8197" name="Picture 5" descr="correct and noncor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30480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86200"/>
            <a:ext cx="19240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CD91752-1514-4B81-83EE-45F045FCA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683" y="21102"/>
            <a:ext cx="3751317" cy="121928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3486150" y="404018"/>
            <a:ext cx="7886700" cy="1325563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Class II Amalgam Preps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5715000" cy="4953000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altLang="en-US" sz="2400">
                <a:solidFill>
                  <a:srgbClr val="CC9900"/>
                </a:solidFill>
              </a:rPr>
              <a:t>B-L walls of box should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CC9900"/>
                </a:solidFill>
              </a:rPr>
              <a:t> converge occlusally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altLang="en-US" sz="2400">
              <a:solidFill>
                <a:srgbClr val="CC9900"/>
              </a:solidFill>
            </a:endParaRPr>
          </a:p>
          <a:p>
            <a:pPr algn="l" rtl="0">
              <a:lnSpc>
                <a:spcPct val="80000"/>
              </a:lnSpc>
            </a:pPr>
            <a:r>
              <a:rPr lang="en-US" altLang="en-US" sz="2400">
                <a:solidFill>
                  <a:srgbClr val="CC9900"/>
                </a:solidFill>
              </a:rPr>
              <a:t>axiopulpal line angle should be slightly rounded or beveled 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CC9900"/>
                </a:solidFill>
              </a:rPr>
              <a:t> </a:t>
            </a:r>
          </a:p>
          <a:p>
            <a:pPr algn="l" rtl="0">
              <a:lnSpc>
                <a:spcPct val="80000"/>
              </a:lnSpc>
            </a:pPr>
            <a:r>
              <a:rPr lang="en-US" altLang="en-US" sz="2400">
                <a:solidFill>
                  <a:srgbClr val="CC9900"/>
                </a:solidFill>
              </a:rPr>
              <a:t>Gingival floor should be beneath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CC9900"/>
                </a:solidFill>
              </a:rPr>
              <a:t> the contact, at, or just beneath the gingival tissue 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altLang="en-US" sz="2400">
              <a:solidFill>
                <a:srgbClr val="CC9900"/>
              </a:solidFill>
            </a:endParaRPr>
          </a:p>
          <a:p>
            <a:pPr algn="l" rtl="0">
              <a:lnSpc>
                <a:spcPct val="80000"/>
              </a:lnSpc>
            </a:pPr>
            <a:r>
              <a:rPr lang="en-US" altLang="en-US" sz="2400">
                <a:solidFill>
                  <a:srgbClr val="CC9900"/>
                </a:solidFill>
              </a:rPr>
              <a:t>Axial wall should follow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CC9900"/>
                </a:solidFill>
              </a:rPr>
              <a:t> the contour of the tooth</a:t>
            </a:r>
            <a:r>
              <a:rPr lang="en-US" altLang="en-US" sz="1800">
                <a:solidFill>
                  <a:srgbClr val="CC9900"/>
                </a:solidFill>
              </a:rPr>
              <a:t>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66800"/>
            <a:ext cx="22955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95850"/>
            <a:ext cx="35052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2895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CCD3FD1-C177-4908-858B-F782BF993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452" y="0"/>
            <a:ext cx="2813548" cy="9144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4191000" y="76200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Class II Amalgam Preps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73502" y="2459831"/>
            <a:ext cx="6400800" cy="4983163"/>
          </a:xfrm>
        </p:spPr>
        <p:txBody>
          <a:bodyPr/>
          <a:lstStyle/>
          <a:p>
            <a:pPr marL="609600" indent="-609600" algn="just" rtl="0">
              <a:buFontTx/>
              <a:buNone/>
            </a:pPr>
            <a:r>
              <a:rPr lang="en-US" altLang="en-US">
                <a:solidFill>
                  <a:srgbClr val="CC9900"/>
                </a:solidFill>
              </a:rPr>
              <a:t>a) gingival floor position</a:t>
            </a:r>
          </a:p>
          <a:p>
            <a:pPr marL="609600" indent="-609600" algn="just" rtl="0">
              <a:buFontTx/>
              <a:buNone/>
            </a:pPr>
            <a:r>
              <a:rPr lang="en-US" altLang="en-US">
                <a:solidFill>
                  <a:srgbClr val="CC9900"/>
                </a:solidFill>
              </a:rPr>
              <a:t> b) box is perpendicular to long axis </a:t>
            </a:r>
          </a:p>
          <a:p>
            <a:pPr marL="609600" indent="-609600" algn="just" rtl="0">
              <a:buFontTx/>
              <a:buNone/>
            </a:pPr>
            <a:r>
              <a:rPr lang="en-US" altLang="en-US">
                <a:solidFill>
                  <a:srgbClr val="CC9900"/>
                </a:solidFill>
              </a:rPr>
              <a:t>c) rounded angles</a:t>
            </a:r>
          </a:p>
          <a:p>
            <a:pPr marL="609600" indent="-609600" algn="just" rtl="0">
              <a:buFontTx/>
              <a:buNone/>
            </a:pPr>
            <a:r>
              <a:rPr lang="en-US" altLang="en-US">
                <a:solidFill>
                  <a:srgbClr val="CC9900"/>
                </a:solidFill>
              </a:rPr>
              <a:t>d) Rounded axiopulpal line angle</a:t>
            </a:r>
          </a:p>
          <a:p>
            <a:pPr marL="609600" indent="-609600" algn="just" rtl="0">
              <a:buFontTx/>
              <a:buNone/>
            </a:pPr>
            <a:r>
              <a:rPr lang="en-US" altLang="en-US">
                <a:solidFill>
                  <a:srgbClr val="CC9900"/>
                </a:solidFill>
              </a:rPr>
              <a:t>e) wide Contact area</a:t>
            </a:r>
          </a:p>
          <a:p>
            <a:pPr marL="609600" indent="-609600" algn="just" rtl="0">
              <a:buFontTx/>
              <a:buNone/>
            </a:pPr>
            <a:r>
              <a:rPr lang="en-US" altLang="en-US">
                <a:solidFill>
                  <a:srgbClr val="CC9900"/>
                </a:solidFill>
              </a:rPr>
              <a:t>f)  No bevel at gingival margins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90600"/>
            <a:ext cx="2514600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 descr="Untitled 4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0"/>
            <a:ext cx="21399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7239000" y="4495800"/>
            <a:ext cx="914400" cy="381000"/>
          </a:xfrm>
          <a:prstGeom prst="ellipse">
            <a:avLst/>
          </a:prstGeom>
          <a:solidFill>
            <a:srgbClr val="00FF00">
              <a:alpha val="12000"/>
            </a:srgbClr>
          </a:solidFill>
          <a:ln w="9525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51413"/>
            <a:ext cx="2438400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C7342AE-5F1F-4057-8455-59E61B886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414" y="0"/>
            <a:ext cx="2945180" cy="95726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9F39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649</Words>
  <Application>Microsoft Office PowerPoint</Application>
  <PresentationFormat>عرض على الشاشة (4:3)</PresentationFormat>
  <Paragraphs>127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7" baseType="lpstr">
      <vt:lpstr>Arial Unicode MS</vt:lpstr>
      <vt:lpstr>Arial</vt:lpstr>
      <vt:lpstr>Arial Black</vt:lpstr>
      <vt:lpstr>Calibri</vt:lpstr>
      <vt:lpstr>Calibri Light</vt:lpstr>
      <vt:lpstr>Microsoft Sans Serif</vt:lpstr>
      <vt:lpstr>Montserrat Classic</vt:lpstr>
      <vt:lpstr>Wingdings</vt:lpstr>
      <vt:lpstr>نسق Office</vt:lpstr>
      <vt:lpstr>عرض تقديمي في PowerPoint</vt:lpstr>
      <vt:lpstr>The basic principles in the selection of primary teeth for restoration</vt:lpstr>
      <vt:lpstr>Conventional cavity preparation in primary teeth </vt:lpstr>
      <vt:lpstr>Basic principles in the preparation of cavities in the primary teeth :(  Class I + Class II)</vt:lpstr>
      <vt:lpstr>Internal Form of a Class I Prep </vt:lpstr>
      <vt:lpstr>Class I Cavity Preparations </vt:lpstr>
      <vt:lpstr>Class II Amalgam Preps </vt:lpstr>
      <vt:lpstr>Class II Amalgam Preps</vt:lpstr>
      <vt:lpstr>Class II Amalgam Preps</vt:lpstr>
      <vt:lpstr>Questions</vt:lpstr>
      <vt:lpstr>Types of matrix bands used in pediatric dentistry</vt:lpstr>
      <vt:lpstr>عرض تقديمي في PowerPoint</vt:lpstr>
      <vt:lpstr>Back to back restoration technique of Class II’s </vt:lpstr>
      <vt:lpstr>Esthetic composite resin or glass ionomer restoration for posterior teeth:</vt:lpstr>
      <vt:lpstr>Class III Cavity - Incisors </vt:lpstr>
      <vt:lpstr>Class III Cavity (modified) Cuspids </vt:lpstr>
      <vt:lpstr>عرض تقديمي في PowerPoint</vt:lpstr>
      <vt:lpstr>Rubber dam</vt:lpstr>
    </vt:vector>
  </TitlesOfParts>
  <Company>Al-Joboree Co.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Restorative dentistry for children</dc:title>
  <dc:creator>Dr. Ghayth H. Al-Joboree</dc:creator>
  <cp:lastModifiedBy>hp</cp:lastModifiedBy>
  <cp:revision>52</cp:revision>
  <dcterms:created xsi:type="dcterms:W3CDTF">2005-09-17T12:43:42Z</dcterms:created>
  <dcterms:modified xsi:type="dcterms:W3CDTF">2020-12-18T14:20:46Z</dcterms:modified>
</cp:coreProperties>
</file>