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7" r:id="rId3"/>
    <p:sldId id="312" r:id="rId4"/>
    <p:sldId id="258" r:id="rId5"/>
    <p:sldId id="261" r:id="rId6"/>
    <p:sldId id="314" r:id="rId7"/>
    <p:sldId id="311" r:id="rId8"/>
    <p:sldId id="260" r:id="rId9"/>
    <p:sldId id="262" r:id="rId10"/>
    <p:sldId id="315" r:id="rId11"/>
    <p:sldId id="263" r:id="rId12"/>
    <p:sldId id="264" r:id="rId13"/>
    <p:sldId id="316" r:id="rId14"/>
    <p:sldId id="310" r:id="rId15"/>
    <p:sldId id="317" r:id="rId16"/>
    <p:sldId id="318" r:id="rId17"/>
    <p:sldId id="319" r:id="rId18"/>
    <p:sldId id="326" r:id="rId19"/>
    <p:sldId id="320" r:id="rId20"/>
    <p:sldId id="270" r:id="rId21"/>
    <p:sldId id="321" r:id="rId22"/>
    <p:sldId id="322" r:id="rId23"/>
    <p:sldId id="323" r:id="rId24"/>
    <p:sldId id="324" r:id="rId25"/>
    <p:sldId id="325" r:id="rId26"/>
    <p:sldId id="309"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1042" autoAdjust="0"/>
  </p:normalViewPr>
  <p:slideViewPr>
    <p:cSldViewPr>
      <p:cViewPr varScale="1">
        <p:scale>
          <a:sx n="62" d="100"/>
          <a:sy n="62" d="100"/>
        </p:scale>
        <p:origin x="7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D7D065-BB5B-4C5E-B825-ED8F06F7B8CF}" type="slidenum">
              <a:rPr lang="en-US"/>
              <a:pPr>
                <a:defRPr/>
              </a:pPr>
              <a:t>‹#›</a:t>
            </a:fld>
            <a:endParaRPr lang="en-US"/>
          </a:p>
        </p:txBody>
      </p:sp>
    </p:spTree>
    <p:extLst>
      <p:ext uri="{BB962C8B-B14F-4D97-AF65-F5344CB8AC3E}">
        <p14:creationId xmlns:p14="http://schemas.microsoft.com/office/powerpoint/2010/main" val="11349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DD3EE-5644-4E94-B1E7-D457839DD251}" type="slidenum">
              <a:rPr lang="en-US"/>
              <a:pPr>
                <a:defRPr/>
              </a:pPr>
              <a:t>‹#›</a:t>
            </a:fld>
            <a:endParaRPr lang="en-US"/>
          </a:p>
        </p:txBody>
      </p:sp>
    </p:spTree>
    <p:extLst>
      <p:ext uri="{BB962C8B-B14F-4D97-AF65-F5344CB8AC3E}">
        <p14:creationId xmlns:p14="http://schemas.microsoft.com/office/powerpoint/2010/main" val="420689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25738-CC06-41AE-97CB-FD7FB209FC61}" type="slidenum">
              <a:rPr lang="en-US"/>
              <a:pPr>
                <a:defRPr/>
              </a:pPr>
              <a:t>‹#›</a:t>
            </a:fld>
            <a:endParaRPr lang="en-US"/>
          </a:p>
        </p:txBody>
      </p:sp>
    </p:spTree>
    <p:extLst>
      <p:ext uri="{BB962C8B-B14F-4D97-AF65-F5344CB8AC3E}">
        <p14:creationId xmlns:p14="http://schemas.microsoft.com/office/powerpoint/2010/main" val="3251231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6858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صورة عبر إنترنت 3"/>
          <p:cNvSpPr>
            <a:spLocks noGrp="1"/>
          </p:cNvSpPr>
          <p:nvPr>
            <p:ph type="clipArt" sz="half" idx="2"/>
          </p:nvPr>
        </p:nvSpPr>
        <p:spPr>
          <a:xfrm>
            <a:off x="4648200" y="1981200"/>
            <a:ext cx="3810000" cy="4114800"/>
          </a:xfrm>
        </p:spPr>
        <p:txBody>
          <a:bodyPr/>
          <a:lstStyle/>
          <a:p>
            <a:pPr lvl="0"/>
            <a:endParaRPr lang="ar-S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90A632-12F3-435C-9B34-83339E008FCA}" type="slidenum">
              <a:rPr lang="en-US"/>
              <a:pPr>
                <a:defRPr/>
              </a:pPr>
              <a:t>‹#›</a:t>
            </a:fld>
            <a:endParaRPr lang="en-US"/>
          </a:p>
        </p:txBody>
      </p:sp>
    </p:spTree>
    <p:extLst>
      <p:ext uri="{BB962C8B-B14F-4D97-AF65-F5344CB8AC3E}">
        <p14:creationId xmlns:p14="http://schemas.microsoft.com/office/powerpoint/2010/main" val="265982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عنوان، ونص،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6858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خطط 3"/>
          <p:cNvSpPr>
            <a:spLocks noGrp="1"/>
          </p:cNvSpPr>
          <p:nvPr>
            <p:ph type="chart" sz="half" idx="2"/>
          </p:nvPr>
        </p:nvSpPr>
        <p:spPr>
          <a:xfrm>
            <a:off x="4648200" y="1981200"/>
            <a:ext cx="3810000" cy="4114800"/>
          </a:xfrm>
        </p:spPr>
        <p:txBody>
          <a:bodyPr/>
          <a:lstStyle/>
          <a:p>
            <a:pPr lvl="0"/>
            <a:endParaRPr lang="ar-S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C76CA9-AE87-4B6B-9873-C9E6E9049425}" type="slidenum">
              <a:rPr lang="en-US"/>
              <a:pPr>
                <a:defRPr/>
              </a:pPr>
              <a:t>‹#›</a:t>
            </a:fld>
            <a:endParaRPr lang="en-US"/>
          </a:p>
        </p:txBody>
      </p:sp>
    </p:spTree>
    <p:extLst>
      <p:ext uri="{BB962C8B-B14F-4D97-AF65-F5344CB8AC3E}">
        <p14:creationId xmlns:p14="http://schemas.microsoft.com/office/powerpoint/2010/main" val="316180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3E60A-0C9C-474C-A11D-7BF461EF3D6B}" type="slidenum">
              <a:rPr lang="en-US"/>
              <a:pPr>
                <a:defRPr/>
              </a:pPr>
              <a:t>‹#›</a:t>
            </a:fld>
            <a:endParaRPr lang="en-US"/>
          </a:p>
        </p:txBody>
      </p:sp>
    </p:spTree>
    <p:extLst>
      <p:ext uri="{BB962C8B-B14F-4D97-AF65-F5344CB8AC3E}">
        <p14:creationId xmlns:p14="http://schemas.microsoft.com/office/powerpoint/2010/main" val="265831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8"/>
            <a:ext cx="78867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70A9B7-275A-48D6-9EE7-B23AD42879E3}" type="slidenum">
              <a:rPr lang="en-US"/>
              <a:pPr>
                <a:defRPr/>
              </a:pPr>
              <a:t>‹#›</a:t>
            </a:fld>
            <a:endParaRPr lang="en-US"/>
          </a:p>
        </p:txBody>
      </p:sp>
    </p:spTree>
    <p:extLst>
      <p:ext uri="{BB962C8B-B14F-4D97-AF65-F5344CB8AC3E}">
        <p14:creationId xmlns:p14="http://schemas.microsoft.com/office/powerpoint/2010/main" val="49228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578AD7-5B19-4108-BF70-6D386AF09241}" type="slidenum">
              <a:rPr lang="en-US"/>
              <a:pPr>
                <a:defRPr/>
              </a:pPr>
              <a:t>‹#›</a:t>
            </a:fld>
            <a:endParaRPr lang="en-US"/>
          </a:p>
        </p:txBody>
      </p:sp>
    </p:spTree>
    <p:extLst>
      <p:ext uri="{BB962C8B-B14F-4D97-AF65-F5344CB8AC3E}">
        <p14:creationId xmlns:p14="http://schemas.microsoft.com/office/powerpoint/2010/main" val="143923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30238" y="365125"/>
            <a:ext cx="78867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30238" y="2505075"/>
            <a:ext cx="386873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29150" y="2505075"/>
            <a:ext cx="38877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80F694-66CC-41E7-B796-E7FB478B1BAE}" type="slidenum">
              <a:rPr lang="en-US"/>
              <a:pPr>
                <a:defRPr/>
              </a:pPr>
              <a:t>‹#›</a:t>
            </a:fld>
            <a:endParaRPr lang="en-US"/>
          </a:p>
        </p:txBody>
      </p:sp>
    </p:spTree>
    <p:extLst>
      <p:ext uri="{BB962C8B-B14F-4D97-AF65-F5344CB8AC3E}">
        <p14:creationId xmlns:p14="http://schemas.microsoft.com/office/powerpoint/2010/main" val="416556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A3157B-14C3-4F78-9CA3-17C7DB0E6B01}" type="slidenum">
              <a:rPr lang="en-US"/>
              <a:pPr>
                <a:defRPr/>
              </a:pPr>
              <a:t>‹#›</a:t>
            </a:fld>
            <a:endParaRPr lang="en-US"/>
          </a:p>
        </p:txBody>
      </p:sp>
    </p:spTree>
    <p:extLst>
      <p:ext uri="{BB962C8B-B14F-4D97-AF65-F5344CB8AC3E}">
        <p14:creationId xmlns:p14="http://schemas.microsoft.com/office/powerpoint/2010/main" val="414771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019BF6-A017-4A8B-A9E5-D5A8FC1ACB70}" type="slidenum">
              <a:rPr lang="en-US"/>
              <a:pPr>
                <a:defRPr/>
              </a:pPr>
              <a:t>‹#›</a:t>
            </a:fld>
            <a:endParaRPr lang="en-US"/>
          </a:p>
        </p:txBody>
      </p:sp>
    </p:spTree>
    <p:extLst>
      <p:ext uri="{BB962C8B-B14F-4D97-AF65-F5344CB8AC3E}">
        <p14:creationId xmlns:p14="http://schemas.microsoft.com/office/powerpoint/2010/main" val="288823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0238" y="457200"/>
            <a:ext cx="2949575"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CE0DFC-E24D-4FA5-99D3-B926B848F531}" type="slidenum">
              <a:rPr lang="en-US"/>
              <a:pPr>
                <a:defRPr/>
              </a:pPr>
              <a:t>‹#›</a:t>
            </a:fld>
            <a:endParaRPr lang="en-US"/>
          </a:p>
        </p:txBody>
      </p:sp>
    </p:spTree>
    <p:extLst>
      <p:ext uri="{BB962C8B-B14F-4D97-AF65-F5344CB8AC3E}">
        <p14:creationId xmlns:p14="http://schemas.microsoft.com/office/powerpoint/2010/main" val="361217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0238" y="457200"/>
            <a:ext cx="2949575"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B00C9D-CF5F-4C4C-82C1-A8104CF475F8}" type="slidenum">
              <a:rPr lang="en-US"/>
              <a:pPr>
                <a:defRPr/>
              </a:pPr>
              <a:t>‹#›</a:t>
            </a:fld>
            <a:endParaRPr lang="en-US"/>
          </a:p>
        </p:txBody>
      </p:sp>
    </p:spTree>
    <p:extLst>
      <p:ext uri="{BB962C8B-B14F-4D97-AF65-F5344CB8AC3E}">
        <p14:creationId xmlns:p14="http://schemas.microsoft.com/office/powerpoint/2010/main" val="256359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A052DFD-A40B-4B20-BF82-2AF88F96B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sz="half" idx="1"/>
          </p:nvPr>
        </p:nvSpPr>
        <p:spPr>
          <a:xfrm>
            <a:off x="685800" y="304800"/>
            <a:ext cx="4038600" cy="6172200"/>
          </a:xfrm>
        </p:spPr>
        <p:txBody>
          <a:bodyPr/>
          <a:lstStyle/>
          <a:p>
            <a:pPr marL="0" indent="0" algn="ctr">
              <a:buFontTx/>
              <a:buNone/>
              <a:defRPr/>
            </a:pPr>
            <a:endParaRPr lang="en-US" sz="2800" b="1" dirty="0" smtClean="0">
              <a:solidFill>
                <a:srgbClr val="261AC0"/>
              </a:solidFill>
              <a:latin typeface="GillSansStd-Bold"/>
            </a:endParaRPr>
          </a:p>
          <a:p>
            <a:pPr marL="0" indent="0" algn="ctr">
              <a:buFontTx/>
              <a:buNone/>
              <a:defRPr/>
            </a:pPr>
            <a:r>
              <a:rPr lang="en-US" sz="2800" b="1" dirty="0" smtClean="0">
                <a:solidFill>
                  <a:srgbClr val="261AC0"/>
                </a:solidFill>
                <a:latin typeface="GillSansStd-Bold"/>
              </a:rPr>
              <a:t>Second Week of</a:t>
            </a:r>
          </a:p>
          <a:p>
            <a:pPr marL="0" indent="0" algn="ctr">
              <a:buFontTx/>
              <a:buNone/>
              <a:defRPr/>
            </a:pPr>
            <a:r>
              <a:rPr lang="en-US" sz="2800" b="1" dirty="0" smtClean="0">
                <a:solidFill>
                  <a:srgbClr val="261AC0"/>
                </a:solidFill>
                <a:latin typeface="GillSansStd-Bold"/>
              </a:rPr>
              <a:t>Development: </a:t>
            </a:r>
            <a:r>
              <a:rPr lang="en-US" sz="2800" b="1" dirty="0" err="1" smtClean="0">
                <a:solidFill>
                  <a:srgbClr val="261AC0"/>
                </a:solidFill>
                <a:latin typeface="GillSansStd-Bold"/>
              </a:rPr>
              <a:t>Bilaminar</a:t>
            </a:r>
            <a:r>
              <a:rPr lang="en-US" sz="2800" b="1" dirty="0">
                <a:solidFill>
                  <a:srgbClr val="261AC0"/>
                </a:solidFill>
                <a:latin typeface="GillSansStd-Bold"/>
              </a:rPr>
              <a:t> </a:t>
            </a:r>
            <a:r>
              <a:rPr lang="en-US" sz="2800" b="1" dirty="0" smtClean="0">
                <a:solidFill>
                  <a:srgbClr val="261AC0"/>
                </a:solidFill>
                <a:latin typeface="GillSansStd-Bold"/>
              </a:rPr>
              <a:t>Germ Disc</a:t>
            </a:r>
            <a:endParaRPr lang="en-US" sz="2800" dirty="0" smtClean="0">
              <a:latin typeface="Sylfaen" panose="010A0502050306030303" pitchFamily="18" charset="0"/>
            </a:endParaRPr>
          </a:p>
          <a:p>
            <a:pPr algn="ctr" eaLnBrk="1" hangingPunct="1">
              <a:lnSpc>
                <a:spcPct val="90000"/>
              </a:lnSpc>
              <a:buFontTx/>
              <a:buNone/>
              <a:defRPr/>
            </a:pPr>
            <a:endParaRPr lang="en-US" sz="2800" dirty="0" smtClean="0"/>
          </a:p>
          <a:p>
            <a:pPr algn="ctr" eaLnBrk="1" hangingPunct="1">
              <a:lnSpc>
                <a:spcPct val="90000"/>
              </a:lnSpc>
              <a:buFontTx/>
              <a:buNone/>
              <a:defRPr/>
            </a:pPr>
            <a:endParaRPr lang="en-US" sz="2800" dirty="0"/>
          </a:p>
          <a:p>
            <a:pPr algn="ctr" eaLnBrk="1" hangingPunct="1">
              <a:lnSpc>
                <a:spcPct val="90000"/>
              </a:lnSpc>
              <a:buFontTx/>
              <a:buNone/>
              <a:defRPr/>
            </a:pPr>
            <a:endParaRPr lang="en-US" sz="2800" dirty="0" smtClean="0"/>
          </a:p>
          <a:p>
            <a:pPr algn="ctr" eaLnBrk="1" hangingPunct="1">
              <a:lnSpc>
                <a:spcPct val="90000"/>
              </a:lnSpc>
              <a:buFontTx/>
              <a:buNone/>
              <a:defRPr/>
            </a:pPr>
            <a:endParaRPr lang="en-US" sz="2800" dirty="0"/>
          </a:p>
          <a:p>
            <a:pPr algn="ctr" eaLnBrk="1" hangingPunct="1">
              <a:lnSpc>
                <a:spcPct val="90000"/>
              </a:lnSpc>
              <a:buFontTx/>
              <a:buNone/>
              <a:defRPr/>
            </a:pPr>
            <a:endParaRPr lang="en-US" sz="2800" dirty="0" smtClean="0"/>
          </a:p>
          <a:p>
            <a:pPr algn="ctr" eaLnBrk="1" hangingPunct="1">
              <a:lnSpc>
                <a:spcPct val="90000"/>
              </a:lnSpc>
              <a:buFontTx/>
              <a:buNone/>
              <a:defRPr/>
            </a:pPr>
            <a:endParaRPr lang="en-US" sz="2800" dirty="0"/>
          </a:p>
          <a:p>
            <a:pPr algn="ctr" eaLnBrk="1" hangingPunct="1">
              <a:lnSpc>
                <a:spcPct val="90000"/>
              </a:lnSpc>
              <a:buFontTx/>
              <a:buNone/>
              <a:defRPr/>
            </a:pPr>
            <a:endParaRPr lang="en-US" sz="2800" dirty="0" smtClean="0"/>
          </a:p>
          <a:p>
            <a:pPr algn="ctr" eaLnBrk="1" hangingPunct="1">
              <a:lnSpc>
                <a:spcPct val="90000"/>
              </a:lnSpc>
              <a:buFontTx/>
              <a:buNone/>
              <a:defRPr/>
            </a:pPr>
            <a:r>
              <a:rPr lang="en-US" sz="2800" i="1" u="sng" dirty="0" err="1" smtClean="0">
                <a:solidFill>
                  <a:srgbClr val="FF0000"/>
                </a:solidFill>
              </a:rPr>
              <a:t>Dr.Sumeya</a:t>
            </a:r>
            <a:endParaRPr lang="en-US" sz="2800" i="1" u="sng" dirty="0" smtClean="0">
              <a:solidFill>
                <a:srgbClr val="FF0000"/>
              </a:solidFill>
            </a:endParaRPr>
          </a:p>
        </p:txBody>
      </p:sp>
      <p:pic>
        <p:nvPicPr>
          <p:cNvPr id="2051" name="Picture 5" descr="http://www.med.kyoto-u.ac.jp/E/grad_school/institute/images/congenital_photo.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1524000"/>
            <a:ext cx="3810000" cy="3846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p:txBody>
          <a:bodyPr/>
          <a:lstStyle/>
          <a:p>
            <a:endParaRPr lang="ar-SA" altLang="en-US" smtClean="0"/>
          </a:p>
        </p:txBody>
      </p:sp>
      <p:sp>
        <p:nvSpPr>
          <p:cNvPr id="11267" name="عنصر نائب للمحتوى 2"/>
          <p:cNvSpPr>
            <a:spLocks noGrp="1"/>
          </p:cNvSpPr>
          <p:nvPr>
            <p:ph idx="1"/>
          </p:nvPr>
        </p:nvSpPr>
        <p:spPr/>
        <p:txBody>
          <a:bodyPr/>
          <a:lstStyle/>
          <a:p>
            <a:pPr marL="0" indent="0">
              <a:buFontTx/>
              <a:buNone/>
            </a:pPr>
            <a:r>
              <a:rPr lang="en-US" altLang="en-US" sz="2400" smtClean="0"/>
              <a:t>cells of the syncytiotrophoblast penetrate deeper into the stroma and erode the endothelial lining of the maternal capillaries.</a:t>
            </a:r>
          </a:p>
          <a:p>
            <a:pPr marL="0" indent="0">
              <a:buFontTx/>
              <a:buNone/>
            </a:pPr>
            <a:r>
              <a:rPr lang="en-US" altLang="en-US" sz="2400" smtClean="0"/>
              <a:t>These capillaries, which are congested and dilated, </a:t>
            </a:r>
            <a:r>
              <a:rPr lang="en-US" altLang="en-US" sz="2400" smtClean="0">
                <a:solidFill>
                  <a:srgbClr val="FF0000"/>
                </a:solidFill>
              </a:rPr>
              <a:t>are known as sinusoids</a:t>
            </a:r>
            <a:r>
              <a:rPr lang="en-US" altLang="en-US" sz="2400" smtClean="0"/>
              <a:t>.</a:t>
            </a:r>
          </a:p>
          <a:p>
            <a:pPr marL="0" indent="0">
              <a:buFontTx/>
              <a:buNone/>
            </a:pPr>
            <a:r>
              <a:rPr lang="en-US" altLang="en-US" sz="2400" smtClean="0"/>
              <a:t> The syncytial lacunae become continuous with the sinusoids, and maternal blood enters the lacunar system.</a:t>
            </a:r>
          </a:p>
          <a:p>
            <a:pPr marL="0" indent="0">
              <a:buFontTx/>
              <a:buNone/>
            </a:pPr>
            <a:r>
              <a:rPr lang="en-US" altLang="en-US" sz="2400" smtClean="0"/>
              <a:t>As the trophoblast continues to erode more and more sinusoids, maternal blood begins to fl ow through the trophoblastic system, establishing the </a:t>
            </a:r>
            <a:r>
              <a:rPr lang="en-US" altLang="en-US" sz="2400" b="1" smtClean="0">
                <a:solidFill>
                  <a:srgbClr val="FF0000"/>
                </a:solidFill>
              </a:rPr>
              <a:t>uteroplacental circulation.</a:t>
            </a:r>
            <a:endParaRPr lang="ar-SA" altLang="en-US" sz="2400" b="1"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228600" y="228600"/>
            <a:ext cx="2895600" cy="6400800"/>
          </a:xfrm>
        </p:spPr>
        <p:txBody>
          <a:bodyPr/>
          <a:lstStyle/>
          <a:p>
            <a:pPr eaLnBrk="1" hangingPunct="1">
              <a:buFontTx/>
              <a:buNone/>
            </a:pPr>
            <a:r>
              <a:rPr lang="en-US" altLang="en-US" sz="2400" smtClean="0">
                <a:latin typeface="Sylfaen" panose="010A0502050306030303" pitchFamily="18" charset="0"/>
              </a:rPr>
              <a:t>New cells appear between the yolk sac and the cytotrophoblast</a:t>
            </a:r>
          </a:p>
          <a:p>
            <a:pPr eaLnBrk="1" hangingPunct="1">
              <a:buFontTx/>
              <a:buNone/>
            </a:pPr>
            <a:r>
              <a:rPr lang="en-US" altLang="en-US" sz="2400" smtClean="0">
                <a:latin typeface="Sylfaen" panose="010A0502050306030303" pitchFamily="18" charset="0"/>
              </a:rPr>
              <a:t>They form a layer of loose connective tissue: extraembryonic mesoderm.</a:t>
            </a:r>
          </a:p>
          <a:p>
            <a:pPr eaLnBrk="1" hangingPunct="1">
              <a:buFontTx/>
              <a:buNone/>
            </a:pPr>
            <a:r>
              <a:rPr lang="en-US" altLang="en-US" sz="2400" smtClean="0">
                <a:latin typeface="Sylfaen" panose="010A0502050306030303" pitchFamily="18" charset="0"/>
              </a:rPr>
              <a:t>Cavities or spaces appear in the extra-embryonic mesoderm </a:t>
            </a:r>
          </a:p>
          <a:p>
            <a:pPr eaLnBrk="1" hangingPunct="1">
              <a:buFontTx/>
              <a:buNone/>
            </a:pPr>
            <a:endParaRPr lang="en-US" altLang="en-US" sz="2400" smtClean="0">
              <a:latin typeface="Sylfaen" panose="010A0502050306030303" pitchFamily="18" charset="0"/>
            </a:endParaRPr>
          </a:p>
        </p:txBody>
      </p:sp>
      <p:pic>
        <p:nvPicPr>
          <p:cNvPr id="12291" name="Picture 9" descr="C:\Documents and Settings\Steve Grande\Desktop\03_004.jpg"/>
          <p:cNvPicPr>
            <a:picLocks noChangeAspect="1" noChangeArrowheads="1"/>
          </p:cNvPicPr>
          <p:nvPr>
            <p:ph type="chart" sz="half" idx="2"/>
          </p:nvPr>
        </p:nvPicPr>
        <p:blipFill>
          <a:blip r:embed="rId2">
            <a:extLst>
              <a:ext uri="{28A0092B-C50C-407E-A947-70E740481C1C}">
                <a14:useLocalDpi xmlns:a14="http://schemas.microsoft.com/office/drawing/2010/main" val="0"/>
              </a:ext>
            </a:extLst>
          </a:blip>
          <a:srcRect l="9143" t="2551" r="9143" b="25519"/>
          <a:stretch>
            <a:fillRect/>
          </a:stretch>
        </p:blipFill>
        <p:spPr>
          <a:xfrm>
            <a:off x="3276600" y="228600"/>
            <a:ext cx="5583238"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Line 10"/>
          <p:cNvSpPr>
            <a:spLocks noChangeShapeType="1"/>
          </p:cNvSpPr>
          <p:nvPr/>
        </p:nvSpPr>
        <p:spPr bwMode="auto">
          <a:xfrm flipV="1">
            <a:off x="2362200" y="4572000"/>
            <a:ext cx="21336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228600" y="152400"/>
            <a:ext cx="3505200" cy="6172200"/>
          </a:xfrm>
        </p:spPr>
        <p:txBody>
          <a:bodyPr/>
          <a:lstStyle/>
          <a:p>
            <a:pPr marL="457200" indent="-457200" eaLnBrk="1" hangingPunct="1">
              <a:lnSpc>
                <a:spcPct val="90000"/>
              </a:lnSpc>
              <a:buFontTx/>
              <a:buNone/>
            </a:pPr>
            <a:r>
              <a:rPr lang="en-US" altLang="en-US" sz="2400" smtClean="0">
                <a:latin typeface="Sylfaen" panose="010A0502050306030303" pitchFamily="18" charset="0"/>
              </a:rPr>
              <a:t>The cavities form a new space- the </a:t>
            </a:r>
            <a:r>
              <a:rPr lang="en-US" altLang="en-US" sz="2400" b="1" smtClean="0">
                <a:solidFill>
                  <a:srgbClr val="FF0000"/>
                </a:solidFill>
                <a:latin typeface="Sylfaen" panose="010A0502050306030303" pitchFamily="18" charset="0"/>
              </a:rPr>
              <a:t>chorionic cavity</a:t>
            </a:r>
          </a:p>
          <a:p>
            <a:pPr marL="457200" indent="-457200" eaLnBrk="1" hangingPunct="1">
              <a:lnSpc>
                <a:spcPct val="90000"/>
              </a:lnSpc>
              <a:buFontTx/>
              <a:buNone/>
            </a:pPr>
            <a:r>
              <a:rPr lang="en-US" altLang="en-US" sz="2400" smtClean="0">
                <a:latin typeface="Sylfaen" panose="010A0502050306030303" pitchFamily="18" charset="0"/>
              </a:rPr>
              <a:t>The cavity divides the extraembryonic mesoderm into the </a:t>
            </a:r>
          </a:p>
          <a:p>
            <a:pPr marL="457200" indent="-457200" eaLnBrk="1" hangingPunct="1">
              <a:lnSpc>
                <a:spcPct val="90000"/>
              </a:lnSpc>
              <a:buFontTx/>
              <a:buAutoNum type="arabicPeriod"/>
            </a:pPr>
            <a:r>
              <a:rPr lang="en-US" altLang="en-US" sz="2400" smtClean="0">
                <a:latin typeface="Sylfaen" panose="010A0502050306030303" pitchFamily="18" charset="0"/>
              </a:rPr>
              <a:t>Extraembryonic somatic mesoderm- lining trophoblast and amnion</a:t>
            </a:r>
          </a:p>
          <a:p>
            <a:pPr marL="457200" indent="-457200" eaLnBrk="1" hangingPunct="1">
              <a:lnSpc>
                <a:spcPct val="90000"/>
              </a:lnSpc>
              <a:buFontTx/>
              <a:buAutoNum type="arabicPeriod"/>
            </a:pPr>
            <a:r>
              <a:rPr lang="en-US" altLang="en-US" sz="2400" smtClean="0">
                <a:latin typeface="Sylfaen" panose="010A0502050306030303" pitchFamily="18" charset="0"/>
              </a:rPr>
              <a:t>Extraembryonic splanchnic mesoderm- lines the yolk sac </a:t>
            </a:r>
          </a:p>
        </p:txBody>
      </p:sp>
      <p:pic>
        <p:nvPicPr>
          <p:cNvPr id="13315" name="Picture 10" descr="C:\Documents and Settings\Steve Grande\Desktop\Embrology\Langman\c03\03_006.jpg"/>
          <p:cNvPicPr>
            <a:picLocks noChangeAspect="1" noChangeArrowheads="1"/>
          </p:cNvPicPr>
          <p:nvPr/>
        </p:nvPicPr>
        <p:blipFill>
          <a:blip r:embed="rId2">
            <a:extLst>
              <a:ext uri="{28A0092B-C50C-407E-A947-70E740481C1C}">
                <a14:useLocalDpi xmlns:a14="http://schemas.microsoft.com/office/drawing/2010/main" val="0"/>
              </a:ext>
            </a:extLst>
          </a:blip>
          <a:srcRect l="12590" t="2551" r="17168" b="24243"/>
          <a:stretch>
            <a:fillRect/>
          </a:stretch>
        </p:blipFill>
        <p:spPr bwMode="auto">
          <a:xfrm>
            <a:off x="3962400" y="609600"/>
            <a:ext cx="48291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p:txBody>
          <a:bodyPr/>
          <a:lstStyle/>
          <a:p>
            <a:endParaRPr lang="ar-SA" altLang="en-US" smtClean="0"/>
          </a:p>
        </p:txBody>
      </p:sp>
      <p:sp>
        <p:nvSpPr>
          <p:cNvPr id="14339" name="عنصر نائب للمحتوى 2"/>
          <p:cNvSpPr>
            <a:spLocks noGrp="1"/>
          </p:cNvSpPr>
          <p:nvPr>
            <p:ph idx="1"/>
          </p:nvPr>
        </p:nvSpPr>
        <p:spPr/>
        <p:txBody>
          <a:bodyPr/>
          <a:lstStyle/>
          <a:p>
            <a:r>
              <a:rPr lang="en-US" altLang="en-US" sz="2400" smtClean="0"/>
              <a:t>Growth of the bilaminar disc is relatively slow compared with that of the trophoblast; consequently, the disc remains very small . </a:t>
            </a:r>
          </a:p>
          <a:p>
            <a:r>
              <a:rPr lang="en-US" altLang="en-US" sz="2400" smtClean="0">
                <a:solidFill>
                  <a:srgbClr val="FF0000"/>
                </a:solidFill>
              </a:rPr>
              <a:t>Cells of the endometrium</a:t>
            </a:r>
            <a:r>
              <a:rPr lang="en-US" altLang="en-US" sz="2400" smtClean="0"/>
              <a:t>, meanwhile, become polyhedral and loaded with glycogen and lipids; intercellular spaces are filled with extravasate, and the tissue is edematous. </a:t>
            </a:r>
          </a:p>
          <a:p>
            <a:r>
              <a:rPr lang="en-US" altLang="en-US" sz="2400" smtClean="0"/>
              <a:t>These changes, known as </a:t>
            </a:r>
            <a:r>
              <a:rPr lang="en-US" altLang="en-US" sz="2400" b="1" smtClean="0">
                <a:solidFill>
                  <a:srgbClr val="FF0000"/>
                </a:solidFill>
              </a:rPr>
              <a:t>the decidua reaction</a:t>
            </a:r>
            <a:r>
              <a:rPr lang="en-US" altLang="en-US" sz="2400" smtClean="0"/>
              <a:t>, at fi rst are confi ned to the area immediately surrounding the implantation site but soon occur throughout the endometrium.</a:t>
            </a:r>
            <a:endParaRPr lang="ar-SA" altLang="en-U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Steve Grande\Desktop\Embrology\Langman\c03\03_006.jpg"/>
          <p:cNvPicPr>
            <a:picLocks noChangeAspect="1" noChangeArrowheads="1"/>
          </p:cNvPicPr>
          <p:nvPr/>
        </p:nvPicPr>
        <p:blipFill>
          <a:blip r:embed="rId2">
            <a:extLst>
              <a:ext uri="{28A0092B-C50C-407E-A947-70E740481C1C}">
                <a14:useLocalDpi xmlns:a14="http://schemas.microsoft.com/office/drawing/2010/main" val="0"/>
              </a:ext>
            </a:extLst>
          </a:blip>
          <a:srcRect l="17168" t="3828" r="19456" b="25519"/>
          <a:stretch>
            <a:fillRect/>
          </a:stretch>
        </p:blipFill>
        <p:spPr bwMode="auto">
          <a:xfrm>
            <a:off x="1600200" y="304800"/>
            <a:ext cx="637222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p:txBody>
          <a:bodyPr/>
          <a:lstStyle/>
          <a:p>
            <a:r>
              <a:rPr lang="en-US" altLang="en-US" sz="4400" b="1" smtClean="0">
                <a:solidFill>
                  <a:srgbClr val="FF0000"/>
                </a:solidFill>
              </a:rPr>
              <a:t>DAY 13</a:t>
            </a:r>
            <a:endParaRPr lang="ar-SA" altLang="en-US" sz="4400" b="1" smtClean="0">
              <a:solidFill>
                <a:srgbClr val="FF0000"/>
              </a:solidFill>
            </a:endParaRPr>
          </a:p>
        </p:txBody>
      </p:sp>
      <p:pic>
        <p:nvPicPr>
          <p:cNvPr id="16387"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7788" y="304800"/>
            <a:ext cx="5180012" cy="6019800"/>
          </a:xfrm>
        </p:spPr>
      </p:pic>
      <p:sp>
        <p:nvSpPr>
          <p:cNvPr id="16388" name="عنصر نائب للنص 3"/>
          <p:cNvSpPr>
            <a:spLocks noGrp="1"/>
          </p:cNvSpPr>
          <p:nvPr>
            <p:ph type="body" sz="half" idx="2"/>
          </p:nvPr>
        </p:nvSpPr>
        <p:spPr/>
        <p:txBody>
          <a:bodyPr/>
          <a:lstStyle/>
          <a:p>
            <a:r>
              <a:rPr lang="en-US" altLang="en-US" sz="2400" smtClean="0"/>
              <a:t>By the 13th day of development, the surface</a:t>
            </a:r>
          </a:p>
          <a:p>
            <a:r>
              <a:rPr lang="en-US" altLang="en-US" sz="2400" smtClean="0"/>
              <a:t>defect in the endometrium has usually healed.</a:t>
            </a:r>
            <a:endParaRPr lang="ar-SA" alt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title"/>
          </p:nvPr>
        </p:nvSpPr>
        <p:spPr/>
        <p:txBody>
          <a:bodyPr/>
          <a:lstStyle/>
          <a:p>
            <a:endParaRPr lang="ar-SA" altLang="en-US" smtClean="0"/>
          </a:p>
        </p:txBody>
      </p:sp>
      <p:sp>
        <p:nvSpPr>
          <p:cNvPr id="17411" name="عنصر نائب للمحتوى 2"/>
          <p:cNvSpPr>
            <a:spLocks noGrp="1"/>
          </p:cNvSpPr>
          <p:nvPr>
            <p:ph idx="1"/>
          </p:nvPr>
        </p:nvSpPr>
        <p:spPr/>
        <p:txBody>
          <a:bodyPr/>
          <a:lstStyle/>
          <a:p>
            <a:r>
              <a:rPr lang="en-US" altLang="en-US" sz="2800" smtClean="0"/>
              <a:t>however, bleeding occurs at the implantation site as a result of increased blood flow into the lacunar spaces. Because this bleeding occurs near the </a:t>
            </a:r>
            <a:r>
              <a:rPr lang="en-US" altLang="en-US" sz="2800" smtClean="0">
                <a:solidFill>
                  <a:srgbClr val="FF0000"/>
                </a:solidFill>
              </a:rPr>
              <a:t>28th </a:t>
            </a:r>
            <a:r>
              <a:rPr lang="en-US" altLang="en-US" sz="2800" smtClean="0"/>
              <a:t>day of the menstrual cycle , it may be confused with normal menstrual bleeding and, therefore , may cause inaccuracy in determining the expected delivery date.  </a:t>
            </a:r>
            <a:endParaRPr lang="ar-SA" alt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p:cNvSpPr>
            <a:spLocks noGrp="1"/>
          </p:cNvSpPr>
          <p:nvPr>
            <p:ph type="title"/>
          </p:nvPr>
        </p:nvSpPr>
        <p:spPr/>
        <p:txBody>
          <a:bodyPr/>
          <a:lstStyle/>
          <a:p>
            <a:endParaRPr lang="ar-SA" altLang="en-US" smtClean="0"/>
          </a:p>
        </p:txBody>
      </p:sp>
      <p:sp>
        <p:nvSpPr>
          <p:cNvPr id="18435" name="عنصر نائب للمحتوى 2"/>
          <p:cNvSpPr>
            <a:spLocks noGrp="1"/>
          </p:cNvSpPr>
          <p:nvPr>
            <p:ph idx="1"/>
          </p:nvPr>
        </p:nvSpPr>
        <p:spPr/>
        <p:txBody>
          <a:bodyPr/>
          <a:lstStyle/>
          <a:p>
            <a:r>
              <a:rPr lang="en-US" altLang="en-US" sz="2400" smtClean="0"/>
              <a:t>The trophoblast is characterized by villous structures. Cells of the cytotrophoblast proliferate locally and penetrate into the syncytiotrophoblast ,forming cellular columns surrounded by syncytium .</a:t>
            </a:r>
          </a:p>
          <a:p>
            <a:r>
              <a:rPr lang="en-US" altLang="en-US" sz="2400" smtClean="0"/>
              <a:t> Cellular column with the syncytial covering are known as </a:t>
            </a:r>
            <a:r>
              <a:rPr lang="en-US" altLang="en-US" sz="2400" b="1" smtClean="0">
                <a:solidFill>
                  <a:srgbClr val="FF0000"/>
                </a:solidFill>
              </a:rPr>
              <a:t>primary villi .</a:t>
            </a:r>
          </a:p>
          <a:p>
            <a:r>
              <a:rPr lang="en-US" altLang="en-US" sz="2400" smtClean="0"/>
              <a:t>In the meantime , the hypoblast produces additional cells that migrate along the inside of the exocoelomic membrane. These cells proliferate and gradually form a new cavity within the exocoelomic cavity (</a:t>
            </a:r>
            <a:r>
              <a:rPr lang="en-US" altLang="en-US" sz="2400" b="1" smtClean="0">
                <a:solidFill>
                  <a:srgbClr val="FF0000"/>
                </a:solidFill>
              </a:rPr>
              <a:t>secondary yolk sac or definitive yolk sac )</a:t>
            </a:r>
          </a:p>
          <a:p>
            <a:endParaRPr lang="ar-SA" alt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صورة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7513"/>
            <a:ext cx="70866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endParaRPr lang="ar-SA" altLang="en-US" smtClean="0"/>
          </a:p>
        </p:txBody>
      </p:sp>
      <p:sp>
        <p:nvSpPr>
          <p:cNvPr id="20483" name="عنصر نائب للمحتوى 2"/>
          <p:cNvSpPr>
            <a:spLocks noGrp="1"/>
          </p:cNvSpPr>
          <p:nvPr>
            <p:ph idx="1"/>
          </p:nvPr>
        </p:nvSpPr>
        <p:spPr>
          <a:xfrm>
            <a:off x="685800" y="1143000"/>
            <a:ext cx="7772400" cy="4953000"/>
          </a:xfrm>
        </p:spPr>
        <p:txBody>
          <a:bodyPr/>
          <a:lstStyle/>
          <a:p>
            <a:r>
              <a:rPr lang="en-US" altLang="en-US" sz="2400" smtClean="0"/>
              <a:t>During its formation ,large portions of the exocoelomic cavity are pinched off. These portions are represented by </a:t>
            </a:r>
            <a:r>
              <a:rPr lang="en-US" altLang="en-US" sz="2400" b="1" smtClean="0">
                <a:solidFill>
                  <a:srgbClr val="FF0000"/>
                </a:solidFill>
              </a:rPr>
              <a:t>exocoelomic cysts </a:t>
            </a:r>
            <a:r>
              <a:rPr lang="en-US" altLang="en-US" sz="2400" smtClean="0"/>
              <a:t>, which are often found in the extraembryonic coelom or </a:t>
            </a:r>
            <a:r>
              <a:rPr lang="en-US" altLang="en-US" sz="2400" b="1" smtClean="0"/>
              <a:t>chorionic cavity</a:t>
            </a:r>
            <a:r>
              <a:rPr lang="en-US" altLang="en-US" sz="2400" smtClean="0"/>
              <a:t>.</a:t>
            </a:r>
          </a:p>
          <a:p>
            <a:r>
              <a:rPr lang="en-US" altLang="en-US" sz="2400" smtClean="0"/>
              <a:t>Meanwhile , the extraembryonic coelom expands and form a large cavity ,the </a:t>
            </a:r>
            <a:r>
              <a:rPr lang="en-US" altLang="en-US" sz="2400" b="1" smtClean="0">
                <a:solidFill>
                  <a:srgbClr val="FF0000"/>
                </a:solidFill>
              </a:rPr>
              <a:t>chorionic cavity </a:t>
            </a:r>
            <a:r>
              <a:rPr lang="en-US" altLang="en-US" sz="2400" smtClean="0"/>
              <a:t>.The extraembryonic mesoderm lining the inside of the cytotrophoblast is then known as the </a:t>
            </a:r>
            <a:r>
              <a:rPr lang="en-US" altLang="en-US" sz="2400" b="1" smtClean="0">
                <a:solidFill>
                  <a:srgbClr val="FF0000"/>
                </a:solidFill>
              </a:rPr>
              <a:t>chorionic plate </a:t>
            </a:r>
            <a:r>
              <a:rPr lang="en-US" altLang="en-US" sz="2400" smtClean="0"/>
              <a:t>.</a:t>
            </a:r>
          </a:p>
          <a:p>
            <a:r>
              <a:rPr lang="en-US" altLang="en-US" sz="2400" smtClean="0"/>
              <a:t>The only place where extraembyonic mesoderm traverse the chorionic cavity is in the </a:t>
            </a:r>
            <a:r>
              <a:rPr lang="en-US" altLang="en-US" sz="2400" b="1" smtClean="0">
                <a:solidFill>
                  <a:srgbClr val="FF0000"/>
                </a:solidFill>
              </a:rPr>
              <a:t>connecting stalk </a:t>
            </a:r>
            <a:r>
              <a:rPr lang="en-US" altLang="en-US" sz="2400" smtClean="0"/>
              <a:t>. With the development of blood vessels, the stalk becomes </a:t>
            </a:r>
            <a:r>
              <a:rPr lang="en-US" altLang="en-US" sz="2400" b="1" smtClean="0">
                <a:solidFill>
                  <a:srgbClr val="FF0000"/>
                </a:solidFill>
              </a:rPr>
              <a:t>umbilical cord.  </a:t>
            </a:r>
            <a:endParaRPr lang="ar-SA" altLang="en-US" sz="2400" b="1"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304800" y="304800"/>
            <a:ext cx="3352800" cy="6248400"/>
          </a:xfrm>
        </p:spPr>
        <p:txBody>
          <a:bodyPr/>
          <a:lstStyle/>
          <a:p>
            <a:pPr eaLnBrk="1" hangingPunct="1">
              <a:lnSpc>
                <a:spcPct val="90000"/>
              </a:lnSpc>
              <a:buFontTx/>
              <a:buNone/>
              <a:defRPr/>
            </a:pPr>
            <a:endParaRPr lang="en-US" sz="2000" dirty="0" smtClean="0">
              <a:solidFill>
                <a:srgbClr val="000000"/>
              </a:solidFill>
              <a:latin typeface="Sylfaen" panose="010A0502050306030303" pitchFamily="18" charset="0"/>
            </a:endParaRPr>
          </a:p>
          <a:p>
            <a:pPr algn="ctr" eaLnBrk="1" hangingPunct="1">
              <a:lnSpc>
                <a:spcPct val="90000"/>
              </a:lnSpc>
              <a:buFontTx/>
              <a:buNone/>
              <a:defRPr/>
            </a:pPr>
            <a:r>
              <a:rPr lang="en-US" sz="4400" b="1" dirty="0">
                <a:solidFill>
                  <a:srgbClr val="FF0000"/>
                </a:solidFill>
                <a:latin typeface="Sylfaen" panose="010A0502050306030303" pitchFamily="18" charset="0"/>
              </a:rPr>
              <a:t>DAY  8</a:t>
            </a:r>
            <a:endParaRPr lang="en-US" sz="4400" dirty="0">
              <a:solidFill>
                <a:srgbClr val="FF0000"/>
              </a:solidFill>
              <a:latin typeface="Sylfaen" panose="010A0502050306030303" pitchFamily="18" charset="0"/>
            </a:endParaRPr>
          </a:p>
          <a:p>
            <a:pPr eaLnBrk="1" hangingPunct="1">
              <a:lnSpc>
                <a:spcPct val="90000"/>
              </a:lnSpc>
              <a:buFontTx/>
              <a:buNone/>
              <a:defRPr/>
            </a:pPr>
            <a:endParaRPr lang="en-US" sz="2000" dirty="0" smtClean="0">
              <a:solidFill>
                <a:srgbClr val="000000"/>
              </a:solidFill>
              <a:latin typeface="Sylfaen" panose="010A0502050306030303" pitchFamily="18" charset="0"/>
            </a:endParaRPr>
          </a:p>
          <a:p>
            <a:pPr eaLnBrk="1" hangingPunct="1">
              <a:lnSpc>
                <a:spcPct val="90000"/>
              </a:lnSpc>
              <a:buFontTx/>
              <a:buNone/>
              <a:defRPr/>
            </a:pPr>
            <a:r>
              <a:rPr lang="en-US" sz="2000" dirty="0" smtClean="0">
                <a:solidFill>
                  <a:srgbClr val="000000"/>
                </a:solidFill>
                <a:latin typeface="Sylfaen" panose="010A0502050306030303" pitchFamily="18" charset="0"/>
              </a:rPr>
              <a:t>At </a:t>
            </a:r>
            <a:r>
              <a:rPr lang="en-US" sz="2000" dirty="0">
                <a:solidFill>
                  <a:srgbClr val="000000"/>
                </a:solidFill>
                <a:latin typeface="Sylfaen" panose="010A0502050306030303" pitchFamily="18" charset="0"/>
              </a:rPr>
              <a:t>the eighth day of development, the blastocyst is</a:t>
            </a:r>
          </a:p>
          <a:p>
            <a:pPr eaLnBrk="1" hangingPunct="1">
              <a:lnSpc>
                <a:spcPct val="90000"/>
              </a:lnSpc>
              <a:buFontTx/>
              <a:buNone/>
              <a:defRPr/>
            </a:pPr>
            <a:r>
              <a:rPr lang="en-US" sz="2000" dirty="0">
                <a:solidFill>
                  <a:srgbClr val="000000"/>
                </a:solidFill>
                <a:latin typeface="Sylfaen" panose="010A0502050306030303" pitchFamily="18" charset="0"/>
              </a:rPr>
              <a:t>partially embedded in the endometrial </a:t>
            </a:r>
            <a:r>
              <a:rPr lang="en-US" sz="2000" dirty="0" err="1">
                <a:solidFill>
                  <a:srgbClr val="000000"/>
                </a:solidFill>
                <a:latin typeface="Sylfaen" panose="010A0502050306030303" pitchFamily="18" charset="0"/>
              </a:rPr>
              <a:t>stroma</a:t>
            </a:r>
            <a:r>
              <a:rPr lang="en-US" sz="2000" dirty="0">
                <a:solidFill>
                  <a:srgbClr val="000000"/>
                </a:solidFill>
                <a:latin typeface="Sylfaen" panose="010A0502050306030303" pitchFamily="18" charset="0"/>
              </a:rPr>
              <a:t>. In</a:t>
            </a:r>
          </a:p>
          <a:p>
            <a:pPr eaLnBrk="1" hangingPunct="1">
              <a:lnSpc>
                <a:spcPct val="90000"/>
              </a:lnSpc>
              <a:buFontTx/>
              <a:buNone/>
              <a:defRPr/>
            </a:pPr>
            <a:r>
              <a:rPr lang="en-US" sz="2000" dirty="0">
                <a:solidFill>
                  <a:srgbClr val="000000"/>
                </a:solidFill>
                <a:latin typeface="Sylfaen" panose="010A0502050306030303" pitchFamily="18" charset="0"/>
              </a:rPr>
              <a:t>the area over the </a:t>
            </a:r>
            <a:r>
              <a:rPr lang="en-US" sz="2000" dirty="0" err="1">
                <a:solidFill>
                  <a:srgbClr val="000000"/>
                </a:solidFill>
                <a:latin typeface="Sylfaen" panose="010A0502050306030303" pitchFamily="18" charset="0"/>
              </a:rPr>
              <a:t>embryoblast</a:t>
            </a:r>
            <a:r>
              <a:rPr lang="en-US" sz="2000" dirty="0">
                <a:solidFill>
                  <a:srgbClr val="000000"/>
                </a:solidFill>
                <a:latin typeface="Sylfaen" panose="010A0502050306030303" pitchFamily="18" charset="0"/>
              </a:rPr>
              <a:t>, the </a:t>
            </a:r>
            <a:r>
              <a:rPr lang="en-US" sz="2000" dirty="0" err="1">
                <a:solidFill>
                  <a:srgbClr val="000000"/>
                </a:solidFill>
                <a:latin typeface="Sylfaen" panose="010A0502050306030303" pitchFamily="18" charset="0"/>
              </a:rPr>
              <a:t>trophoblast</a:t>
            </a:r>
            <a:r>
              <a:rPr lang="en-US" sz="2000" dirty="0">
                <a:solidFill>
                  <a:srgbClr val="000000"/>
                </a:solidFill>
                <a:latin typeface="Sylfaen" panose="010A0502050306030303" pitchFamily="18" charset="0"/>
              </a:rPr>
              <a:t> has</a:t>
            </a:r>
          </a:p>
          <a:p>
            <a:pPr eaLnBrk="1" hangingPunct="1">
              <a:lnSpc>
                <a:spcPct val="90000"/>
              </a:lnSpc>
              <a:buFontTx/>
              <a:buNone/>
              <a:defRPr/>
            </a:pPr>
            <a:r>
              <a:rPr lang="en-US" sz="2000" dirty="0">
                <a:solidFill>
                  <a:srgbClr val="000000"/>
                </a:solidFill>
                <a:latin typeface="Sylfaen" panose="010A0502050306030303" pitchFamily="18" charset="0"/>
              </a:rPr>
              <a:t>differentiated into two layers: (1) an inner layer of</a:t>
            </a:r>
          </a:p>
          <a:p>
            <a:pPr eaLnBrk="1" hangingPunct="1">
              <a:lnSpc>
                <a:spcPct val="90000"/>
              </a:lnSpc>
              <a:buFontTx/>
              <a:buNone/>
              <a:defRPr/>
            </a:pPr>
            <a:r>
              <a:rPr lang="en-US" sz="2000" dirty="0" err="1">
                <a:solidFill>
                  <a:srgbClr val="000000"/>
                </a:solidFill>
                <a:latin typeface="Sylfaen" panose="010A0502050306030303" pitchFamily="18" charset="0"/>
              </a:rPr>
              <a:t>mononucleated</a:t>
            </a:r>
            <a:r>
              <a:rPr lang="en-US" sz="2000" dirty="0">
                <a:solidFill>
                  <a:srgbClr val="000000"/>
                </a:solidFill>
                <a:latin typeface="Sylfaen" panose="010A0502050306030303" pitchFamily="18" charset="0"/>
              </a:rPr>
              <a:t> cells, the </a:t>
            </a:r>
            <a:r>
              <a:rPr lang="en-US" sz="2000" dirty="0">
                <a:solidFill>
                  <a:srgbClr val="FF0000"/>
                </a:solidFill>
                <a:latin typeface="Sylfaen" panose="010A0502050306030303" pitchFamily="18" charset="0"/>
              </a:rPr>
              <a:t>cytotrophoblast</a:t>
            </a:r>
            <a:r>
              <a:rPr lang="en-US" sz="2000" dirty="0">
                <a:solidFill>
                  <a:srgbClr val="000000"/>
                </a:solidFill>
                <a:latin typeface="Sylfaen" panose="010A0502050306030303" pitchFamily="18" charset="0"/>
              </a:rPr>
              <a:t>, and</a:t>
            </a:r>
          </a:p>
          <a:p>
            <a:pPr eaLnBrk="1" hangingPunct="1">
              <a:lnSpc>
                <a:spcPct val="90000"/>
              </a:lnSpc>
              <a:buFontTx/>
              <a:buNone/>
              <a:defRPr/>
            </a:pPr>
            <a:r>
              <a:rPr lang="en-US" sz="2000" dirty="0">
                <a:solidFill>
                  <a:srgbClr val="000000"/>
                </a:solidFill>
                <a:latin typeface="Sylfaen" panose="010A0502050306030303" pitchFamily="18" charset="0"/>
              </a:rPr>
              <a:t>(2) an outer multinucleated zone without distinct</a:t>
            </a:r>
          </a:p>
          <a:p>
            <a:pPr eaLnBrk="1" hangingPunct="1">
              <a:lnSpc>
                <a:spcPct val="90000"/>
              </a:lnSpc>
              <a:buFontTx/>
              <a:buNone/>
              <a:defRPr/>
            </a:pPr>
            <a:r>
              <a:rPr lang="en-US" sz="2000" dirty="0">
                <a:solidFill>
                  <a:srgbClr val="000000"/>
                </a:solidFill>
                <a:latin typeface="Sylfaen" panose="010A0502050306030303" pitchFamily="18" charset="0"/>
              </a:rPr>
              <a:t>cell boundaries, the </a:t>
            </a:r>
            <a:r>
              <a:rPr lang="en-US" sz="2000" dirty="0">
                <a:solidFill>
                  <a:srgbClr val="FF0000"/>
                </a:solidFill>
                <a:latin typeface="Sylfaen" panose="010A0502050306030303" pitchFamily="18" charset="0"/>
              </a:rPr>
              <a:t>syncytiotrophoblast.</a:t>
            </a:r>
          </a:p>
          <a:p>
            <a:pPr marL="533400" indent="-533400" eaLnBrk="1" hangingPunct="1">
              <a:buFontTx/>
              <a:buNone/>
              <a:defRPr/>
            </a:pPr>
            <a:endParaRPr lang="en-US" sz="2000" b="1" dirty="0" smtClean="0">
              <a:latin typeface="Sylfaen" panose="010A0502050306030303" pitchFamily="18" charset="0"/>
            </a:endParaRPr>
          </a:p>
        </p:txBody>
      </p:sp>
      <p:pic>
        <p:nvPicPr>
          <p:cNvPr id="3075" name="Picture 5" descr="C:\Documents and Settings\Steve Grande\Desktop\03_001.jpg"/>
          <p:cNvPicPr>
            <a:picLocks noChangeAspect="1" noChangeArrowheads="1"/>
          </p:cNvPicPr>
          <p:nvPr>
            <p:ph type="chart" sz="half" idx="2"/>
          </p:nvPr>
        </p:nvPicPr>
        <p:blipFill>
          <a:blip r:embed="rId2">
            <a:extLst>
              <a:ext uri="{28A0092B-C50C-407E-A947-70E740481C1C}">
                <a14:useLocalDpi xmlns:a14="http://schemas.microsoft.com/office/drawing/2010/main" val="0"/>
              </a:ext>
            </a:extLst>
          </a:blip>
          <a:srcRect b="27730"/>
          <a:stretch>
            <a:fillRect/>
          </a:stretch>
        </p:blipFill>
        <p:spPr>
          <a:xfrm>
            <a:off x="3429000" y="381000"/>
            <a:ext cx="54864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9" name="Oval 7"/>
          <p:cNvSpPr>
            <a:spLocks noChangeArrowheads="1"/>
          </p:cNvSpPr>
          <p:nvPr/>
        </p:nvSpPr>
        <p:spPr bwMode="auto">
          <a:xfrm>
            <a:off x="7696200" y="3581400"/>
            <a:ext cx="1066800" cy="914400"/>
          </a:xfrm>
          <a:prstGeom prst="ellipse">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SA" altLang="en-US" sz="2400"/>
          </a:p>
        </p:txBody>
      </p:sp>
      <p:sp>
        <p:nvSpPr>
          <p:cNvPr id="3080" name="Oval 8"/>
          <p:cNvSpPr>
            <a:spLocks noChangeArrowheads="1"/>
          </p:cNvSpPr>
          <p:nvPr/>
        </p:nvSpPr>
        <p:spPr bwMode="auto">
          <a:xfrm>
            <a:off x="7391400" y="5105400"/>
            <a:ext cx="1219200" cy="685800"/>
          </a:xfrm>
          <a:prstGeom prst="ellipse">
            <a:avLst/>
          </a:prstGeom>
          <a:noFill/>
          <a:ln w="5715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SA"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7"/>
          <p:cNvSpPr>
            <a:spLocks noGrp="1" noChangeArrowheads="1"/>
          </p:cNvSpPr>
          <p:nvPr>
            <p:ph type="body" sz="half" idx="1"/>
          </p:nvPr>
        </p:nvSpPr>
        <p:spPr>
          <a:xfrm>
            <a:off x="228600" y="457200"/>
            <a:ext cx="2590800" cy="5638800"/>
          </a:xfrm>
        </p:spPr>
        <p:txBody>
          <a:bodyPr/>
          <a:lstStyle/>
          <a:p>
            <a:pPr eaLnBrk="1" hangingPunct="1">
              <a:buFontTx/>
              <a:buNone/>
            </a:pPr>
            <a:r>
              <a:rPr lang="en-US" altLang="en-US" sz="2400" smtClean="0">
                <a:latin typeface="Sylfaen" panose="010A0502050306030303" pitchFamily="18" charset="0"/>
              </a:rPr>
              <a:t>At the end of the second week:</a:t>
            </a:r>
          </a:p>
          <a:p>
            <a:pPr eaLnBrk="1" hangingPunct="1">
              <a:buFontTx/>
              <a:buNone/>
            </a:pPr>
            <a:r>
              <a:rPr lang="en-US" altLang="en-US" sz="2400" b="1" smtClean="0">
                <a:latin typeface="Sylfaen" panose="010A0502050306030303" pitchFamily="18" charset="0"/>
              </a:rPr>
              <a:t>Trophoblast </a:t>
            </a:r>
            <a:r>
              <a:rPr lang="en-US" altLang="en-US" sz="2400" smtClean="0">
                <a:latin typeface="Sylfaen" panose="010A0502050306030303" pitchFamily="18" charset="0"/>
              </a:rPr>
              <a:t>has had a period of growth- greater than the embryoblast.</a:t>
            </a:r>
          </a:p>
          <a:p>
            <a:pPr eaLnBrk="1" hangingPunct="1">
              <a:buFontTx/>
              <a:buNone/>
            </a:pPr>
            <a:r>
              <a:rPr lang="en-US" altLang="en-US" sz="2400" smtClean="0">
                <a:latin typeface="Sylfaen" panose="010A0502050306030303" pitchFamily="18" charset="0"/>
              </a:rPr>
              <a:t>The 2 layer </a:t>
            </a:r>
            <a:r>
              <a:rPr lang="en-US" altLang="en-US" sz="2400" b="1" smtClean="0">
                <a:latin typeface="Sylfaen" panose="010A0502050306030303" pitchFamily="18" charset="0"/>
              </a:rPr>
              <a:t>bilaminar disc</a:t>
            </a:r>
            <a:r>
              <a:rPr lang="en-US" altLang="en-US" sz="2400" smtClean="0">
                <a:latin typeface="Sylfaen" panose="010A0502050306030303" pitchFamily="18" charset="0"/>
              </a:rPr>
              <a:t> is formed and will give rise to other tissues and structures.</a:t>
            </a:r>
          </a:p>
          <a:p>
            <a:pPr eaLnBrk="1" hangingPunct="1"/>
            <a:endParaRPr lang="en-US" altLang="en-US" sz="2400" smtClean="0">
              <a:latin typeface="Sylfaen" panose="010A0502050306030303" pitchFamily="18" charset="0"/>
            </a:endParaRPr>
          </a:p>
        </p:txBody>
      </p:sp>
      <p:pic>
        <p:nvPicPr>
          <p:cNvPr id="21507" name="Picture 1029" descr="C:\Documents and Settings\Steve Grande\Desktop\03_14ab.jpg"/>
          <p:cNvPicPr>
            <a:picLocks noChangeAspect="1" noChangeArrowheads="1"/>
          </p:cNvPicPr>
          <p:nvPr>
            <p:ph type="chart" sz="half" idx="2"/>
          </p:nvPr>
        </p:nvPicPr>
        <p:blipFill>
          <a:blip r:embed="rId2">
            <a:extLst>
              <a:ext uri="{28A0092B-C50C-407E-A947-70E740481C1C}">
                <a14:useLocalDpi xmlns:a14="http://schemas.microsoft.com/office/drawing/2010/main" val="0"/>
              </a:ext>
            </a:extLst>
          </a:blip>
          <a:srcRect l="7120" r="7120" b="60445"/>
          <a:stretch>
            <a:fillRect/>
          </a:stretch>
        </p:blipFill>
        <p:spPr>
          <a:xfrm>
            <a:off x="3016250" y="381000"/>
            <a:ext cx="589915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p:txBody>
          <a:bodyPr/>
          <a:lstStyle/>
          <a:p>
            <a:r>
              <a:rPr lang="en-US" altLang="en-US" smtClean="0">
                <a:cs typeface="Times New Roman" panose="02020603050405020304" pitchFamily="18" charset="0"/>
              </a:rPr>
              <a:t>Abnormal Implantation</a:t>
            </a:r>
            <a:endParaRPr lang="ar-SA" altLang="en-US" smtClean="0"/>
          </a:p>
        </p:txBody>
      </p:sp>
      <p:sp>
        <p:nvSpPr>
          <p:cNvPr id="3" name="عنصر نائب للمحتوى 2"/>
          <p:cNvSpPr>
            <a:spLocks noGrp="1"/>
          </p:cNvSpPr>
          <p:nvPr>
            <p:ph idx="1"/>
          </p:nvPr>
        </p:nvSpPr>
        <p:spPr/>
        <p:txBody>
          <a:bodyPr/>
          <a:lstStyle/>
          <a:p>
            <a:pPr>
              <a:defRPr/>
            </a:pPr>
            <a:r>
              <a:rPr lang="en-US" sz="2800" dirty="0" smtClean="0">
                <a:solidFill>
                  <a:srgbClr val="FF0000"/>
                </a:solidFill>
                <a:ea typeface="Times New Roman" panose="02020603050405020304" pitchFamily="18" charset="0"/>
              </a:rPr>
              <a:t>Ectopic Pregnancy</a:t>
            </a:r>
          </a:p>
          <a:p>
            <a:pPr marL="0" algn="just">
              <a:lnSpc>
                <a:spcPct val="150000"/>
              </a:lnSpc>
              <a:spcBef>
                <a:spcPts val="0"/>
              </a:spcBef>
              <a:spcAft>
                <a:spcPts val="800"/>
              </a:spcAft>
              <a:defRPr/>
            </a:pPr>
            <a:r>
              <a:rPr lang="en-US" sz="2800" dirty="0" smtClean="0">
                <a:ea typeface="Times New Roman" panose="02020603050405020304" pitchFamily="18" charset="0"/>
                <a:cs typeface="Arial" panose="020B0604020202020204" pitchFamily="34" charset="0"/>
              </a:rPr>
              <a:t>occurs if implantation is in uterine tube or outside the uterus (external surface of uterus, ovary,  gastrointestinal tract, </a:t>
            </a:r>
            <a:r>
              <a:rPr lang="en-US" sz="2800" dirty="0" err="1" smtClean="0">
                <a:ea typeface="Times New Roman" panose="02020603050405020304" pitchFamily="18" charset="0"/>
                <a:cs typeface="Arial" panose="020B0604020202020204" pitchFamily="34" charset="0"/>
              </a:rPr>
              <a:t>mesentry</a:t>
            </a:r>
            <a:r>
              <a:rPr lang="en-US" sz="2800" dirty="0" smtClean="0">
                <a:ea typeface="Times New Roman" panose="02020603050405020304" pitchFamily="18" charset="0"/>
                <a:cs typeface="Arial" panose="020B0604020202020204" pitchFamily="34" charset="0"/>
              </a:rPr>
              <a:t>, peritoneal wall)</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0" indent="0">
              <a:buFontTx/>
              <a:buNone/>
              <a:defRPr/>
            </a:pPr>
            <a:endParaRPr lang="ar-SA" sz="2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وان 1"/>
          <p:cNvSpPr>
            <a:spLocks noGrp="1"/>
          </p:cNvSpPr>
          <p:nvPr>
            <p:ph type="title"/>
          </p:nvPr>
        </p:nvSpPr>
        <p:spPr/>
        <p:txBody>
          <a:bodyPr/>
          <a:lstStyle/>
          <a:p>
            <a:r>
              <a:rPr lang="en-US" altLang="en-US" smtClean="0">
                <a:solidFill>
                  <a:srgbClr val="FF0000"/>
                </a:solidFill>
                <a:cs typeface="Times New Roman" panose="02020603050405020304" pitchFamily="18" charset="0"/>
              </a:rPr>
              <a:t>Ectopic Pregnancy</a:t>
            </a:r>
            <a:br>
              <a:rPr lang="en-US" altLang="en-US" smtClean="0">
                <a:solidFill>
                  <a:srgbClr val="FF0000"/>
                </a:solidFill>
                <a:cs typeface="Times New Roman" panose="02020603050405020304" pitchFamily="18" charset="0"/>
              </a:rPr>
            </a:br>
            <a:endParaRPr lang="ar-SA" altLang="en-US" smtClean="0"/>
          </a:p>
        </p:txBody>
      </p:sp>
      <p:pic>
        <p:nvPicPr>
          <p:cNvPr id="23555" name="صورة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449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عنصر نائب للنص 2"/>
          <p:cNvSpPr>
            <a:spLocks noGrp="1"/>
          </p:cNvSpPr>
          <p:nvPr>
            <p:ph type="body" sz="half" idx="1"/>
          </p:nvPr>
        </p:nvSpPr>
        <p:spPr/>
        <p:txBody>
          <a:bodyPr/>
          <a:lstStyle/>
          <a:p>
            <a:endParaRPr lang="ar-SA" altLang="en-US" smtClean="0"/>
          </a:p>
        </p:txBody>
      </p:sp>
      <p:pic>
        <p:nvPicPr>
          <p:cNvPr id="23557" name="عنصر نائب للصورة عبر إنترنت 4"/>
          <p:cNvPicPr>
            <a:picLocks noGrp="1" noChangeAspect="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24400" y="1981200"/>
            <a:ext cx="3962400" cy="4191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p:txBody>
          <a:bodyPr/>
          <a:lstStyle/>
          <a:p>
            <a:pPr>
              <a:lnSpc>
                <a:spcPct val="150000"/>
              </a:lnSpc>
              <a:spcAft>
                <a:spcPts val="800"/>
              </a:spcAft>
              <a:tabLst>
                <a:tab pos="1789113" algn="l"/>
              </a:tabLst>
            </a:pPr>
            <a:r>
              <a:rPr lang="en-US" altLang="en-US" b="1" smtClean="0">
                <a:solidFill>
                  <a:srgbClr val="FF0000"/>
                </a:solidFill>
                <a:ea typeface="Times New Roman" panose="02020603050405020304" pitchFamily="18" charset="0"/>
                <a:cs typeface="Arial" panose="020B0604020202020204" pitchFamily="34" charset="0"/>
              </a:rPr>
              <a:t>Hydatidiform Mole	</a:t>
            </a:r>
            <a:r>
              <a:rPr lang="en-US" altLang="en-US" sz="3600" smtClean="0">
                <a:solidFill>
                  <a:srgbClr val="FF0000"/>
                </a:solidFill>
                <a:latin typeface="Calibri" panose="020F0502020204030204" pitchFamily="34" charset="0"/>
                <a:ea typeface="Calibri" panose="020F0502020204030204" pitchFamily="34" charset="0"/>
                <a:cs typeface="Arial" panose="020B0604020202020204" pitchFamily="34" charset="0"/>
              </a:rPr>
              <a:t/>
            </a:r>
            <a:br>
              <a:rPr lang="en-US" altLang="en-US" sz="3600" smtClean="0">
                <a:solidFill>
                  <a:srgbClr val="FF0000"/>
                </a:solidFill>
                <a:latin typeface="Calibri" panose="020F0502020204030204" pitchFamily="34" charset="0"/>
                <a:ea typeface="Calibri" panose="020F0502020204030204" pitchFamily="34" charset="0"/>
                <a:cs typeface="Arial" panose="020B0604020202020204" pitchFamily="34" charset="0"/>
              </a:rPr>
            </a:br>
            <a:endParaRPr lang="ar-SA" altLang="en-US" smtClean="0">
              <a:solidFill>
                <a:srgbClr val="FF0000"/>
              </a:solidFill>
            </a:endParaRPr>
          </a:p>
        </p:txBody>
      </p:sp>
      <p:sp>
        <p:nvSpPr>
          <p:cNvPr id="24579" name="عنصر نائب للمحتوى 2"/>
          <p:cNvSpPr>
            <a:spLocks noGrp="1"/>
          </p:cNvSpPr>
          <p:nvPr>
            <p:ph idx="1"/>
          </p:nvPr>
        </p:nvSpPr>
        <p:spPr/>
        <p:txBody>
          <a:bodyPr/>
          <a:lstStyle/>
          <a:p>
            <a:r>
              <a:rPr lang="en-US" altLang="en-US" sz="2400" smtClean="0">
                <a:cs typeface="Times New Roman" panose="02020603050405020304" pitchFamily="18" charset="0"/>
              </a:rPr>
              <a:t>the conceptus trophoblast layers proliferates and not the embryoblast, </a:t>
            </a:r>
          </a:p>
          <a:p>
            <a:r>
              <a:rPr lang="en-US" altLang="en-US" sz="2400" smtClean="0">
                <a:cs typeface="Times New Roman" panose="02020603050405020304" pitchFamily="18" charset="0"/>
              </a:rPr>
              <a:t>A haploid sperm fertilizing an egg without a female pronucleus </a:t>
            </a:r>
          </a:p>
          <a:p>
            <a:r>
              <a:rPr lang="en-US" altLang="en-US" sz="2400" smtClean="0">
                <a:cs typeface="Times New Roman" panose="02020603050405020304" pitchFamily="18" charset="0"/>
              </a:rPr>
              <a:t>The tumour has a "grape-like" placental appearance without enclosed embryo formation. </a:t>
            </a:r>
            <a:endParaRPr lang="ar-SA" altLang="en-US"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صورة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629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p:txBody>
          <a:bodyPr/>
          <a:lstStyle/>
          <a:p>
            <a:pPr>
              <a:lnSpc>
                <a:spcPct val="150000"/>
              </a:lnSpc>
              <a:spcAft>
                <a:spcPts val="800"/>
              </a:spcAft>
            </a:pPr>
            <a:r>
              <a:rPr lang="en-US" altLang="en-US" b="1" smtClean="0">
                <a:solidFill>
                  <a:srgbClr val="FF0000"/>
                </a:solidFill>
                <a:ea typeface="Times New Roman" panose="02020603050405020304" pitchFamily="18" charset="0"/>
                <a:cs typeface="Arial" panose="020B0604020202020204" pitchFamily="34" charset="0"/>
              </a:rPr>
              <a:t>Abnormal Placental Sites</a:t>
            </a:r>
            <a:r>
              <a:rPr lang="en-US" altLang="en-US" sz="3600" smtClean="0">
                <a:solidFill>
                  <a:srgbClr val="FF0000"/>
                </a:solidFill>
                <a:latin typeface="Calibri" panose="020F0502020204030204" pitchFamily="34" charset="0"/>
                <a:ea typeface="Calibri" panose="020F0502020204030204" pitchFamily="34" charset="0"/>
                <a:cs typeface="Arial" panose="020B0604020202020204" pitchFamily="34" charset="0"/>
              </a:rPr>
              <a:t/>
            </a:r>
            <a:br>
              <a:rPr lang="en-US" altLang="en-US" sz="3600" smtClean="0">
                <a:solidFill>
                  <a:srgbClr val="FF0000"/>
                </a:solidFill>
                <a:latin typeface="Calibri" panose="020F0502020204030204" pitchFamily="34" charset="0"/>
                <a:ea typeface="Calibri" panose="020F0502020204030204" pitchFamily="34" charset="0"/>
                <a:cs typeface="Arial" panose="020B0604020202020204" pitchFamily="34" charset="0"/>
              </a:rPr>
            </a:br>
            <a:endParaRPr lang="ar-SA" altLang="en-US" smtClean="0">
              <a:solidFill>
                <a:srgbClr val="FF0000"/>
              </a:solidFill>
            </a:endParaRPr>
          </a:p>
        </p:txBody>
      </p:sp>
      <p:sp>
        <p:nvSpPr>
          <p:cNvPr id="3" name="عنصر نائب للمحتوى 2"/>
          <p:cNvSpPr>
            <a:spLocks noGrp="1"/>
          </p:cNvSpPr>
          <p:nvPr>
            <p:ph idx="1"/>
          </p:nvPr>
        </p:nvSpPr>
        <p:spPr/>
        <p:txBody>
          <a:bodyPr/>
          <a:lstStyle/>
          <a:p>
            <a:pPr eaLnBrk="1" hangingPunct="1">
              <a:buClr>
                <a:srgbClr val="FFFFCC"/>
              </a:buClr>
              <a:buSzPct val="60000"/>
              <a:buFont typeface="Wingdings" panose="05000000000000000000" pitchFamily="2" charset="2"/>
              <a:buChar char="n"/>
              <a:defRPr/>
            </a:pPr>
            <a:r>
              <a:rPr lang="en-US" kern="0" dirty="0">
                <a:solidFill>
                  <a:srgbClr val="FF33CC"/>
                </a:solidFill>
                <a:effectLst>
                  <a:outerShdw blurRad="38100" dist="38100" dir="2700000" algn="tl">
                    <a:srgbClr val="000000"/>
                  </a:outerShdw>
                </a:effectLst>
                <a:latin typeface="Verdana"/>
                <a:cs typeface="Arial"/>
              </a:rPr>
              <a:t>Uterine</a:t>
            </a:r>
            <a:r>
              <a:rPr lang="en-US" sz="2800" kern="0" dirty="0">
                <a:solidFill>
                  <a:srgbClr val="FFFFFF"/>
                </a:solidFill>
                <a:effectLst>
                  <a:outerShdw blurRad="38100" dist="38100" dir="2700000" algn="tl">
                    <a:srgbClr val="000000"/>
                  </a:outerShdw>
                </a:effectLst>
                <a:latin typeface="Verdana"/>
                <a:cs typeface="Arial"/>
              </a:rPr>
              <a:t>:</a:t>
            </a:r>
          </a:p>
          <a:p>
            <a:pPr lvl="1" eaLnBrk="1" hangingPunct="1">
              <a:buClr>
                <a:srgbClr val="FFCC66"/>
              </a:buClr>
              <a:buFont typeface="Wingdings" pitchFamily="2" charset="2"/>
              <a:buChar char="Ø"/>
              <a:defRPr/>
            </a:pPr>
            <a:r>
              <a:rPr lang="en-US" kern="0" dirty="0">
                <a:effectLst>
                  <a:outerShdw blurRad="38100" dist="38100" dir="2700000" algn="tl">
                    <a:srgbClr val="000000"/>
                  </a:outerShdw>
                </a:effectLst>
                <a:latin typeface="Verdana"/>
                <a:cs typeface="Arial"/>
              </a:rPr>
              <a:t>Implantation in the lower segment leads to placenta </a:t>
            </a:r>
            <a:r>
              <a:rPr lang="en-US" kern="0" dirty="0" err="1">
                <a:effectLst>
                  <a:outerShdw blurRad="38100" dist="38100" dir="2700000" algn="tl">
                    <a:srgbClr val="000000"/>
                  </a:outerShdw>
                </a:effectLst>
                <a:latin typeface="Verdana"/>
                <a:cs typeface="Arial"/>
              </a:rPr>
              <a:t>praevia</a:t>
            </a:r>
            <a:endParaRPr lang="en-US" kern="0" dirty="0">
              <a:effectLst>
                <a:outerShdw blurRad="38100" dist="38100" dir="2700000" algn="tl">
                  <a:srgbClr val="000000"/>
                </a:outerShdw>
              </a:effectLst>
              <a:latin typeface="Verdana"/>
              <a:cs typeface="Arial"/>
            </a:endParaRPr>
          </a:p>
          <a:p>
            <a:pPr>
              <a:defRPr/>
            </a:pPr>
            <a:endParaRPr lang="ar-SA" sz="2400" dirty="0"/>
          </a:p>
        </p:txBody>
      </p:sp>
      <p:pic>
        <p:nvPicPr>
          <p:cNvPr id="26628" name="صورة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187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ttp://www.med.kyoto-u.ac.jp/E/grad_school/institute/images/congenital_photo.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86263" y="1143000"/>
            <a:ext cx="4452937"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6"/>
          <p:cNvSpPr>
            <a:spLocks noGrp="1" noChangeArrowheads="1"/>
          </p:cNvSpPr>
          <p:nvPr>
            <p:ph type="body" sz="half" idx="1"/>
          </p:nvPr>
        </p:nvSpPr>
        <p:spPr>
          <a:xfrm>
            <a:off x="381000" y="457200"/>
            <a:ext cx="3810000" cy="5791200"/>
          </a:xfrm>
        </p:spPr>
        <p:txBody>
          <a:bodyPr/>
          <a:lstStyle/>
          <a:p>
            <a:pPr marL="0" indent="0" algn="ctr" eaLnBrk="1" hangingPunct="1">
              <a:lnSpc>
                <a:spcPct val="90000"/>
              </a:lnSpc>
              <a:buFontTx/>
              <a:buNone/>
              <a:defRPr/>
            </a:pPr>
            <a:endParaRPr lang="en-US" sz="9600" b="1" u="sng" dirty="0" smtClean="0">
              <a:solidFill>
                <a:srgbClr val="FF0000"/>
              </a:solidFill>
              <a:latin typeface="Jessica" pitchFamily="2" charset="0"/>
            </a:endParaRPr>
          </a:p>
          <a:p>
            <a:pPr marL="0" indent="0" algn="ctr" eaLnBrk="1" hangingPunct="1">
              <a:lnSpc>
                <a:spcPct val="90000"/>
              </a:lnSpc>
              <a:buFontTx/>
              <a:buNone/>
              <a:defRPr/>
            </a:pPr>
            <a:r>
              <a:rPr lang="en-US" sz="9600" b="1" u="sng" dirty="0" smtClean="0">
                <a:solidFill>
                  <a:srgbClr val="FF0000"/>
                </a:solidFill>
                <a:latin typeface="Jessica" pitchFamily="2" charset="0"/>
              </a:rPr>
              <a:t>THANK YOU</a:t>
            </a:r>
          </a:p>
          <a:p>
            <a:pPr eaLnBrk="1" hangingPunct="1">
              <a:lnSpc>
                <a:spcPct val="90000"/>
              </a:lnSpc>
              <a:defRPr/>
            </a:pPr>
            <a:endParaRPr lang="en-US" sz="2800" b="1" u="sng" dirty="0" smtClean="0">
              <a:latin typeface="Jessica" pitchFamily="2" charset="0"/>
            </a:endParaRPr>
          </a:p>
          <a:p>
            <a:pPr eaLnBrk="1" hangingPunct="1">
              <a:lnSpc>
                <a:spcPct val="90000"/>
              </a:lnSpc>
              <a:buFontTx/>
              <a:buNone/>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2000"/>
                                        <p:tgtEl>
                                          <p:spTgt spid="23555">
                                            <p:txEl>
                                              <p:pRg st="1" end="1"/>
                                            </p:txEl>
                                          </p:spTgt>
                                        </p:tgtEl>
                                      </p:cBhvr>
                                    </p:animEffect>
                                    <p:anim calcmode="lin" valueType="num">
                                      <p:cBhvr>
                                        <p:cTn id="8" dur="2000" fill="hold"/>
                                        <p:tgtEl>
                                          <p:spTgt spid="23555">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2355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p:txBody>
          <a:bodyPr/>
          <a:lstStyle/>
          <a:p>
            <a:endParaRPr lang="ar-SA" altLang="en-US" smtClean="0"/>
          </a:p>
        </p:txBody>
      </p:sp>
      <p:sp>
        <p:nvSpPr>
          <p:cNvPr id="4099" name="عنصر نائب للمحتوى 2"/>
          <p:cNvSpPr>
            <a:spLocks noGrp="1"/>
          </p:cNvSpPr>
          <p:nvPr>
            <p:ph idx="1"/>
          </p:nvPr>
        </p:nvSpPr>
        <p:spPr/>
        <p:txBody>
          <a:bodyPr/>
          <a:lstStyle/>
          <a:p>
            <a:r>
              <a:rPr lang="en-US" altLang="en-US" sz="2800" smtClean="0"/>
              <a:t>Mitotic figures are found in the cytotrophoblast but not in the syncytiotrophoblast. Thus, cells in the cytotrophoblast divide and migrate into the syncytiotrophoblast, where they fuse and lose their individual cell membranes.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304800" y="304800"/>
            <a:ext cx="8458200" cy="1143000"/>
          </a:xfrm>
        </p:spPr>
        <p:txBody>
          <a:bodyPr/>
          <a:lstStyle/>
          <a:p>
            <a:pPr eaLnBrk="1" hangingPunct="1">
              <a:lnSpc>
                <a:spcPct val="90000"/>
              </a:lnSpc>
              <a:buFontTx/>
              <a:buNone/>
            </a:pPr>
            <a:r>
              <a:rPr lang="en-US" altLang="en-US" sz="2400" smtClean="0">
                <a:latin typeface="Sylfaen" panose="010A0502050306030303" pitchFamily="18" charset="0"/>
              </a:rPr>
              <a:t>The syncytiotrophoblast is responsible for hormone production.  hCG maintains the corpus luteum in the ovary, allowing it to continue to produce P+E.</a:t>
            </a:r>
          </a:p>
        </p:txBody>
      </p:sp>
      <p:pic>
        <p:nvPicPr>
          <p:cNvPr id="5123" name="Picture 5"/>
          <p:cNvPicPr>
            <a:picLocks noChangeAspect="1" noChangeArrowheads="1"/>
          </p:cNvPicPr>
          <p:nvPr>
            <p:ph type="chart" sz="half" idx="2"/>
          </p:nvPr>
        </p:nvPicPr>
        <p:blipFill>
          <a:blip r:embed="rId2">
            <a:extLst>
              <a:ext uri="{28A0092B-C50C-407E-A947-70E740481C1C}">
                <a14:useLocalDpi xmlns:a14="http://schemas.microsoft.com/office/drawing/2010/main" val="0"/>
              </a:ext>
            </a:extLst>
          </a:blip>
          <a:srcRect/>
          <a:stretch>
            <a:fillRect/>
          </a:stretch>
        </p:blipFill>
        <p:spPr>
          <a:xfrm>
            <a:off x="381000" y="2209800"/>
            <a:ext cx="3657600" cy="328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Line 6"/>
          <p:cNvSpPr>
            <a:spLocks noChangeShapeType="1"/>
          </p:cNvSpPr>
          <p:nvPr/>
        </p:nvSpPr>
        <p:spPr bwMode="auto">
          <a:xfrm flipH="1">
            <a:off x="1143000" y="4953000"/>
            <a:ext cx="914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Text Box 7"/>
          <p:cNvSpPr txBox="1">
            <a:spLocks noChangeArrowheads="1"/>
          </p:cNvSpPr>
          <p:nvPr/>
        </p:nvSpPr>
        <p:spPr bwMode="auto">
          <a:xfrm>
            <a:off x="838200" y="5791200"/>
            <a:ext cx="248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latin typeface="Sylfaen" panose="010A0502050306030303" pitchFamily="18" charset="0"/>
              </a:rPr>
              <a:t>Produces P+ E to</a:t>
            </a:r>
          </a:p>
          <a:p>
            <a:pPr eaLnBrk="1" hangingPunct="1">
              <a:spcBef>
                <a:spcPct val="0"/>
              </a:spcBef>
              <a:buFontTx/>
              <a:buNone/>
            </a:pPr>
            <a:r>
              <a:rPr lang="en-US" altLang="en-US" sz="1800" b="1">
                <a:latin typeface="Sylfaen" panose="010A0502050306030303" pitchFamily="18" charset="0"/>
              </a:rPr>
              <a:t>maintain the pregnancy</a:t>
            </a:r>
          </a:p>
        </p:txBody>
      </p:sp>
      <p:pic>
        <p:nvPicPr>
          <p:cNvPr id="5126" name="Picture 8" descr="C:\Documents and Settings\Steve Grande\Desktop\03_003.jpg"/>
          <p:cNvPicPr>
            <a:picLocks noChangeAspect="1" noChangeArrowheads="1"/>
          </p:cNvPicPr>
          <p:nvPr/>
        </p:nvPicPr>
        <p:blipFill>
          <a:blip r:embed="rId3">
            <a:extLst>
              <a:ext uri="{28A0092B-C50C-407E-A947-70E740481C1C}">
                <a14:useLocalDpi xmlns:a14="http://schemas.microsoft.com/office/drawing/2010/main" val="0"/>
              </a:ext>
            </a:extLst>
          </a:blip>
          <a:srcRect l="2286" r="4572" b="22966"/>
          <a:stretch>
            <a:fillRect/>
          </a:stretch>
        </p:blipFill>
        <p:spPr bwMode="auto">
          <a:xfrm>
            <a:off x="5181600" y="2057400"/>
            <a:ext cx="34432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9"/>
          <p:cNvSpPr txBox="1">
            <a:spLocks noChangeArrowheads="1"/>
          </p:cNvSpPr>
          <p:nvPr/>
        </p:nvSpPr>
        <p:spPr bwMode="auto">
          <a:xfrm>
            <a:off x="2346325" y="2114550"/>
            <a:ext cx="98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latin typeface="Sylfaen" panose="010A0502050306030303" pitchFamily="18" charset="0"/>
              </a:rPr>
              <a:t>Ovary</a:t>
            </a:r>
          </a:p>
        </p:txBody>
      </p:sp>
      <p:sp>
        <p:nvSpPr>
          <p:cNvPr id="5128" name="Text Box 10"/>
          <p:cNvSpPr txBox="1">
            <a:spLocks noChangeArrowheads="1"/>
          </p:cNvSpPr>
          <p:nvPr/>
        </p:nvSpPr>
        <p:spPr bwMode="auto">
          <a:xfrm>
            <a:off x="7772400" y="2286000"/>
            <a:ext cx="103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latin typeface="Sylfaen" panose="010A0502050306030303" pitchFamily="18" charset="0"/>
              </a:rPr>
              <a:t>Uterus</a:t>
            </a:r>
          </a:p>
        </p:txBody>
      </p:sp>
      <p:sp>
        <p:nvSpPr>
          <p:cNvPr id="5129" name="Line 11"/>
          <p:cNvSpPr>
            <a:spLocks noChangeShapeType="1"/>
          </p:cNvSpPr>
          <p:nvPr/>
        </p:nvSpPr>
        <p:spPr bwMode="auto">
          <a:xfrm flipH="1">
            <a:off x="2438400" y="3962400"/>
            <a:ext cx="350520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Text Box 12"/>
          <p:cNvSpPr txBox="1">
            <a:spLocks noChangeArrowheads="1"/>
          </p:cNvSpPr>
          <p:nvPr/>
        </p:nvSpPr>
        <p:spPr bwMode="auto">
          <a:xfrm>
            <a:off x="4876800" y="35814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hCG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sz="half" idx="1"/>
          </p:nvPr>
        </p:nvSpPr>
        <p:spPr>
          <a:xfrm>
            <a:off x="152400" y="228600"/>
            <a:ext cx="3581400" cy="6400800"/>
          </a:xfrm>
        </p:spPr>
        <p:txBody>
          <a:bodyPr/>
          <a:lstStyle/>
          <a:p>
            <a:pPr marL="533400" indent="-533400" eaLnBrk="1" hangingPunct="1">
              <a:buFontTx/>
              <a:buNone/>
            </a:pPr>
            <a:r>
              <a:rPr lang="en-US" altLang="en-US" sz="2400" smtClean="0">
                <a:latin typeface="Sylfaen" panose="010A0502050306030303" pitchFamily="18" charset="0"/>
              </a:rPr>
              <a:t>The cells of the embryoblast will also differentiate into 2 layers:</a:t>
            </a:r>
          </a:p>
          <a:p>
            <a:pPr marL="533400" indent="-533400" eaLnBrk="1" hangingPunct="1">
              <a:buFontTx/>
              <a:buAutoNum type="arabicPeriod"/>
            </a:pPr>
            <a:r>
              <a:rPr lang="en-US" altLang="en-US" sz="2400" smtClean="0">
                <a:latin typeface="Sylfaen" panose="010A0502050306030303" pitchFamily="18" charset="0"/>
              </a:rPr>
              <a:t>The </a:t>
            </a:r>
            <a:r>
              <a:rPr lang="en-US" altLang="en-US" sz="2400" b="1" smtClean="0">
                <a:latin typeface="Sylfaen" panose="010A0502050306030303" pitchFamily="18" charset="0"/>
              </a:rPr>
              <a:t>epiblast</a:t>
            </a:r>
            <a:r>
              <a:rPr lang="en-US" altLang="en-US" sz="2400" smtClean="0">
                <a:latin typeface="Sylfaen" panose="010A0502050306030303" pitchFamily="18" charset="0"/>
              </a:rPr>
              <a:t>- a layer of high, columnar cells adjacent to the amniotic cavity.</a:t>
            </a:r>
          </a:p>
          <a:p>
            <a:pPr marL="533400" indent="-533400" eaLnBrk="1" hangingPunct="1">
              <a:buFontTx/>
              <a:buAutoNum type="arabicPeriod"/>
            </a:pPr>
            <a:r>
              <a:rPr lang="en-US" altLang="en-US" sz="2400" smtClean="0">
                <a:latin typeface="Sylfaen" panose="010A0502050306030303" pitchFamily="18" charset="0"/>
              </a:rPr>
              <a:t>The</a:t>
            </a:r>
            <a:r>
              <a:rPr lang="en-US" altLang="en-US" sz="2400" b="1" smtClean="0">
                <a:latin typeface="Sylfaen" panose="010A0502050306030303" pitchFamily="18" charset="0"/>
              </a:rPr>
              <a:t> hypoblast</a:t>
            </a:r>
            <a:r>
              <a:rPr lang="en-US" altLang="en-US" sz="2400" smtClean="0">
                <a:latin typeface="Sylfaen" panose="010A0502050306030303" pitchFamily="18" charset="0"/>
              </a:rPr>
              <a:t>- A layer of small cuboidal cells adjacent to the blastocyst cavity.</a:t>
            </a:r>
          </a:p>
          <a:p>
            <a:pPr marL="533400" indent="-533400" eaLnBrk="1" hangingPunct="1">
              <a:buFontTx/>
              <a:buNone/>
            </a:pPr>
            <a:r>
              <a:rPr lang="en-US" altLang="en-US" sz="2400" smtClean="0">
                <a:latin typeface="Sylfaen" panose="010A0502050306030303" pitchFamily="18" charset="0"/>
              </a:rPr>
              <a:t>Together these layers form </a:t>
            </a:r>
            <a:r>
              <a:rPr lang="en-US" altLang="en-US" sz="2400" smtClean="0">
                <a:solidFill>
                  <a:srgbClr val="FF0000"/>
                </a:solidFill>
                <a:latin typeface="Sylfaen" panose="010A0502050306030303" pitchFamily="18" charset="0"/>
              </a:rPr>
              <a:t>a flat disc.</a:t>
            </a:r>
          </a:p>
          <a:p>
            <a:pPr marL="533400" indent="-533400" eaLnBrk="1" hangingPunct="1">
              <a:buFontTx/>
              <a:buNone/>
            </a:pPr>
            <a:endParaRPr lang="en-US" altLang="en-US" sz="2400" smtClean="0">
              <a:latin typeface="Sylfaen" panose="010A0502050306030303" pitchFamily="18" charset="0"/>
            </a:endParaRPr>
          </a:p>
        </p:txBody>
      </p:sp>
      <p:pic>
        <p:nvPicPr>
          <p:cNvPr id="6147" name="Picture 5" descr="C:\Documents and Settings\Steve Grande\Desktop\03_003.jpg"/>
          <p:cNvPicPr>
            <a:picLocks noChangeAspect="1" noChangeArrowheads="1"/>
          </p:cNvPicPr>
          <p:nvPr>
            <p:ph type="chart" sz="half" idx="2"/>
          </p:nvPr>
        </p:nvPicPr>
        <p:blipFill>
          <a:blip r:embed="rId2">
            <a:extLst>
              <a:ext uri="{28A0092B-C50C-407E-A947-70E740481C1C}">
                <a14:useLocalDpi xmlns:a14="http://schemas.microsoft.com/office/drawing/2010/main" val="0"/>
              </a:ext>
            </a:extLst>
          </a:blip>
          <a:srcRect l="2286" r="4572" b="22966"/>
          <a:stretch>
            <a:fillRect/>
          </a:stretch>
        </p:blipFill>
        <p:spPr>
          <a:xfrm>
            <a:off x="3810000" y="304800"/>
            <a:ext cx="51054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Oval 6"/>
          <p:cNvSpPr>
            <a:spLocks noChangeArrowheads="1"/>
          </p:cNvSpPr>
          <p:nvPr/>
        </p:nvSpPr>
        <p:spPr bwMode="auto">
          <a:xfrm>
            <a:off x="7239000" y="3886200"/>
            <a:ext cx="1371600" cy="1828800"/>
          </a:xfrm>
          <a:prstGeom prst="ellipse">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SA"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p:cNvSpPr>
            <a:spLocks noGrp="1"/>
          </p:cNvSpPr>
          <p:nvPr>
            <p:ph type="title"/>
          </p:nvPr>
        </p:nvSpPr>
        <p:spPr/>
        <p:txBody>
          <a:bodyPr/>
          <a:lstStyle/>
          <a:p>
            <a:endParaRPr lang="ar-SA" altLang="en-US" smtClean="0"/>
          </a:p>
        </p:txBody>
      </p:sp>
      <p:sp>
        <p:nvSpPr>
          <p:cNvPr id="7171" name="عنصر نائب للمحتوى 2"/>
          <p:cNvSpPr>
            <a:spLocks noGrp="1"/>
          </p:cNvSpPr>
          <p:nvPr>
            <p:ph idx="1"/>
          </p:nvPr>
        </p:nvSpPr>
        <p:spPr/>
        <p:txBody>
          <a:bodyPr/>
          <a:lstStyle/>
          <a:p>
            <a:r>
              <a:rPr lang="en-US" altLang="en-US" sz="2400" smtClean="0"/>
              <a:t>. At the same time, a small cavity appears within the epiblast. This cavity enlarges to become the </a:t>
            </a:r>
            <a:r>
              <a:rPr lang="en-US" altLang="en-US" sz="2400" b="1" smtClean="0">
                <a:solidFill>
                  <a:srgbClr val="FF0000"/>
                </a:solidFill>
              </a:rPr>
              <a:t>amniotic cavity</a:t>
            </a:r>
            <a:r>
              <a:rPr lang="en-US" altLang="en-US" sz="2400" smtClean="0"/>
              <a:t>.</a:t>
            </a:r>
          </a:p>
          <a:p>
            <a:r>
              <a:rPr lang="en-US" altLang="en-US" sz="2400" smtClean="0"/>
              <a:t> Epiblast cells adjacent to the cytotrophoblast are called </a:t>
            </a:r>
            <a:r>
              <a:rPr lang="en-US" altLang="en-US" sz="2400" smtClean="0">
                <a:solidFill>
                  <a:srgbClr val="FF0000"/>
                </a:solidFill>
              </a:rPr>
              <a:t>amnioblasts</a:t>
            </a:r>
            <a:r>
              <a:rPr lang="en-US" altLang="en-US" sz="2400" smtClean="0"/>
              <a:t>; together with the rest of the epiblast, they line the amniotic cavity .</a:t>
            </a:r>
          </a:p>
          <a:p>
            <a:r>
              <a:rPr lang="en-US" altLang="en-US" sz="2400" smtClean="0"/>
              <a:t>The </a:t>
            </a:r>
            <a:r>
              <a:rPr lang="en-US" altLang="en-US" sz="2400" smtClean="0">
                <a:solidFill>
                  <a:srgbClr val="FF0000"/>
                </a:solidFill>
              </a:rPr>
              <a:t>endometrial stroma </a:t>
            </a:r>
            <a:r>
              <a:rPr lang="en-US" altLang="en-US" sz="2400" smtClean="0"/>
              <a:t>adjacent to the implantation site is edematous and highly vascular. The large, tortuous glands secrete abundant glycogen and mucus.</a:t>
            </a:r>
            <a:endParaRPr lang="ar-SA" altLang="en-US" sz="2400" smtClean="0"/>
          </a:p>
          <a:p>
            <a:endParaRPr lang="ar-SA" alt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a:xfrm>
            <a:off x="685800" y="-152400"/>
            <a:ext cx="7772400" cy="1219200"/>
          </a:xfrm>
        </p:spPr>
        <p:txBody>
          <a:bodyPr/>
          <a:lstStyle/>
          <a:p>
            <a:r>
              <a:rPr lang="en-US" altLang="en-US" b="1" smtClean="0">
                <a:solidFill>
                  <a:srgbClr val="FF0000"/>
                </a:solidFill>
              </a:rPr>
              <a:t>DAY 9</a:t>
            </a:r>
            <a:endParaRPr lang="ar-SA" altLang="en-US" b="1" smtClean="0">
              <a:solidFill>
                <a:srgbClr val="FF0000"/>
              </a:solidFill>
            </a:endParaRPr>
          </a:p>
        </p:txBody>
      </p:sp>
      <p:sp>
        <p:nvSpPr>
          <p:cNvPr id="3" name="عنصر نائب للمحتوى 2"/>
          <p:cNvSpPr>
            <a:spLocks noGrp="1"/>
          </p:cNvSpPr>
          <p:nvPr>
            <p:ph idx="1"/>
          </p:nvPr>
        </p:nvSpPr>
        <p:spPr>
          <a:xfrm>
            <a:off x="685800" y="914400"/>
            <a:ext cx="7772400" cy="5181600"/>
          </a:xfrm>
        </p:spPr>
        <p:txBody>
          <a:bodyPr/>
          <a:lstStyle/>
          <a:p>
            <a:pPr>
              <a:defRPr/>
            </a:pPr>
            <a:r>
              <a:rPr lang="en-US" sz="2000" dirty="0">
                <a:latin typeface="Sylfaen" panose="010A0502050306030303" pitchFamily="18" charset="0"/>
              </a:rPr>
              <a:t>The </a:t>
            </a:r>
            <a:r>
              <a:rPr lang="en-US" sz="2000" dirty="0">
                <a:solidFill>
                  <a:srgbClr val="FF0000"/>
                </a:solidFill>
                <a:latin typeface="Sylfaen" panose="010A0502050306030303" pitchFamily="18" charset="0"/>
              </a:rPr>
              <a:t>blastocyst </a:t>
            </a:r>
            <a:r>
              <a:rPr lang="en-US" sz="2000" dirty="0">
                <a:latin typeface="Sylfaen" panose="010A0502050306030303" pitchFamily="18" charset="0"/>
              </a:rPr>
              <a:t>is more deeply embedded in </a:t>
            </a:r>
            <a:r>
              <a:rPr lang="en-US" sz="2000" dirty="0" smtClean="0">
                <a:latin typeface="Sylfaen" panose="010A0502050306030303" pitchFamily="18" charset="0"/>
              </a:rPr>
              <a:t>the endometrium</a:t>
            </a:r>
            <a:r>
              <a:rPr lang="en-US" sz="2000" dirty="0">
                <a:latin typeface="Sylfaen" panose="010A0502050306030303" pitchFamily="18" charset="0"/>
              </a:rPr>
              <a:t>, and the penetration defect in </a:t>
            </a:r>
            <a:r>
              <a:rPr lang="en-US" sz="2000" dirty="0" smtClean="0">
                <a:latin typeface="Sylfaen" panose="010A0502050306030303" pitchFamily="18" charset="0"/>
              </a:rPr>
              <a:t>the surface </a:t>
            </a:r>
            <a:r>
              <a:rPr lang="en-US" sz="2000" dirty="0">
                <a:latin typeface="Sylfaen" panose="010A0502050306030303" pitchFamily="18" charset="0"/>
              </a:rPr>
              <a:t>epithelium is closed by a </a:t>
            </a:r>
            <a:r>
              <a:rPr lang="en-US" sz="2000" dirty="0" smtClean="0">
                <a:latin typeface="Sylfaen" panose="010A0502050306030303" pitchFamily="18" charset="0"/>
              </a:rPr>
              <a:t>fibrin coagulum .</a:t>
            </a:r>
          </a:p>
          <a:p>
            <a:pPr marL="0" indent="0">
              <a:buFontTx/>
              <a:buNone/>
              <a:defRPr/>
            </a:pPr>
            <a:endParaRPr lang="en-US" sz="2000" dirty="0" smtClean="0">
              <a:latin typeface="Sylfaen" panose="010A0502050306030303" pitchFamily="18" charset="0"/>
            </a:endParaRPr>
          </a:p>
          <a:p>
            <a:pPr>
              <a:defRPr/>
            </a:pPr>
            <a:r>
              <a:rPr lang="en-US" sz="2000" dirty="0" smtClean="0">
                <a:latin typeface="Sylfaen" panose="010A0502050306030303" pitchFamily="18" charset="0"/>
              </a:rPr>
              <a:t> The </a:t>
            </a:r>
            <a:r>
              <a:rPr lang="en-US" sz="2000" dirty="0" err="1" smtClean="0">
                <a:solidFill>
                  <a:srgbClr val="FF0000"/>
                </a:solidFill>
                <a:latin typeface="Sylfaen" panose="010A0502050306030303" pitchFamily="18" charset="0"/>
              </a:rPr>
              <a:t>trophoblast</a:t>
            </a:r>
            <a:r>
              <a:rPr lang="en-US" sz="2000" dirty="0" smtClean="0">
                <a:latin typeface="Sylfaen" panose="010A0502050306030303" pitchFamily="18" charset="0"/>
              </a:rPr>
              <a:t> </a:t>
            </a:r>
            <a:r>
              <a:rPr lang="en-US" sz="2000" dirty="0">
                <a:latin typeface="Sylfaen" panose="010A0502050306030303" pitchFamily="18" charset="0"/>
              </a:rPr>
              <a:t>shows </a:t>
            </a:r>
            <a:r>
              <a:rPr lang="en-US" sz="2000" dirty="0" smtClean="0">
                <a:latin typeface="Sylfaen" panose="010A0502050306030303" pitchFamily="18" charset="0"/>
              </a:rPr>
              <a:t>considerable progress in development</a:t>
            </a:r>
            <a:r>
              <a:rPr lang="en-US" sz="2000" dirty="0">
                <a:latin typeface="Sylfaen" panose="010A0502050306030303" pitchFamily="18" charset="0"/>
              </a:rPr>
              <a:t>, particularly at </a:t>
            </a:r>
            <a:r>
              <a:rPr lang="en-US" sz="2000" dirty="0" smtClean="0">
                <a:latin typeface="Sylfaen" panose="010A0502050306030303" pitchFamily="18" charset="0"/>
              </a:rPr>
              <a:t>the embryonic </a:t>
            </a:r>
            <a:r>
              <a:rPr lang="en-US" sz="2000" dirty="0">
                <a:latin typeface="Sylfaen" panose="010A0502050306030303" pitchFamily="18" charset="0"/>
              </a:rPr>
              <a:t>pole, </a:t>
            </a:r>
            <a:r>
              <a:rPr lang="en-US" sz="2000" dirty="0" smtClean="0">
                <a:latin typeface="Sylfaen" panose="010A0502050306030303" pitchFamily="18" charset="0"/>
              </a:rPr>
              <a:t>where vacuoles </a:t>
            </a:r>
            <a:r>
              <a:rPr lang="en-US" sz="2000" dirty="0">
                <a:latin typeface="Sylfaen" panose="010A0502050306030303" pitchFamily="18" charset="0"/>
              </a:rPr>
              <a:t>appear in </a:t>
            </a:r>
            <a:r>
              <a:rPr lang="en-US" sz="2000" dirty="0" smtClean="0">
                <a:latin typeface="Sylfaen" panose="010A0502050306030303" pitchFamily="18" charset="0"/>
              </a:rPr>
              <a:t>the syncytium</a:t>
            </a:r>
            <a:r>
              <a:rPr lang="en-US" sz="2000" dirty="0">
                <a:latin typeface="Sylfaen" panose="010A0502050306030303" pitchFamily="18" charset="0"/>
              </a:rPr>
              <a:t>. When these vacuoles fuse, they </a:t>
            </a:r>
            <a:r>
              <a:rPr lang="en-US" sz="2000" dirty="0" smtClean="0">
                <a:latin typeface="Sylfaen" panose="010A0502050306030303" pitchFamily="18" charset="0"/>
              </a:rPr>
              <a:t>form large </a:t>
            </a:r>
            <a:r>
              <a:rPr lang="en-US" sz="2000" dirty="0">
                <a:solidFill>
                  <a:srgbClr val="000000"/>
                </a:solidFill>
              </a:rPr>
              <a:t>lacunae, and this phase of </a:t>
            </a:r>
            <a:r>
              <a:rPr lang="en-US" sz="2000" dirty="0" err="1">
                <a:solidFill>
                  <a:srgbClr val="000000"/>
                </a:solidFill>
              </a:rPr>
              <a:t>trophoblast</a:t>
            </a:r>
            <a:r>
              <a:rPr lang="en-US" sz="2000" dirty="0">
                <a:solidFill>
                  <a:srgbClr val="000000"/>
                </a:solidFill>
              </a:rPr>
              <a:t> development is thus known as the </a:t>
            </a:r>
            <a:r>
              <a:rPr lang="en-US" sz="2000" b="1" dirty="0">
                <a:solidFill>
                  <a:srgbClr val="FF0000"/>
                </a:solidFill>
              </a:rPr>
              <a:t>lacunar stage.</a:t>
            </a:r>
          </a:p>
          <a:p>
            <a:pPr marL="0" indent="0">
              <a:buFontTx/>
              <a:buNone/>
              <a:defRPr/>
            </a:pPr>
            <a:r>
              <a:rPr lang="en-US" sz="2000" dirty="0" smtClean="0">
                <a:latin typeface="Sylfaen" panose="010A0502050306030303" pitchFamily="18" charset="0"/>
              </a:rPr>
              <a:t> </a:t>
            </a:r>
            <a:endParaRPr lang="ar-SA" sz="2000" dirty="0">
              <a:latin typeface="Sylfaen" panose="010A0502050306030303" pitchFamily="18"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81400"/>
            <a:ext cx="6248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304800" y="381000"/>
            <a:ext cx="3200400" cy="6172200"/>
          </a:xfrm>
        </p:spPr>
        <p:txBody>
          <a:bodyPr/>
          <a:lstStyle/>
          <a:p>
            <a:pPr marL="0" indent="0">
              <a:buFontTx/>
              <a:buNone/>
              <a:defRPr/>
            </a:pPr>
            <a:r>
              <a:rPr lang="en-US" sz="2400" dirty="0">
                <a:solidFill>
                  <a:srgbClr val="000000"/>
                </a:solidFill>
              </a:rPr>
              <a:t>At the </a:t>
            </a:r>
            <a:r>
              <a:rPr lang="en-US" sz="2400" dirty="0" err="1">
                <a:solidFill>
                  <a:srgbClr val="000000"/>
                </a:solidFill>
              </a:rPr>
              <a:t>abembryonic</a:t>
            </a:r>
            <a:r>
              <a:rPr lang="en-US" sz="2400" dirty="0">
                <a:solidFill>
                  <a:srgbClr val="000000"/>
                </a:solidFill>
              </a:rPr>
              <a:t> pole, meanwhile, </a:t>
            </a:r>
            <a:r>
              <a:rPr lang="en-US" sz="2400" dirty="0" err="1">
                <a:solidFill>
                  <a:srgbClr val="000000"/>
                </a:solidFill>
              </a:rPr>
              <a:t>fl</a:t>
            </a:r>
            <a:r>
              <a:rPr lang="en-US" sz="2400" dirty="0">
                <a:solidFill>
                  <a:srgbClr val="000000"/>
                </a:solidFill>
              </a:rPr>
              <a:t> </a:t>
            </a:r>
            <a:r>
              <a:rPr lang="en-US" sz="2400" dirty="0" err="1">
                <a:solidFill>
                  <a:srgbClr val="000000"/>
                </a:solidFill>
              </a:rPr>
              <a:t>attened</a:t>
            </a:r>
            <a:r>
              <a:rPr lang="en-US" sz="2400" dirty="0">
                <a:solidFill>
                  <a:srgbClr val="000000"/>
                </a:solidFill>
              </a:rPr>
              <a:t> cells probably originating from the hypoblast form a thin membrane, the </a:t>
            </a:r>
            <a:r>
              <a:rPr lang="en-US" sz="2400" b="1" dirty="0">
                <a:solidFill>
                  <a:srgbClr val="FF0000"/>
                </a:solidFill>
              </a:rPr>
              <a:t>exocoelomic (Heuser’s) membrane</a:t>
            </a:r>
            <a:r>
              <a:rPr lang="en-US" sz="2400" b="1" dirty="0">
                <a:solidFill>
                  <a:srgbClr val="000000"/>
                </a:solidFill>
              </a:rPr>
              <a:t> </a:t>
            </a:r>
            <a:r>
              <a:rPr lang="en-US" sz="2400" dirty="0">
                <a:solidFill>
                  <a:srgbClr val="000000"/>
                </a:solidFill>
              </a:rPr>
              <a:t>that lines the inner surface of the cytotrophoblast .</a:t>
            </a:r>
          </a:p>
          <a:p>
            <a:pPr marL="0" indent="0">
              <a:buFontTx/>
              <a:buNone/>
              <a:defRPr/>
            </a:pPr>
            <a:endParaRPr lang="en-US" sz="2400" dirty="0">
              <a:solidFill>
                <a:srgbClr val="000000"/>
              </a:solidFill>
            </a:endParaRPr>
          </a:p>
          <a:p>
            <a:pPr marL="0" indent="0">
              <a:buFontTx/>
              <a:buNone/>
              <a:defRPr/>
            </a:pPr>
            <a:r>
              <a:rPr lang="en-US" sz="2400" dirty="0">
                <a:solidFill>
                  <a:srgbClr val="000000"/>
                </a:solidFill>
              </a:rPr>
              <a:t> This membrane, together with the hypoblast, forms the lining of the exocoelomic cavity, or </a:t>
            </a:r>
            <a:r>
              <a:rPr lang="en-US" sz="2400" b="1" u="sng" dirty="0">
                <a:solidFill>
                  <a:srgbClr val="FF0000"/>
                </a:solidFill>
                <a:effectLst>
                  <a:outerShdw blurRad="38100" dist="38100" dir="2700000" algn="tl">
                    <a:srgbClr val="000000">
                      <a:alpha val="43137"/>
                    </a:srgbClr>
                  </a:outerShdw>
                </a:effectLst>
              </a:rPr>
              <a:t>primitive yolk sac.</a:t>
            </a:r>
            <a:endParaRPr lang="ar-SA" sz="2400" b="1" u="sng" dirty="0">
              <a:solidFill>
                <a:srgbClr val="FF0000"/>
              </a:solidFill>
              <a:effectLst>
                <a:outerShdw blurRad="38100" dist="38100" dir="2700000" algn="tl">
                  <a:srgbClr val="000000">
                    <a:alpha val="43137"/>
                  </a:srgbClr>
                </a:outerShdw>
              </a:effectLst>
            </a:endParaRPr>
          </a:p>
          <a:p>
            <a:pPr eaLnBrk="1" hangingPunct="1">
              <a:buFontTx/>
              <a:buNone/>
              <a:defRPr/>
            </a:pPr>
            <a:endParaRPr lang="en-US" sz="2000" b="1" dirty="0" smtClean="0">
              <a:latin typeface="Sylfaen" panose="010A0502050306030303" pitchFamily="18" charset="0"/>
            </a:endParaRPr>
          </a:p>
        </p:txBody>
      </p:sp>
      <p:pic>
        <p:nvPicPr>
          <p:cNvPr id="9219" name="Picture 5" descr="C:\Documents and Settings\Steve Grande\Desktop\03_003.jpg"/>
          <p:cNvPicPr>
            <a:picLocks noChangeAspect="1" noChangeArrowheads="1"/>
          </p:cNvPicPr>
          <p:nvPr>
            <p:ph type="chart" sz="half" idx="2"/>
          </p:nvPr>
        </p:nvPicPr>
        <p:blipFill>
          <a:blip r:embed="rId2">
            <a:extLst>
              <a:ext uri="{28A0092B-C50C-407E-A947-70E740481C1C}">
                <a14:useLocalDpi xmlns:a14="http://schemas.microsoft.com/office/drawing/2010/main" val="0"/>
              </a:ext>
            </a:extLst>
          </a:blip>
          <a:srcRect l="2286" r="4572" b="22966"/>
          <a:stretch>
            <a:fillRect/>
          </a:stretch>
        </p:blipFill>
        <p:spPr>
          <a:xfrm>
            <a:off x="3810000" y="304800"/>
            <a:ext cx="51054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Oval 6"/>
          <p:cNvSpPr>
            <a:spLocks noChangeArrowheads="1"/>
          </p:cNvSpPr>
          <p:nvPr/>
        </p:nvSpPr>
        <p:spPr bwMode="auto">
          <a:xfrm>
            <a:off x="7620000" y="3048000"/>
            <a:ext cx="914400" cy="914400"/>
          </a:xfrm>
          <a:prstGeom prst="ellipse">
            <a:avLst/>
          </a:pr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SA" altLang="en-US" sz="2400"/>
          </a:p>
        </p:txBody>
      </p:sp>
      <p:sp>
        <p:nvSpPr>
          <p:cNvPr id="6151" name="Oval 7"/>
          <p:cNvSpPr>
            <a:spLocks noChangeArrowheads="1"/>
          </p:cNvSpPr>
          <p:nvPr/>
        </p:nvSpPr>
        <p:spPr bwMode="auto">
          <a:xfrm>
            <a:off x="4419600" y="5562600"/>
            <a:ext cx="1676400" cy="1066800"/>
          </a:xfrm>
          <a:prstGeom prst="ellipse">
            <a:avLst/>
          </a:prstGeom>
          <a:noFill/>
          <a:ln w="762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SA"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228600" y="304800"/>
            <a:ext cx="2895600" cy="6248400"/>
          </a:xfrm>
        </p:spPr>
        <p:txBody>
          <a:bodyPr/>
          <a:lstStyle/>
          <a:p>
            <a:pPr eaLnBrk="1" hangingPunct="1">
              <a:buFontTx/>
              <a:buNone/>
            </a:pPr>
            <a:r>
              <a:rPr lang="en-US" altLang="en-US" sz="2800" b="1" smtClean="0">
                <a:solidFill>
                  <a:srgbClr val="FF0000"/>
                </a:solidFill>
                <a:latin typeface="Sylfaen" panose="010A0502050306030303" pitchFamily="18" charset="0"/>
              </a:rPr>
              <a:t>DAY 11 AND  12</a:t>
            </a:r>
          </a:p>
          <a:p>
            <a:pPr eaLnBrk="1" hangingPunct="1">
              <a:buFontTx/>
              <a:buNone/>
            </a:pPr>
            <a:endParaRPr lang="en-US" altLang="en-US" sz="2000" b="1" smtClean="0">
              <a:solidFill>
                <a:srgbClr val="FF0000"/>
              </a:solidFill>
              <a:latin typeface="Sylfaen" panose="010A0502050306030303" pitchFamily="18" charset="0"/>
            </a:endParaRPr>
          </a:p>
          <a:p>
            <a:pPr eaLnBrk="1" hangingPunct="1">
              <a:buFontTx/>
              <a:buNone/>
            </a:pPr>
            <a:r>
              <a:rPr lang="en-US" altLang="en-US" sz="2000" smtClean="0">
                <a:latin typeface="Sylfaen" panose="010A0502050306030303" pitchFamily="18" charset="0"/>
              </a:rPr>
              <a:t>The blastocyst is more deeply embedded in the</a:t>
            </a:r>
          </a:p>
          <a:p>
            <a:pPr eaLnBrk="1" hangingPunct="1">
              <a:buFontTx/>
              <a:buNone/>
            </a:pPr>
            <a:r>
              <a:rPr lang="en-US" altLang="en-US" sz="2000" smtClean="0">
                <a:latin typeface="Sylfaen" panose="010A0502050306030303" pitchFamily="18" charset="0"/>
              </a:rPr>
              <a:t>endometrium, and the penetration defect in the</a:t>
            </a:r>
          </a:p>
          <a:p>
            <a:pPr eaLnBrk="1" hangingPunct="1">
              <a:buFontTx/>
              <a:buNone/>
            </a:pPr>
            <a:r>
              <a:rPr lang="en-US" altLang="en-US" sz="2000" smtClean="0">
                <a:latin typeface="Sylfaen" panose="010A0502050306030303" pitchFamily="18" charset="0"/>
              </a:rPr>
              <a:t>surface epithelium is closed by a fi brin coagulum. The trophoblast is characterized by</a:t>
            </a:r>
          </a:p>
          <a:p>
            <a:pPr eaLnBrk="1" hangingPunct="1">
              <a:buFontTx/>
              <a:buNone/>
            </a:pPr>
            <a:r>
              <a:rPr lang="en-US" altLang="en-US" sz="2000" smtClean="0">
                <a:latin typeface="Sylfaen" panose="010A0502050306030303" pitchFamily="18" charset="0"/>
              </a:rPr>
              <a:t>lacunar spaces in the syncytium that form an intercommunicating network.</a:t>
            </a:r>
          </a:p>
          <a:p>
            <a:pPr eaLnBrk="1" hangingPunct="1">
              <a:buFontTx/>
              <a:buNone/>
            </a:pPr>
            <a:endParaRPr lang="en-US" altLang="en-US" sz="2000" smtClean="0">
              <a:latin typeface="Sylfaen" panose="010A0502050306030303" pitchFamily="18" charset="0"/>
            </a:endParaRPr>
          </a:p>
          <a:p>
            <a:pPr eaLnBrk="1" hangingPunct="1">
              <a:buFontTx/>
              <a:buNone/>
            </a:pPr>
            <a:endParaRPr lang="en-US" altLang="en-US" sz="2000" b="1" smtClean="0">
              <a:latin typeface="Sylfaen" panose="010A0502050306030303" pitchFamily="18" charset="0"/>
            </a:endParaRPr>
          </a:p>
        </p:txBody>
      </p:sp>
      <p:sp>
        <p:nvSpPr>
          <p:cNvPr id="10243" name="Rectangle 8"/>
          <p:cNvSpPr>
            <a:spLocks noGrp="1" noChangeArrowheads="1" noTextEdit="1"/>
          </p:cNvSpPr>
          <p:nvPr>
            <p:ph type="chart" sz="half" idx="2"/>
          </p:nvPr>
        </p:nvSpPr>
        <p:spPr/>
      </p:sp>
      <p:pic>
        <p:nvPicPr>
          <p:cNvPr id="10244" name="Picture 9" descr="C:\Documents and Settings\Steve Grande\Desktop\03_003.jpg"/>
          <p:cNvPicPr>
            <a:picLocks noChangeAspect="1" noChangeArrowheads="1"/>
          </p:cNvPicPr>
          <p:nvPr/>
        </p:nvPicPr>
        <p:blipFill>
          <a:blip r:embed="rId2">
            <a:extLst>
              <a:ext uri="{28A0092B-C50C-407E-A947-70E740481C1C}">
                <a14:useLocalDpi xmlns:a14="http://schemas.microsoft.com/office/drawing/2010/main" val="0"/>
              </a:ext>
            </a:extLst>
          </a:blip>
          <a:srcRect l="6857" r="4572" b="22966"/>
          <a:stretch>
            <a:fillRect/>
          </a:stretch>
        </p:blipFill>
        <p:spPr bwMode="auto">
          <a:xfrm>
            <a:off x="3276600" y="304800"/>
            <a:ext cx="5638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Line 10"/>
          <p:cNvSpPr>
            <a:spLocks noChangeShapeType="1"/>
          </p:cNvSpPr>
          <p:nvPr/>
        </p:nvSpPr>
        <p:spPr bwMode="auto">
          <a:xfrm>
            <a:off x="4191000" y="1676400"/>
            <a:ext cx="533400" cy="762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2335</TotalTime>
  <Words>1037</Words>
  <Application>Microsoft Office PowerPoint</Application>
  <PresentationFormat>عرض على الشاشة (3:4)‏</PresentationFormat>
  <Paragraphs>89</Paragraphs>
  <Slides>26</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26</vt:i4>
      </vt:variant>
    </vt:vector>
  </HeadingPairs>
  <TitlesOfParts>
    <vt:vector size="35" baseType="lpstr">
      <vt:lpstr>Times New Roman</vt:lpstr>
      <vt:lpstr>Arial</vt:lpstr>
      <vt:lpstr>Calibri</vt:lpstr>
      <vt:lpstr>GillSansStd-Bold</vt:lpstr>
      <vt:lpstr>Sylfaen</vt:lpstr>
      <vt:lpstr>Verdana</vt:lpstr>
      <vt:lpstr>Wingdings</vt:lpstr>
      <vt:lpstr>Jessica</vt:lpstr>
      <vt:lpstr>Default Design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DAY 9</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DAY 13</vt:lpstr>
      <vt:lpstr>عرض تقديمي في PowerPoint</vt:lpstr>
      <vt:lpstr>عرض تقديمي في PowerPoint</vt:lpstr>
      <vt:lpstr>عرض تقديمي في PowerPoint</vt:lpstr>
      <vt:lpstr>عرض تقديمي في PowerPoint</vt:lpstr>
      <vt:lpstr>عرض تقديمي في PowerPoint</vt:lpstr>
      <vt:lpstr>Abnormal Implantation</vt:lpstr>
      <vt:lpstr>Ectopic Pregnancy </vt:lpstr>
      <vt:lpstr>Hydatidiform Mole  </vt:lpstr>
      <vt:lpstr>عرض تقديمي في PowerPoint</vt:lpstr>
      <vt:lpstr>Abnormal Placental Sites </vt:lpstr>
      <vt:lpstr>عرض تقديمي في PowerPoint</vt:lpstr>
    </vt:vector>
  </TitlesOfParts>
  <Company>Cleaning Police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Biology</dc:title>
  <dc:creator>Steve R Grande</dc:creator>
  <cp:lastModifiedBy>حساب Microsoft</cp:lastModifiedBy>
  <cp:revision>208</cp:revision>
  <dcterms:created xsi:type="dcterms:W3CDTF">2007-07-04T15:46:20Z</dcterms:created>
  <dcterms:modified xsi:type="dcterms:W3CDTF">2020-04-18T06:38:50Z</dcterms:modified>
</cp:coreProperties>
</file>