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58" r:id="rId4"/>
    <p:sldId id="259" r:id="rId5"/>
    <p:sldId id="260" r:id="rId6"/>
    <p:sldId id="261" r:id="rId7"/>
    <p:sldId id="262" r:id="rId8"/>
    <p:sldId id="283" r:id="rId9"/>
    <p:sldId id="284" r:id="rId10"/>
    <p:sldId id="282" r:id="rId11"/>
    <p:sldId id="263" r:id="rId12"/>
    <p:sldId id="264" r:id="rId13"/>
    <p:sldId id="265" r:id="rId14"/>
    <p:sldId id="285" r:id="rId15"/>
    <p:sldId id="266" r:id="rId16"/>
    <p:sldId id="267" r:id="rId17"/>
    <p:sldId id="268" r:id="rId18"/>
    <p:sldId id="269" r:id="rId19"/>
    <p:sldId id="270" r:id="rId20"/>
    <p:sldId id="279" r:id="rId21"/>
    <p:sldId id="271" r:id="rId22"/>
    <p:sldId id="272" r:id="rId23"/>
    <p:sldId id="275" r:id="rId24"/>
    <p:sldId id="276" r:id="rId25"/>
    <p:sldId id="277" r:id="rId26"/>
    <p:sldId id="278" r:id="rId27"/>
    <p:sldId id="28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0406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8207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573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7265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4624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2282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381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5846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417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000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47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0075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323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4404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585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910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729045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3754" y="634284"/>
            <a:ext cx="8915399" cy="2262781"/>
          </a:xfrm>
        </p:spPr>
        <p:txBody>
          <a:bodyPr/>
          <a:lstStyle/>
          <a:p>
            <a:r>
              <a:rPr lang="en-US" sz="9600" b="1" cap="all" dirty="0">
                <a:ln w="3175" cmpd="sng">
                  <a:noFill/>
                </a:ln>
                <a:solidFill>
                  <a:srgbClr val="C0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GIT SYSTEM</a:t>
            </a:r>
            <a:endParaRPr lang="ar-SA" dirty="0">
              <a:solidFill>
                <a:srgbClr val="C00000"/>
              </a:solidFill>
              <a:effectLst>
                <a:outerShdw blurRad="38100" dist="38100" dir="2700000" algn="tl">
                  <a:srgbClr val="000000">
                    <a:alpha val="43137"/>
                  </a:srgbClr>
                </a:outerShdw>
                <a:reflection blurRad="6350" stA="55000" endA="300" endPos="45500" dir="5400000" sy="-100000" algn="bl" rotWithShape="0"/>
              </a:effectLst>
            </a:endParaRPr>
          </a:p>
        </p:txBody>
      </p:sp>
      <p:sp>
        <p:nvSpPr>
          <p:cNvPr id="3" name="Subtitle 2"/>
          <p:cNvSpPr>
            <a:spLocks noGrp="1"/>
          </p:cNvSpPr>
          <p:nvPr>
            <p:ph type="subTitle" idx="1"/>
          </p:nvPr>
        </p:nvSpPr>
        <p:spPr>
          <a:xfrm>
            <a:off x="1584661" y="4069041"/>
            <a:ext cx="8915399" cy="1126283"/>
          </a:xfrm>
        </p:spPr>
        <p:txBody>
          <a:bodyPr>
            <a:noAutofit/>
          </a:bodyPr>
          <a:lstStyle/>
          <a:p>
            <a:pPr algn="ctr"/>
            <a:r>
              <a:rPr lang="en-US" sz="3600" b="1" dirty="0" smtClean="0">
                <a:solidFill>
                  <a:srgbClr val="002060"/>
                </a:solidFill>
                <a:latin typeface="Times New Roman" panose="02020603050405020304" pitchFamily="18" charset="0"/>
                <a:cs typeface="Times New Roman" panose="02020603050405020304" pitchFamily="18" charset="0"/>
              </a:rPr>
              <a:t>Lecture 8 </a:t>
            </a:r>
            <a:endParaRPr lang="ar-SA" sz="3600" b="1" dirty="0" smtClean="0">
              <a:solidFill>
                <a:srgbClr val="002060"/>
              </a:solidFill>
              <a:latin typeface="Times New Roman" panose="02020603050405020304" pitchFamily="18" charset="0"/>
              <a:cs typeface="Times New Roman" panose="02020603050405020304" pitchFamily="18" charset="0"/>
            </a:endParaRPr>
          </a:p>
          <a:p>
            <a:pPr algn="ctr"/>
            <a:r>
              <a:rPr lang="en-US" sz="3600" b="1" dirty="0" smtClean="0">
                <a:solidFill>
                  <a:srgbClr val="002060"/>
                </a:solidFill>
                <a:latin typeface="Times New Roman" panose="02020603050405020304" pitchFamily="18" charset="0"/>
                <a:cs typeface="Times New Roman" panose="02020603050405020304" pitchFamily="18" charset="0"/>
              </a:rPr>
              <a:t>Dr. Noor </a:t>
            </a:r>
            <a:r>
              <a:rPr lang="en-US" sz="3600" b="1" dirty="0" err="1" smtClean="0">
                <a:solidFill>
                  <a:srgbClr val="002060"/>
                </a:solidFill>
                <a:latin typeface="Times New Roman" panose="02020603050405020304" pitchFamily="18" charset="0"/>
                <a:cs typeface="Times New Roman" panose="02020603050405020304" pitchFamily="18" charset="0"/>
              </a:rPr>
              <a:t>Jawad</a:t>
            </a:r>
            <a:r>
              <a:rPr lang="ar-SA" sz="3600" b="1" dirty="0" smtClean="0">
                <a:solidFill>
                  <a:srgbClr val="002060"/>
                </a:solidFill>
                <a:latin typeface="Times New Roman" panose="02020603050405020304" pitchFamily="18" charset="0"/>
                <a:cs typeface="Times New Roman" panose="02020603050405020304" pitchFamily="18" charset="0"/>
              </a:rPr>
              <a:t> </a:t>
            </a:r>
            <a:endParaRPr lang="ar-SA"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105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ÙØªÙØ¬Ø© Ø¨Ø­Ø« Ø§ÙØµÙØ± Ø¹Ù âªLiver secretion and gallbladder emptying.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4978" y="-1"/>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629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5617" y="489397"/>
            <a:ext cx="9878096" cy="4914166"/>
          </a:xfrm>
          <a:prstGeom prst="rect">
            <a:avLst/>
          </a:prstGeom>
        </p:spPr>
        <p:txBody>
          <a:bodyPr wrap="square">
            <a:spAutoFit/>
          </a:bodyPr>
          <a:lstStyle/>
          <a:p>
            <a:pPr algn="just">
              <a:lnSpc>
                <a:spcPct val="150000"/>
              </a:lnSpc>
              <a:spcAft>
                <a:spcPts val="800"/>
              </a:spcAft>
            </a:pPr>
            <a:r>
              <a:rPr lang="en-US" sz="32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Composition of </a:t>
            </a:r>
            <a:r>
              <a:rPr lang="en-US" sz="3200" b="1"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Bile </a:t>
            </a:r>
            <a:endParaRPr lang="en-US" sz="32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Table below</a:t>
            </a:r>
            <a:r>
              <a:rPr lang="en-US" sz="2800" b="1" dirty="0">
                <a:latin typeface="Times New Roman" panose="02020603050405020304" pitchFamily="18" charset="0"/>
                <a:ea typeface="Calibri" panose="020F0502020204030204" pitchFamily="34" charset="0"/>
                <a:cs typeface="Arial" panose="020B0604020202020204" pitchFamily="34" charset="0"/>
              </a:rPr>
              <a:t> </a:t>
            </a:r>
            <a:r>
              <a:rPr lang="en-US" sz="2800" dirty="0">
                <a:latin typeface="Times New Roman" panose="02020603050405020304" pitchFamily="18" charset="0"/>
                <a:ea typeface="Calibri" panose="020F0502020204030204" pitchFamily="34" charset="0"/>
                <a:cs typeface="Arial" panose="020B0604020202020204" pitchFamily="34" charset="0"/>
              </a:rPr>
              <a:t>lists the composition of bile when it is first secreted by the liver and then after it has been concentrated in the gallbladder.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By far the most abundant substances secreted in the bile are </a:t>
            </a:r>
            <a:r>
              <a:rPr lang="en-US" sz="2800" i="1" dirty="0">
                <a:latin typeface="Times New Roman" panose="02020603050405020304" pitchFamily="18" charset="0"/>
                <a:ea typeface="Calibri" panose="020F0502020204030204" pitchFamily="34" charset="0"/>
                <a:cs typeface="Arial" panose="020B0604020202020204" pitchFamily="34" charset="0"/>
              </a:rPr>
              <a:t>bile</a:t>
            </a:r>
            <a:r>
              <a:rPr lang="en-US" sz="2800" dirty="0">
                <a:latin typeface="Times New Roman" panose="02020603050405020304" pitchFamily="18" charset="0"/>
                <a:ea typeface="Calibri" panose="020F0502020204030204" pitchFamily="34" charset="0"/>
                <a:cs typeface="Arial" panose="020B0604020202020204" pitchFamily="34" charset="0"/>
              </a:rPr>
              <a:t> </a:t>
            </a:r>
            <a:r>
              <a:rPr lang="en-US" sz="2800" i="1" dirty="0">
                <a:latin typeface="Times New Roman" panose="02020603050405020304" pitchFamily="18" charset="0"/>
                <a:ea typeface="Calibri" panose="020F0502020204030204" pitchFamily="34" charset="0"/>
                <a:cs typeface="Arial" panose="020B0604020202020204" pitchFamily="34" charset="0"/>
              </a:rPr>
              <a:t>salts, </a:t>
            </a:r>
            <a:r>
              <a:rPr lang="en-US" sz="2800" dirty="0">
                <a:latin typeface="Times New Roman" panose="02020603050405020304" pitchFamily="18" charset="0"/>
                <a:ea typeface="Calibri" panose="020F0502020204030204" pitchFamily="34" charset="0"/>
                <a:cs typeface="Arial" panose="020B0604020202020204" pitchFamily="34" charset="0"/>
              </a:rPr>
              <a:t>which account for about one half of the total solutes also in the bile. Also secreted or excreted in large concentrations are </a:t>
            </a:r>
            <a:r>
              <a:rPr lang="en-US" sz="2800" i="1" dirty="0">
                <a:latin typeface="Times New Roman" panose="02020603050405020304" pitchFamily="18" charset="0"/>
                <a:ea typeface="Calibri" panose="020F0502020204030204" pitchFamily="34" charset="0"/>
                <a:cs typeface="Arial" panose="020B0604020202020204" pitchFamily="34" charset="0"/>
              </a:rPr>
              <a:t>bilirubin, cholesterol, lecithin, </a:t>
            </a:r>
            <a:r>
              <a:rPr lang="en-US" sz="2800" dirty="0">
                <a:latin typeface="Times New Roman" panose="02020603050405020304" pitchFamily="18" charset="0"/>
                <a:ea typeface="Calibri" panose="020F0502020204030204" pitchFamily="34" charset="0"/>
                <a:cs typeface="Arial" panose="020B0604020202020204" pitchFamily="34" charset="0"/>
              </a:rPr>
              <a:t>and the usual </a:t>
            </a:r>
            <a:r>
              <a:rPr lang="en-US" sz="2800" i="1" dirty="0">
                <a:latin typeface="Times New Roman" panose="02020603050405020304" pitchFamily="18" charset="0"/>
                <a:ea typeface="Calibri" panose="020F0502020204030204" pitchFamily="34" charset="0"/>
                <a:cs typeface="Arial" panose="020B0604020202020204" pitchFamily="34" charset="0"/>
              </a:rPr>
              <a:t>electrolytes </a:t>
            </a:r>
            <a:r>
              <a:rPr lang="en-US" sz="2800" dirty="0">
                <a:latin typeface="Times New Roman" panose="02020603050405020304" pitchFamily="18" charset="0"/>
                <a:ea typeface="Calibri" panose="020F0502020204030204" pitchFamily="34" charset="0"/>
                <a:cs typeface="Arial" panose="020B0604020202020204" pitchFamily="34" charset="0"/>
              </a:rPr>
              <a:t>of plasma.</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60637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8496" y="759854"/>
            <a:ext cx="9800822" cy="3970318"/>
          </a:xfrm>
          <a:prstGeom prst="rect">
            <a:avLst/>
          </a:prstGeom>
        </p:spPr>
        <p:txBody>
          <a:bodyPr wrap="square">
            <a:spAutoFit/>
          </a:bodyPr>
          <a:lstStyle/>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In the concentrating process in the gallbladder, water and large portions of the electrolytes (except calcium ions) are reabsorbed by the gallbladder mucosa; essentially all other constituents, especially the bile salts and the lipid substances cholesterol and lecithin, are not reabsorbed and, therefore, become highly concentrated in the gallbladder bile.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93679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omposition of Bile"/>
          <p:cNvPicPr/>
          <p:nvPr/>
        </p:nvPicPr>
        <p:blipFill>
          <a:blip r:embed="rId2">
            <a:extLst>
              <a:ext uri="{28A0092B-C50C-407E-A947-70E740481C1C}">
                <a14:useLocalDpi xmlns:a14="http://schemas.microsoft.com/office/drawing/2010/main" val="0"/>
              </a:ext>
            </a:extLst>
          </a:blip>
          <a:srcRect/>
          <a:stretch>
            <a:fillRect/>
          </a:stretch>
        </p:blipFill>
        <p:spPr bwMode="auto">
          <a:xfrm>
            <a:off x="2717442" y="502276"/>
            <a:ext cx="6722772" cy="5460642"/>
          </a:xfrm>
          <a:prstGeom prst="rect">
            <a:avLst/>
          </a:prstGeom>
          <a:noFill/>
          <a:ln>
            <a:noFill/>
          </a:ln>
        </p:spPr>
      </p:pic>
    </p:spTree>
    <p:extLst>
      <p:ext uri="{BB962C8B-B14F-4D97-AF65-F5344CB8AC3E}">
        <p14:creationId xmlns:p14="http://schemas.microsoft.com/office/powerpoint/2010/main" val="4098786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ÙØªÙØ¬Ø© Ø¨Ø­Ø« Ø§ÙØµÙØ± Ø¹Ù âªcomposition of bile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2896" y="566670"/>
            <a:ext cx="7740203" cy="5782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5070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0614" y="-231819"/>
            <a:ext cx="10766739" cy="7304564"/>
          </a:xfrm>
          <a:prstGeom prst="rect">
            <a:avLst/>
          </a:prstGeom>
        </p:spPr>
        <p:txBody>
          <a:bodyPr wrap="square">
            <a:spAutoFit/>
          </a:bodyPr>
          <a:lstStyle/>
          <a:p>
            <a:pPr algn="just">
              <a:lnSpc>
                <a:spcPct val="150000"/>
              </a:lnSpc>
              <a:spcAft>
                <a:spcPts val="800"/>
              </a:spcAft>
            </a:pPr>
            <a:r>
              <a:rPr lang="en-US" sz="28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FUNCTION OF BILE SALTS IN FAT DIGESTION AND ABSORPTION </a:t>
            </a:r>
            <a:endParaRPr lang="en-US" sz="28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The liver cells synthesize about 6 grams of bile salts daily. The precursor of the bile salts is cholesterol, which is either present in the diet or synthesized in the liver cells during the course of fat metabolism. The cholesterol is first converted to </a:t>
            </a:r>
            <a:r>
              <a:rPr lang="en-US" sz="2800" dirty="0" err="1">
                <a:latin typeface="Times New Roman" panose="02020603050405020304" pitchFamily="18" charset="0"/>
                <a:ea typeface="Calibri" panose="020F0502020204030204" pitchFamily="34" charset="0"/>
                <a:cs typeface="Arial" panose="020B0604020202020204" pitchFamily="34" charset="0"/>
              </a:rPr>
              <a:t>cholic</a:t>
            </a:r>
            <a:r>
              <a:rPr lang="en-US" sz="2800" dirty="0">
                <a:latin typeface="Times New Roman" panose="02020603050405020304" pitchFamily="18" charset="0"/>
                <a:ea typeface="Calibri" panose="020F0502020204030204" pitchFamily="34" charset="0"/>
                <a:cs typeface="Arial" panose="020B0604020202020204" pitchFamily="34" charset="0"/>
              </a:rPr>
              <a:t> acid or </a:t>
            </a:r>
            <a:r>
              <a:rPr lang="en-US" sz="2800" dirty="0" err="1">
                <a:latin typeface="Times New Roman" panose="02020603050405020304" pitchFamily="18" charset="0"/>
                <a:ea typeface="Calibri" panose="020F0502020204030204" pitchFamily="34" charset="0"/>
                <a:cs typeface="Arial" panose="020B0604020202020204" pitchFamily="34" charset="0"/>
              </a:rPr>
              <a:t>chenodeoxycholic</a:t>
            </a:r>
            <a:r>
              <a:rPr lang="en-US" sz="2800" dirty="0">
                <a:latin typeface="Times New Roman" panose="02020603050405020304" pitchFamily="18" charset="0"/>
                <a:ea typeface="Calibri" panose="020F0502020204030204" pitchFamily="34" charset="0"/>
                <a:cs typeface="Arial" panose="020B0604020202020204" pitchFamily="34" charset="0"/>
              </a:rPr>
              <a:t> acid in about equal quantities. These acids in turn combine principally with glycine and to a lesser extent with </a:t>
            </a:r>
            <a:r>
              <a:rPr lang="en-US" sz="2800" dirty="0" err="1">
                <a:latin typeface="Times New Roman" panose="02020603050405020304" pitchFamily="18" charset="0"/>
                <a:ea typeface="Calibri" panose="020F0502020204030204" pitchFamily="34" charset="0"/>
                <a:cs typeface="Arial" panose="020B0604020202020204" pitchFamily="34" charset="0"/>
              </a:rPr>
              <a:t>taurine</a:t>
            </a:r>
            <a:r>
              <a:rPr lang="en-US" sz="2800" dirty="0">
                <a:latin typeface="Times New Roman" panose="02020603050405020304" pitchFamily="18" charset="0"/>
                <a:ea typeface="Calibri" panose="020F0502020204030204" pitchFamily="34" charset="0"/>
                <a:cs typeface="Arial" panose="020B0604020202020204" pitchFamily="34" charset="0"/>
              </a:rPr>
              <a:t> to form </a:t>
            </a:r>
            <a:r>
              <a:rPr lang="en-US" sz="2800" dirty="0" err="1">
                <a:latin typeface="Times New Roman" panose="02020603050405020304" pitchFamily="18" charset="0"/>
                <a:ea typeface="Calibri" panose="020F0502020204030204" pitchFamily="34" charset="0"/>
                <a:cs typeface="Arial" panose="020B0604020202020204" pitchFamily="34" charset="0"/>
              </a:rPr>
              <a:t>glyco</a:t>
            </a:r>
            <a:r>
              <a:rPr lang="en-US" sz="2800" dirty="0">
                <a:latin typeface="Times New Roman" panose="02020603050405020304" pitchFamily="18" charset="0"/>
                <a:ea typeface="Calibri" panose="020F0502020204030204" pitchFamily="34" charset="0"/>
                <a:cs typeface="Arial" panose="020B0604020202020204" pitchFamily="34" charset="0"/>
              </a:rPr>
              <a:t>- and </a:t>
            </a:r>
            <a:r>
              <a:rPr lang="en-US" sz="2800" dirty="0" err="1">
                <a:latin typeface="Times New Roman" panose="02020603050405020304" pitchFamily="18" charset="0"/>
                <a:ea typeface="Calibri" panose="020F0502020204030204" pitchFamily="34" charset="0"/>
                <a:cs typeface="Arial" panose="020B0604020202020204" pitchFamily="34" charset="0"/>
              </a:rPr>
              <a:t>tauro</a:t>
            </a:r>
            <a:r>
              <a:rPr lang="en-US" sz="2800" dirty="0">
                <a:latin typeface="Times New Roman" panose="02020603050405020304" pitchFamily="18" charset="0"/>
                <a:ea typeface="Calibri" panose="020F0502020204030204" pitchFamily="34" charset="0"/>
                <a:cs typeface="Arial" panose="020B0604020202020204" pitchFamily="34" charset="0"/>
              </a:rPr>
              <a:t>-conjugated bile acids. The salts of these acids, mainly sodium salts, are then secreted in the bile. The bile salts have two important actions in the intestinal tract: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45668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7285" y="553792"/>
            <a:ext cx="9800822" cy="3323987"/>
          </a:xfrm>
          <a:prstGeom prst="rect">
            <a:avLst/>
          </a:prstGeom>
        </p:spPr>
        <p:txBody>
          <a:bodyPr wrap="square">
            <a:spAutoFit/>
          </a:bodyPr>
          <a:lstStyle/>
          <a:p>
            <a:pPr algn="just">
              <a:lnSpc>
                <a:spcPct val="150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First</a:t>
            </a:r>
            <a:r>
              <a:rPr lang="en-US" sz="2800" dirty="0">
                <a:latin typeface="Times New Roman" panose="02020603050405020304" pitchFamily="18" charset="0"/>
                <a:ea typeface="Calibri" panose="020F0502020204030204" pitchFamily="34" charset="0"/>
                <a:cs typeface="Arial" panose="020B0604020202020204" pitchFamily="34" charset="0"/>
              </a:rPr>
              <a:t>, they have a detergent action on the fat particles in the food. This action, which decreases the surface tension of the particles and allows agitation in the intestinal tract to break the fat globules into minute sizes, is called the emulsifying or detergent function of bile salts.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4347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4" y="347730"/>
            <a:ext cx="9942490" cy="4616648"/>
          </a:xfrm>
          <a:prstGeom prst="rect">
            <a:avLst/>
          </a:prstGeom>
        </p:spPr>
        <p:txBody>
          <a:bodyPr wrap="square">
            <a:spAutoFit/>
          </a:bodyPr>
          <a:lstStyle/>
          <a:p>
            <a:pPr>
              <a:lnSpc>
                <a:spcPct val="150000"/>
              </a:lnSpc>
            </a:pPr>
            <a:r>
              <a:rPr lang="en-US" sz="2800" b="1" dirty="0">
                <a:latin typeface="Times New Roman" panose="02020603050405020304" pitchFamily="18" charset="0"/>
                <a:ea typeface="Calibri" panose="020F0502020204030204" pitchFamily="34" charset="0"/>
              </a:rPr>
              <a:t>Second,</a:t>
            </a:r>
            <a:r>
              <a:rPr lang="en-US" sz="2800" dirty="0">
                <a:latin typeface="Times New Roman" panose="02020603050405020304" pitchFamily="18" charset="0"/>
                <a:ea typeface="Calibri" panose="020F0502020204030204" pitchFamily="34" charset="0"/>
              </a:rPr>
              <a:t> and even more important than the emulsifying function, bile salts help in the absorption of (1) fatty acids, (2) </a:t>
            </a:r>
            <a:r>
              <a:rPr lang="en-US" sz="2800" dirty="0" err="1">
                <a:latin typeface="Times New Roman" panose="02020603050405020304" pitchFamily="18" charset="0"/>
                <a:ea typeface="Calibri" panose="020F0502020204030204" pitchFamily="34" charset="0"/>
              </a:rPr>
              <a:t>monoglycerides</a:t>
            </a:r>
            <a:r>
              <a:rPr lang="en-US" sz="2800" dirty="0">
                <a:latin typeface="Times New Roman" panose="02020603050405020304" pitchFamily="18" charset="0"/>
                <a:ea typeface="Calibri" panose="020F0502020204030204" pitchFamily="34" charset="0"/>
              </a:rPr>
              <a:t>, (3) cholesterol, and (4) other lipids from the intestinal tract. They help in this absorption by forming small physical complexes with these lipids; the complexes are called micelles, and they are </a:t>
            </a:r>
            <a:r>
              <a:rPr lang="en-US" sz="2800" dirty="0" err="1">
                <a:latin typeface="Times New Roman" panose="02020603050405020304" pitchFamily="18" charset="0"/>
                <a:ea typeface="Calibri" panose="020F0502020204030204" pitchFamily="34" charset="0"/>
              </a:rPr>
              <a:t>semisoluble</a:t>
            </a:r>
            <a:r>
              <a:rPr lang="en-US" sz="2800" dirty="0">
                <a:latin typeface="Times New Roman" panose="02020603050405020304" pitchFamily="18" charset="0"/>
                <a:ea typeface="Calibri" panose="020F0502020204030204" pitchFamily="34" charset="0"/>
              </a:rPr>
              <a:t> in the </a:t>
            </a:r>
            <a:r>
              <a:rPr lang="en-US" sz="2800" dirty="0" err="1">
                <a:latin typeface="Times New Roman" panose="02020603050405020304" pitchFamily="18" charset="0"/>
                <a:ea typeface="Calibri" panose="020F0502020204030204" pitchFamily="34" charset="0"/>
              </a:rPr>
              <a:t>chyme</a:t>
            </a:r>
            <a:r>
              <a:rPr lang="en-US" sz="2800" dirty="0">
                <a:latin typeface="Times New Roman" panose="02020603050405020304" pitchFamily="18" charset="0"/>
                <a:ea typeface="Calibri" panose="020F0502020204030204" pitchFamily="34" charset="0"/>
              </a:rPr>
              <a:t> because of the electrical charges of the bile salts.</a:t>
            </a:r>
            <a:endParaRPr lang="ar-SA" sz="2800" dirty="0"/>
          </a:p>
        </p:txBody>
      </p:sp>
    </p:spTree>
    <p:extLst>
      <p:ext uri="{BB962C8B-B14F-4D97-AF65-F5344CB8AC3E}">
        <p14:creationId xmlns:p14="http://schemas.microsoft.com/office/powerpoint/2010/main" val="1105982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2889" y="489397"/>
            <a:ext cx="9684913" cy="1951881"/>
          </a:xfrm>
          <a:prstGeom prst="rect">
            <a:avLst/>
          </a:prstGeom>
        </p:spPr>
        <p:txBody>
          <a:bodyPr wrap="square">
            <a:spAutoFit/>
          </a:bodyPr>
          <a:lstStyle/>
          <a:p>
            <a:pPr>
              <a:lnSpc>
                <a:spcPct val="150000"/>
              </a:lnSpc>
            </a:pPr>
            <a:r>
              <a:rPr lang="en-US" sz="2800" dirty="0" smtClean="0">
                <a:latin typeface="Times New Roman" panose="02020603050405020304" pitchFamily="18" charset="0"/>
                <a:ea typeface="Calibri" panose="020F0502020204030204" pitchFamily="34" charset="0"/>
              </a:rPr>
              <a:t>Without </a:t>
            </a:r>
            <a:r>
              <a:rPr lang="en-US" sz="2800" dirty="0">
                <a:latin typeface="Times New Roman" panose="02020603050405020304" pitchFamily="18" charset="0"/>
                <a:ea typeface="Calibri" panose="020F0502020204030204" pitchFamily="34" charset="0"/>
              </a:rPr>
              <a:t>the presence of bile salts in the intestinal tract, up to 40 percent of the ingested fats are lost into the feces and a metabolic deficit often develops because of this nutrient loss.</a:t>
            </a:r>
            <a:endParaRPr lang="ar-SA" sz="2800" dirty="0"/>
          </a:p>
        </p:txBody>
      </p:sp>
    </p:spTree>
    <p:extLst>
      <p:ext uri="{BB962C8B-B14F-4D97-AF65-F5344CB8AC3E}">
        <p14:creationId xmlns:p14="http://schemas.microsoft.com/office/powerpoint/2010/main" val="1329176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9859" y="347731"/>
            <a:ext cx="9710671" cy="5468164"/>
          </a:xfrm>
          <a:prstGeom prst="rect">
            <a:avLst/>
          </a:prstGeom>
        </p:spPr>
        <p:txBody>
          <a:bodyPr wrap="square">
            <a:spAutoFit/>
          </a:bodyPr>
          <a:lstStyle/>
          <a:p>
            <a:pPr algn="just">
              <a:lnSpc>
                <a:spcPct val="150000"/>
              </a:lnSpc>
              <a:spcAft>
                <a:spcPts val="800"/>
              </a:spcAft>
            </a:pPr>
            <a:r>
              <a:rPr lang="en-US" sz="28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SECRETIONS OF THE SMALL INTESTINE </a:t>
            </a:r>
            <a:endParaRPr lang="en-US" sz="28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SECRETION OF MUCUS BY BRUNNER’S GLANDS IN THE DUODENUM </a:t>
            </a:r>
            <a:endParaRPr lang="en-US" sz="28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2800" dirty="0">
                <a:latin typeface="Times New Roman" panose="02020603050405020304" pitchFamily="18" charset="0"/>
                <a:ea typeface="Calibri" panose="020F0502020204030204" pitchFamily="34" charset="0"/>
              </a:rPr>
              <a:t>An extensive array of compound mucous glands, called Brunner’s glands, is located in the wall of the first few centimeters of the duodenum, mainly between the pylorus of the stomach and the papilla of </a:t>
            </a:r>
            <a:r>
              <a:rPr lang="en-US" sz="2800" dirty="0" err="1">
                <a:latin typeface="Times New Roman" panose="02020603050405020304" pitchFamily="18" charset="0"/>
                <a:ea typeface="Calibri" panose="020F0502020204030204" pitchFamily="34" charset="0"/>
              </a:rPr>
              <a:t>Vater</a:t>
            </a:r>
            <a:r>
              <a:rPr lang="en-US" sz="2800" dirty="0">
                <a:latin typeface="Times New Roman" panose="02020603050405020304" pitchFamily="18" charset="0"/>
                <a:ea typeface="Calibri" panose="020F0502020204030204" pitchFamily="34" charset="0"/>
              </a:rPr>
              <a:t>, where pancreatic secretion and bile empty into the duodenum. </a:t>
            </a:r>
            <a:endParaRPr lang="ar-SA" sz="2800" dirty="0"/>
          </a:p>
        </p:txBody>
      </p:sp>
    </p:spTree>
    <p:extLst>
      <p:ext uri="{BB962C8B-B14F-4D97-AF65-F5344CB8AC3E}">
        <p14:creationId xmlns:p14="http://schemas.microsoft.com/office/powerpoint/2010/main" val="2225372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7692" y="1887198"/>
            <a:ext cx="10116616" cy="1081899"/>
          </a:xfrm>
          <a:prstGeom prst="rect">
            <a:avLst/>
          </a:prstGeom>
        </p:spPr>
        <p:txBody>
          <a:bodyPr wrap="none">
            <a:spAutoFit/>
          </a:bodyPr>
          <a:lstStyle/>
          <a:p>
            <a:pPr algn="just">
              <a:lnSpc>
                <a:spcPct val="150000"/>
              </a:lnSpc>
              <a:spcAft>
                <a:spcPts val="800"/>
              </a:spcAft>
            </a:pPr>
            <a:r>
              <a:rPr lang="en-US" sz="48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sz="48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BILE SECRETION BY THE LIVER</a:t>
            </a:r>
            <a:endParaRPr lang="en-US" sz="48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55937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ÙØªÙØ¬Ø© Ø¨Ø­Ø« Ø§ÙØµÙØ± Ø¹Ù âªSECRETION OF MUCUS BY BRUNNERâS GLANDS IN THE DUODENUM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373" y="315196"/>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1085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6828" y="579550"/>
            <a:ext cx="9736428" cy="3426579"/>
          </a:xfrm>
          <a:prstGeom prst="rect">
            <a:avLst/>
          </a:prstGeom>
        </p:spPr>
        <p:txBody>
          <a:bodyPr wrap="square">
            <a:spAutoFit/>
          </a:bodyPr>
          <a:lstStyle/>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These glands secrete large amounts of alkaline mucus in response to (1) tactile or irritating stimuli on the duodenal mucosa;</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(2) vagal stimulation, which causes increased Brunner gland secretion concurrently with increase in stomach secretion; and (3) gastrointestinal hormones, especially </a:t>
            </a:r>
            <a:r>
              <a:rPr lang="en-US" sz="2800" i="1" dirty="0">
                <a:latin typeface="Times New Roman" panose="02020603050405020304" pitchFamily="18" charset="0"/>
                <a:ea typeface="Calibri" panose="020F0502020204030204" pitchFamily="34" charset="0"/>
                <a:cs typeface="Arial" panose="020B0604020202020204" pitchFamily="34" charset="0"/>
              </a:rPr>
              <a:t>secretin.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98609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1223" y="682580"/>
            <a:ext cx="9929611" cy="3970318"/>
          </a:xfrm>
          <a:prstGeom prst="rect">
            <a:avLst/>
          </a:prstGeom>
        </p:spPr>
        <p:txBody>
          <a:bodyPr wrap="square">
            <a:spAutoFit/>
          </a:bodyPr>
          <a:lstStyle/>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The function of the mucus secreted by Brunner’s glands is to protect the duodenal wall from digestion by the highly acidic gastric juice emptying from the stomach. In addition, the mucus contains a large excess of bicarbonate ions, which add to the bicarbonate ions from pancreatic secretion and liver bile in neutralizing the hydrochloric acid entering the duodenum from </a:t>
            </a:r>
            <a:r>
              <a:rPr lang="en-US" sz="2800" dirty="0" smtClean="0">
                <a:latin typeface="Times New Roman" panose="02020603050405020304" pitchFamily="18" charset="0"/>
                <a:ea typeface="Calibri" panose="020F0502020204030204" pitchFamily="34" charset="0"/>
                <a:cs typeface="Arial" panose="020B0604020202020204" pitchFamily="34" charset="0"/>
              </a:rPr>
              <a:t>the stomach</a:t>
            </a:r>
            <a:r>
              <a:rPr lang="en-US" sz="2800" dirty="0">
                <a:latin typeface="Times New Roman" panose="02020603050405020304" pitchFamily="18"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61631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2585" y="528034"/>
            <a:ext cx="9903853" cy="4072910"/>
          </a:xfrm>
          <a:prstGeom prst="rect">
            <a:avLst/>
          </a:prstGeom>
        </p:spPr>
        <p:txBody>
          <a:bodyPr wrap="square">
            <a:spAutoFit/>
          </a:bodyPr>
          <a:lstStyle/>
          <a:p>
            <a:pPr algn="just">
              <a:lnSpc>
                <a:spcPct val="150000"/>
              </a:lnSpc>
              <a:spcAft>
                <a:spcPts val="800"/>
              </a:spcAft>
            </a:pPr>
            <a:r>
              <a:rPr lang="en-US" sz="28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REGULATION OF SMALL INTESTINE SECRETION—LOCAL STIMULI </a:t>
            </a:r>
            <a:endParaRPr lang="en-US" sz="28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2800" dirty="0">
                <a:latin typeface="Times New Roman" panose="02020603050405020304" pitchFamily="18" charset="0"/>
                <a:ea typeface="Calibri" panose="020F0502020204030204" pitchFamily="34" charset="0"/>
              </a:rPr>
              <a:t>By far the most important means for regulating small intestine secretion are local enteric nervous reflexes, especially reflexes initiated by tactile or </a:t>
            </a:r>
            <a:r>
              <a:rPr lang="en-US" sz="2800" dirty="0" err="1">
                <a:latin typeface="Times New Roman" panose="02020603050405020304" pitchFamily="18" charset="0"/>
                <a:ea typeface="Calibri" panose="020F0502020204030204" pitchFamily="34" charset="0"/>
              </a:rPr>
              <a:t>irritative</a:t>
            </a:r>
            <a:r>
              <a:rPr lang="en-US" sz="2800" dirty="0">
                <a:latin typeface="Times New Roman" panose="02020603050405020304" pitchFamily="18" charset="0"/>
                <a:ea typeface="Calibri" panose="020F0502020204030204" pitchFamily="34" charset="0"/>
              </a:rPr>
              <a:t> stimuli from the </a:t>
            </a:r>
            <a:r>
              <a:rPr lang="en-US" sz="2800" dirty="0" err="1">
                <a:latin typeface="Times New Roman" panose="02020603050405020304" pitchFamily="18" charset="0"/>
                <a:ea typeface="Calibri" panose="020F0502020204030204" pitchFamily="34" charset="0"/>
              </a:rPr>
              <a:t>chyme</a:t>
            </a:r>
            <a:r>
              <a:rPr lang="en-US" sz="2800" dirty="0">
                <a:latin typeface="Times New Roman" panose="02020603050405020304" pitchFamily="18" charset="0"/>
                <a:ea typeface="Calibri" panose="020F0502020204030204" pitchFamily="34" charset="0"/>
              </a:rPr>
              <a:t> in the intestines</a:t>
            </a:r>
            <a:endParaRPr lang="ar-SA" sz="2800" dirty="0"/>
          </a:p>
        </p:txBody>
      </p:sp>
    </p:spTree>
    <p:extLst>
      <p:ext uri="{BB962C8B-B14F-4D97-AF65-F5344CB8AC3E}">
        <p14:creationId xmlns:p14="http://schemas.microsoft.com/office/powerpoint/2010/main" val="437245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8039" y="0"/>
            <a:ext cx="10457645" cy="6658233"/>
          </a:xfrm>
          <a:prstGeom prst="rect">
            <a:avLst/>
          </a:prstGeom>
        </p:spPr>
        <p:txBody>
          <a:bodyPr wrap="square">
            <a:spAutoFit/>
          </a:bodyPr>
          <a:lstStyle/>
          <a:p>
            <a:pPr algn="just">
              <a:lnSpc>
                <a:spcPct val="150000"/>
              </a:lnSpc>
              <a:spcAft>
                <a:spcPts val="800"/>
              </a:spcAft>
            </a:pPr>
            <a:r>
              <a:rPr lang="en-US" sz="28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SECRETION OF MUCUS BY THE LARGE INTESTINE </a:t>
            </a:r>
            <a:endParaRPr lang="en-US" sz="28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2800" b="1" dirty="0">
                <a:solidFill>
                  <a:srgbClr val="C00000"/>
                </a:solidFill>
                <a:latin typeface="Times New Roman" panose="02020603050405020304" pitchFamily="18" charset="0"/>
                <a:ea typeface="Calibri" panose="020F0502020204030204" pitchFamily="34" charset="0"/>
              </a:rPr>
              <a:t>Mucus Secretion.</a:t>
            </a:r>
            <a:r>
              <a:rPr lang="en-US" sz="2800" dirty="0">
                <a:solidFill>
                  <a:srgbClr val="C00000"/>
                </a:solidFill>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The mucosa of the large intestine, like that of the small intestine, has many crypts of </a:t>
            </a:r>
            <a:r>
              <a:rPr lang="en-US" sz="2800" dirty="0" err="1">
                <a:latin typeface="Times New Roman" panose="02020603050405020304" pitchFamily="18" charset="0"/>
                <a:ea typeface="Calibri" panose="020F0502020204030204" pitchFamily="34" charset="0"/>
              </a:rPr>
              <a:t>Lieberkühn</a:t>
            </a:r>
            <a:r>
              <a:rPr lang="en-US" sz="2800" dirty="0">
                <a:latin typeface="Times New Roman" panose="02020603050405020304" pitchFamily="18" charset="0"/>
                <a:ea typeface="Calibri" panose="020F0502020204030204" pitchFamily="34" charset="0"/>
              </a:rPr>
              <a:t>; however, unlike the small intestine, it contains no villi. The epithelial cells secrete almost no digestive enzymes. Instead, they contain mucous cells that secrete only </a:t>
            </a:r>
            <a:r>
              <a:rPr lang="en-US" sz="2800" i="1" dirty="0">
                <a:latin typeface="Times New Roman" panose="02020603050405020304" pitchFamily="18" charset="0"/>
                <a:ea typeface="Calibri" panose="020F0502020204030204" pitchFamily="34" charset="0"/>
              </a:rPr>
              <a:t>mucus. </a:t>
            </a:r>
            <a:r>
              <a:rPr lang="en-US" sz="2800" dirty="0">
                <a:latin typeface="Times New Roman" panose="02020603050405020304" pitchFamily="18" charset="0"/>
                <a:ea typeface="Calibri" panose="020F0502020204030204" pitchFamily="34" charset="0"/>
              </a:rPr>
              <a:t>This mucus contains moderate amounts of bicarbonate ions secreted by a few non–mucus-secreting epithelial cells. The rate of secretion of mucus is regulated principally by direct, tactile stimulation of the epithelial cells lining the large intestine and by local nervous reflexes to the mucous cells in the crypts of </a:t>
            </a:r>
            <a:r>
              <a:rPr lang="en-US" sz="2800" dirty="0" err="1">
                <a:latin typeface="Times New Roman" panose="02020603050405020304" pitchFamily="18" charset="0"/>
                <a:ea typeface="Calibri" panose="020F0502020204030204" pitchFamily="34" charset="0"/>
              </a:rPr>
              <a:t>Lieberkühn</a:t>
            </a:r>
            <a:endParaRPr lang="ar-SA" sz="2800" dirty="0"/>
          </a:p>
        </p:txBody>
      </p:sp>
    </p:spTree>
    <p:extLst>
      <p:ext uri="{BB962C8B-B14F-4D97-AF65-F5344CB8AC3E}">
        <p14:creationId xmlns:p14="http://schemas.microsoft.com/office/powerpoint/2010/main" val="3891749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1070" y="283336"/>
            <a:ext cx="10045522" cy="5365571"/>
          </a:xfrm>
          <a:prstGeom prst="rect">
            <a:avLst/>
          </a:prstGeom>
        </p:spPr>
        <p:txBody>
          <a:bodyPr wrap="square">
            <a:spAutoFit/>
          </a:bodyPr>
          <a:lstStyle/>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Stimulation of the </a:t>
            </a:r>
            <a:r>
              <a:rPr lang="en-US" sz="2800" i="1" dirty="0">
                <a:latin typeface="Times New Roman" panose="02020603050405020304" pitchFamily="18" charset="0"/>
                <a:ea typeface="Calibri" panose="020F0502020204030204" pitchFamily="34" charset="0"/>
                <a:cs typeface="Arial" panose="020B0604020202020204" pitchFamily="34" charset="0"/>
              </a:rPr>
              <a:t>pelvic nerves </a:t>
            </a:r>
            <a:r>
              <a:rPr lang="en-US" sz="2800" dirty="0">
                <a:latin typeface="Times New Roman" panose="02020603050405020304" pitchFamily="18" charset="0"/>
                <a:ea typeface="Calibri" panose="020F0502020204030204" pitchFamily="34" charset="0"/>
                <a:cs typeface="Arial" panose="020B0604020202020204" pitchFamily="34" charset="0"/>
              </a:rPr>
              <a:t>from the spinal cord, which carry </a:t>
            </a:r>
            <a:r>
              <a:rPr lang="en-US" sz="2800" i="1" dirty="0">
                <a:latin typeface="Times New Roman" panose="02020603050405020304" pitchFamily="18" charset="0"/>
                <a:ea typeface="Calibri" panose="020F0502020204030204" pitchFamily="34" charset="0"/>
                <a:cs typeface="Arial" panose="020B0604020202020204" pitchFamily="34" charset="0"/>
              </a:rPr>
              <a:t>parasympathetic innervation </a:t>
            </a:r>
            <a:r>
              <a:rPr lang="en-US" sz="2800" dirty="0">
                <a:latin typeface="Times New Roman" panose="02020603050405020304" pitchFamily="18" charset="0"/>
                <a:ea typeface="Calibri" panose="020F0502020204030204" pitchFamily="34" charset="0"/>
                <a:cs typeface="Arial" panose="020B0604020202020204" pitchFamily="34" charset="0"/>
              </a:rPr>
              <a:t>to the distal one half to two thirds of the large intestine, also can cause a marked increase in mucus secretion..</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During extreme parasympathetic stimulation, often caused by emotional disturbances, so much mucus can occasionally be secreted into the large intestine that the person has a bowel movement of ropy mucus as often as every 30 minutes; this mucus often contains little or no fecal material.</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0048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9707" y="347730"/>
            <a:ext cx="10200068" cy="5262979"/>
          </a:xfrm>
          <a:prstGeom prst="rect">
            <a:avLst/>
          </a:prstGeom>
        </p:spPr>
        <p:txBody>
          <a:bodyPr wrap="square">
            <a:spAutoFit/>
          </a:bodyPr>
          <a:lstStyle/>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Mucus in the large intestine protects the intestinal wall against excoriation, but in addition, it provides an adherent medium for holding fecal matter together. Furthermore, it protects the intestinal wall from the great amount of bacterial activity that takes place inside the feces, and, finally, the mucus plus the alkalinity of the secretion (a pH of 8.0 caused by large amounts of sodium bicarbonate) provides a barrier to keep acids formed in the feces from attacking the intestinal wall.</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11993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ÙØªÙØ¬Ø© Ø¨Ø­Ø« Ø§ÙØµÙØ± Ø¹Ù âªthank you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8952" y="516765"/>
            <a:ext cx="7868992" cy="596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47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3" y="643944"/>
            <a:ext cx="9723549" cy="2985433"/>
          </a:xfrm>
          <a:prstGeom prst="rect">
            <a:avLst/>
          </a:prstGeom>
        </p:spPr>
        <p:txBody>
          <a:bodyPr wrap="square">
            <a:spAutoFit/>
          </a:bodyPr>
          <a:lstStyle/>
          <a:p>
            <a:pPr algn="just">
              <a:lnSpc>
                <a:spcPct val="150000"/>
              </a:lnSpc>
              <a:spcAft>
                <a:spcPts val="800"/>
              </a:spcAft>
            </a:pPr>
            <a:r>
              <a:rPr lang="en-US" sz="2800" b="1" i="1" dirty="0">
                <a:solidFill>
                  <a:srgbClr val="C00000"/>
                </a:solidFill>
                <a:latin typeface="Times New Roman" panose="02020603050405020304" pitchFamily="18" charset="0"/>
                <a:ea typeface="Calibri" panose="020F0502020204030204" pitchFamily="34" charset="0"/>
                <a:cs typeface="Arial" panose="020B0604020202020204" pitchFamily="34" charset="0"/>
              </a:rPr>
              <a:t>Objectives of our lecture:</a:t>
            </a:r>
            <a:endParaRPr lang="en-US" sz="28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rabicPeriod"/>
            </a:pPr>
            <a:r>
              <a:rPr lang="en-US" sz="2800" b="1" i="1" dirty="0">
                <a:latin typeface="Times New Roman" panose="02020603050405020304" pitchFamily="18" charset="0"/>
                <a:ea typeface="Calibri" panose="020F0502020204030204" pitchFamily="34" charset="0"/>
                <a:cs typeface="Arial" panose="020B0604020202020204" pitchFamily="34" charset="0"/>
              </a:rPr>
              <a:t>What is the physiological anatomy of bile secretion?</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rabicPeriod"/>
            </a:pPr>
            <a:r>
              <a:rPr lang="en-US" sz="2800" b="1" i="1" dirty="0">
                <a:latin typeface="Times New Roman" panose="02020603050405020304" pitchFamily="18" charset="0"/>
                <a:ea typeface="Calibri" panose="020F0502020204030204" pitchFamily="34" charset="0"/>
                <a:cs typeface="Arial" panose="020B0604020202020204" pitchFamily="34" charset="0"/>
              </a:rPr>
              <a:t>What is the composition of bile?</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rabicPeriod"/>
            </a:pPr>
            <a:r>
              <a:rPr lang="en-US" sz="2800" b="1" i="1" dirty="0">
                <a:latin typeface="Times New Roman" panose="02020603050405020304" pitchFamily="18" charset="0"/>
                <a:ea typeface="Calibri" panose="020F0502020204030204" pitchFamily="34" charset="0"/>
                <a:cs typeface="Arial" panose="020B0604020202020204" pitchFamily="34" charset="0"/>
              </a:rPr>
              <a:t>Secretions from small  and large intestine?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4131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7131" y="656824"/>
            <a:ext cx="9710671" cy="4003788"/>
          </a:xfrm>
          <a:prstGeom prst="rect">
            <a:avLst/>
          </a:prstGeom>
        </p:spPr>
        <p:txBody>
          <a:bodyPr wrap="square">
            <a:spAutoFit/>
          </a:bodyPr>
          <a:lstStyle/>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One of the many functions of the liver is to secrete bile, normally between 600 and 1000 ml/day. Bile serves two important functions</a:t>
            </a:r>
            <a:r>
              <a:rPr lang="en-US" sz="2800" dirty="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50000"/>
              </a:lnSpc>
              <a:spcAft>
                <a:spcPts val="800"/>
              </a:spcAft>
            </a:pPr>
            <a:r>
              <a:rPr lang="en-US" sz="2800" dirty="0" smtClean="0">
                <a:latin typeface="Times New Roman" panose="02020603050405020304" pitchFamily="18" charset="0"/>
                <a:ea typeface="Calibri" panose="020F0502020204030204" pitchFamily="34" charset="0"/>
                <a:cs typeface="Arial" panose="020B0604020202020204" pitchFamily="34" charset="0"/>
              </a:rPr>
              <a:t> </a:t>
            </a:r>
            <a:r>
              <a:rPr lang="en-US" sz="2800" b="1" u="sng" dirty="0">
                <a:latin typeface="Times New Roman" panose="02020603050405020304" pitchFamily="18" charset="0"/>
                <a:ea typeface="Calibri" panose="020F0502020204030204" pitchFamily="34" charset="0"/>
                <a:cs typeface="Arial" panose="020B0604020202020204" pitchFamily="34" charset="0"/>
              </a:rPr>
              <a:t>First,</a:t>
            </a:r>
            <a:r>
              <a:rPr lang="en-US" sz="2800" dirty="0">
                <a:latin typeface="Times New Roman" panose="02020603050405020304" pitchFamily="18" charset="0"/>
                <a:ea typeface="Calibri" panose="020F0502020204030204" pitchFamily="34" charset="0"/>
                <a:cs typeface="Arial" panose="020B0604020202020204" pitchFamily="34" charset="0"/>
              </a:rPr>
              <a:t> bile plays an important role in fat digestion and absorption, not because of any enzymes in the bile that cause fat digestion, but because bile acids in the bile perform two functions: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071225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3" y="669702"/>
            <a:ext cx="9787943" cy="6114494"/>
          </a:xfrm>
          <a:prstGeom prst="rect">
            <a:avLst/>
          </a:prstGeom>
        </p:spPr>
        <p:txBody>
          <a:bodyPr wrap="square">
            <a:spAutoFit/>
          </a:bodyPr>
          <a:lstStyle/>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(1) They help emulsify the large fat particles of the food into many minute particles, the surface of which can then be attacked by lipase enzymes secreted in pancreatic juice.</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 (2) They aid in absorption of the digested fat end products through the intestinal mucosal membrane.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b="1" u="sng" dirty="0">
                <a:latin typeface="Times New Roman" panose="02020603050405020304" pitchFamily="18" charset="0"/>
                <a:ea typeface="Calibri" panose="020F0502020204030204" pitchFamily="34" charset="0"/>
                <a:cs typeface="Arial" panose="020B0604020202020204" pitchFamily="34" charset="0"/>
              </a:rPr>
              <a:t>Second,</a:t>
            </a:r>
            <a:r>
              <a:rPr lang="en-US" sz="2800" dirty="0">
                <a:latin typeface="Times New Roman" panose="02020603050405020304" pitchFamily="18" charset="0"/>
                <a:ea typeface="Calibri" panose="020F0502020204030204" pitchFamily="34" charset="0"/>
                <a:cs typeface="Arial" panose="020B0604020202020204" pitchFamily="34" charset="0"/>
              </a:rPr>
              <a:t> bile serves as a means for excretion of several important waste products from the blood. These waste products include in particular </a:t>
            </a:r>
            <a:r>
              <a:rPr lang="en-US" sz="2800" i="1" dirty="0">
                <a:latin typeface="Times New Roman" panose="02020603050405020304" pitchFamily="18" charset="0"/>
                <a:ea typeface="Calibri" panose="020F0502020204030204" pitchFamily="34" charset="0"/>
                <a:cs typeface="Arial" panose="020B0604020202020204" pitchFamily="34" charset="0"/>
              </a:rPr>
              <a:t>bilirubin, </a:t>
            </a:r>
            <a:r>
              <a:rPr lang="en-US" sz="2800" dirty="0">
                <a:latin typeface="Times New Roman" panose="02020603050405020304" pitchFamily="18" charset="0"/>
                <a:ea typeface="Calibri" panose="020F0502020204030204" pitchFamily="34" charset="0"/>
                <a:cs typeface="Arial" panose="020B0604020202020204" pitchFamily="34" charset="0"/>
              </a:rPr>
              <a:t>an end product of hemoglobin destruction, and excesses of </a:t>
            </a:r>
            <a:r>
              <a:rPr lang="en-US" sz="2800" i="1" dirty="0">
                <a:latin typeface="Times New Roman" panose="02020603050405020304" pitchFamily="18" charset="0"/>
                <a:ea typeface="Calibri" panose="020F0502020204030204" pitchFamily="34" charset="0"/>
                <a:cs typeface="Arial" panose="020B0604020202020204" pitchFamily="34" charset="0"/>
              </a:rPr>
              <a:t>cholesterol</a:t>
            </a:r>
            <a:r>
              <a:rPr lang="en-US" sz="2800" dirty="0">
                <a:latin typeface="Times New Roman" panose="02020603050405020304" pitchFamily="18"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4653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5769" y="669702"/>
            <a:ext cx="9247031" cy="4821833"/>
          </a:xfrm>
          <a:prstGeom prst="rect">
            <a:avLst/>
          </a:prstGeom>
        </p:spPr>
        <p:txBody>
          <a:bodyPr wrap="square">
            <a:spAutoFit/>
          </a:bodyPr>
          <a:lstStyle/>
          <a:p>
            <a:pPr algn="just">
              <a:lnSpc>
                <a:spcPct val="150000"/>
              </a:lnSpc>
              <a:spcAft>
                <a:spcPts val="800"/>
              </a:spcAft>
            </a:pPr>
            <a:r>
              <a:rPr lang="en-US" sz="28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PHYSIOLOGIC ANATOMY OF BILIARY SECRETION</a:t>
            </a:r>
            <a:endParaRPr lang="en-US" sz="28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 Bile is secreted in two stages by the liver: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1.</a:t>
            </a:r>
            <a:r>
              <a:rPr lang="en-US" sz="2800" dirty="0">
                <a:latin typeface="Times New Roman" panose="02020603050405020304" pitchFamily="18" charset="0"/>
                <a:ea typeface="Calibri" panose="020F0502020204030204" pitchFamily="34" charset="0"/>
                <a:cs typeface="Arial" panose="020B0604020202020204" pitchFamily="34" charset="0"/>
              </a:rPr>
              <a:t> The initial portion is secreted by the principal functional cells of the liver, the hepatocytes; this initial secretion contains large amounts of bile acids, cholesterol, and other organic constituents. It is secreted into minute bile </a:t>
            </a:r>
            <a:r>
              <a:rPr lang="en-US" sz="2800" dirty="0" err="1">
                <a:latin typeface="Times New Roman" panose="02020603050405020304" pitchFamily="18" charset="0"/>
                <a:ea typeface="Calibri" panose="020F0502020204030204" pitchFamily="34" charset="0"/>
                <a:cs typeface="Arial" panose="020B0604020202020204" pitchFamily="34" charset="0"/>
              </a:rPr>
              <a:t>canaliculi</a:t>
            </a:r>
            <a:r>
              <a:rPr lang="en-US" sz="2800" dirty="0">
                <a:latin typeface="Times New Roman" panose="02020603050405020304" pitchFamily="18" charset="0"/>
                <a:ea typeface="Calibri" panose="020F0502020204030204" pitchFamily="34" charset="0"/>
                <a:cs typeface="Arial" panose="020B0604020202020204" pitchFamily="34" charset="0"/>
              </a:rPr>
              <a:t> that originate between the hepatic cells.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9734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1679" y="811369"/>
            <a:ext cx="9311425" cy="4488408"/>
          </a:xfrm>
          <a:prstGeom prst="rect">
            <a:avLst/>
          </a:prstGeom>
        </p:spPr>
        <p:txBody>
          <a:bodyPr wrap="square">
            <a:spAutoFit/>
          </a:bodyPr>
          <a:lstStyle/>
          <a:p>
            <a:pPr algn="just">
              <a:lnSpc>
                <a:spcPct val="150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2.</a:t>
            </a:r>
            <a:r>
              <a:rPr lang="en-US" sz="2800" dirty="0">
                <a:latin typeface="Times New Roman" panose="02020603050405020304" pitchFamily="18" charset="0"/>
                <a:ea typeface="Calibri" panose="020F0502020204030204" pitchFamily="34" charset="0"/>
                <a:cs typeface="Arial" panose="020B0604020202020204" pitchFamily="34" charset="0"/>
              </a:rPr>
              <a:t> Next, the bile flows in the </a:t>
            </a:r>
            <a:r>
              <a:rPr lang="en-US" sz="2800" dirty="0" err="1">
                <a:latin typeface="Times New Roman" panose="02020603050405020304" pitchFamily="18" charset="0"/>
                <a:ea typeface="Calibri" panose="020F0502020204030204" pitchFamily="34" charset="0"/>
                <a:cs typeface="Arial" panose="020B0604020202020204" pitchFamily="34" charset="0"/>
              </a:rPr>
              <a:t>canaliculi</a:t>
            </a:r>
            <a:r>
              <a:rPr lang="en-US" sz="2800" dirty="0">
                <a:latin typeface="Times New Roman" panose="02020603050405020304" pitchFamily="18" charset="0"/>
                <a:ea typeface="Calibri" panose="020F0502020204030204" pitchFamily="34" charset="0"/>
                <a:cs typeface="Arial" panose="020B0604020202020204" pitchFamily="34" charset="0"/>
              </a:rPr>
              <a:t> toward the interlobular septa, where the </a:t>
            </a:r>
            <a:r>
              <a:rPr lang="en-US" sz="2800" dirty="0" err="1">
                <a:latin typeface="Times New Roman" panose="02020603050405020304" pitchFamily="18" charset="0"/>
                <a:ea typeface="Calibri" panose="020F0502020204030204" pitchFamily="34" charset="0"/>
                <a:cs typeface="Arial" panose="020B0604020202020204" pitchFamily="34" charset="0"/>
              </a:rPr>
              <a:t>canaliculi</a:t>
            </a:r>
            <a:r>
              <a:rPr lang="en-US" sz="2800" dirty="0">
                <a:latin typeface="Times New Roman" panose="02020603050405020304" pitchFamily="18" charset="0"/>
                <a:ea typeface="Calibri" panose="020F0502020204030204" pitchFamily="34" charset="0"/>
                <a:cs typeface="Arial" panose="020B0604020202020204" pitchFamily="34" charset="0"/>
              </a:rPr>
              <a:t> empty into terminal bile ducts and then into progressively larger ducts, finally reaching the hepatic duct and common bile duct. From these ducts the bile either empties directly into the duodenum or is diverted for minutes up to several hours through the cystic duct into the gallbladder.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b="1" dirty="0">
                <a:latin typeface="Times New Roman" panose="02020603050405020304" pitchFamily="18"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76877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ÙØªÙØ¬Ø© Ø¨Ø­Ø« Ø§ÙØµÙØ± Ø¹Ù âªphysiologic anatomy of biliary secretion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0315" y="373488"/>
            <a:ext cx="9195516" cy="6181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583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ÙØªÙØ¬Ø© Ø¨Ø­Ø« Ø§ÙØµÙØ± Ø¹Ù âªphysiologic anatomy of biliary secretion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2403" y="96256"/>
            <a:ext cx="9144000" cy="6639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73680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110</TotalTime>
  <Words>1265</Words>
  <Application>Microsoft Office PowerPoint</Application>
  <PresentationFormat>Widescreen</PresentationFormat>
  <Paragraphs>40</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Century Gothic</vt:lpstr>
      <vt:lpstr>Tahoma</vt:lpstr>
      <vt:lpstr>Times New Roman</vt:lpstr>
      <vt:lpstr>Wingdings 3</vt:lpstr>
      <vt:lpstr>Wisp</vt:lpstr>
      <vt:lpstr>GIT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LARA PC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 SYSTEM</dc:title>
  <dc:creator>ALI SAHIUNY</dc:creator>
  <cp:lastModifiedBy>ALI SAHIUNY</cp:lastModifiedBy>
  <cp:revision>15</cp:revision>
  <dcterms:created xsi:type="dcterms:W3CDTF">2018-04-19T19:55:01Z</dcterms:created>
  <dcterms:modified xsi:type="dcterms:W3CDTF">2018-04-21T13:09:50Z</dcterms:modified>
</cp:coreProperties>
</file>