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89" r:id="rId4"/>
    <p:sldId id="258" r:id="rId5"/>
    <p:sldId id="288" r:id="rId6"/>
    <p:sldId id="272" r:id="rId7"/>
    <p:sldId id="279" r:id="rId8"/>
    <p:sldId id="278" r:id="rId9"/>
    <p:sldId id="280" r:id="rId10"/>
    <p:sldId id="274" r:id="rId11"/>
    <p:sldId id="259" r:id="rId12"/>
    <p:sldId id="260" r:id="rId13"/>
    <p:sldId id="261" r:id="rId14"/>
    <p:sldId id="264" r:id="rId15"/>
    <p:sldId id="265" r:id="rId16"/>
    <p:sldId id="282" r:id="rId17"/>
    <p:sldId id="287" r:id="rId18"/>
    <p:sldId id="283" r:id="rId19"/>
    <p:sldId id="284" r:id="rId20"/>
    <p:sldId id="285" r:id="rId21"/>
    <p:sldId id="28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B8B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accent3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846640" cy="5610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  </a:t>
            </a: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 </a:t>
            </a: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   Physiology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Of blood </a:t>
            </a:r>
          </a:p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Castellar" pitchFamily="18" charset="0"/>
              </a:rPr>
              <a:t>    </a:t>
            </a:r>
          </a:p>
          <a:p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Castellar" pitchFamily="18" charset="0"/>
              </a:rPr>
              <a:t>            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astellar" pitchFamily="18" charset="0"/>
              </a:rPr>
              <a:t>   </a:t>
            </a:r>
            <a:endParaRPr lang="ar-IQ" sz="5400" dirty="0">
              <a:solidFill>
                <a:schemeClr val="bg2">
                  <a:lumMod val="50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768752" cy="5544616"/>
          </a:xfrm>
        </p:spPr>
      </p:pic>
    </p:spTree>
    <p:extLst>
      <p:ext uri="{BB962C8B-B14F-4D97-AF65-F5344CB8AC3E}">
        <p14:creationId xmlns:p14="http://schemas.microsoft.com/office/powerpoint/2010/main" val="20227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Concentrations of the Different White Blood Cells in the Blood. </a:t>
            </a:r>
            <a:endParaRPr lang="ar-IQ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424936" cy="513318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adult human being has about </a:t>
            </a:r>
            <a:r>
              <a:rPr lang="en-US" sz="2000" dirty="0">
                <a:solidFill>
                  <a:srgbClr val="FF0000"/>
                </a:solidFill>
              </a:rPr>
              <a:t>7000 white </a:t>
            </a:r>
            <a:r>
              <a:rPr lang="en-US" sz="2000" dirty="0"/>
              <a:t>blood cells per microliter of blood (in comparison with </a:t>
            </a:r>
            <a:r>
              <a:rPr lang="en-US" sz="2000" dirty="0">
                <a:solidFill>
                  <a:srgbClr val="FF0000"/>
                </a:solidFill>
              </a:rPr>
              <a:t>5 million red </a:t>
            </a:r>
            <a:r>
              <a:rPr lang="en-US" sz="2000" dirty="0"/>
              <a:t>blood cells). Of the total white blood cells, the normal percentages of the </a:t>
            </a:r>
            <a:r>
              <a:rPr lang="en-US" sz="2000" dirty="0" smtClean="0"/>
              <a:t>different </a:t>
            </a:r>
            <a:r>
              <a:rPr lang="en-US" sz="2000" dirty="0"/>
              <a:t>types are approximately the following: </a:t>
            </a:r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Circulating WBCs</a:t>
            </a:r>
          </a:p>
          <a:p>
            <a:pPr algn="l" rtl="0"/>
            <a:r>
              <a:rPr lang="en-US" sz="2000" dirty="0" smtClean="0"/>
              <a:t>Migrate </a:t>
            </a:r>
            <a:r>
              <a:rPr lang="en-US" sz="2000" dirty="0"/>
              <a:t>out of bloodstream</a:t>
            </a:r>
          </a:p>
          <a:p>
            <a:pPr algn="l" rtl="0"/>
            <a:r>
              <a:rPr lang="en-US" sz="2000" dirty="0"/>
              <a:t>Have amoeboid movement</a:t>
            </a:r>
          </a:p>
          <a:p>
            <a:pPr algn="l" rtl="0"/>
            <a:r>
              <a:rPr lang="en-US" sz="2000" dirty="0"/>
              <a:t>Attracted to chemical stimuli (positive </a:t>
            </a:r>
            <a:r>
              <a:rPr lang="en-US" sz="2000" dirty="0" err="1"/>
              <a:t>chemotaxis</a:t>
            </a:r>
            <a:r>
              <a:rPr lang="en-US" sz="2000" dirty="0"/>
              <a:t>)</a:t>
            </a:r>
          </a:p>
          <a:p>
            <a:pPr algn="l" rtl="0"/>
            <a:r>
              <a:rPr lang="en-US" sz="2000" dirty="0"/>
              <a:t>Some are phagocytic: as neutrophils, </a:t>
            </a:r>
            <a:r>
              <a:rPr lang="en-US" sz="2000" dirty="0" err="1"/>
              <a:t>eosinophils</a:t>
            </a:r>
            <a:r>
              <a:rPr lang="en-US" sz="2000" dirty="0"/>
              <a:t>, and monocytes</a:t>
            </a:r>
          </a:p>
          <a:p>
            <a:pPr marL="0" indent="0" algn="l" rtl="0">
              <a:buNone/>
            </a:pPr>
            <a:endParaRPr lang="en-US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264696" cy="19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562074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Life Span of the White Blood Cells</a:t>
            </a:r>
            <a:endParaRPr lang="ar-IQ" sz="2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640960" cy="5493224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The life of the </a:t>
            </a:r>
            <a:r>
              <a:rPr lang="en-US" sz="2000" b="1" u="sng" dirty="0">
                <a:solidFill>
                  <a:srgbClr val="00B050"/>
                </a:solidFill>
              </a:rPr>
              <a:t>granulocytes</a:t>
            </a:r>
            <a:r>
              <a:rPr lang="en-US" sz="2000" dirty="0"/>
              <a:t> after being released from the bone marrow is normally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 to 8 hours </a:t>
            </a:r>
            <a:r>
              <a:rPr lang="en-US" sz="2000" dirty="0"/>
              <a:t>circulating in the blood and another </a:t>
            </a:r>
            <a:r>
              <a:rPr lang="en-US" sz="2000" dirty="0">
                <a:solidFill>
                  <a:srgbClr val="FF0000"/>
                </a:solidFill>
              </a:rPr>
              <a:t>4 to 5 days </a:t>
            </a:r>
            <a:r>
              <a:rPr lang="en-US" sz="2000" dirty="0"/>
              <a:t>in tissues where they are needed. </a:t>
            </a:r>
            <a:endParaRPr lang="en-US" sz="2000" dirty="0" smtClean="0"/>
          </a:p>
          <a:p>
            <a:pPr algn="l" rtl="0"/>
            <a:r>
              <a:rPr lang="en-US" sz="2000" dirty="0" smtClean="0"/>
              <a:t>The </a:t>
            </a:r>
            <a:r>
              <a:rPr lang="en-US" sz="2000" u="sng" dirty="0">
                <a:solidFill>
                  <a:srgbClr val="00B050"/>
                </a:solidFill>
              </a:rPr>
              <a:t>monocytes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have a short </a:t>
            </a:r>
            <a:r>
              <a:rPr lang="en-US" sz="2000" dirty="0" smtClean="0"/>
              <a:t>time</a:t>
            </a:r>
            <a:r>
              <a:rPr lang="en-US" sz="2000" dirty="0"/>
              <a:t>, 10 to 20 hours in the </a:t>
            </a:r>
            <a:r>
              <a:rPr lang="en-US" sz="2000" dirty="0" smtClean="0"/>
              <a:t>blood. </a:t>
            </a:r>
            <a:r>
              <a:rPr lang="en-US" sz="2000" dirty="0"/>
              <a:t>Once in the tissues, they swell to much larger sizes to become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tissue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macrophages</a:t>
            </a:r>
            <a:r>
              <a:rPr lang="en-US" sz="2000" dirty="0" smtClean="0"/>
              <a:t>, </a:t>
            </a:r>
            <a:r>
              <a:rPr lang="en-US" sz="2000" dirty="0"/>
              <a:t>can live for months unless destroyed while performing phagocytic functions. </a:t>
            </a:r>
            <a:endParaRPr lang="en-US" sz="2000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179512" y="335699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dirty="0">
                <a:solidFill>
                  <a:prstClr val="black"/>
                </a:solidFill>
              </a:rPr>
              <a:t>It is mainly the </a:t>
            </a:r>
            <a:r>
              <a:rPr lang="en-US" dirty="0">
                <a:solidFill>
                  <a:srgbClr val="FF0000"/>
                </a:solidFill>
              </a:rPr>
              <a:t>neutrophils and tissue macrophages </a:t>
            </a:r>
            <a:r>
              <a:rPr lang="en-US" dirty="0">
                <a:solidFill>
                  <a:prstClr val="black"/>
                </a:solidFill>
              </a:rPr>
              <a:t>that attack </a:t>
            </a:r>
            <a:r>
              <a:rPr lang="en-US" dirty="0" smtClean="0">
                <a:solidFill>
                  <a:prstClr val="black"/>
                </a:solidFill>
              </a:rPr>
              <a:t>and destroy </a:t>
            </a:r>
            <a:r>
              <a:rPr lang="en-US" dirty="0">
                <a:solidFill>
                  <a:prstClr val="black"/>
                </a:solidFill>
              </a:rPr>
              <a:t>invading bacteria, viruses, and other injurious agents by a  </a:t>
            </a:r>
            <a:r>
              <a:rPr lang="en-US" dirty="0">
                <a:solidFill>
                  <a:srgbClr val="0070C0"/>
                </a:solidFill>
              </a:rPr>
              <a:t>phagocytosis, </a:t>
            </a:r>
            <a:r>
              <a:rPr lang="en-US" dirty="0">
                <a:solidFill>
                  <a:prstClr val="black"/>
                </a:solidFill>
              </a:rPr>
              <a:t>which means cellular ingestion of the offending </a:t>
            </a:r>
            <a:r>
              <a:rPr lang="en-US" dirty="0" smtClean="0">
                <a:solidFill>
                  <a:prstClr val="black"/>
                </a:solidFill>
              </a:rPr>
              <a:t>agent.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neutrophile</a:t>
            </a:r>
            <a:r>
              <a:rPr lang="en-US" b="1" dirty="0">
                <a:solidFill>
                  <a:srgbClr val="FF0000"/>
                </a:solidFill>
              </a:rPr>
              <a:t> has a </a:t>
            </a:r>
            <a:r>
              <a:rPr lang="en-US" b="1" dirty="0" err="1">
                <a:solidFill>
                  <a:srgbClr val="FF0000"/>
                </a:solidFill>
              </a:rPr>
              <a:t>lysosomal</a:t>
            </a:r>
            <a:r>
              <a:rPr lang="en-US" b="1" dirty="0">
                <a:solidFill>
                  <a:srgbClr val="FF0000"/>
                </a:solidFill>
              </a:rPr>
              <a:t> enzymes &amp; bactericides </a:t>
            </a:r>
            <a:r>
              <a:rPr lang="en-US" dirty="0">
                <a:solidFill>
                  <a:prstClr val="black"/>
                </a:solidFill>
              </a:rPr>
              <a:t>(hydrogen peroxide and superoxide)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3528" y="4562193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prstClr val="black"/>
                </a:solidFill>
              </a:rPr>
              <a:t>macrophage are  </a:t>
            </a:r>
            <a:r>
              <a:rPr lang="en-US" dirty="0">
                <a:solidFill>
                  <a:prstClr val="black"/>
                </a:solidFill>
              </a:rPr>
              <a:t>much more powerful phagocytes than neutrophils, often capable of phagocytizing as many as </a:t>
            </a:r>
            <a:r>
              <a:rPr lang="en-US" b="1" dirty="0">
                <a:solidFill>
                  <a:prstClr val="black"/>
                </a:solidFill>
              </a:rPr>
              <a:t>100 bacteria </a:t>
            </a:r>
            <a:r>
              <a:rPr lang="en-US" dirty="0">
                <a:solidFill>
                  <a:prstClr val="black"/>
                </a:solidFill>
              </a:rPr>
              <a:t>with  the ability to engulf much larger particles, even whole RBCs or, occasionally, malarial parasites, whereas </a:t>
            </a:r>
            <a:r>
              <a:rPr lang="en-US" b="1" dirty="0">
                <a:solidFill>
                  <a:prstClr val="black"/>
                </a:solidFill>
              </a:rPr>
              <a:t>neutrophils </a:t>
            </a:r>
            <a:r>
              <a:rPr lang="en-US" dirty="0">
                <a:solidFill>
                  <a:prstClr val="black"/>
                </a:solidFill>
              </a:rPr>
              <a:t>are </a:t>
            </a:r>
            <a:r>
              <a:rPr lang="en-US" u="sng" dirty="0">
                <a:solidFill>
                  <a:prstClr val="black"/>
                </a:solidFill>
              </a:rPr>
              <a:t>not capable </a:t>
            </a:r>
            <a:r>
              <a:rPr lang="en-US" dirty="0">
                <a:solidFill>
                  <a:prstClr val="black"/>
                </a:solidFill>
              </a:rPr>
              <a:t>of phagocytizing particles much larger than bacteria. </a:t>
            </a:r>
          </a:p>
        </p:txBody>
      </p:sp>
    </p:spTree>
    <p:extLst>
      <p:ext uri="{BB962C8B-B14F-4D97-AF65-F5344CB8AC3E}">
        <p14:creationId xmlns:p14="http://schemas.microsoft.com/office/powerpoint/2010/main" val="16440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60648"/>
            <a:ext cx="89289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err="1">
                <a:solidFill>
                  <a:srgbClr val="FFC000"/>
                </a:solidFill>
              </a:rPr>
              <a:t>Eosinophils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are weak phagocytes, they are produced in large numbers in people with </a:t>
            </a:r>
            <a:r>
              <a:rPr lang="en-US" sz="2000" b="1" dirty="0">
                <a:solidFill>
                  <a:prstClr val="black"/>
                </a:solidFill>
              </a:rPr>
              <a:t>parasitic infections</a:t>
            </a:r>
            <a:r>
              <a:rPr lang="en-US" sz="2000" dirty="0">
                <a:solidFill>
                  <a:prstClr val="black"/>
                </a:solidFill>
              </a:rPr>
              <a:t>, and they migrate in large numbers into tissues diseased by parasites , and  allergic reactions as in bronchial tissues of the lungs in people with </a:t>
            </a:r>
            <a:r>
              <a:rPr lang="en-US" sz="2000" b="1" dirty="0" smtClean="0">
                <a:solidFill>
                  <a:srgbClr val="FF0000"/>
                </a:solidFill>
              </a:rPr>
              <a:t>asthma</a:t>
            </a:r>
            <a:endParaRPr lang="en-US" sz="2000" b="1" dirty="0">
              <a:solidFill>
                <a:prstClr val="black"/>
              </a:solidFill>
            </a:endParaRPr>
          </a:p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srgbClr val="7598D9">
                    <a:lumMod val="75000"/>
                  </a:srgbClr>
                </a:solidFill>
              </a:rPr>
              <a:t>basophils </a:t>
            </a:r>
            <a:r>
              <a:rPr lang="en-US" sz="2000" dirty="0">
                <a:solidFill>
                  <a:prstClr val="black"/>
                </a:solidFill>
              </a:rPr>
              <a:t>play an  important role in some types of allergic reactions that its release </a:t>
            </a:r>
            <a:r>
              <a:rPr lang="en-US" sz="2000" dirty="0">
                <a:solidFill>
                  <a:srgbClr val="B32C16"/>
                </a:solidFill>
              </a:rPr>
              <a:t>histamine, </a:t>
            </a:r>
            <a:r>
              <a:rPr lang="en-US" sz="2000" dirty="0" err="1">
                <a:solidFill>
                  <a:srgbClr val="B32C16"/>
                </a:solidFill>
              </a:rPr>
              <a:t>bradykinin</a:t>
            </a:r>
            <a:r>
              <a:rPr lang="en-US" sz="2000" dirty="0">
                <a:solidFill>
                  <a:srgbClr val="B32C16"/>
                </a:solidFill>
              </a:rPr>
              <a:t> and serotonin </a:t>
            </a:r>
            <a:r>
              <a:rPr lang="en-US" sz="2000" dirty="0">
                <a:solidFill>
                  <a:prstClr val="black"/>
                </a:solidFill>
              </a:rPr>
              <a:t>. basophils liberate </a:t>
            </a:r>
            <a:r>
              <a:rPr lang="en-US" sz="2000" dirty="0">
                <a:solidFill>
                  <a:srgbClr val="FFF39D">
                    <a:lumMod val="50000"/>
                  </a:srgbClr>
                </a:solidFill>
              </a:rPr>
              <a:t>heparin</a:t>
            </a:r>
            <a:r>
              <a:rPr lang="en-US" sz="2000" dirty="0">
                <a:solidFill>
                  <a:prstClr val="black"/>
                </a:solidFill>
              </a:rPr>
              <a:t> into the blood, a substance that can prevent blood </a:t>
            </a:r>
            <a:r>
              <a:rPr lang="en-US" sz="2000" dirty="0" smtClean="0">
                <a:solidFill>
                  <a:prstClr val="black"/>
                </a:solidFill>
              </a:rPr>
              <a:t>coagulation</a:t>
            </a: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b="1" dirty="0">
                <a:solidFill>
                  <a:prstClr val="black"/>
                </a:solidFill>
              </a:rPr>
              <a:t>mast cells and basophils </a:t>
            </a:r>
            <a:r>
              <a:rPr lang="en-US" sz="2000" dirty="0">
                <a:solidFill>
                  <a:prstClr val="black"/>
                </a:solidFill>
              </a:rPr>
              <a:t>play an important role in some types of allergic reaction because the type of antibody that causes allergic reactions, the </a:t>
            </a:r>
            <a:r>
              <a:rPr lang="en-US" sz="2000" dirty="0">
                <a:solidFill>
                  <a:srgbClr val="00B050"/>
                </a:solidFill>
              </a:rPr>
              <a:t>immunoglobulin E </a:t>
            </a:r>
            <a:r>
              <a:rPr lang="en-US" sz="2000" dirty="0">
                <a:solidFill>
                  <a:srgbClr val="FE8637"/>
                </a:solidFill>
              </a:rPr>
              <a:t>(</a:t>
            </a:r>
            <a:r>
              <a:rPr lang="en-US" sz="2000" dirty="0" err="1">
                <a:solidFill>
                  <a:srgbClr val="FE8637"/>
                </a:solidFill>
              </a:rPr>
              <a:t>IgE</a:t>
            </a:r>
            <a:r>
              <a:rPr lang="en-US" sz="2000" dirty="0">
                <a:solidFill>
                  <a:srgbClr val="FE8637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type, has a special propensity to become attached to mast cells and basophils.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3528" y="3892411"/>
            <a:ext cx="856895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>
                <a:solidFill>
                  <a:srgbClr val="FF0000"/>
                </a:solidFill>
              </a:rPr>
              <a:t>Lymphocytes</a:t>
            </a:r>
            <a:r>
              <a:rPr lang="en-US" sz="1600" dirty="0">
                <a:solidFill>
                  <a:prstClr val="black"/>
                </a:solidFill>
              </a:rPr>
              <a:t> enter the circulatory system continually,  the lymphocytes have life spans of weeks or months; this  depends on the body’s need for these cells. 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3 </a:t>
            </a:r>
            <a:r>
              <a:rPr lang="en-US" sz="1600" dirty="0">
                <a:solidFill>
                  <a:srgbClr val="FF0000"/>
                </a:solidFill>
              </a:rPr>
              <a:t>Types </a:t>
            </a:r>
            <a:r>
              <a:rPr lang="en-US" sz="1600" dirty="0">
                <a:solidFill>
                  <a:prstClr val="black"/>
                </a:solidFill>
              </a:rPr>
              <a:t>: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600" dirty="0" smtClean="0">
                <a:solidFill>
                  <a:srgbClr val="00B050"/>
                </a:solidFill>
              </a:rPr>
              <a:t>1-T </a:t>
            </a:r>
            <a:r>
              <a:rPr lang="en-US" sz="1600" dirty="0">
                <a:solidFill>
                  <a:srgbClr val="00B050"/>
                </a:solidFill>
              </a:rPr>
              <a:t>cells </a:t>
            </a:r>
            <a:r>
              <a:rPr lang="en-US" sz="1600" dirty="0" smtClean="0">
                <a:solidFill>
                  <a:srgbClr val="00B050"/>
                </a:solidFill>
              </a:rPr>
              <a:t>                          </a:t>
            </a:r>
            <a:r>
              <a:rPr lang="en-US" sz="1600" dirty="0" smtClean="0">
                <a:solidFill>
                  <a:prstClr val="black"/>
                </a:solidFill>
              </a:rPr>
              <a:t>Cell-mediated immunity    ( Attack </a:t>
            </a:r>
            <a:r>
              <a:rPr lang="en-US" sz="1600" dirty="0">
                <a:solidFill>
                  <a:prstClr val="black"/>
                </a:solidFill>
              </a:rPr>
              <a:t>foreign cells </a:t>
            </a:r>
            <a:r>
              <a:rPr lang="en-US" sz="1600" dirty="0" smtClean="0">
                <a:solidFill>
                  <a:prstClr val="black"/>
                </a:solidFill>
              </a:rPr>
              <a:t>directly)</a:t>
            </a:r>
            <a:endParaRPr lang="en-US" sz="1600" dirty="0">
              <a:solidFill>
                <a:prstClr val="black"/>
              </a:solidFill>
            </a:endParaRP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600" dirty="0" smtClean="0">
                <a:solidFill>
                  <a:srgbClr val="FF0000"/>
                </a:solidFill>
              </a:rPr>
              <a:t>2- B </a:t>
            </a:r>
            <a:r>
              <a:rPr lang="en-US" sz="1600" dirty="0">
                <a:solidFill>
                  <a:srgbClr val="FF0000"/>
                </a:solidFill>
              </a:rPr>
              <a:t>cells </a:t>
            </a:r>
            <a:r>
              <a:rPr lang="en-US" sz="16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1600" dirty="0" err="1">
                <a:solidFill>
                  <a:prstClr val="black"/>
                </a:solidFill>
              </a:rPr>
              <a:t>Humoral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immunity   (</a:t>
            </a:r>
            <a:r>
              <a:rPr lang="en-US" sz="1600" dirty="0">
                <a:solidFill>
                  <a:prstClr val="black"/>
                </a:solidFill>
              </a:rPr>
              <a:t>Differentiate into plasma cells (activated B cells that secrete </a:t>
            </a:r>
            <a:r>
              <a:rPr lang="en-US" sz="1600" dirty="0" smtClean="0">
                <a:solidFill>
                  <a:prstClr val="black"/>
                </a:solidFill>
              </a:rPr>
              <a:t>antibodies)</a:t>
            </a:r>
            <a:endParaRPr lang="en-US" sz="1600" dirty="0">
              <a:solidFill>
                <a:prstClr val="black"/>
              </a:solidFill>
            </a:endParaRP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600" dirty="0" smtClean="0">
                <a:solidFill>
                  <a:srgbClr val="00B050"/>
                </a:solidFill>
              </a:rPr>
              <a:t>3-Natural </a:t>
            </a:r>
            <a:r>
              <a:rPr lang="en-US" sz="1600" dirty="0">
                <a:solidFill>
                  <a:srgbClr val="00B050"/>
                </a:solidFill>
              </a:rPr>
              <a:t>killer (NK) cells </a:t>
            </a:r>
            <a:r>
              <a:rPr lang="en-US" sz="1600" dirty="0" smtClean="0">
                <a:solidFill>
                  <a:srgbClr val="00B050"/>
                </a:solidFill>
              </a:rPr>
              <a:t>                      </a:t>
            </a:r>
            <a:r>
              <a:rPr lang="en-US" sz="1600" dirty="0" smtClean="0">
                <a:solidFill>
                  <a:prstClr val="black"/>
                </a:solidFill>
              </a:rPr>
              <a:t>Detect </a:t>
            </a:r>
            <a:r>
              <a:rPr lang="en-US" sz="1600" dirty="0">
                <a:solidFill>
                  <a:prstClr val="black"/>
                </a:solidFill>
              </a:rPr>
              <a:t>and destroy abnormal tissue cells (cancers)</a:t>
            </a:r>
          </a:p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en-US" sz="1600" dirty="0">
              <a:solidFill>
                <a:prstClr val="black"/>
              </a:solidFill>
            </a:endParaRPr>
          </a:p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en-US" sz="1600" dirty="0">
              <a:solidFill>
                <a:prstClr val="black"/>
              </a:solidFill>
            </a:endParaRPr>
          </a:p>
          <a:p>
            <a:pPr marL="274320" lvl="0" indent="-27432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en-US" sz="1600" dirty="0">
              <a:solidFill>
                <a:prstClr val="black"/>
              </a:solidFill>
            </a:endParaRP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endParaRPr lang="ar-IQ" sz="1600" dirty="0">
              <a:solidFill>
                <a:prstClr val="black"/>
              </a:solidFill>
            </a:endParaRPr>
          </a:p>
        </p:txBody>
      </p:sp>
      <p:sp>
        <p:nvSpPr>
          <p:cNvPr id="5" name="سهم إلى اليمين 4"/>
          <p:cNvSpPr/>
          <p:nvPr/>
        </p:nvSpPr>
        <p:spPr>
          <a:xfrm>
            <a:off x="1407606" y="4509120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1407606" y="4871091"/>
            <a:ext cx="15841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6"/>
          <p:cNvSpPr/>
          <p:nvPr/>
        </p:nvSpPr>
        <p:spPr>
          <a:xfrm>
            <a:off x="2969239" y="5373216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10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352928" cy="61412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PHYSIOLOGICAL </a:t>
            </a:r>
            <a:r>
              <a:rPr lang="en-US" b="1" i="1" dirty="0">
                <a:solidFill>
                  <a:srgbClr val="FF0000"/>
                </a:solidFill>
              </a:rPr>
              <a:t>VARIATIONS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1</a:t>
            </a:r>
            <a:r>
              <a:rPr lang="en-US" dirty="0"/>
              <a:t>.  Age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WBC count is about </a:t>
            </a:r>
            <a:r>
              <a:rPr lang="en-US" dirty="0">
                <a:solidFill>
                  <a:srgbClr val="00B050"/>
                </a:solidFill>
              </a:rPr>
              <a:t>20,000 per cu </a:t>
            </a:r>
            <a:r>
              <a:rPr lang="en-US" dirty="0"/>
              <a:t>mm in </a:t>
            </a:r>
            <a:r>
              <a:rPr lang="en-US" dirty="0">
                <a:solidFill>
                  <a:srgbClr val="00B050"/>
                </a:solidFill>
              </a:rPr>
              <a:t>infants</a:t>
            </a:r>
            <a:r>
              <a:rPr lang="en-US" dirty="0"/>
              <a:t> and about </a:t>
            </a:r>
            <a:r>
              <a:rPr lang="en-US" dirty="0">
                <a:solidFill>
                  <a:srgbClr val="FF0000"/>
                </a:solidFill>
              </a:rPr>
              <a:t>10,000 to 15,000 per cu </a:t>
            </a:r>
            <a:r>
              <a:rPr lang="en-US" dirty="0"/>
              <a:t>mm of blood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en-US" dirty="0"/>
              <a:t>. In adults, it ranges between 4,000 and 11,000 per cu mm of blood. </a:t>
            </a:r>
            <a:endParaRPr lang="en-US" dirty="0" smtClean="0"/>
          </a:p>
          <a:p>
            <a:pPr algn="l" rtl="0"/>
            <a:r>
              <a:rPr lang="en-US" dirty="0" smtClean="0"/>
              <a:t>2</a:t>
            </a:r>
            <a:r>
              <a:rPr lang="en-US" dirty="0"/>
              <a:t>.  Sex: Slightly more in </a:t>
            </a:r>
            <a:r>
              <a:rPr lang="en-US" dirty="0">
                <a:solidFill>
                  <a:srgbClr val="FF0000"/>
                </a:solidFill>
              </a:rPr>
              <a:t>males</a:t>
            </a:r>
            <a:r>
              <a:rPr lang="en-US" dirty="0"/>
              <a:t> than in females. </a:t>
            </a:r>
            <a:endParaRPr lang="en-US" dirty="0" smtClean="0"/>
          </a:p>
          <a:p>
            <a:pPr algn="l" rtl="0"/>
            <a:r>
              <a:rPr lang="en-US" dirty="0" smtClean="0"/>
              <a:t>3</a:t>
            </a:r>
            <a:r>
              <a:rPr lang="en-US" dirty="0"/>
              <a:t>.  Diurnal variation: Minimum in early </a:t>
            </a:r>
            <a:r>
              <a:rPr lang="en-US" dirty="0">
                <a:solidFill>
                  <a:srgbClr val="FF0000"/>
                </a:solidFill>
              </a:rPr>
              <a:t>morning</a:t>
            </a:r>
            <a:r>
              <a:rPr lang="en-US" dirty="0"/>
              <a:t> and maximum in the afternoon.</a:t>
            </a:r>
            <a:endParaRPr lang="en-US" dirty="0" smtClean="0"/>
          </a:p>
          <a:p>
            <a:pPr algn="l" rtl="0"/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Exercise</a:t>
            </a:r>
            <a:r>
              <a:rPr lang="en-US" dirty="0"/>
              <a:t>: Increases slightly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5. </a:t>
            </a:r>
            <a:r>
              <a:rPr lang="en-US" dirty="0">
                <a:solidFill>
                  <a:srgbClr val="FF0000"/>
                </a:solidFill>
              </a:rPr>
              <a:t>Sleep</a:t>
            </a:r>
            <a:r>
              <a:rPr lang="en-US" dirty="0"/>
              <a:t>: Decreases. </a:t>
            </a:r>
            <a:endParaRPr lang="en-US" dirty="0" smtClean="0"/>
          </a:p>
          <a:p>
            <a:pPr algn="l" rtl="0"/>
            <a:r>
              <a:rPr lang="en-US" dirty="0" smtClean="0"/>
              <a:t>6</a:t>
            </a:r>
            <a:r>
              <a:rPr lang="en-US" dirty="0"/>
              <a:t>. Emotional conditions like </a:t>
            </a:r>
            <a:r>
              <a:rPr lang="en-US" dirty="0">
                <a:solidFill>
                  <a:srgbClr val="FF0000"/>
                </a:solidFill>
              </a:rPr>
              <a:t>anxiety</a:t>
            </a:r>
            <a:r>
              <a:rPr lang="en-US" dirty="0"/>
              <a:t>: Increases. </a:t>
            </a:r>
            <a:endParaRPr lang="en-US" dirty="0" smtClean="0"/>
          </a:p>
          <a:p>
            <a:pPr algn="l" rtl="0"/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Pregnancy</a:t>
            </a:r>
            <a:r>
              <a:rPr lang="en-US" dirty="0"/>
              <a:t>: Increases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8.</a:t>
            </a:r>
            <a:r>
              <a:rPr lang="en-US" dirty="0">
                <a:solidFill>
                  <a:srgbClr val="FF0000"/>
                </a:solidFill>
              </a:rPr>
              <a:t> Menstruation</a:t>
            </a:r>
            <a:r>
              <a:rPr lang="en-US" dirty="0"/>
              <a:t>: Increases.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0897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24936" cy="5997280"/>
          </a:xfrm>
        </p:spPr>
        <p:txBody>
          <a:bodyPr>
            <a:normAutofit lnSpcReduction="10000"/>
          </a:bodyPr>
          <a:lstStyle/>
          <a:p>
            <a:pPr marL="0" lvl="0" indent="0" algn="l" rtl="0">
              <a:buClr>
                <a:srgbClr val="FE8637"/>
              </a:buClr>
              <a:buNone/>
            </a:pPr>
            <a:r>
              <a:rPr lang="en-US" sz="2200" b="1" dirty="0">
                <a:solidFill>
                  <a:srgbClr val="FF0000"/>
                </a:solidFill>
              </a:rPr>
              <a:t>NORMAL WHITE BLOOD CELL COUNT </a:t>
            </a:r>
          </a:p>
          <a:p>
            <a:pPr marL="0" lvl="0" indent="0" algn="l" rtl="0">
              <a:buClr>
                <a:srgbClr val="FE8637"/>
              </a:buClr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 marL="0" lvl="0" indent="0" algn="l" rtl="0">
              <a:buClr>
                <a:srgbClr val="FE8637"/>
              </a:buClr>
              <a:buNone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u="sng" dirty="0">
                <a:solidFill>
                  <a:srgbClr val="00B050"/>
                </a:solidFill>
              </a:rPr>
              <a:t>Total WBC count : 4,000 to 11,000/cu mm of blood. </a:t>
            </a:r>
          </a:p>
          <a:p>
            <a:pPr marL="0" indent="0" algn="l" rtl="0">
              <a:buNone/>
            </a:pPr>
            <a:endParaRPr lang="en-US" sz="1600" dirty="0"/>
          </a:p>
          <a:p>
            <a:pPr marL="0" indent="0" algn="l" rtl="0">
              <a:buNone/>
            </a:pPr>
            <a:r>
              <a:rPr lang="en-US" sz="1600" dirty="0" smtClean="0"/>
              <a:t>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PATHOLOGICAL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VARIATIONS</a:t>
            </a:r>
          </a:p>
          <a:p>
            <a:pPr marL="0" indent="0" algn="l" rtl="0">
              <a:buNone/>
            </a:pPr>
            <a:r>
              <a:rPr lang="en-US" sz="1600" dirty="0" smtClean="0"/>
              <a:t> </a:t>
            </a:r>
            <a:r>
              <a:rPr lang="en-US" sz="1600" dirty="0"/>
              <a:t>All types of leukocytes do not share equally in the increase or decrease of total leukocyte count. In general, the neutrophils and lymphocytes vary in opposite directions.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FF0000"/>
                </a:solidFill>
              </a:rPr>
              <a:t>Leukocytosis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occurs in conditions such as: </a:t>
            </a:r>
            <a:endParaRPr lang="en-US" sz="1600" dirty="0" smtClean="0"/>
          </a:p>
          <a:p>
            <a:pPr marL="0" indent="0" algn="l" rtl="0">
              <a:buNone/>
            </a:pPr>
            <a:r>
              <a:rPr lang="en-US" sz="1600" dirty="0" smtClean="0"/>
              <a:t>1.Infections </a:t>
            </a:r>
            <a:r>
              <a:rPr lang="en-US" sz="1600" dirty="0"/>
              <a:t>2. Allergy 3. Common cold 4. Tuberculosis 5. Glandular fever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lvl="0" indent="0" algn="l" rtl="0">
              <a:buClr>
                <a:srgbClr val="FE8637"/>
              </a:buClr>
              <a:buNone/>
            </a:pPr>
            <a:r>
              <a:rPr lang="en-US" sz="1600" b="1" dirty="0">
                <a:solidFill>
                  <a:srgbClr val="FF0000"/>
                </a:solidFill>
              </a:rPr>
              <a:t>Leukopenia</a:t>
            </a:r>
            <a:r>
              <a:rPr lang="en-US" sz="1600" dirty="0">
                <a:solidFill>
                  <a:prstClr val="black"/>
                </a:solidFill>
              </a:rPr>
              <a:t>  is the decrease in the total WBC count ,  occurs in : </a:t>
            </a:r>
          </a:p>
          <a:p>
            <a:pPr marL="0" lvl="0" indent="0" algn="l" rtl="0">
              <a:buClr>
                <a:srgbClr val="FE8637"/>
              </a:buClr>
              <a:buNone/>
            </a:pPr>
            <a:r>
              <a:rPr lang="en-US" sz="1600" dirty="0">
                <a:solidFill>
                  <a:prstClr val="black"/>
                </a:solidFill>
              </a:rPr>
              <a:t>1. Anaphylactic shock 2. Cirrhosis of liver 3. Disorders of spleen 4. Pernicious anemia 5. Typhoid and paratyphoid 6. Viral infections</a:t>
            </a:r>
            <a:endParaRPr lang="en-US" sz="1600" dirty="0"/>
          </a:p>
          <a:p>
            <a:pPr marL="0" indent="0" algn="l">
              <a:buNone/>
            </a:pPr>
            <a:r>
              <a:rPr lang="en-US" sz="1800" b="1" dirty="0" smtClean="0">
                <a:solidFill>
                  <a:srgbClr val="7030A1"/>
                </a:solidFill>
                <a:latin typeface="Times New Roman"/>
              </a:rPr>
              <a:t>      </a:t>
            </a:r>
            <a:r>
              <a:rPr lang="en-US" sz="1800" b="1" dirty="0" err="1" smtClean="0">
                <a:solidFill>
                  <a:srgbClr val="7030A1"/>
                </a:solidFill>
                <a:latin typeface="Times New Roman"/>
              </a:rPr>
              <a:t>Granulo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/>
              </a:rPr>
              <a:t>cytosis</a:t>
            </a:r>
            <a:endParaRPr lang="en-US" sz="1800" b="1" dirty="0">
              <a:solidFill>
                <a:srgbClr val="FF0000"/>
              </a:solidFill>
              <a:latin typeface="Times New Roman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Granulocytosis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is the abnormal increase in the number of granulocytes.</a:t>
            </a:r>
          </a:p>
          <a:p>
            <a:pPr marL="0" indent="0" algn="l">
              <a:buNone/>
            </a:pPr>
            <a:r>
              <a:rPr lang="en-US" sz="1800" b="1" dirty="0" smtClean="0">
                <a:solidFill>
                  <a:srgbClr val="7030A1"/>
                </a:solidFill>
                <a:latin typeface="Times New Roman"/>
              </a:rPr>
              <a:t>       </a:t>
            </a:r>
            <a:r>
              <a:rPr lang="en-US" sz="1800" b="1" dirty="0" err="1" smtClean="0">
                <a:solidFill>
                  <a:srgbClr val="7030A1"/>
                </a:solidFill>
                <a:latin typeface="Times New Roman"/>
              </a:rPr>
              <a:t>Granulocyto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/>
              </a:rPr>
              <a:t>penia</a:t>
            </a:r>
            <a:endParaRPr lang="en-US" sz="1800" b="1" dirty="0">
              <a:solidFill>
                <a:srgbClr val="FF0000"/>
              </a:solidFill>
              <a:latin typeface="Times New Roman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Granulocytopenia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is the abnormal reduction in the number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of granulocytes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 algn="l">
              <a:buNone/>
            </a:pPr>
            <a:endParaRPr lang="en-US" sz="1600" dirty="0" smtClean="0"/>
          </a:p>
          <a:p>
            <a:pPr marL="0" indent="0" algn="l" rtl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Leukemia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is </a:t>
            </a:r>
            <a:r>
              <a:rPr lang="en-US" sz="1600" dirty="0"/>
              <a:t>the condition which is characterized by abnormal and uncontrolled increase in leukocyte count more than 1,000,000/cu mm. It is also called blood cancer. </a:t>
            </a:r>
          </a:p>
          <a:p>
            <a:pPr algn="l" rtl="0"/>
            <a:endParaRPr lang="en-US" sz="1600" dirty="0"/>
          </a:p>
          <a:p>
            <a:pPr algn="l" rtl="0"/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269559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3528" y="47667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Mechanism of Defense of Neutrophils &amp; Monocytes Against Infection</a:t>
            </a:r>
          </a:p>
          <a:p>
            <a:pPr lvl="0" algn="l"/>
            <a:r>
              <a:rPr lang="en-US" sz="2000" dirty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Neutrophils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&amp; monocytes attack &amp;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destroy invading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organisms like bacteria, virus or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other foreign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agents. </a:t>
            </a:r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pPr lvl="0" algn="l"/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mechanism of destruction of bacteria include:</a:t>
            </a:r>
          </a:p>
          <a:p>
            <a:pPr lvl="0" algn="l"/>
            <a:r>
              <a:rPr lang="en-US" b="1" dirty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en-US" b="1" dirty="0" err="1">
                <a:solidFill>
                  <a:srgbClr val="7030A1"/>
                </a:solidFill>
                <a:latin typeface="Times New Roman"/>
              </a:rPr>
              <a:t>Margination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dirty="0">
                <a:solidFill>
                  <a:srgbClr val="C10000"/>
                </a:solidFill>
                <a:latin typeface="Times New Roman"/>
              </a:rPr>
              <a:t>Sticking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of leukocytes to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endothelial cells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in the capillary wall.</a:t>
            </a:r>
          </a:p>
          <a:p>
            <a:pPr lvl="0" algn="l"/>
            <a:r>
              <a:rPr lang="en-US" b="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b="1" dirty="0" err="1">
                <a:solidFill>
                  <a:srgbClr val="7030A1"/>
                </a:solidFill>
                <a:latin typeface="Times New Roman"/>
              </a:rPr>
              <a:t>Diapedesis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dirty="0">
                <a:solidFill>
                  <a:srgbClr val="C10000"/>
                </a:solidFill>
                <a:latin typeface="Times New Roman"/>
              </a:rPr>
              <a:t>Squeezing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of leukocytes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through capillary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wall.</a:t>
            </a:r>
          </a:p>
          <a:p>
            <a:pPr lvl="0" algn="l"/>
            <a:r>
              <a:rPr lang="en-US" b="1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Amoeboid motion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dirty="0">
                <a:solidFill>
                  <a:srgbClr val="C10000"/>
                </a:solidFill>
                <a:latin typeface="Times New Roman"/>
              </a:rPr>
              <a:t>Movement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of leukocytes in the tissue with speed up to 40 </a:t>
            </a:r>
            <a:r>
              <a:rPr lang="en-US" b="1" dirty="0">
                <a:solidFill>
                  <a:srgbClr val="000000"/>
                </a:solidFill>
                <a:latin typeface="ArialRoundedMTBold"/>
              </a:rPr>
              <a:t>μ/min</a:t>
            </a:r>
            <a:endParaRPr lang="ar-SA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303121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b="1" dirty="0">
                <a:solidFill>
                  <a:srgbClr val="000000"/>
                </a:solidFill>
                <a:latin typeface="Times New Roman"/>
              </a:rPr>
              <a:t>4.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Chemotaxis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Movement of the leukocytes to the site of infection by the effect of different substances like: </a:t>
            </a:r>
            <a:r>
              <a:rPr lang="en-US" dirty="0">
                <a:solidFill>
                  <a:srgbClr val="7030A1"/>
                </a:solidFill>
                <a:latin typeface="Times New Roman"/>
              </a:rPr>
              <a:t>bacterial toxins, degenerative substances of tissue,</a:t>
            </a:r>
          </a:p>
          <a:p>
            <a:pPr lvl="0" algn="l"/>
            <a:r>
              <a:rPr lang="en-US" dirty="0">
                <a:solidFill>
                  <a:srgbClr val="7030A1"/>
                </a:solidFill>
                <a:latin typeface="Times New Roman"/>
              </a:rPr>
              <a:t>reactive products of complement (C5a) &amp; clotting system, </a:t>
            </a:r>
            <a:r>
              <a:rPr lang="en-US" dirty="0" err="1">
                <a:solidFill>
                  <a:srgbClr val="7030A1"/>
                </a:solidFill>
                <a:latin typeface="Times New Roman"/>
              </a:rPr>
              <a:t>leukotrienes</a:t>
            </a:r>
            <a:r>
              <a:rPr lang="en-US" dirty="0">
                <a:solidFill>
                  <a:srgbClr val="7030A1"/>
                </a:solidFill>
                <a:latin typeface="Times New Roman"/>
              </a:rPr>
              <a:t> &amp; polypeptide for lymph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Chemotaxis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depends on concentration gradient of chemical substance which is effective up to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100 </a:t>
            </a:r>
            <a:r>
              <a:rPr lang="en-US" b="1" dirty="0" err="1">
                <a:solidFill>
                  <a:srgbClr val="7030A1"/>
                </a:solidFill>
                <a:latin typeface="Times New Roman"/>
              </a:rPr>
              <a:t>μm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away from site of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inflammation.</a:t>
            </a:r>
            <a:endParaRPr lang="ar-SA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478554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b="1" dirty="0">
                <a:solidFill>
                  <a:srgbClr val="000000"/>
                </a:solidFill>
                <a:latin typeface="Times New Roman"/>
              </a:rPr>
              <a:t>Movement of neutrophils by </a:t>
            </a:r>
            <a:r>
              <a:rPr lang="en-US" b="1" dirty="0" err="1">
                <a:solidFill>
                  <a:srgbClr val="C10000"/>
                </a:solidFill>
                <a:latin typeface="Times New Roman"/>
              </a:rPr>
              <a:t>diapedesis</a:t>
            </a:r>
            <a:r>
              <a:rPr lang="en-US" b="1" dirty="0">
                <a:solidFill>
                  <a:srgbClr val="C10000"/>
                </a:solidFill>
                <a:latin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through capillary pores and by </a:t>
            </a:r>
            <a:r>
              <a:rPr lang="en-US" b="1" dirty="0" err="1">
                <a:solidFill>
                  <a:srgbClr val="C10000"/>
                </a:solidFill>
                <a:latin typeface="Times New Roman"/>
              </a:rPr>
              <a:t>chemotaxis</a:t>
            </a:r>
            <a:r>
              <a:rPr lang="en-US" b="1" dirty="0">
                <a:solidFill>
                  <a:srgbClr val="C10000"/>
                </a:solidFill>
                <a:latin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toward an area of tissue damage</a:t>
            </a:r>
            <a:endParaRPr lang="ar-SA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482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26" y="312690"/>
            <a:ext cx="5205806" cy="542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45638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0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7524" y="332656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  البلعمة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5.Phagocytosis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Calibri-Bold"/>
              </a:rPr>
              <a:t>ingestion of the offending agent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cell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/>
              </a:rPr>
              <a:t>to be phagocytized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/>
              </a:rPr>
              <a:t>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a) Devoted from protective protein (Dead cell &amp; foreign particles).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b) Some cells are recognized by Antibody adhere to bacteria with complement proteins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الهاضمة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Opsonization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7524" y="1840761"/>
            <a:ext cx="85329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Mechanism of phagocytosis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-Regular"/>
              </a:rPr>
              <a:t>➢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the neutrophil first attaches itself to the particle (attachment of bacteria on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-Ag complex to cell).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-Regular"/>
              </a:rPr>
              <a:t>➢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Project of pseudopodia around particles then fused to form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phagosome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(vesicle).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-Regular"/>
              </a:rPr>
              <a:t>➢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Enzymatic digestion of phagocytized particles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Wingdings-Regular"/>
              </a:rPr>
              <a:t>❖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Lysosome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fuse to vesicle to release digestive enzymes like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proteolytic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 enzymes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with sharp rise in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uptake with respiratory burst.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-Regular"/>
              </a:rPr>
              <a:t>❖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Macrophages also contain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lipases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to digest lipid membrane of TB.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-Regular"/>
              </a:rPr>
              <a:t>❖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If bacteria cannot be digested so it will be killed by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oxidizing agent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as superoxide (O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), hydrogen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peroxide (H</a:t>
            </a:r>
            <a:r>
              <a:rPr kumimoji="0" lang="pt-BR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</a:t>
            </a:r>
            <a:r>
              <a:rPr kumimoji="0" lang="pt-BR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2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 &amp; hydroxyl on (OH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4487639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Neutrophils are mature WBC can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start phagocytosis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of bacteria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immediately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 up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20 bacteria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can be phagocytized before inactivation &amp; death.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Wingdings-Regular"/>
              </a:rPr>
              <a:t>➢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Monocytes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are immature, then as they go to tissue swollen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5x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its diameter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80 μ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 &amp; develop lysosomes &amp; mitochondria in cytoplasm to be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1"/>
                </a:solidFill>
                <a:effectLst/>
                <a:uLnTx/>
                <a:uFillTx/>
                <a:latin typeface="Times New Roman"/>
              </a:rPr>
              <a:t>macrophage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-Regular"/>
              </a:rPr>
              <a:t>➢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activated by immune system they become powerful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&gt;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than neutrophil (up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10000"/>
                </a:solidFill>
                <a:effectLst/>
                <a:uLnTx/>
                <a:uFillTx/>
                <a:latin typeface="Times New Roman"/>
              </a:rPr>
              <a:t>100 bacteria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), dead neutrophil, necrotic tissue, malarial parasite &amp; even RBC can be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engulfed and then can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extrude the residual products </a:t>
            </a:r>
            <a:endParaRPr kumimoji="0" lang="ar-SA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753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3528" y="260648"/>
            <a:ext cx="86409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000" b="1" dirty="0">
                <a:solidFill>
                  <a:srgbClr val="C10000"/>
                </a:solidFill>
                <a:latin typeface="Times New Roman"/>
              </a:rPr>
              <a:t>Monocyte </a:t>
            </a:r>
            <a:r>
              <a:rPr lang="en-US" sz="2000" b="1" dirty="0">
                <a:solidFill>
                  <a:srgbClr val="C10000"/>
                </a:solidFill>
                <a:latin typeface="TimesNewRomanPS-BoldMT"/>
              </a:rPr>
              <a:t>– </a:t>
            </a:r>
            <a:r>
              <a:rPr lang="en-US" sz="2000" b="1" dirty="0">
                <a:solidFill>
                  <a:srgbClr val="C10000"/>
                </a:solidFill>
                <a:latin typeface="Times New Roman"/>
              </a:rPr>
              <a:t>macrophage system (</a:t>
            </a:r>
            <a:r>
              <a:rPr lang="en-US" sz="2000" b="1" dirty="0" err="1">
                <a:solidFill>
                  <a:srgbClr val="7030A1"/>
                </a:solidFill>
                <a:latin typeface="Times New Roman"/>
              </a:rPr>
              <a:t>Reticuloendothelial</a:t>
            </a:r>
            <a:r>
              <a:rPr lang="en-US" sz="2000" b="1" dirty="0">
                <a:solidFill>
                  <a:srgbClr val="7030A1"/>
                </a:solidFill>
                <a:latin typeface="Times New Roman"/>
              </a:rPr>
              <a:t> system</a:t>
            </a:r>
            <a:r>
              <a:rPr lang="en-US" sz="2000" b="1" dirty="0">
                <a:solidFill>
                  <a:srgbClr val="C10000"/>
                </a:solidFill>
                <a:latin typeface="Times New Roman"/>
              </a:rPr>
              <a:t>):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It represented by combination of monocytes,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mobile  macrophages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fixed tissue macrophages and a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few specialized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endothelial cells in B.M., spleen, and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lymph nodes.  </a:t>
            </a:r>
          </a:p>
          <a:p>
            <a:pPr lvl="0"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Tissue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macrophages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skin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called </a:t>
            </a:r>
            <a:r>
              <a:rPr lang="en-US" b="1" dirty="0" err="1">
                <a:solidFill>
                  <a:srgbClr val="7030A1"/>
                </a:solidFill>
                <a:latin typeface="Times New Roman"/>
              </a:rPr>
              <a:t>Histiocytes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spleen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lymph node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&amp; </a:t>
            </a:r>
            <a:r>
              <a:rPr lang="en-US" b="1" dirty="0" err="1" smtClean="0">
                <a:solidFill>
                  <a:srgbClr val="7030A1"/>
                </a:solidFill>
                <a:latin typeface="Times New Roman"/>
              </a:rPr>
              <a:t>Bone.Marrow</a:t>
            </a:r>
            <a:r>
              <a:rPr lang="en-US" b="1" dirty="0" smtClean="0">
                <a:solidFill>
                  <a:srgbClr val="7030A1"/>
                </a:solidFill>
                <a:latin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called </a:t>
            </a:r>
            <a:r>
              <a:rPr lang="en-US" b="1" dirty="0" smtClean="0">
                <a:solidFill>
                  <a:srgbClr val="7030A1"/>
                </a:solidFill>
                <a:latin typeface="Times New Roman"/>
              </a:rPr>
              <a:t>Tissue  macrophages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liver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called </a:t>
            </a:r>
            <a:r>
              <a:rPr lang="en-US" b="1" dirty="0" err="1">
                <a:solidFill>
                  <a:srgbClr val="7030A1"/>
                </a:solidFill>
                <a:latin typeface="Times New Roman"/>
              </a:rPr>
              <a:t>Kupffer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 cells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Lung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called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Alveolar cells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Brain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called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Microglial cells</a:t>
            </a:r>
            <a:endParaRPr lang="ar-SA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2906102"/>
            <a:ext cx="84249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Inflammation</a:t>
            </a:r>
          </a:p>
          <a:p>
            <a:pPr lvl="0" algn="l"/>
            <a:r>
              <a:rPr lang="en-US" dirty="0">
                <a:solidFill>
                  <a:srgbClr val="C10000"/>
                </a:solidFill>
                <a:latin typeface="Wingdings-Regular"/>
              </a:rPr>
              <a:t>➢</a:t>
            </a:r>
            <a:r>
              <a:rPr lang="en-US" dirty="0">
                <a:latin typeface="Times New Roman"/>
              </a:rPr>
              <a:t>Local changes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in the tissues due to the release of chemical substances like (</a:t>
            </a:r>
            <a:r>
              <a:rPr lang="en-US" b="1" dirty="0">
                <a:latin typeface="Times New Roman"/>
              </a:rPr>
              <a:t>histamine, </a:t>
            </a:r>
            <a:r>
              <a:rPr lang="en-US" b="1" dirty="0" err="1">
                <a:latin typeface="Times New Roman"/>
              </a:rPr>
              <a:t>bradykinin</a:t>
            </a:r>
            <a:r>
              <a:rPr lang="en-US" b="1" dirty="0">
                <a:latin typeface="Times New Roman"/>
              </a:rPr>
              <a:t>, serotonin, </a:t>
            </a:r>
            <a:r>
              <a:rPr lang="en-US" b="1" dirty="0" err="1">
                <a:latin typeface="Times New Roman"/>
              </a:rPr>
              <a:t>prostoglandin</a:t>
            </a:r>
            <a:r>
              <a:rPr lang="en-US" b="1" dirty="0">
                <a:latin typeface="Times New Roman"/>
              </a:rPr>
              <a:t>, blood clotting products, complement system products, </a:t>
            </a:r>
            <a:r>
              <a:rPr lang="en-US" b="1" dirty="0" err="1">
                <a:latin typeface="Times New Roman"/>
              </a:rPr>
              <a:t>lymphokines</a:t>
            </a:r>
            <a:r>
              <a:rPr lang="en-US" b="1" dirty="0">
                <a:latin typeface="Times New Roman"/>
              </a:rPr>
              <a:t> &amp; others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), which </a:t>
            </a:r>
            <a:r>
              <a:rPr lang="en-US" b="1" dirty="0">
                <a:solidFill>
                  <a:srgbClr val="C10000"/>
                </a:solidFill>
                <a:latin typeface="Times New Roman"/>
              </a:rPr>
              <a:t>strongly activate the macrophage system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dirty="0">
                <a:solidFill>
                  <a:srgbClr val="000000"/>
                </a:solidFill>
                <a:latin typeface="Wingdings-Regular"/>
              </a:rPr>
              <a:t>➢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These substances </a:t>
            </a:r>
            <a:r>
              <a:rPr lang="en-US" dirty="0">
                <a:latin typeface="Times New Roman"/>
              </a:rPr>
              <a:t>released as a result of </a:t>
            </a:r>
            <a:r>
              <a:rPr lang="en-US" dirty="0" smtClean="0">
                <a:latin typeface="Times New Roman"/>
              </a:rPr>
              <a:t>tissue damage </a:t>
            </a:r>
            <a:r>
              <a:rPr lang="en-US" dirty="0">
                <a:latin typeface="Times New Roman"/>
              </a:rPr>
              <a:t>by injury, trauma, bacterial or </a:t>
            </a:r>
            <a:r>
              <a:rPr lang="en-US" dirty="0" smtClean="0">
                <a:latin typeface="Times New Roman"/>
              </a:rPr>
              <a:t>viral infection</a:t>
            </a:r>
            <a:r>
              <a:rPr lang="en-US" dirty="0">
                <a:latin typeface="Times New Roman"/>
              </a:rPr>
              <a:t>, heat &amp; chemical substance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  <a:endParaRPr lang="ar-SA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2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chemeClr val="accent4">
                <a:lumMod val="40000"/>
                <a:lumOff val="60000"/>
              </a:schemeClr>
            </a:gs>
            <a:gs pos="82001">
              <a:schemeClr val="tx2">
                <a:lumMod val="20000"/>
                <a:lumOff val="80000"/>
              </a:schemeClr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892480" cy="60692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    </a:t>
            </a:r>
          </a:p>
          <a:p>
            <a:pPr marL="0" indent="0" algn="ctr" rtl="0">
              <a:buNone/>
            </a:pP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WBCs” Leucocyte” </a:t>
            </a:r>
          </a:p>
          <a:p>
            <a:pPr marL="0" indent="0" algn="ctr" rtl="0">
              <a:buNone/>
            </a:pP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Lect. 6</a:t>
            </a:r>
            <a:endParaRPr lang="ar-IQ" sz="38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5884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Response of neutrophils &amp; monocytes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to inflammation</a:t>
            </a:r>
            <a:r>
              <a:rPr lang="en-US" sz="2000" dirty="0" smtClean="0">
                <a:solidFill>
                  <a:srgbClr val="C10000"/>
                </a:solidFill>
                <a:latin typeface="Times New Roman"/>
              </a:rPr>
              <a:t>: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Tissue Macrophage is the first line of defense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against infection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b="1" dirty="0">
                <a:solidFill>
                  <a:srgbClr val="7030A0"/>
                </a:solidFill>
                <a:latin typeface="Times New Roman"/>
              </a:rPr>
              <a:t>within minutes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after inflammation begins;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Tissue macrophages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start their phagocytic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effect).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Their numbers </a:t>
            </a:r>
            <a:r>
              <a:rPr lang="en-US" b="1" dirty="0" smtClean="0">
                <a:solidFill>
                  <a:srgbClr val="7030A1"/>
                </a:solidFill>
                <a:latin typeface="Times New Roman"/>
              </a:rPr>
              <a:t>are not </a:t>
            </a:r>
            <a:r>
              <a:rPr lang="en-US" b="1" dirty="0">
                <a:solidFill>
                  <a:srgbClr val="7030A1"/>
                </a:solidFill>
                <a:latin typeface="Times New Roman"/>
              </a:rPr>
              <a:t>great, but they are life saving</a:t>
            </a:r>
            <a:r>
              <a:rPr lang="en-US" dirty="0">
                <a:solidFill>
                  <a:srgbClr val="0BD1DA"/>
                </a:solidFill>
                <a:latin typeface="Times New Roman"/>
              </a:rPr>
              <a:t>.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Neutrophil invasion of the inflamed area is a second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line 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defense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b="1" dirty="0">
                <a:solidFill>
                  <a:srgbClr val="7030A0"/>
                </a:solidFill>
                <a:latin typeface="Times New Roman"/>
              </a:rPr>
              <a:t>within the first hour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or so after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inflammation begins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large numbers of neutrophils begin to invade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the inflamed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area from the blood. This is caused by inflammatory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/>
              </a:rPr>
              <a:t>cytokines (e.g., TNF, IL-1) and other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biochemicalsubstance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 produced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by the inflamed </a:t>
            </a:r>
            <a:endParaRPr lang="ar-IQ" dirty="0" smtClean="0">
              <a:solidFill>
                <a:srgbClr val="000000"/>
              </a:solidFill>
              <a:latin typeface="Times New Roman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tissues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11560" y="364502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b="1" kern="0" dirty="0" smtClean="0">
                <a:solidFill>
                  <a:srgbClr val="7030A1"/>
                </a:solidFill>
                <a:latin typeface="Times New Roman"/>
              </a:rPr>
              <a:t> </a:t>
            </a:r>
            <a:endParaRPr lang="ar-SA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51940" y="2588711"/>
            <a:ext cx="8712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b="1" dirty="0" smtClean="0">
                <a:latin typeface="Times New Roman"/>
              </a:rPr>
              <a:t>3.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Second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Macrophage Invasion into the Inflamed Tissue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Is a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Third Line of Defense:</a:t>
            </a:r>
          </a:p>
          <a:p>
            <a:pPr lvl="0" algn="l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Migration of (immature) monocytes to inflammatory area to become (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mature) macrophages. Its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maturation needs 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8-12 hours</a:t>
            </a: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51940" y="3573016"/>
            <a:ext cx="8440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600" b="1" dirty="0" smtClean="0">
                <a:latin typeface="Times New Roman"/>
              </a:rPr>
              <a:t>4</a:t>
            </a:r>
            <a:r>
              <a:rPr lang="en-US" sz="1600" b="1" dirty="0">
                <a:latin typeface="Times New Roman"/>
              </a:rPr>
              <a:t>. </a:t>
            </a:r>
            <a:r>
              <a:rPr lang="en-US" sz="1600" b="1" dirty="0">
                <a:solidFill>
                  <a:srgbClr val="FF0000"/>
                </a:solidFill>
                <a:latin typeface="Times New Roman"/>
              </a:rPr>
              <a:t>Great increase in production of both granulocytes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</a:rPr>
              <a:t>and monocytes </a:t>
            </a:r>
            <a:r>
              <a:rPr lang="en-US" sz="1600" b="1" dirty="0">
                <a:solidFill>
                  <a:srgbClr val="FF0000"/>
                </a:solidFill>
                <a:latin typeface="Times New Roman"/>
              </a:rPr>
              <a:t>by the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</a:rPr>
              <a:t>Bone Marrow</a:t>
            </a:r>
            <a:r>
              <a:rPr lang="en-US" sz="1600" b="1" dirty="0" smtClean="0">
                <a:solidFill>
                  <a:srgbClr val="7030A1"/>
                </a:solidFill>
                <a:latin typeface="Times New Roman"/>
              </a:rPr>
              <a:t>.</a:t>
            </a:r>
            <a:endParaRPr lang="en-US" sz="1600" b="1" dirty="0">
              <a:solidFill>
                <a:srgbClr val="7030A1"/>
              </a:solidFill>
              <a:latin typeface="Times New Roman"/>
            </a:endParaRPr>
          </a:p>
          <a:p>
            <a:pPr lvl="0" algn="l"/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This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results from stimulation of the granulocytic and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</a:rPr>
              <a:t>monocytic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progenitor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cells of the marrow by factors released mainly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by macrophages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 algn="l"/>
            <a:r>
              <a:rPr lang="en-US" sz="1600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It takes 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3 to 4 days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before newly formed granulocytes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and monocytes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reach the stage of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leaving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Bone Marrow.</a:t>
            </a:r>
            <a:endParaRPr lang="ar-SA" sz="1600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940" y="4941168"/>
            <a:ext cx="84402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/>
              </a:rPr>
              <a:t>Cardinal Signs &amp; Symptoms of Inflammation </a:t>
            </a:r>
            <a:r>
              <a:rPr lang="en-US" b="1" kern="0" dirty="0">
                <a:solidFill>
                  <a:srgbClr val="FF0000"/>
                </a:solidFill>
                <a:latin typeface="Times New Roman"/>
              </a:rPr>
              <a:t>(clinically)</a:t>
            </a:r>
          </a:p>
          <a:p>
            <a:pPr lvl="0" algn="l">
              <a:defRPr/>
            </a:pPr>
            <a:r>
              <a:rPr lang="en-US" kern="0" dirty="0">
                <a:solidFill>
                  <a:srgbClr val="7598D9">
                    <a:lumMod val="75000"/>
                  </a:srgbClr>
                </a:solidFill>
                <a:latin typeface="Wingdings-Regular"/>
              </a:rPr>
              <a:t>➢</a:t>
            </a:r>
            <a:r>
              <a:rPr lang="en-US" b="1" kern="0" dirty="0">
                <a:solidFill>
                  <a:srgbClr val="7598D9">
                    <a:lumMod val="75000"/>
                  </a:srgbClr>
                </a:solidFill>
                <a:latin typeface="Times New Roman"/>
              </a:rPr>
              <a:t>Hot                 </a:t>
            </a:r>
          </a:p>
          <a:p>
            <a:pPr lvl="0" algn="l">
              <a:defRPr/>
            </a:pPr>
            <a:r>
              <a:rPr lang="en-US" b="1" kern="0" dirty="0">
                <a:solidFill>
                  <a:srgbClr val="7598D9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kern="0" dirty="0">
                <a:solidFill>
                  <a:srgbClr val="7598D9">
                    <a:lumMod val="75000"/>
                  </a:srgbClr>
                </a:solidFill>
                <a:latin typeface="Wingdings-Regular"/>
              </a:rPr>
              <a:t>➢</a:t>
            </a:r>
            <a:r>
              <a:rPr lang="en-US" b="1" kern="0" dirty="0">
                <a:solidFill>
                  <a:srgbClr val="7598D9">
                    <a:lumMod val="75000"/>
                  </a:srgbClr>
                </a:solidFill>
                <a:latin typeface="Times New Roman"/>
              </a:rPr>
              <a:t>Redness                   </a:t>
            </a:r>
          </a:p>
          <a:p>
            <a:pPr lvl="0" algn="l">
              <a:defRPr/>
            </a:pPr>
            <a:r>
              <a:rPr lang="en-US" kern="0" dirty="0">
                <a:solidFill>
                  <a:srgbClr val="7598D9">
                    <a:lumMod val="75000"/>
                  </a:srgbClr>
                </a:solidFill>
                <a:latin typeface="Wingdings-Regular"/>
              </a:rPr>
              <a:t>➢</a:t>
            </a:r>
            <a:r>
              <a:rPr lang="en-US" b="1" kern="0" dirty="0">
                <a:solidFill>
                  <a:srgbClr val="7598D9">
                    <a:lumMod val="75000"/>
                  </a:srgbClr>
                </a:solidFill>
                <a:latin typeface="Times New Roman"/>
              </a:rPr>
              <a:t>Swelling                     </a:t>
            </a:r>
          </a:p>
          <a:p>
            <a:pPr lvl="0" algn="l">
              <a:defRPr/>
            </a:pPr>
            <a:r>
              <a:rPr lang="en-US" kern="0" dirty="0">
                <a:solidFill>
                  <a:srgbClr val="7598D9">
                    <a:lumMod val="75000"/>
                  </a:srgbClr>
                </a:solidFill>
                <a:latin typeface="Wingdings-Regular"/>
              </a:rPr>
              <a:t>➢</a:t>
            </a:r>
            <a:r>
              <a:rPr lang="en-US" b="1" kern="0" dirty="0">
                <a:solidFill>
                  <a:srgbClr val="7598D9">
                    <a:lumMod val="75000"/>
                  </a:srgbClr>
                </a:solidFill>
                <a:latin typeface="Times New Roman"/>
              </a:rPr>
              <a:t>Pain</a:t>
            </a:r>
          </a:p>
          <a:p>
            <a:pPr lvl="0" algn="l">
              <a:defRPr/>
            </a:pPr>
            <a:r>
              <a:rPr lang="en-US" kern="0" dirty="0">
                <a:solidFill>
                  <a:srgbClr val="7598D9">
                    <a:lumMod val="75000"/>
                  </a:srgbClr>
                </a:solidFill>
                <a:latin typeface="Wingdings-Regular"/>
              </a:rPr>
              <a:t>➢</a:t>
            </a:r>
            <a:r>
              <a:rPr lang="en-US" b="1" kern="0" dirty="0">
                <a:solidFill>
                  <a:srgbClr val="7598D9">
                    <a:lumMod val="75000"/>
                  </a:srgbClr>
                </a:solidFill>
                <a:latin typeface="Times New Roman"/>
              </a:rPr>
              <a:t>Loss of Function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Objectives: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528" y="2060848"/>
            <a:ext cx="842493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endParaRPr lang="en-US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b="1" dirty="0" smtClean="0">
                <a:solidFill>
                  <a:srgbClr val="FF0000"/>
                </a:solidFill>
              </a:rPr>
              <a:t>WBC</a:t>
            </a:r>
            <a:r>
              <a:rPr lang="en-US" dirty="0" smtClean="0"/>
              <a:t> cells in our body?   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 smtClean="0">
                <a:solidFill>
                  <a:srgbClr val="FF0000"/>
                </a:solidFill>
              </a:rPr>
              <a:t>their role in </a:t>
            </a:r>
            <a:r>
              <a:rPr lang="en-US" dirty="0" smtClean="0"/>
              <a:t>blood .  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Determine its </a:t>
            </a:r>
            <a:r>
              <a:rPr lang="en-US" dirty="0" smtClean="0">
                <a:solidFill>
                  <a:srgbClr val="FF0000"/>
                </a:solidFill>
              </a:rPr>
              <a:t>type and function </a:t>
            </a:r>
            <a:r>
              <a:rPr lang="en-US" dirty="0" smtClean="0"/>
              <a:t>. 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Describe the pathological states of </a:t>
            </a:r>
            <a:r>
              <a:rPr lang="en-US" b="1" dirty="0" smtClean="0">
                <a:solidFill>
                  <a:srgbClr val="FF0000"/>
                </a:solidFill>
              </a:rPr>
              <a:t>Leukocytosis &amp; Leucopenia   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80920" cy="576064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 The leukocytes, also called white blood cells, are the mobile units of the body’s protective system.  They are formed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partially </a:t>
            </a:r>
            <a:r>
              <a:rPr lang="en-US" dirty="0"/>
              <a:t>in the bone marrow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granulocyte and monocytes 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partially</a:t>
            </a:r>
            <a:r>
              <a:rPr lang="en-US" dirty="0"/>
              <a:t> in the lymph tissue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lymphocytes and plasma cells</a:t>
            </a:r>
            <a:r>
              <a:rPr lang="en-US" dirty="0"/>
              <a:t>). 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Six types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WBCs </a:t>
            </a:r>
            <a:r>
              <a:rPr lang="en-US" dirty="0"/>
              <a:t>are normally present in the blood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1.Polymorphonuclear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Neutrophils       </a:t>
            </a:r>
            <a:r>
              <a:rPr lang="en-US" dirty="0" smtClean="0"/>
              <a:t>they have granular cytoplasm</a:t>
            </a:r>
          </a:p>
          <a:p>
            <a:pPr marL="0" indent="0" algn="l" rtl="0">
              <a:buNone/>
            </a:pPr>
            <a:r>
              <a:rPr lang="en-US" dirty="0" smtClean="0"/>
              <a:t>2. Polymorphonuclear </a:t>
            </a:r>
            <a:r>
              <a:rPr lang="en-US" dirty="0" err="1" smtClean="0">
                <a:solidFill>
                  <a:srgbClr val="7030A0"/>
                </a:solidFill>
              </a:rPr>
              <a:t>Eosinophils</a:t>
            </a:r>
            <a:r>
              <a:rPr lang="en-US" dirty="0">
                <a:solidFill>
                  <a:srgbClr val="7030A0"/>
                </a:solidFill>
              </a:rPr>
              <a:t>,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3.Polymorphonuclear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Basophils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4.</a:t>
            </a:r>
            <a:r>
              <a:rPr lang="en-US" dirty="0" smtClean="0">
                <a:solidFill>
                  <a:schemeClr val="accent1"/>
                </a:solidFill>
              </a:rPr>
              <a:t>Monocytes,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 5.</a:t>
            </a:r>
            <a:r>
              <a:rPr lang="en-US" dirty="0" smtClean="0">
                <a:solidFill>
                  <a:srgbClr val="FF0000"/>
                </a:solidFill>
              </a:rPr>
              <a:t>Lymphocytes</a:t>
            </a:r>
            <a:r>
              <a:rPr lang="en-US" dirty="0"/>
              <a:t>, </a:t>
            </a:r>
            <a:r>
              <a:rPr lang="en-US" dirty="0" smtClean="0"/>
              <a:t>        with </a:t>
            </a:r>
            <a:r>
              <a:rPr lang="en-US" dirty="0"/>
              <a:t>the immune system..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6.</a:t>
            </a:r>
            <a:r>
              <a:rPr lang="en-US" dirty="0" smtClean="0">
                <a:solidFill>
                  <a:srgbClr val="99FF33"/>
                </a:solidFill>
              </a:rPr>
              <a:t>Plasma </a:t>
            </a:r>
            <a:r>
              <a:rPr lang="en-US" dirty="0">
                <a:solidFill>
                  <a:srgbClr val="99FF33"/>
                </a:solidFill>
              </a:rPr>
              <a:t>cells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***The </a:t>
            </a:r>
            <a:r>
              <a:rPr lang="en-US" dirty="0"/>
              <a:t>granulocytes and monocytes protect the body against invading organisms mainly by ingesting them— </a:t>
            </a:r>
            <a:r>
              <a:rPr lang="en-US" dirty="0" smtClean="0"/>
              <a:t> </a:t>
            </a:r>
            <a:r>
              <a:rPr lang="en-US" dirty="0"/>
              <a:t>phagocytosis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4" name="قوس كبير أيمن 3"/>
          <p:cNvSpPr/>
          <p:nvPr/>
        </p:nvSpPr>
        <p:spPr>
          <a:xfrm>
            <a:off x="4860032" y="2708920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قوس كبير أيمن 4"/>
          <p:cNvSpPr/>
          <p:nvPr/>
        </p:nvSpPr>
        <p:spPr>
          <a:xfrm>
            <a:off x="2713462" y="4437112"/>
            <a:ext cx="476295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6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8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9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568952" cy="621330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WBCs </a:t>
            </a:r>
            <a:r>
              <a:rPr lang="en-US" dirty="0"/>
              <a:t>are the colorless and </a:t>
            </a:r>
            <a:r>
              <a:rPr lang="en-US" dirty="0">
                <a:solidFill>
                  <a:srgbClr val="FF0000"/>
                </a:solidFill>
              </a:rPr>
              <a:t>nucleated</a:t>
            </a:r>
            <a:r>
              <a:rPr lang="en-US" dirty="0"/>
              <a:t> formed elements of blood </a:t>
            </a:r>
            <a:endParaRPr lang="en-US" dirty="0" smtClean="0"/>
          </a:p>
          <a:p>
            <a:pPr algn="l" rtl="0"/>
            <a:r>
              <a:rPr lang="en-US" dirty="0" smtClean="0"/>
              <a:t>Compared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RBCs, </a:t>
            </a:r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WBCs</a:t>
            </a:r>
            <a:r>
              <a:rPr lang="en-US" dirty="0"/>
              <a:t> are larger in size and lesser in </a:t>
            </a:r>
            <a:r>
              <a:rPr lang="en-US" dirty="0" smtClean="0"/>
              <a:t>number, have a </a:t>
            </a:r>
            <a:r>
              <a:rPr lang="en-US" dirty="0"/>
              <a:t>role in defense mechanism of body and protect the body from invading organisms 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differences between </a:t>
            </a:r>
            <a:r>
              <a:rPr lang="en-US" b="1" i="1" dirty="0">
                <a:solidFill>
                  <a:srgbClr val="FFC000"/>
                </a:solidFill>
              </a:rPr>
              <a:t>WBCs and RBCs </a:t>
            </a:r>
            <a:r>
              <a:rPr lang="en-US" b="1" i="1" dirty="0" smtClean="0">
                <a:solidFill>
                  <a:srgbClr val="FFC000"/>
                </a:solidFill>
              </a:rPr>
              <a:t>are:</a:t>
            </a:r>
          </a:p>
          <a:p>
            <a:pPr marL="457200" indent="-457200" algn="l" rtl="0">
              <a:buAutoNum type="arabicPeriod"/>
            </a:pPr>
            <a:r>
              <a:rPr lang="en-US" dirty="0" smtClean="0"/>
              <a:t>Larger </a:t>
            </a:r>
            <a:r>
              <a:rPr lang="en-US" dirty="0"/>
              <a:t>in size. </a:t>
            </a:r>
            <a:endParaRPr lang="en-US" dirty="0" smtClean="0"/>
          </a:p>
          <a:p>
            <a:pPr marL="457200" indent="-457200" algn="l" rtl="0">
              <a:buAutoNum type="arabicPeriod"/>
            </a:pPr>
            <a:r>
              <a:rPr lang="en-US" dirty="0" smtClean="0"/>
              <a:t>2</a:t>
            </a:r>
            <a:r>
              <a:rPr lang="en-US" dirty="0"/>
              <a:t>. Irregular in shape. </a:t>
            </a:r>
            <a:endParaRPr lang="en-US" dirty="0" smtClean="0"/>
          </a:p>
          <a:p>
            <a:pPr marL="457200" indent="-457200" algn="l" rtl="0">
              <a:buAutoNum type="arabicPeriod"/>
            </a:pPr>
            <a:r>
              <a:rPr lang="en-US" dirty="0" smtClean="0"/>
              <a:t>3</a:t>
            </a:r>
            <a:r>
              <a:rPr lang="en-US" dirty="0"/>
              <a:t>. Nucleated. </a:t>
            </a:r>
            <a:endParaRPr lang="en-US" dirty="0" smtClean="0"/>
          </a:p>
          <a:p>
            <a:pPr marL="457200" indent="-457200" algn="l" rtl="0">
              <a:buAutoNum type="arabicPeriod"/>
            </a:pPr>
            <a:r>
              <a:rPr lang="en-US" dirty="0" smtClean="0"/>
              <a:t>4</a:t>
            </a:r>
            <a:r>
              <a:rPr lang="en-US" dirty="0"/>
              <a:t>. Many types. </a:t>
            </a:r>
            <a:endParaRPr lang="en-US" dirty="0" smtClean="0"/>
          </a:p>
          <a:p>
            <a:pPr marL="457200" indent="-457200" algn="l" rtl="0">
              <a:buAutoNum type="arabicPeriod"/>
            </a:pPr>
            <a:r>
              <a:rPr lang="en-US" dirty="0" smtClean="0"/>
              <a:t>5</a:t>
            </a:r>
            <a:r>
              <a:rPr lang="en-US" dirty="0"/>
              <a:t>. Granules are present in some type of WBCs</a:t>
            </a:r>
            <a:r>
              <a:rPr lang="en-US" dirty="0" smtClean="0"/>
              <a:t>.</a:t>
            </a:r>
          </a:p>
          <a:p>
            <a:pPr marL="457200" indent="-457200" algn="l" rtl="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6. Lifespan is shorter.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3822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57256" cy="1228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Origins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and Differentiation of Formed Elements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57256" cy="520519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All blood cells originate from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hemocytoblasts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0" indent="0" algn="l" rtl="0">
              <a:buNone/>
            </a:pPr>
            <a:r>
              <a:rPr lang="en-US" dirty="0"/>
              <a:t>which produce myeloid stem cells and lymphoid stem </a:t>
            </a:r>
            <a:r>
              <a:rPr lang="en-US" dirty="0" smtClean="0"/>
              <a:t>cells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Myeloid Stem Cells </a:t>
            </a:r>
          </a:p>
          <a:p>
            <a:pPr algn="l" rtl="0"/>
            <a:r>
              <a:rPr lang="en-US" dirty="0"/>
              <a:t>Differentiate into progenitor cells:</a:t>
            </a:r>
          </a:p>
          <a:p>
            <a:pPr marL="0" indent="0" algn="l" rtl="0">
              <a:buNone/>
            </a:pPr>
            <a:r>
              <a:rPr lang="en-US" dirty="0"/>
              <a:t>which produce all WBCs except lymphocytes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Lymphocytes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/>
            <a:r>
              <a:rPr lang="en-US" dirty="0"/>
              <a:t>Are produced by lymphoid stem cells</a:t>
            </a:r>
          </a:p>
          <a:p>
            <a:pPr algn="l" rtl="0"/>
            <a:r>
              <a:rPr lang="en-US" dirty="0" err="1"/>
              <a:t>Lymphopoiesis</a:t>
            </a:r>
            <a:r>
              <a:rPr lang="en-US" dirty="0"/>
              <a:t>: </a:t>
            </a:r>
            <a:r>
              <a:rPr lang="en-US" dirty="0" smtClean="0"/>
              <a:t> the </a:t>
            </a:r>
            <a:r>
              <a:rPr lang="en-US" dirty="0"/>
              <a:t>production of </a:t>
            </a:r>
            <a:r>
              <a:rPr lang="en-US" dirty="0" smtClean="0"/>
              <a:t>lymphocytes.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WBCs, except </a:t>
            </a:r>
            <a:r>
              <a:rPr lang="en-US" dirty="0" smtClean="0"/>
              <a:t>monocytes: develop </a:t>
            </a:r>
            <a:r>
              <a:rPr lang="en-US" dirty="0"/>
              <a:t>fully in bone </a:t>
            </a:r>
            <a:r>
              <a:rPr lang="en-US" dirty="0" smtClean="0"/>
              <a:t>marrow i. e  develop </a:t>
            </a:r>
            <a:r>
              <a:rPr lang="en-US" dirty="0"/>
              <a:t>into macrophages in peripheral tissues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1053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91"/>
            <a:ext cx="7776864" cy="558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9036496" cy="63573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 smtClean="0"/>
              <a:t>Hormones </a:t>
            </a:r>
            <a:r>
              <a:rPr lang="en-US" sz="1600" dirty="0"/>
              <a:t>that regulate blood cell populations</a:t>
            </a:r>
            <a:r>
              <a:rPr lang="en-US" sz="1600" dirty="0" smtClean="0"/>
              <a:t>:</a:t>
            </a:r>
          </a:p>
          <a:p>
            <a:pPr marL="0" indent="0" algn="l" rtl="0">
              <a:buNone/>
            </a:pPr>
            <a:r>
              <a:rPr lang="en-US" sz="1600" dirty="0"/>
              <a:t>Colony-Stimulating </a:t>
            </a:r>
            <a:r>
              <a:rPr lang="en-US" sz="1600" dirty="0" smtClean="0"/>
              <a:t> Factors </a:t>
            </a:r>
            <a:r>
              <a:rPr lang="en-US" sz="1600" dirty="0"/>
              <a:t>(CSFs) </a:t>
            </a:r>
          </a:p>
          <a:p>
            <a:pPr marL="0" indent="0" algn="l" rtl="0">
              <a:buNone/>
            </a:pPr>
            <a:r>
              <a:rPr lang="en-US" sz="1600" dirty="0"/>
              <a:t>1.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M-CSF: </a:t>
            </a:r>
            <a:r>
              <a:rPr lang="en-US" sz="1600" dirty="0" smtClean="0"/>
              <a:t>stimulates </a:t>
            </a:r>
            <a:r>
              <a:rPr lang="en-US" sz="1600" dirty="0"/>
              <a:t>monocyte production</a:t>
            </a:r>
          </a:p>
          <a:p>
            <a:pPr marL="0" indent="0" algn="l" rtl="0">
              <a:buNone/>
            </a:pPr>
            <a:r>
              <a:rPr lang="en-US" sz="1600" dirty="0"/>
              <a:t>2.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G-CSF: </a:t>
            </a:r>
            <a:r>
              <a:rPr lang="en-US" sz="1600" dirty="0" smtClean="0"/>
              <a:t>stimulates </a:t>
            </a:r>
            <a:r>
              <a:rPr lang="en-US" sz="1600" dirty="0"/>
              <a:t>granulocyte </a:t>
            </a:r>
            <a:r>
              <a:rPr lang="en-US" sz="1600" dirty="0" smtClean="0"/>
              <a:t>production neutrophils</a:t>
            </a:r>
            <a:r>
              <a:rPr lang="en-US" sz="1600" dirty="0"/>
              <a:t>, </a:t>
            </a:r>
            <a:r>
              <a:rPr lang="en-US" sz="1600" dirty="0" err="1"/>
              <a:t>eosinophils</a:t>
            </a:r>
            <a:r>
              <a:rPr lang="en-US" sz="1600" dirty="0"/>
              <a:t>, and basophils</a:t>
            </a:r>
          </a:p>
          <a:p>
            <a:pPr marL="0" indent="0" algn="l" rtl="0">
              <a:buNone/>
            </a:pPr>
            <a:r>
              <a:rPr lang="en-US" sz="1600" dirty="0" smtClean="0"/>
              <a:t>3.</a:t>
            </a:r>
            <a:r>
              <a:rPr lang="en-US" sz="1600" dirty="0"/>
              <a:t>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GM-CSF: </a:t>
            </a:r>
            <a:r>
              <a:rPr lang="en-US" sz="1600" dirty="0" smtClean="0"/>
              <a:t>stimulates </a:t>
            </a:r>
            <a:r>
              <a:rPr lang="en-US" sz="1600" dirty="0"/>
              <a:t>granulocyte and monocyte production</a:t>
            </a:r>
          </a:p>
          <a:p>
            <a:pPr marL="0" indent="0" algn="l" rtl="0">
              <a:buNone/>
            </a:pPr>
            <a:r>
              <a:rPr lang="en-US" sz="1600" dirty="0"/>
              <a:t>4.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Multi-CSF: </a:t>
            </a:r>
            <a:r>
              <a:rPr lang="en-US" sz="1600" dirty="0" smtClean="0"/>
              <a:t>accelerates </a:t>
            </a:r>
            <a:r>
              <a:rPr lang="en-US" sz="1600" dirty="0"/>
              <a:t>production of granulocytes, monocytes, platelets, and </a:t>
            </a:r>
            <a:r>
              <a:rPr lang="en-US" sz="1600" dirty="0" smtClean="0"/>
              <a:t>RBC</a:t>
            </a:r>
            <a:endParaRPr lang="en-US" sz="1600" dirty="0"/>
          </a:p>
        </p:txBody>
      </p:sp>
      <p:sp>
        <p:nvSpPr>
          <p:cNvPr id="2" name="مستطيل 1"/>
          <p:cNvSpPr/>
          <p:nvPr/>
        </p:nvSpPr>
        <p:spPr>
          <a:xfrm>
            <a:off x="50908" y="2060848"/>
            <a:ext cx="9036496" cy="496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srgbClr val="FF0000"/>
                </a:solidFill>
              </a:rPr>
              <a:t>CLASSIFICATION 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prstClr val="black"/>
                </a:solidFill>
              </a:rPr>
              <a:t>Based on the presence or absence of granules in the cytoplasm, the leukocytes are classified into two groups: </a:t>
            </a:r>
          </a:p>
          <a:p>
            <a:pPr marL="457200" lvl="0" indent="-45720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AutoNum type="arabicPeriod"/>
            </a:pPr>
            <a:r>
              <a:rPr lang="en-US" dirty="0">
                <a:solidFill>
                  <a:srgbClr val="7598D9">
                    <a:lumMod val="75000"/>
                  </a:srgbClr>
                </a:solidFill>
              </a:rPr>
              <a:t>Granulocytes</a:t>
            </a:r>
            <a:r>
              <a:rPr lang="en-US" dirty="0">
                <a:solidFill>
                  <a:prstClr val="black"/>
                </a:solidFill>
              </a:rPr>
              <a:t> which have granules.</a:t>
            </a:r>
          </a:p>
          <a:p>
            <a:pPr marL="457200" lvl="0" indent="-45720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srgbClr val="7598D9">
                    <a:lumMod val="75000"/>
                  </a:srgbClr>
                </a:solidFill>
              </a:rPr>
              <a:t>Agranulocytes</a:t>
            </a:r>
            <a:r>
              <a:rPr lang="en-US" dirty="0">
                <a:solidFill>
                  <a:prstClr val="black"/>
                </a:solidFill>
              </a:rPr>
              <a:t> which do not have granules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srgbClr val="FF0000"/>
                </a:solidFill>
              </a:rPr>
              <a:t>**Granulocytes 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prstClr val="black"/>
                </a:solidFill>
              </a:rPr>
              <a:t>Depending upon the staining property of granules, the granulocytes are classified into three types: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prstClr val="black"/>
                </a:solidFill>
              </a:rPr>
              <a:t> i.  Neutrophils with granules taking both acidic and basic stains.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prstClr val="black"/>
                </a:solidFill>
              </a:rPr>
              <a:t> ii.  </a:t>
            </a:r>
            <a:r>
              <a:rPr lang="en-US" dirty="0" err="1">
                <a:solidFill>
                  <a:prstClr val="black"/>
                </a:solidFill>
              </a:rPr>
              <a:t>Eosinophils</a:t>
            </a:r>
            <a:r>
              <a:rPr lang="en-US" dirty="0">
                <a:solidFill>
                  <a:prstClr val="black"/>
                </a:solidFill>
              </a:rPr>
              <a:t> with granules taking acidic stain. 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prstClr val="black"/>
                </a:solidFill>
              </a:rPr>
              <a:t>iii.  Basophils with granules taking basic stain.</a:t>
            </a:r>
          </a:p>
          <a:p>
            <a:pPr lvl="0" algn="l" rt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dirty="0">
                <a:solidFill>
                  <a:srgbClr val="FF0000"/>
                </a:solidFill>
              </a:rPr>
              <a:t>** </a:t>
            </a:r>
            <a:r>
              <a:rPr lang="en-US" dirty="0" err="1">
                <a:solidFill>
                  <a:srgbClr val="FF0000"/>
                </a:solidFill>
              </a:rPr>
              <a:t>Agranulocytes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have plain cytoplasm without granules are of two types: </a:t>
            </a:r>
          </a:p>
          <a:p>
            <a:pPr marL="514350" lvl="0" indent="-51435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AutoNum type="romanLcPeriod"/>
            </a:pPr>
            <a:r>
              <a:rPr lang="en-US" dirty="0">
                <a:solidFill>
                  <a:prstClr val="black"/>
                </a:solidFill>
              </a:rPr>
              <a:t>Monocytes. </a:t>
            </a:r>
          </a:p>
          <a:p>
            <a:pPr marL="514350" lvl="0" indent="-514350" algn="l" rtl="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AutoNum type="romanLcPeriod"/>
            </a:pPr>
            <a:r>
              <a:rPr lang="en-US" dirty="0">
                <a:solidFill>
                  <a:prstClr val="black"/>
                </a:solidFill>
              </a:rPr>
              <a:t>ii.  Lymphocytes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92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1930</Words>
  <Application>Microsoft Office PowerPoint</Application>
  <PresentationFormat>عرض على الشاشة (3:4)‏</PresentationFormat>
  <Paragraphs>176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مشربية</vt:lpstr>
      <vt:lpstr>عرض تقديمي في PowerPoint</vt:lpstr>
      <vt:lpstr>عرض تقديمي في PowerPoint</vt:lpstr>
      <vt:lpstr>Objectives:</vt:lpstr>
      <vt:lpstr>عرض تقديمي في PowerPoint</vt:lpstr>
      <vt:lpstr>عرض تقديمي في PowerPoint</vt:lpstr>
      <vt:lpstr>عرض تقديمي في PowerPoint</vt:lpstr>
      <vt:lpstr>      Origins and Differentiation of Formed Elements </vt:lpstr>
      <vt:lpstr>عرض تقديمي في PowerPoint</vt:lpstr>
      <vt:lpstr>عرض تقديمي في PowerPoint</vt:lpstr>
      <vt:lpstr>عرض تقديمي في PowerPoint</vt:lpstr>
      <vt:lpstr>Concentrations of the Different White Blood Cells in the Blood. </vt:lpstr>
      <vt:lpstr>Life Span of the White Blood Cells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DR-SUROOR</dc:creator>
  <cp:lastModifiedBy>ALI SAHIUNY</cp:lastModifiedBy>
  <cp:revision>32</cp:revision>
  <dcterms:created xsi:type="dcterms:W3CDTF">2018-11-14T17:01:35Z</dcterms:created>
  <dcterms:modified xsi:type="dcterms:W3CDTF">2021-01-18T20:21:47Z</dcterms:modified>
</cp:coreProperties>
</file>