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41" r:id="rId2"/>
    <p:sldId id="351" r:id="rId3"/>
    <p:sldId id="352" r:id="rId4"/>
    <p:sldId id="298" r:id="rId5"/>
    <p:sldId id="339" r:id="rId6"/>
    <p:sldId id="291" r:id="rId7"/>
    <p:sldId id="322" r:id="rId8"/>
    <p:sldId id="323" r:id="rId9"/>
    <p:sldId id="340" r:id="rId10"/>
    <p:sldId id="328" r:id="rId11"/>
    <p:sldId id="348" r:id="rId12"/>
    <p:sldId id="349" r:id="rId13"/>
    <p:sldId id="350" r:id="rId14"/>
    <p:sldId id="330" r:id="rId15"/>
    <p:sldId id="334" r:id="rId16"/>
    <p:sldId id="358" r:id="rId17"/>
    <p:sldId id="333" r:id="rId18"/>
    <p:sldId id="337" r:id="rId19"/>
    <p:sldId id="331" r:id="rId20"/>
    <p:sldId id="326" r:id="rId21"/>
    <p:sldId id="338" r:id="rId22"/>
    <p:sldId id="335" r:id="rId23"/>
    <p:sldId id="336" r:id="rId24"/>
    <p:sldId id="270" r:id="rId25"/>
    <p:sldId id="342" r:id="rId26"/>
    <p:sldId id="356" r:id="rId27"/>
    <p:sldId id="357" r:id="rId28"/>
    <p:sldId id="344" r:id="rId29"/>
    <p:sldId id="345" r:id="rId30"/>
    <p:sldId id="346" r:id="rId31"/>
    <p:sldId id="347" r:id="rId32"/>
    <p:sldId id="35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3300"/>
    <a:srgbClr val="FF0000"/>
    <a:srgbClr val="CC3300"/>
    <a:srgbClr val="FFFF00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6616AF8-EDBC-43A8-9589-13298177045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6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F74375E-1AB6-48EF-860E-0547BB29A19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7788" y="0"/>
            <a:ext cx="1144587" cy="6788150"/>
            <a:chOff x="49" y="0"/>
            <a:chExt cx="721" cy="427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9" y="0"/>
              <a:ext cx="674" cy="3833"/>
              <a:chOff x="49" y="0"/>
              <a:chExt cx="674" cy="3833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49" y="0"/>
                <a:ext cx="674" cy="3833"/>
              </a:xfrm>
              <a:prstGeom prst="rect">
                <a:avLst/>
              </a:prstGeom>
              <a:gradFill rotWithShape="0">
                <a:gsLst>
                  <a:gs pos="0">
                    <a:srgbClr val="3F2F4C"/>
                  </a:gs>
                  <a:gs pos="50000">
                    <a:srgbClr val="D49FFF"/>
                  </a:gs>
                  <a:gs pos="100000">
                    <a:srgbClr val="3F2F4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SA" altLang="en-US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306" y="0"/>
                <a:ext cx="174" cy="3833"/>
              </a:xfrm>
              <a:prstGeom prst="rect">
                <a:avLst/>
              </a:prstGeom>
              <a:gradFill rotWithShape="0">
                <a:gsLst>
                  <a:gs pos="0">
                    <a:srgbClr val="D49FFF"/>
                  </a:gs>
                  <a:gs pos="50000">
                    <a:srgbClr val="3F2F4C"/>
                  </a:gs>
                  <a:gs pos="100000">
                    <a:srgbClr val="D49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SA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1" y="3593"/>
              <a:ext cx="719" cy="683"/>
              <a:chOff x="51" y="3593"/>
              <a:chExt cx="719" cy="683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518" y="3869"/>
                <a:ext cx="251" cy="156"/>
              </a:xfrm>
              <a:custGeom>
                <a:avLst/>
                <a:gdLst>
                  <a:gd name="T0" fmla="*/ 0 w 251"/>
                  <a:gd name="T1" fmla="*/ 124 h 156"/>
                  <a:gd name="T2" fmla="*/ 40 w 251"/>
                  <a:gd name="T3" fmla="*/ 155 h 156"/>
                  <a:gd name="T4" fmla="*/ 250 w 251"/>
                  <a:gd name="T5" fmla="*/ 2 h 156"/>
                  <a:gd name="T6" fmla="*/ 165 w 251"/>
                  <a:gd name="T7" fmla="*/ 0 h 156"/>
                  <a:gd name="T8" fmla="*/ 0 w 251"/>
                  <a:gd name="T9" fmla="*/ 124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1" h="156">
                    <a:moveTo>
                      <a:pt x="0" y="124"/>
                    </a:moveTo>
                    <a:lnTo>
                      <a:pt x="40" y="155"/>
                    </a:lnTo>
                    <a:lnTo>
                      <a:pt x="250" y="2"/>
                    </a:lnTo>
                    <a:lnTo>
                      <a:pt x="165" y="0"/>
                    </a:lnTo>
                    <a:lnTo>
                      <a:pt x="0" y="12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51" y="3834"/>
                <a:ext cx="305" cy="37"/>
              </a:xfrm>
              <a:custGeom>
                <a:avLst/>
                <a:gdLst>
                  <a:gd name="T0" fmla="*/ 0 w 305"/>
                  <a:gd name="T1" fmla="*/ 0 h 37"/>
                  <a:gd name="T2" fmla="*/ 44 w 305"/>
                  <a:gd name="T3" fmla="*/ 36 h 37"/>
                  <a:gd name="T4" fmla="*/ 304 w 305"/>
                  <a:gd name="T5" fmla="*/ 36 h 37"/>
                  <a:gd name="T6" fmla="*/ 258 w 305"/>
                  <a:gd name="T7" fmla="*/ 0 h 37"/>
                  <a:gd name="T8" fmla="*/ 0 w 30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5" h="37">
                    <a:moveTo>
                      <a:pt x="0" y="0"/>
                    </a:moveTo>
                    <a:lnTo>
                      <a:pt x="44" y="36"/>
                    </a:lnTo>
                    <a:lnTo>
                      <a:pt x="304" y="36"/>
                    </a:lnTo>
                    <a:lnTo>
                      <a:pt x="25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06" y="3593"/>
                <a:ext cx="124" cy="278"/>
              </a:xfrm>
              <a:custGeom>
                <a:avLst/>
                <a:gdLst>
                  <a:gd name="T0" fmla="*/ 47 w 124"/>
                  <a:gd name="T1" fmla="*/ 277 h 278"/>
                  <a:gd name="T2" fmla="*/ 123 w 124"/>
                  <a:gd name="T3" fmla="*/ 32 h 278"/>
                  <a:gd name="T4" fmla="*/ 78 w 124"/>
                  <a:gd name="T5" fmla="*/ 0 h 278"/>
                  <a:gd name="T6" fmla="*/ 0 w 124"/>
                  <a:gd name="T7" fmla="*/ 239 h 278"/>
                  <a:gd name="T8" fmla="*/ 47 w 124"/>
                  <a:gd name="T9" fmla="*/ 277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" h="278">
                    <a:moveTo>
                      <a:pt x="47" y="277"/>
                    </a:moveTo>
                    <a:lnTo>
                      <a:pt x="123" y="32"/>
                    </a:lnTo>
                    <a:lnTo>
                      <a:pt x="78" y="0"/>
                    </a:lnTo>
                    <a:lnTo>
                      <a:pt x="0" y="239"/>
                    </a:lnTo>
                    <a:lnTo>
                      <a:pt x="47" y="277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497" y="3834"/>
                <a:ext cx="273" cy="37"/>
              </a:xfrm>
              <a:custGeom>
                <a:avLst/>
                <a:gdLst>
                  <a:gd name="T0" fmla="*/ 15 w 273"/>
                  <a:gd name="T1" fmla="*/ 36 h 37"/>
                  <a:gd name="T2" fmla="*/ 0 w 273"/>
                  <a:gd name="T3" fmla="*/ 0 h 37"/>
                  <a:gd name="T4" fmla="*/ 227 w 273"/>
                  <a:gd name="T5" fmla="*/ 0 h 37"/>
                  <a:gd name="T6" fmla="*/ 272 w 273"/>
                  <a:gd name="T7" fmla="*/ 36 h 37"/>
                  <a:gd name="T8" fmla="*/ 15 w 273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3" h="37">
                    <a:moveTo>
                      <a:pt x="15" y="3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72" y="36"/>
                    </a:lnTo>
                    <a:lnTo>
                      <a:pt x="15" y="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89" y="4085"/>
                <a:ext cx="249" cy="184"/>
              </a:xfrm>
              <a:custGeom>
                <a:avLst/>
                <a:gdLst>
                  <a:gd name="T0" fmla="*/ 0 w 249"/>
                  <a:gd name="T1" fmla="*/ 151 h 184"/>
                  <a:gd name="T2" fmla="*/ 41 w 249"/>
                  <a:gd name="T3" fmla="*/ 183 h 184"/>
                  <a:gd name="T4" fmla="*/ 248 w 249"/>
                  <a:gd name="T5" fmla="*/ 30 h 184"/>
                  <a:gd name="T6" fmla="*/ 206 w 249"/>
                  <a:gd name="T7" fmla="*/ 0 h 184"/>
                  <a:gd name="T8" fmla="*/ 0 w 249"/>
                  <a:gd name="T9" fmla="*/ 15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9" h="184">
                    <a:moveTo>
                      <a:pt x="0" y="151"/>
                    </a:moveTo>
                    <a:lnTo>
                      <a:pt x="41" y="183"/>
                    </a:lnTo>
                    <a:lnTo>
                      <a:pt x="248" y="30"/>
                    </a:lnTo>
                    <a:lnTo>
                      <a:pt x="206" y="0"/>
                    </a:lnTo>
                    <a:lnTo>
                      <a:pt x="0" y="15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515" y="3993"/>
                <a:ext cx="120" cy="283"/>
              </a:xfrm>
              <a:custGeom>
                <a:avLst/>
                <a:gdLst>
                  <a:gd name="T0" fmla="*/ 67 w 120"/>
                  <a:gd name="T1" fmla="*/ 229 h 283"/>
                  <a:gd name="T2" fmla="*/ 119 w 120"/>
                  <a:gd name="T3" fmla="*/ 282 h 283"/>
                  <a:gd name="T4" fmla="*/ 43 w 120"/>
                  <a:gd name="T5" fmla="*/ 32 h 283"/>
                  <a:gd name="T6" fmla="*/ 0 w 120"/>
                  <a:gd name="T7" fmla="*/ 0 h 283"/>
                  <a:gd name="T8" fmla="*/ 67 w 120"/>
                  <a:gd name="T9" fmla="*/ 229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283">
                    <a:moveTo>
                      <a:pt x="67" y="229"/>
                    </a:moveTo>
                    <a:lnTo>
                      <a:pt x="119" y="282"/>
                    </a:lnTo>
                    <a:lnTo>
                      <a:pt x="43" y="32"/>
                    </a:lnTo>
                    <a:lnTo>
                      <a:pt x="0" y="0"/>
                    </a:lnTo>
                    <a:lnTo>
                      <a:pt x="67" y="22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84" y="3990"/>
                <a:ext cx="125" cy="279"/>
              </a:xfrm>
              <a:custGeom>
                <a:avLst/>
                <a:gdLst>
                  <a:gd name="T0" fmla="*/ 44 w 125"/>
                  <a:gd name="T1" fmla="*/ 278 h 279"/>
                  <a:gd name="T2" fmla="*/ 124 w 125"/>
                  <a:gd name="T3" fmla="*/ 35 h 279"/>
                  <a:gd name="T4" fmla="*/ 75 w 125"/>
                  <a:gd name="T5" fmla="*/ 0 h 279"/>
                  <a:gd name="T6" fmla="*/ 0 w 125"/>
                  <a:gd name="T7" fmla="*/ 243 h 279"/>
                  <a:gd name="T8" fmla="*/ 44 w 125"/>
                  <a:gd name="T9" fmla="*/ 278 h 2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279">
                    <a:moveTo>
                      <a:pt x="44" y="278"/>
                    </a:moveTo>
                    <a:lnTo>
                      <a:pt x="124" y="35"/>
                    </a:lnTo>
                    <a:lnTo>
                      <a:pt x="75" y="0"/>
                    </a:lnTo>
                    <a:lnTo>
                      <a:pt x="0" y="243"/>
                    </a:lnTo>
                    <a:lnTo>
                      <a:pt x="44" y="278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93" y="3625"/>
                <a:ext cx="588" cy="598"/>
              </a:xfrm>
              <a:custGeom>
                <a:avLst/>
                <a:gdLst>
                  <a:gd name="T0" fmla="*/ 336 w 588"/>
                  <a:gd name="T1" fmla="*/ 0 h 598"/>
                  <a:gd name="T2" fmla="*/ 261 w 588"/>
                  <a:gd name="T3" fmla="*/ 246 h 598"/>
                  <a:gd name="T4" fmla="*/ 0 w 588"/>
                  <a:gd name="T5" fmla="*/ 244 h 598"/>
                  <a:gd name="T6" fmla="*/ 216 w 588"/>
                  <a:gd name="T7" fmla="*/ 400 h 598"/>
                  <a:gd name="T8" fmla="*/ 162 w 588"/>
                  <a:gd name="T9" fmla="*/ 565 h 598"/>
                  <a:gd name="T10" fmla="*/ 304 w 588"/>
                  <a:gd name="T11" fmla="*/ 460 h 598"/>
                  <a:gd name="T12" fmla="*/ 490 w 588"/>
                  <a:gd name="T13" fmla="*/ 597 h 598"/>
                  <a:gd name="T14" fmla="*/ 422 w 588"/>
                  <a:gd name="T15" fmla="*/ 371 h 598"/>
                  <a:gd name="T16" fmla="*/ 587 w 588"/>
                  <a:gd name="T17" fmla="*/ 246 h 598"/>
                  <a:gd name="T18" fmla="*/ 416 w 588"/>
                  <a:gd name="T19" fmla="*/ 247 h 598"/>
                  <a:gd name="T20" fmla="*/ 336 w 588"/>
                  <a:gd name="T21" fmla="*/ 0 h 5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8" h="598">
                    <a:moveTo>
                      <a:pt x="336" y="0"/>
                    </a:moveTo>
                    <a:lnTo>
                      <a:pt x="261" y="246"/>
                    </a:lnTo>
                    <a:lnTo>
                      <a:pt x="0" y="244"/>
                    </a:lnTo>
                    <a:lnTo>
                      <a:pt x="216" y="400"/>
                    </a:lnTo>
                    <a:lnTo>
                      <a:pt x="162" y="565"/>
                    </a:lnTo>
                    <a:lnTo>
                      <a:pt x="304" y="460"/>
                    </a:lnTo>
                    <a:lnTo>
                      <a:pt x="490" y="597"/>
                    </a:lnTo>
                    <a:lnTo>
                      <a:pt x="422" y="371"/>
                    </a:lnTo>
                    <a:lnTo>
                      <a:pt x="587" y="246"/>
                    </a:lnTo>
                    <a:lnTo>
                      <a:pt x="416" y="247"/>
                    </a:lnTo>
                    <a:lnTo>
                      <a:pt x="336" y="0"/>
                    </a:lnTo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524D03-732A-4C9F-B63E-227CD68B412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34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96F69-064A-4715-9CC1-766624CFBD9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94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943100" cy="54673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676900" cy="54673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3CE87-FC3B-455D-8E47-B354E3178E4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05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عنوان ومحتوى فوق 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0975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394335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FEDE-7AE6-476E-BE8C-73A42F85B67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9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40F89-FD43-4836-8890-8BACDDD1C2E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4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8C2B2-FA88-4704-B57B-11940A675D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58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097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00600" y="18097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29C72-F3C2-4E6F-BEBF-86B6540B460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0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9AEEB-6876-4240-9D3E-E092DD487BC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7610F-D42A-457B-99A7-24B0B82605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52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ED3A5-68F7-4D2A-B261-82B0F9C316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9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FFB72-3986-4211-9B9A-B6884B2DAE4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0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1FB4A-1BA2-40F5-8FA2-92892ABF023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0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7788" y="0"/>
            <a:ext cx="1144587" cy="6788150"/>
            <a:chOff x="49" y="0"/>
            <a:chExt cx="721" cy="4276"/>
          </a:xfrm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49" y="0"/>
              <a:ext cx="674" cy="3833"/>
              <a:chOff x="49" y="0"/>
              <a:chExt cx="674" cy="3833"/>
            </a:xfrm>
          </p:grpSpPr>
          <p:sp>
            <p:nvSpPr>
              <p:cNvPr id="1041" name="Rectangle 4"/>
              <p:cNvSpPr>
                <a:spLocks noChangeArrowheads="1"/>
              </p:cNvSpPr>
              <p:nvPr/>
            </p:nvSpPr>
            <p:spPr bwMode="auto">
              <a:xfrm>
                <a:off x="49" y="0"/>
                <a:ext cx="674" cy="3833"/>
              </a:xfrm>
              <a:prstGeom prst="rect">
                <a:avLst/>
              </a:prstGeom>
              <a:gradFill rotWithShape="0">
                <a:gsLst>
                  <a:gs pos="0">
                    <a:srgbClr val="3F2F4C"/>
                  </a:gs>
                  <a:gs pos="50000">
                    <a:srgbClr val="D49FFF"/>
                  </a:gs>
                  <a:gs pos="100000">
                    <a:srgbClr val="3F2F4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SA" altLang="en-US"/>
              </a:p>
            </p:txBody>
          </p:sp>
          <p:sp>
            <p:nvSpPr>
              <p:cNvPr id="1042" name="Rectangle 5"/>
              <p:cNvSpPr>
                <a:spLocks noChangeArrowheads="1"/>
              </p:cNvSpPr>
              <p:nvPr/>
            </p:nvSpPr>
            <p:spPr bwMode="auto">
              <a:xfrm>
                <a:off x="306" y="0"/>
                <a:ext cx="174" cy="3833"/>
              </a:xfrm>
              <a:prstGeom prst="rect">
                <a:avLst/>
              </a:prstGeom>
              <a:gradFill rotWithShape="0">
                <a:gsLst>
                  <a:gs pos="0">
                    <a:srgbClr val="D49FFF"/>
                  </a:gs>
                  <a:gs pos="50000">
                    <a:srgbClr val="3F2F4C"/>
                  </a:gs>
                  <a:gs pos="100000">
                    <a:srgbClr val="D49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SA" altLang="en-US"/>
              </a:p>
            </p:txBody>
          </p:sp>
        </p:grpSp>
        <p:grpSp>
          <p:nvGrpSpPr>
            <p:cNvPr id="1032" name="Group 6"/>
            <p:cNvGrpSpPr>
              <a:grpSpLocks/>
            </p:cNvGrpSpPr>
            <p:nvPr/>
          </p:nvGrpSpPr>
          <p:grpSpPr bwMode="auto">
            <a:xfrm>
              <a:off x="51" y="3593"/>
              <a:ext cx="719" cy="683"/>
              <a:chOff x="51" y="3593"/>
              <a:chExt cx="719" cy="683"/>
            </a:xfrm>
          </p:grpSpPr>
          <p:sp>
            <p:nvSpPr>
              <p:cNvPr id="1033" name="Freeform 7"/>
              <p:cNvSpPr>
                <a:spLocks/>
              </p:cNvSpPr>
              <p:nvPr/>
            </p:nvSpPr>
            <p:spPr bwMode="auto">
              <a:xfrm>
                <a:off x="518" y="3869"/>
                <a:ext cx="251" cy="156"/>
              </a:xfrm>
              <a:custGeom>
                <a:avLst/>
                <a:gdLst>
                  <a:gd name="T0" fmla="*/ 0 w 251"/>
                  <a:gd name="T1" fmla="*/ 124 h 156"/>
                  <a:gd name="T2" fmla="*/ 40 w 251"/>
                  <a:gd name="T3" fmla="*/ 155 h 156"/>
                  <a:gd name="T4" fmla="*/ 250 w 251"/>
                  <a:gd name="T5" fmla="*/ 2 h 156"/>
                  <a:gd name="T6" fmla="*/ 165 w 251"/>
                  <a:gd name="T7" fmla="*/ 0 h 156"/>
                  <a:gd name="T8" fmla="*/ 0 w 251"/>
                  <a:gd name="T9" fmla="*/ 124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1" h="156">
                    <a:moveTo>
                      <a:pt x="0" y="124"/>
                    </a:moveTo>
                    <a:lnTo>
                      <a:pt x="40" y="155"/>
                    </a:lnTo>
                    <a:lnTo>
                      <a:pt x="250" y="2"/>
                    </a:lnTo>
                    <a:lnTo>
                      <a:pt x="165" y="0"/>
                    </a:lnTo>
                    <a:lnTo>
                      <a:pt x="0" y="12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8"/>
              <p:cNvSpPr>
                <a:spLocks/>
              </p:cNvSpPr>
              <p:nvPr/>
            </p:nvSpPr>
            <p:spPr bwMode="auto">
              <a:xfrm>
                <a:off x="51" y="3834"/>
                <a:ext cx="305" cy="37"/>
              </a:xfrm>
              <a:custGeom>
                <a:avLst/>
                <a:gdLst>
                  <a:gd name="T0" fmla="*/ 0 w 305"/>
                  <a:gd name="T1" fmla="*/ 0 h 37"/>
                  <a:gd name="T2" fmla="*/ 44 w 305"/>
                  <a:gd name="T3" fmla="*/ 36 h 37"/>
                  <a:gd name="T4" fmla="*/ 304 w 305"/>
                  <a:gd name="T5" fmla="*/ 36 h 37"/>
                  <a:gd name="T6" fmla="*/ 258 w 305"/>
                  <a:gd name="T7" fmla="*/ 0 h 37"/>
                  <a:gd name="T8" fmla="*/ 0 w 305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5" h="37">
                    <a:moveTo>
                      <a:pt x="0" y="0"/>
                    </a:moveTo>
                    <a:lnTo>
                      <a:pt x="44" y="36"/>
                    </a:lnTo>
                    <a:lnTo>
                      <a:pt x="304" y="36"/>
                    </a:lnTo>
                    <a:lnTo>
                      <a:pt x="25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9"/>
              <p:cNvSpPr>
                <a:spLocks/>
              </p:cNvSpPr>
              <p:nvPr/>
            </p:nvSpPr>
            <p:spPr bwMode="auto">
              <a:xfrm>
                <a:off x="306" y="3593"/>
                <a:ext cx="124" cy="278"/>
              </a:xfrm>
              <a:custGeom>
                <a:avLst/>
                <a:gdLst>
                  <a:gd name="T0" fmla="*/ 47 w 124"/>
                  <a:gd name="T1" fmla="*/ 277 h 278"/>
                  <a:gd name="T2" fmla="*/ 123 w 124"/>
                  <a:gd name="T3" fmla="*/ 32 h 278"/>
                  <a:gd name="T4" fmla="*/ 78 w 124"/>
                  <a:gd name="T5" fmla="*/ 0 h 278"/>
                  <a:gd name="T6" fmla="*/ 0 w 124"/>
                  <a:gd name="T7" fmla="*/ 239 h 278"/>
                  <a:gd name="T8" fmla="*/ 47 w 124"/>
                  <a:gd name="T9" fmla="*/ 277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" h="278">
                    <a:moveTo>
                      <a:pt x="47" y="277"/>
                    </a:moveTo>
                    <a:lnTo>
                      <a:pt x="123" y="32"/>
                    </a:lnTo>
                    <a:lnTo>
                      <a:pt x="78" y="0"/>
                    </a:lnTo>
                    <a:lnTo>
                      <a:pt x="0" y="239"/>
                    </a:lnTo>
                    <a:lnTo>
                      <a:pt x="47" y="277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0"/>
              <p:cNvSpPr>
                <a:spLocks/>
              </p:cNvSpPr>
              <p:nvPr/>
            </p:nvSpPr>
            <p:spPr bwMode="auto">
              <a:xfrm>
                <a:off x="497" y="3834"/>
                <a:ext cx="273" cy="37"/>
              </a:xfrm>
              <a:custGeom>
                <a:avLst/>
                <a:gdLst>
                  <a:gd name="T0" fmla="*/ 15 w 273"/>
                  <a:gd name="T1" fmla="*/ 36 h 37"/>
                  <a:gd name="T2" fmla="*/ 0 w 273"/>
                  <a:gd name="T3" fmla="*/ 0 h 37"/>
                  <a:gd name="T4" fmla="*/ 227 w 273"/>
                  <a:gd name="T5" fmla="*/ 0 h 37"/>
                  <a:gd name="T6" fmla="*/ 272 w 273"/>
                  <a:gd name="T7" fmla="*/ 36 h 37"/>
                  <a:gd name="T8" fmla="*/ 15 w 273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3" h="37">
                    <a:moveTo>
                      <a:pt x="15" y="3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72" y="36"/>
                    </a:lnTo>
                    <a:lnTo>
                      <a:pt x="15" y="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1"/>
              <p:cNvSpPr>
                <a:spLocks/>
              </p:cNvSpPr>
              <p:nvPr/>
            </p:nvSpPr>
            <p:spPr bwMode="auto">
              <a:xfrm>
                <a:off x="189" y="4085"/>
                <a:ext cx="249" cy="184"/>
              </a:xfrm>
              <a:custGeom>
                <a:avLst/>
                <a:gdLst>
                  <a:gd name="T0" fmla="*/ 0 w 249"/>
                  <a:gd name="T1" fmla="*/ 151 h 184"/>
                  <a:gd name="T2" fmla="*/ 41 w 249"/>
                  <a:gd name="T3" fmla="*/ 183 h 184"/>
                  <a:gd name="T4" fmla="*/ 248 w 249"/>
                  <a:gd name="T5" fmla="*/ 30 h 184"/>
                  <a:gd name="T6" fmla="*/ 206 w 249"/>
                  <a:gd name="T7" fmla="*/ 0 h 184"/>
                  <a:gd name="T8" fmla="*/ 0 w 249"/>
                  <a:gd name="T9" fmla="*/ 15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9" h="184">
                    <a:moveTo>
                      <a:pt x="0" y="151"/>
                    </a:moveTo>
                    <a:lnTo>
                      <a:pt x="41" y="183"/>
                    </a:lnTo>
                    <a:lnTo>
                      <a:pt x="248" y="30"/>
                    </a:lnTo>
                    <a:lnTo>
                      <a:pt x="206" y="0"/>
                    </a:lnTo>
                    <a:lnTo>
                      <a:pt x="0" y="15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2"/>
              <p:cNvSpPr>
                <a:spLocks/>
              </p:cNvSpPr>
              <p:nvPr/>
            </p:nvSpPr>
            <p:spPr bwMode="auto">
              <a:xfrm>
                <a:off x="515" y="3993"/>
                <a:ext cx="120" cy="283"/>
              </a:xfrm>
              <a:custGeom>
                <a:avLst/>
                <a:gdLst>
                  <a:gd name="T0" fmla="*/ 67 w 120"/>
                  <a:gd name="T1" fmla="*/ 229 h 283"/>
                  <a:gd name="T2" fmla="*/ 119 w 120"/>
                  <a:gd name="T3" fmla="*/ 282 h 283"/>
                  <a:gd name="T4" fmla="*/ 43 w 120"/>
                  <a:gd name="T5" fmla="*/ 32 h 283"/>
                  <a:gd name="T6" fmla="*/ 0 w 120"/>
                  <a:gd name="T7" fmla="*/ 0 h 283"/>
                  <a:gd name="T8" fmla="*/ 67 w 120"/>
                  <a:gd name="T9" fmla="*/ 229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283">
                    <a:moveTo>
                      <a:pt x="67" y="229"/>
                    </a:moveTo>
                    <a:lnTo>
                      <a:pt x="119" y="282"/>
                    </a:lnTo>
                    <a:lnTo>
                      <a:pt x="43" y="32"/>
                    </a:lnTo>
                    <a:lnTo>
                      <a:pt x="0" y="0"/>
                    </a:lnTo>
                    <a:lnTo>
                      <a:pt x="67" y="22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3"/>
              <p:cNvSpPr>
                <a:spLocks/>
              </p:cNvSpPr>
              <p:nvPr/>
            </p:nvSpPr>
            <p:spPr bwMode="auto">
              <a:xfrm>
                <a:off x="184" y="3990"/>
                <a:ext cx="125" cy="279"/>
              </a:xfrm>
              <a:custGeom>
                <a:avLst/>
                <a:gdLst>
                  <a:gd name="T0" fmla="*/ 44 w 125"/>
                  <a:gd name="T1" fmla="*/ 278 h 279"/>
                  <a:gd name="T2" fmla="*/ 124 w 125"/>
                  <a:gd name="T3" fmla="*/ 35 h 279"/>
                  <a:gd name="T4" fmla="*/ 75 w 125"/>
                  <a:gd name="T5" fmla="*/ 0 h 279"/>
                  <a:gd name="T6" fmla="*/ 0 w 125"/>
                  <a:gd name="T7" fmla="*/ 243 h 279"/>
                  <a:gd name="T8" fmla="*/ 44 w 125"/>
                  <a:gd name="T9" fmla="*/ 278 h 2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279">
                    <a:moveTo>
                      <a:pt x="44" y="278"/>
                    </a:moveTo>
                    <a:lnTo>
                      <a:pt x="124" y="35"/>
                    </a:lnTo>
                    <a:lnTo>
                      <a:pt x="75" y="0"/>
                    </a:lnTo>
                    <a:lnTo>
                      <a:pt x="0" y="243"/>
                    </a:lnTo>
                    <a:lnTo>
                      <a:pt x="44" y="278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1040" name="Freeform 14"/>
              <p:cNvSpPr>
                <a:spLocks/>
              </p:cNvSpPr>
              <p:nvPr/>
            </p:nvSpPr>
            <p:spPr bwMode="auto">
              <a:xfrm>
                <a:off x="93" y="3625"/>
                <a:ext cx="588" cy="598"/>
              </a:xfrm>
              <a:custGeom>
                <a:avLst/>
                <a:gdLst>
                  <a:gd name="T0" fmla="*/ 336 w 588"/>
                  <a:gd name="T1" fmla="*/ 0 h 598"/>
                  <a:gd name="T2" fmla="*/ 261 w 588"/>
                  <a:gd name="T3" fmla="*/ 246 h 598"/>
                  <a:gd name="T4" fmla="*/ 0 w 588"/>
                  <a:gd name="T5" fmla="*/ 244 h 598"/>
                  <a:gd name="T6" fmla="*/ 216 w 588"/>
                  <a:gd name="T7" fmla="*/ 400 h 598"/>
                  <a:gd name="T8" fmla="*/ 162 w 588"/>
                  <a:gd name="T9" fmla="*/ 565 h 598"/>
                  <a:gd name="T10" fmla="*/ 304 w 588"/>
                  <a:gd name="T11" fmla="*/ 460 h 598"/>
                  <a:gd name="T12" fmla="*/ 490 w 588"/>
                  <a:gd name="T13" fmla="*/ 597 h 598"/>
                  <a:gd name="T14" fmla="*/ 422 w 588"/>
                  <a:gd name="T15" fmla="*/ 371 h 598"/>
                  <a:gd name="T16" fmla="*/ 587 w 588"/>
                  <a:gd name="T17" fmla="*/ 246 h 598"/>
                  <a:gd name="T18" fmla="*/ 416 w 588"/>
                  <a:gd name="T19" fmla="*/ 247 h 598"/>
                  <a:gd name="T20" fmla="*/ 336 w 588"/>
                  <a:gd name="T21" fmla="*/ 0 h 5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8" h="598">
                    <a:moveTo>
                      <a:pt x="336" y="0"/>
                    </a:moveTo>
                    <a:lnTo>
                      <a:pt x="261" y="246"/>
                    </a:lnTo>
                    <a:lnTo>
                      <a:pt x="0" y="244"/>
                    </a:lnTo>
                    <a:lnTo>
                      <a:pt x="216" y="400"/>
                    </a:lnTo>
                    <a:lnTo>
                      <a:pt x="162" y="565"/>
                    </a:lnTo>
                    <a:lnTo>
                      <a:pt x="304" y="460"/>
                    </a:lnTo>
                    <a:lnTo>
                      <a:pt x="490" y="597"/>
                    </a:lnTo>
                    <a:lnTo>
                      <a:pt x="422" y="371"/>
                    </a:lnTo>
                    <a:lnTo>
                      <a:pt x="587" y="246"/>
                    </a:lnTo>
                    <a:lnTo>
                      <a:pt x="416" y="247"/>
                    </a:lnTo>
                    <a:lnTo>
                      <a:pt x="336" y="0"/>
                    </a:lnTo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097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72200"/>
            <a:ext cx="3276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Marketing Research Exam 3 Lecture 2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8BE42-F82E-482C-B8E3-1F821D2B75B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Arial" panose="020B0604020202020204" pitchFamily="34" charset="0"/>
        <a:buChar char="♦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probability distribution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Estimation of population parameters</a:t>
            </a:r>
          </a:p>
          <a:p>
            <a:r>
              <a:rPr lang="en-US" altLang="en-US" smtClean="0"/>
              <a:t> 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DB0ACFC9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05_11"/>
          <p:cNvPicPr>
            <a:picLocks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91625" cy="6985000"/>
          </a:xfrm>
          <a:noFill/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A3894B9B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76200"/>
            <a:ext cx="82677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For normally distributed populations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14478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en-US" sz="2800" smtClean="0"/>
              <a:t>When a variable in a population is normally distributed, the sampling distribution of </a:t>
            </a:r>
            <a:r>
              <a:rPr lang="en-US" altLang="en-US" sz="2800" i="1" smtClean="0"/>
              <a:t>  </a:t>
            </a:r>
            <a:r>
              <a:rPr lang="en-US" altLang="en-US" sz="2800" smtClean="0"/>
              <a:t>   for all possible samples of size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is also normally distributed.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6410" b="10057"/>
          <a:stretch>
            <a:fillRect/>
          </a:stretch>
        </p:blipFill>
        <p:spPr bwMode="auto">
          <a:xfrm>
            <a:off x="3352800" y="2362200"/>
            <a:ext cx="5486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162800" y="5181600"/>
            <a:ext cx="1098550" cy="3048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/>
              <a:t>Population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553200" y="2921000"/>
            <a:ext cx="2005013" cy="304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/>
              <a:t>Sampling distribution</a:t>
            </a:r>
          </a:p>
        </p:txBody>
      </p:sp>
      <p:pic>
        <p:nvPicPr>
          <p:cNvPr id="14343" name="Picture 8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447800"/>
            <a:ext cx="300037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D878C933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2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1752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n-US" sz="1800"/>
              <a:t>Population with strongly skewed distribution</a:t>
            </a:r>
          </a:p>
        </p:txBody>
      </p:sp>
      <p:sp>
        <p:nvSpPr>
          <p:cNvPr id="1282053" name="Text Box 5"/>
          <p:cNvSpPr txBox="1">
            <a:spLocks noChangeArrowheads="1"/>
          </p:cNvSpPr>
          <p:nvPr/>
        </p:nvSpPr>
        <p:spPr bwMode="auto">
          <a:xfrm>
            <a:off x="7162800" y="1905000"/>
            <a:ext cx="15240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Sampling distribution of   for </a:t>
            </a:r>
            <a:r>
              <a:rPr lang="en-US" altLang="en-US" sz="1800" i="1"/>
              <a:t>n </a:t>
            </a:r>
            <a:r>
              <a:rPr lang="en-US" altLang="en-US" sz="1800"/>
              <a:t>= 2 observations</a:t>
            </a:r>
          </a:p>
        </p:txBody>
      </p:sp>
      <p:sp>
        <p:nvSpPr>
          <p:cNvPr id="1282054" name="Text Box 6"/>
          <p:cNvSpPr txBox="1">
            <a:spLocks noChangeArrowheads="1"/>
          </p:cNvSpPr>
          <p:nvPr/>
        </p:nvSpPr>
        <p:spPr bwMode="auto">
          <a:xfrm>
            <a:off x="479425" y="4038600"/>
            <a:ext cx="15017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/>
              <a:t>Sampling distribution of  for </a:t>
            </a:r>
            <a:r>
              <a:rPr lang="en-US" altLang="en-US" sz="1800" i="1"/>
              <a:t>n </a:t>
            </a:r>
            <a:r>
              <a:rPr lang="en-US" altLang="en-US" sz="1800"/>
              <a:t>= 10 observations</a:t>
            </a:r>
          </a:p>
        </p:txBody>
      </p:sp>
      <p:sp>
        <p:nvSpPr>
          <p:cNvPr id="1282055" name="Text Box 7"/>
          <p:cNvSpPr txBox="1">
            <a:spLocks noChangeArrowheads="1"/>
          </p:cNvSpPr>
          <p:nvPr/>
        </p:nvSpPr>
        <p:spPr bwMode="auto">
          <a:xfrm>
            <a:off x="7162800" y="4267200"/>
            <a:ext cx="1600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800"/>
              <a:t>Sampling distribution of </a:t>
            </a:r>
          </a:p>
          <a:p>
            <a:pPr>
              <a:lnSpc>
                <a:spcPct val="110000"/>
              </a:lnSpc>
            </a:pPr>
            <a:r>
              <a:rPr lang="en-US" altLang="en-US" sz="1800"/>
              <a:t>    for </a:t>
            </a:r>
            <a:r>
              <a:rPr lang="en-US" altLang="en-US" sz="1800" i="1"/>
              <a:t>n</a:t>
            </a:r>
            <a:r>
              <a:rPr lang="en-US" altLang="en-US" sz="1800"/>
              <a:t> = 25 </a:t>
            </a:r>
          </a:p>
          <a:p>
            <a:pPr>
              <a:lnSpc>
                <a:spcPct val="110000"/>
              </a:lnSpc>
            </a:pPr>
            <a:r>
              <a:rPr lang="en-US" altLang="en-US" sz="1800"/>
              <a:t>observations</a:t>
            </a:r>
          </a:p>
        </p:txBody>
      </p:sp>
      <p:pic>
        <p:nvPicPr>
          <p:cNvPr id="1282056" name="Picture 8" descr="figure-10-04"/>
          <p:cNvPicPr>
            <a:picLocks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914400"/>
            <a:ext cx="5029200" cy="5121275"/>
          </a:xfrm>
          <a:noFill/>
        </p:spPr>
      </p:pic>
      <p:pic>
        <p:nvPicPr>
          <p:cNvPr id="1282057" name="Picture 9" descr="Picture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90800"/>
            <a:ext cx="2238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2058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2238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2059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238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B670152D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82052" grpId="0"/>
      <p:bldP spid="1282053" grpId="0"/>
      <p:bldP spid="1282054" grpId="0"/>
      <p:bldP spid="12820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How large a sample size?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3429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It depends on the population distribution. More observations are required if the population distribution is far from normal.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 smtClean="0"/>
          </a:p>
          <a:p>
            <a:pPr marL="439738" lvl="1" eaLnBrk="1" hangingPunct="1"/>
            <a:r>
              <a:rPr lang="en-US" altLang="en-US" smtClean="0"/>
              <a:t>A sample size of 25 is </a:t>
            </a:r>
            <a:r>
              <a:rPr lang="en-US" altLang="en-US" smtClean="0">
                <a:solidFill>
                  <a:srgbClr val="FF0000"/>
                </a:solidFill>
              </a:rPr>
              <a:t>ge</a:t>
            </a:r>
            <a:r>
              <a:rPr lang="en-US" altLang="en-US" smtClean="0"/>
              <a:t>nerally enough to obtain a normal sampling distribution from a strong skewness .</a:t>
            </a:r>
          </a:p>
          <a:p>
            <a:pPr marL="439738" lvl="1" eaLnBrk="1" hangingPunct="1">
              <a:spcBef>
                <a:spcPct val="55000"/>
              </a:spcBef>
            </a:pPr>
            <a:r>
              <a:rPr lang="en-US" altLang="en-US" smtClean="0"/>
              <a:t>A sample size of 40 </a:t>
            </a:r>
            <a:r>
              <a:rPr lang="en-US" altLang="en-US" smtClean="0">
                <a:solidFill>
                  <a:srgbClr val="FF0000"/>
                </a:solidFill>
              </a:rPr>
              <a:t>will typically </a:t>
            </a:r>
            <a:r>
              <a:rPr lang="en-US" altLang="en-US" smtClean="0"/>
              <a:t>be good enough to overcome extreme skewness and outliers.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4BCC774B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Sampling distribution of the means</a:t>
            </a:r>
            <a:endParaRPr lang="ar-SA" sz="3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33400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b="1" smtClean="0"/>
              <a:t>    </a:t>
            </a:r>
            <a:r>
              <a:rPr lang="en-US" altLang="en-US" sz="2800" b="1" smtClean="0"/>
              <a:t>The characteristics of the normal distribution could be applied to the distribution of the sample means: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smtClean="0"/>
              <a:t>68% of the means of the samples drawn from a population fall within </a:t>
            </a:r>
            <a:r>
              <a:rPr lang="en-US" altLang="en-US" sz="2800" b="1" i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800" b="1" smtClean="0">
                <a:solidFill>
                  <a:srgbClr val="FFFF00"/>
                </a:solidFill>
              </a:rPr>
              <a:t> </a:t>
            </a:r>
            <a:r>
              <a:rPr lang="en-US" altLang="en-US" sz="2800" b="1" smtClean="0">
                <a:solidFill>
                  <a:srgbClr val="FFFF0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800" b="1" smtClean="0">
                <a:solidFill>
                  <a:srgbClr val="FFFF00"/>
                </a:solidFill>
              </a:rPr>
              <a:t> 1 standard error of the mean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smtClean="0"/>
              <a:t>95% of the means of the samples drawn from a population fall within </a:t>
            </a:r>
            <a:r>
              <a:rPr lang="en-US" altLang="en-US" sz="2800" b="1" i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800" b="1" smtClean="0">
                <a:solidFill>
                  <a:srgbClr val="FFFF00"/>
                </a:solidFill>
              </a:rPr>
              <a:t> </a:t>
            </a:r>
            <a:r>
              <a:rPr lang="en-US" altLang="en-US" sz="2800" b="1" smtClean="0">
                <a:solidFill>
                  <a:srgbClr val="FFFF0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800" b="1" smtClean="0">
                <a:solidFill>
                  <a:srgbClr val="FFFF00"/>
                </a:solidFill>
              </a:rPr>
              <a:t> 1.96 x standard error of the mean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smtClean="0"/>
              <a:t>99% of the means of the samples drawn from a population fall within </a:t>
            </a:r>
            <a:r>
              <a:rPr lang="en-US" altLang="en-US" sz="2800" b="1" i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800" b="1" smtClean="0">
                <a:solidFill>
                  <a:srgbClr val="FFFF00"/>
                </a:solidFill>
              </a:rPr>
              <a:t> </a:t>
            </a:r>
            <a:r>
              <a:rPr lang="en-US" altLang="en-US" sz="2800" b="1" smtClean="0">
                <a:solidFill>
                  <a:srgbClr val="FFFF0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800" b="1" smtClean="0">
                <a:solidFill>
                  <a:srgbClr val="FFFF00"/>
                </a:solidFill>
              </a:rPr>
              <a:t>  2.58 x standard error of the mean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  </a:t>
            </a:r>
            <a:r>
              <a:rPr lang="en-US" altLang="en-US" sz="2800" b="1" smtClean="0"/>
              <a:t> 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C65B84C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772400" cy="4114800"/>
          </a:xfrm>
        </p:spPr>
        <p:txBody>
          <a:bodyPr/>
          <a:lstStyle/>
          <a:p>
            <a:r>
              <a:rPr lang="en-US" altLang="en-US" smtClean="0"/>
              <a:t>Alternatively,</a:t>
            </a:r>
          </a:p>
          <a:p>
            <a:r>
              <a:rPr lang="en-US" altLang="en-US" smtClean="0"/>
              <a:t>The probability that                       contains population mean </a:t>
            </a:r>
            <a:r>
              <a:rPr lang="en-US" altLang="en-US" smtClean="0">
                <a:cs typeface="Times New Roman" panose="02020603050405020304" pitchFamily="18" charset="0"/>
              </a:rPr>
              <a:t>µ is </a:t>
            </a:r>
            <a:r>
              <a:rPr lang="en-US" altLang="en-US" smtClean="0">
                <a:solidFill>
                  <a:srgbClr val="FFFF00"/>
                </a:solidFill>
                <a:cs typeface="Times New Roman" panose="02020603050405020304" pitchFamily="18" charset="0"/>
              </a:rPr>
              <a:t>0.95</a:t>
            </a:r>
          </a:p>
          <a:p>
            <a:r>
              <a:rPr lang="en-US" altLang="en-US" smtClean="0">
                <a:cs typeface="Times New Roman" panose="02020603050405020304" pitchFamily="18" charset="0"/>
              </a:rPr>
              <a:t>The probability that                        contains population mean µ is </a:t>
            </a:r>
            <a:r>
              <a:rPr lang="en-US" altLang="en-US" smtClean="0">
                <a:solidFill>
                  <a:srgbClr val="FFFF00"/>
                </a:solidFill>
                <a:cs typeface="Times New Roman" panose="02020603050405020304" pitchFamily="18" charset="0"/>
              </a:rPr>
              <a:t>0.99</a:t>
            </a:r>
          </a:p>
          <a:p>
            <a:endParaRPr lang="en-US" altLang="ar-SA" sz="4000" smtClean="0"/>
          </a:p>
          <a:p>
            <a:endParaRPr lang="en-US" altLang="en-US" smtClean="0">
              <a:cs typeface="Times New Roman" panose="02020603050405020304" pitchFamily="18" charset="0"/>
            </a:endParaRPr>
          </a:p>
        </p:txBody>
      </p:sp>
      <p:sp>
        <p:nvSpPr>
          <p:cNvPr id="18435" name="Line 9"/>
          <p:cNvSpPr>
            <a:spLocks noChangeShapeType="1"/>
          </p:cNvSpPr>
          <p:nvPr/>
        </p:nvSpPr>
        <p:spPr bwMode="auto">
          <a:xfrm>
            <a:off x="4711700" y="1190625"/>
            <a:ext cx="246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5943600" y="1143000"/>
            <a:ext cx="693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FF00"/>
                </a:solidFill>
              </a:rPr>
              <a:t> (</a:t>
            </a:r>
            <a:r>
              <a:rPr lang="en-US" altLang="en-US" i="1">
                <a:solidFill>
                  <a:srgbClr val="000000"/>
                </a:solidFill>
              </a:rPr>
              <a:t> </a:t>
            </a:r>
            <a:r>
              <a:rPr lang="en-US" altLang="en-US" i="1">
                <a:solidFill>
                  <a:srgbClr val="FFFF00"/>
                </a:solidFill>
              </a:rPr>
              <a:t>SE)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486400" y="1160463"/>
            <a:ext cx="533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1.96</a:t>
            </a:r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4664075" y="1169988"/>
            <a:ext cx="24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FF00"/>
                </a:solidFill>
              </a:rPr>
              <a:t>X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5045075" y="1123950"/>
            <a:ext cx="16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  <a:latin typeface="Symbol" panose="05050102010706020507" pitchFamily="18" charset="2"/>
              </a:rPr>
              <a:t>±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8440" name="AutoShape 21"/>
          <p:cNvSpPr>
            <a:spLocks noChangeAspect="1" noChangeArrowheads="1" noTextEdit="1"/>
          </p:cNvSpPr>
          <p:nvPr/>
        </p:nvSpPr>
        <p:spPr bwMode="auto">
          <a:xfrm>
            <a:off x="4648200" y="2441575"/>
            <a:ext cx="2057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22"/>
          <p:cNvSpPr>
            <a:spLocks noChangeShapeType="1"/>
          </p:cNvSpPr>
          <p:nvPr/>
        </p:nvSpPr>
        <p:spPr bwMode="auto">
          <a:xfrm>
            <a:off x="4787900" y="2257425"/>
            <a:ext cx="246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Rectangle 23"/>
          <p:cNvSpPr>
            <a:spLocks noChangeArrowheads="1"/>
          </p:cNvSpPr>
          <p:nvPr/>
        </p:nvSpPr>
        <p:spPr bwMode="auto">
          <a:xfrm>
            <a:off x="5930900" y="2057400"/>
            <a:ext cx="1349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latin typeface="Symbol" panose="05050102010706020507" pitchFamily="18" charset="2"/>
              </a:rPr>
              <a:t>(</a:t>
            </a:r>
            <a:endParaRPr lang="en-US" altLang="en-US"/>
          </a:p>
        </p:txBody>
      </p:sp>
      <p:sp>
        <p:nvSpPr>
          <p:cNvPr id="18443" name="Rectangle 24"/>
          <p:cNvSpPr>
            <a:spLocks noChangeArrowheads="1"/>
          </p:cNvSpPr>
          <p:nvPr/>
        </p:nvSpPr>
        <p:spPr bwMode="auto">
          <a:xfrm>
            <a:off x="6551613" y="2057400"/>
            <a:ext cx="1349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FFFF00"/>
                </a:solidFill>
                <a:latin typeface="Symbol" panose="05050102010706020507" pitchFamily="18" charset="2"/>
              </a:rPr>
              <a:t>)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8444" name="Rectangle 25"/>
          <p:cNvSpPr>
            <a:spLocks noChangeArrowheads="1"/>
          </p:cNvSpPr>
          <p:nvPr/>
        </p:nvSpPr>
        <p:spPr bwMode="auto">
          <a:xfrm>
            <a:off x="5943600" y="2227263"/>
            <a:ext cx="492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FF00"/>
                </a:solidFill>
              </a:rPr>
              <a:t>  SE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8445" name="Rectangle 26"/>
          <p:cNvSpPr>
            <a:spLocks noChangeArrowheads="1"/>
          </p:cNvSpPr>
          <p:nvPr/>
        </p:nvSpPr>
        <p:spPr bwMode="auto">
          <a:xfrm>
            <a:off x="5424488" y="2227263"/>
            <a:ext cx="533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2.58</a:t>
            </a:r>
          </a:p>
        </p:txBody>
      </p:sp>
      <p:sp>
        <p:nvSpPr>
          <p:cNvPr id="18446" name="Rectangle 27"/>
          <p:cNvSpPr>
            <a:spLocks noChangeArrowheads="1"/>
          </p:cNvSpPr>
          <p:nvPr/>
        </p:nvSpPr>
        <p:spPr bwMode="auto">
          <a:xfrm>
            <a:off x="4740275" y="2236788"/>
            <a:ext cx="2476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FF00"/>
                </a:solidFill>
              </a:rPr>
              <a:t>X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8447" name="Rectangle 29"/>
          <p:cNvSpPr>
            <a:spLocks noChangeArrowheads="1"/>
          </p:cNvSpPr>
          <p:nvPr/>
        </p:nvSpPr>
        <p:spPr bwMode="auto">
          <a:xfrm>
            <a:off x="5105400" y="2190750"/>
            <a:ext cx="16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  <a:latin typeface="Symbol" panose="05050102010706020507" pitchFamily="18" charset="2"/>
              </a:rPr>
              <a:t>±</a:t>
            </a: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58516BEC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762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Char char="♦"/>
            </a:pPr>
            <a:r>
              <a:rPr lang="en-US" altLang="en-US" sz="3200" b="1"/>
              <a:t>We can  </a:t>
            </a:r>
            <a:r>
              <a:rPr lang="en-US" altLang="en-US" sz="3200" b="1" i="1">
                <a:solidFill>
                  <a:srgbClr val="FFFF00"/>
                </a:solidFill>
              </a:rPr>
              <a:t>estimate</a:t>
            </a:r>
            <a:r>
              <a:rPr lang="en-US" altLang="en-US" sz="3200" b="1"/>
              <a:t> the true mean of the </a:t>
            </a:r>
            <a:r>
              <a:rPr lang="en-US" altLang="en-US" sz="3200" b="1" i="1">
                <a:solidFill>
                  <a:srgbClr val="FFFF00"/>
                </a:solidFill>
              </a:rPr>
              <a:t>population</a:t>
            </a:r>
            <a:r>
              <a:rPr lang="en-US" altLang="en-US" sz="3200" b="1"/>
              <a:t> from </a:t>
            </a:r>
            <a:r>
              <a:rPr lang="en-US" altLang="en-US" sz="3200" b="1" i="1">
                <a:solidFill>
                  <a:srgbClr val="FFFF00"/>
                </a:solidFill>
              </a:rPr>
              <a:t>sample</a:t>
            </a:r>
            <a:r>
              <a:rPr lang="en-US" altLang="en-US" sz="3200" b="1"/>
              <a:t> data.  The</a:t>
            </a: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 i="1">
                <a:solidFill>
                  <a:srgbClr val="FFFF00"/>
                </a:solidFill>
              </a:rPr>
              <a:t>mean</a:t>
            </a:r>
            <a:r>
              <a:rPr lang="en-US" altLang="en-US" sz="3200" b="1">
                <a:solidFill>
                  <a:srgbClr val="FF3300"/>
                </a:solidFill>
              </a:rPr>
              <a:t> </a:t>
            </a:r>
            <a:r>
              <a:rPr lang="en-US" altLang="en-US" sz="3200" b="1"/>
              <a:t>of the sample is the estimate of the population mean.</a:t>
            </a:r>
          </a:p>
          <a:p>
            <a:pPr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en-US" altLang="en-US" sz="3200" b="1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295400" y="4572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Estimation of  population mean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28B71044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solidFill>
                  <a:srgbClr val="FFFF00"/>
                </a:solidFill>
              </a:rPr>
              <a:t>Confidence Interval (CI)</a:t>
            </a:r>
            <a:endParaRPr lang="en-US" b="0" i="0" smtClean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ar-SA" b="1" smtClean="0"/>
              <a:t>A </a:t>
            </a:r>
            <a:r>
              <a:rPr lang="en-US" altLang="ar-SA" b="1" smtClean="0">
                <a:solidFill>
                  <a:srgbClr val="FFFF00"/>
                </a:solidFill>
              </a:rPr>
              <a:t>confidence interval</a:t>
            </a:r>
            <a:r>
              <a:rPr lang="en-US" altLang="ar-SA" b="1" smtClean="0">
                <a:solidFill>
                  <a:schemeClr val="folHlink"/>
                </a:solidFill>
              </a:rPr>
              <a:t> </a:t>
            </a:r>
            <a:r>
              <a:rPr lang="en-US" altLang="ar-SA" b="1" smtClean="0"/>
              <a:t>is a range of values within which the population parameter is expected to occur. </a:t>
            </a:r>
          </a:p>
          <a:p>
            <a:r>
              <a:rPr lang="en-US" altLang="en-US" b="1" smtClean="0"/>
              <a:t>If we have a sample mean &amp; we  want to estimate the population mean.  we need to construct confidence limits around the sample mean.</a:t>
            </a:r>
          </a:p>
          <a:p>
            <a:r>
              <a:rPr lang="en-US" altLang="en-US" b="1" smtClean="0"/>
              <a:t>	The Confidence Interval: </a:t>
            </a:r>
          </a:p>
          <a:p>
            <a:endParaRPr lang="en-US" altLang="en-US" b="1" smtClean="0"/>
          </a:p>
        </p:txBody>
      </p:sp>
      <p:pic>
        <p:nvPicPr>
          <p:cNvPr id="20484" name="Picture 10" descr="صورة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5229225"/>
            <a:ext cx="5537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542033D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smtClean="0"/>
              <a:t>Confidence Limit</a:t>
            </a:r>
            <a:endParaRPr lang="en-US" b="0" i="0" smtClean="0">
              <a:latin typeface="Symbol" pitchFamily="18" charset="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4114800"/>
          </a:xfrm>
        </p:spPr>
        <p:txBody>
          <a:bodyPr/>
          <a:lstStyle/>
          <a:p>
            <a:endParaRPr lang="en-US" altLang="en-US" b="1" smtClean="0"/>
          </a:p>
          <a:p>
            <a:endParaRPr lang="en-US" altLang="en-US" b="1" smtClean="0"/>
          </a:p>
          <a:p>
            <a:r>
              <a:rPr lang="en-US" altLang="en-US" b="1" smtClean="0"/>
              <a:t> Z is the critical value in a normal probability distribution for computing the upper and lower estimates.</a:t>
            </a:r>
          </a:p>
          <a:p>
            <a:endParaRPr lang="en-US" altLang="en-US" b="1" smtClean="0"/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C2B506D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smtClean="0"/>
              <a:t>95% confidence Interval</a:t>
            </a:r>
            <a:r>
              <a:rPr lang="ar-IQ" b="0" smtClean="0">
                <a:cs typeface="Times New Roman" pitchFamily="18" charset="0"/>
              </a:rPr>
              <a:t/>
            </a:r>
            <a:br>
              <a:rPr lang="ar-IQ" b="0" smtClean="0">
                <a:cs typeface="Times New Roman" pitchFamily="18" charset="0"/>
              </a:rPr>
            </a:br>
            <a:r>
              <a:rPr lang="en-US" sz="4800" b="0" smtClean="0"/>
              <a:t/>
            </a:r>
            <a:br>
              <a:rPr lang="en-US" sz="4800" b="0" smtClean="0"/>
            </a:br>
            <a:endParaRPr lang="en-US" sz="4800" b="0" smtClean="0"/>
          </a:p>
        </p:txBody>
      </p:sp>
      <p:pic>
        <p:nvPicPr>
          <p:cNvPr id="22531" name="Picture 6" descr="صور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0292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b="1" smtClean="0"/>
              <a:t>We are 95% confident that the true population value falls within this range </a:t>
            </a:r>
            <a:br>
              <a:rPr lang="en-US" altLang="en-US" b="1" smtClean="0"/>
            </a:b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objectives</a:t>
            </a:r>
            <a:endParaRPr lang="ar-SA" dirty="0" smtClean="0"/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smtClean="0"/>
              <a:t>At the end of the lecture the student should be able to:</a:t>
            </a:r>
          </a:p>
          <a:p>
            <a:r>
              <a:rPr lang="en-US" altLang="en-US" sz="2400" smtClean="0"/>
              <a:t> Understand the concept of a sampling distribution.</a:t>
            </a:r>
            <a:endParaRPr lang="en-US" altLang="en-US" sz="2400" b="1" i="1" smtClean="0"/>
          </a:p>
          <a:p>
            <a:r>
              <a:rPr lang="en-US" altLang="en-US" sz="2400" smtClean="0"/>
              <a:t>Understand the concept of </a:t>
            </a:r>
            <a:r>
              <a:rPr lang="en-US" altLang="en-US" sz="2400" b="1" i="1" smtClean="0"/>
              <a:t>Central Limit Theorem .</a:t>
            </a:r>
          </a:p>
          <a:p>
            <a:r>
              <a:rPr lang="en-US" altLang="en-US" sz="2400" smtClean="0"/>
              <a:t>Understand the concept of a confidence interval.</a:t>
            </a:r>
            <a:endParaRPr lang="en-US" altLang="en-US" sz="2400" b="1" i="1" smtClean="0"/>
          </a:p>
          <a:p>
            <a:r>
              <a:rPr lang="en-US" altLang="en-US" sz="2400" smtClean="0"/>
              <a:t> Know how </a:t>
            </a:r>
            <a:r>
              <a:rPr lang="en-US" altLang="en-US" sz="2400" b="1" i="1" smtClean="0"/>
              <a:t>confidence intervals are constructed in general.</a:t>
            </a:r>
          </a:p>
          <a:p>
            <a:r>
              <a:rPr lang="en-US" altLang="en-US" sz="2400" smtClean="0"/>
              <a:t>Know the </a:t>
            </a:r>
            <a:r>
              <a:rPr lang="en-US" altLang="en-US" sz="2400" b="1" i="1" smtClean="0"/>
              <a:t>margin of error in a confidence interval.</a:t>
            </a:r>
          </a:p>
          <a:p>
            <a:pPr>
              <a:buFont typeface="Arial" panose="020B0604020202020204" pitchFamily="34" charset="0"/>
              <a:buNone/>
            </a:pPr>
            <a:endParaRPr lang="ar-SA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smtClean="0"/>
          </a:p>
        </p:txBody>
      </p:sp>
      <p:pic>
        <p:nvPicPr>
          <p:cNvPr id="23555" name="Picture 4" descr="15"/>
          <p:cNvPicPr>
            <a:picLocks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6225" cy="6751638"/>
          </a:xfrm>
          <a:noFill/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F151253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47800" y="6096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Other Levels of Confidence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962400" y="3048000"/>
          <a:ext cx="800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3" imgW="329914" imgH="177646" progId="Equation.DSMT4">
                  <p:embed/>
                </p:oleObj>
              </mc:Choice>
              <mc:Fallback>
                <p:oleObj name="Equation" r:id="rId3" imgW="329914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48000"/>
                        <a:ext cx="8001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791200" y="3048000"/>
          <a:ext cx="3048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5" imgW="1193282" imgH="177723" progId="Equation.DSMT4">
                  <p:embed/>
                </p:oleObj>
              </mc:Choice>
              <mc:Fallback>
                <p:oleObj name="Equation" r:id="rId5" imgW="1193282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48000"/>
                        <a:ext cx="3048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5943600" y="3505200"/>
            <a:ext cx="533400" cy="838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971800" y="1828800"/>
          <a:ext cx="15525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7" imgW="495085" imgH="139639" progId="Equation.DSMT4">
                  <p:embed/>
                </p:oleObj>
              </mc:Choice>
              <mc:Fallback>
                <p:oleObj name="Equation" r:id="rId7" imgW="495085" imgH="13963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15525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495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4572000" y="4648200"/>
          <a:ext cx="8382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9" imgW="317362" imgH="228501" progId="Equation.DSMT4">
                  <p:embed/>
                </p:oleObj>
              </mc:Choice>
              <mc:Fallback>
                <p:oleObj name="Equation" r:id="rId9" imgW="317362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48200"/>
                        <a:ext cx="8382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2362200" y="3886200"/>
          <a:ext cx="10080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11" imgW="406224" imgH="228501" progId="Equation.DSMT4">
                  <p:embed/>
                </p:oleObj>
              </mc:Choice>
              <mc:Fallback>
                <p:oleObj name="Equation" r:id="rId11" imgW="406224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10080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191000" y="3886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0</a:t>
            </a:r>
          </a:p>
        </p:txBody>
      </p:sp>
      <p:pic>
        <p:nvPicPr>
          <p:cNvPr id="24587" name="Picture 1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47117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2971800" y="3581400"/>
          <a:ext cx="6873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14" imgW="329914" imgH="177646" progId="Equation.DSMT4">
                  <p:embed/>
                </p:oleObj>
              </mc:Choice>
              <mc:Fallback>
                <p:oleObj name="Equation" r:id="rId14" imgW="329914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81400"/>
                        <a:ext cx="687388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4191000" y="4495800"/>
          <a:ext cx="6699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15" imgW="317362" imgH="228501" progId="Equation.DSMT4">
                  <p:embed/>
                </p:oleObj>
              </mc:Choice>
              <mc:Fallback>
                <p:oleObj name="Equation" r:id="rId15" imgW="317362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699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0" name="Picture 14" descr="صورة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0080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930650" y="4038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i="0" smtClean="0"/>
              <a:t>Confidence interval for </a:t>
            </a:r>
            <a:r>
              <a:rPr lang="en-US" sz="3200" i="0" smtClean="0">
                <a:cs typeface="Times New Roman" pitchFamily="18" charset="0"/>
              </a:rPr>
              <a:t>µ</a:t>
            </a:r>
            <a:r>
              <a:rPr lang="en-US" sz="3200" i="0" smtClean="0"/>
              <a:t/>
            </a:r>
            <a:br>
              <a:rPr lang="en-US" sz="3200" i="0" smtClean="0"/>
            </a:br>
            <a:endParaRPr lang="en-US" sz="3200" i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700" b="1" smtClean="0"/>
              <a:t>Assumptions</a:t>
            </a:r>
          </a:p>
          <a:p>
            <a:pPr lvl="1"/>
            <a:r>
              <a:rPr lang="en-US" altLang="en-US" sz="2700" b="1" smtClean="0"/>
              <a:t>Population standard deviation is known</a:t>
            </a:r>
          </a:p>
          <a:p>
            <a:pPr lvl="1"/>
            <a:r>
              <a:rPr lang="en-US" altLang="en-US" sz="2700" b="1" smtClean="0"/>
              <a:t>Population is normally distributed</a:t>
            </a:r>
          </a:p>
          <a:p>
            <a:pPr lvl="1"/>
            <a:r>
              <a:rPr lang="en-US" altLang="en-US" sz="2700" b="1" smtClean="0"/>
              <a:t>If population is not normal, use large sample ( </a:t>
            </a:r>
            <a:r>
              <a:rPr lang="en-US" altLang="en-US" sz="2700" b="1" smtClean="0">
                <a:cs typeface="Times New Roman" panose="02020603050405020304" pitchFamily="18" charset="0"/>
              </a:rPr>
              <a:t>&gt;</a:t>
            </a:r>
            <a:r>
              <a:rPr lang="en-US" altLang="en-US" sz="2700" b="1" smtClean="0"/>
              <a:t>30)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0" i="0" smtClean="0"/>
              <a:t>Factors Affecting </a:t>
            </a:r>
            <a:br>
              <a:rPr lang="en-US" sz="4000" b="0" i="0" smtClean="0"/>
            </a:br>
            <a:r>
              <a:rPr lang="en-US" sz="4000" b="0" i="0" smtClean="0"/>
              <a:t>Interval Width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ar-SA" b="1" smtClean="0">
                <a:solidFill>
                  <a:schemeClr val="tx2"/>
                </a:solidFill>
              </a:rPr>
              <a:t>Factors that determine the width of a confidence interval are: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ar-SA" b="1" smtClean="0">
                <a:solidFill>
                  <a:schemeClr val="tx2"/>
                </a:solidFill>
              </a:rPr>
              <a:t>	1.	Sample size, </a:t>
            </a:r>
            <a:r>
              <a:rPr lang="en-US" altLang="ar-SA" b="1" i="1" smtClean="0">
                <a:solidFill>
                  <a:schemeClr val="tx2"/>
                </a:solidFill>
              </a:rPr>
              <a:t>n.</a:t>
            </a:r>
            <a:endParaRPr lang="en-US" altLang="ar-SA" b="1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ar-SA" b="1" smtClean="0">
                <a:solidFill>
                  <a:schemeClr val="tx2"/>
                </a:solidFill>
              </a:rPr>
              <a:t>	2.	Variability in the population, usually estimated by </a:t>
            </a:r>
            <a:r>
              <a:rPr lang="en-US" altLang="ar-SA" b="1" i="1" smtClean="0">
                <a:solidFill>
                  <a:schemeClr val="tx2"/>
                </a:solidFill>
              </a:rPr>
              <a:t>sd.</a:t>
            </a:r>
            <a:endParaRPr lang="en-US" altLang="ar-SA" b="1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ar-SA" b="1" smtClean="0">
                <a:solidFill>
                  <a:schemeClr val="tx2"/>
                </a:solidFill>
              </a:rPr>
              <a:t>	3.	Desired level of confidence, usually 95% or 99%. </a:t>
            </a:r>
            <a:endParaRPr lang="en-US" altLang="ar-SA" b="1" i="1" smtClean="0">
              <a:solidFill>
                <a:schemeClr val="tx2"/>
              </a:solidFill>
            </a:endParaRPr>
          </a:p>
          <a:p>
            <a:endParaRPr lang="en-US" altLang="en-US" b="1" smtClean="0"/>
          </a:p>
          <a:p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52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i="0" smtClean="0">
                <a:solidFill>
                  <a:schemeClr val="tx1"/>
                </a:solidFill>
              </a:rPr>
              <a:t>The sample size will affect the width of the confidence interval</a:t>
            </a:r>
            <a:r>
              <a:rPr lang="en-US" sz="2600" b="0" i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3334" r="30000" b="12666"/>
          <a:stretch>
            <a:fillRect/>
          </a:stretch>
        </p:blipFill>
        <p:spPr bwMode="auto">
          <a:xfrm>
            <a:off x="1524000" y="16764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i="0" dirty="0" smtClean="0"/>
              <a:t>II. Estimation of  population proportion</a:t>
            </a:r>
            <a:br>
              <a:rPr lang="en-US" sz="3600" i="0" dirty="0" smtClean="0"/>
            </a:br>
            <a:r>
              <a:rPr lang="en-US" sz="3600" i="0" dirty="0" smtClean="0"/>
              <a:t>(Confidence limits for proportions)</a:t>
            </a:r>
            <a:endParaRPr lang="ar-SA" sz="3600" i="0" dirty="0" smtClean="0"/>
          </a:p>
        </p:txBody>
      </p:sp>
      <p:sp>
        <p:nvSpPr>
          <p:cNvPr id="28675" name="عنصر نائب للمحتوى 4"/>
          <p:cNvSpPr>
            <a:spLocks noGrp="1"/>
          </p:cNvSpPr>
          <p:nvPr>
            <p:ph idx="1"/>
          </p:nvPr>
        </p:nvSpPr>
        <p:spPr>
          <a:xfrm>
            <a:off x="838200" y="2971800"/>
            <a:ext cx="7772400" cy="4114800"/>
          </a:xfrm>
        </p:spPr>
        <p:txBody>
          <a:bodyPr/>
          <a:lstStyle/>
          <a:p>
            <a:r>
              <a:rPr lang="en-US" altLang="en-US" smtClean="0"/>
              <a:t>The concept of Confidence Interval  can be extended to other parameters of interest like the </a:t>
            </a:r>
            <a:r>
              <a:rPr lang="en-US" altLang="en-US" b="1" smtClean="0">
                <a:solidFill>
                  <a:srgbClr val="FFFF00"/>
                </a:solidFill>
              </a:rPr>
              <a:t>proportion of a population having a particular attribute.</a:t>
            </a:r>
            <a:endParaRPr lang="ar-SA" altLang="en-US" smtClean="0">
              <a:solidFill>
                <a:srgbClr val="FFFF00"/>
              </a:solidFill>
            </a:endParaRPr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567693-5A1E-4B87-80B1-3CD095239331}" type="slidenum">
              <a:rPr lang="ar-SA" altLang="en-US" sz="1400">
                <a:latin typeface="Arial" panose="020B0604020202020204" pitchFamily="34" charset="0"/>
              </a:rPr>
              <a:pPr/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wavAudioFile r:embed="rId1" name="AD677E26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Sampling distribution of the sample proportion</a:t>
            </a:r>
            <a:endParaRPr lang="en-US" sz="3600" baseline="30000" dirty="0" smtClean="0">
              <a:solidFill>
                <a:srgbClr val="FFFF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198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The sampling distribution of     is never exactly normal. But as the sample size increases, the sampling distribution of     becomes approximately normal. </a:t>
            </a:r>
          </a:p>
          <a:p>
            <a:pPr marL="0" indent="0" eaLnBrk="1" hangingPunct="1">
              <a:spcBef>
                <a:spcPct val="45000"/>
              </a:spcBef>
              <a:buFont typeface="Wingdings" panose="05000000000000000000" pitchFamily="2" charset="2"/>
              <a:buNone/>
            </a:pPr>
            <a:r>
              <a:rPr lang="en-US" altLang="en-US" sz="2800" smtClean="0"/>
              <a:t>The normal approximation is most accurate for any fixed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when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is close to 0.5, and least accurate when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is near 0 or near 1.</a:t>
            </a: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2676525" y="3211513"/>
          <a:ext cx="219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126780" imgH="215526" progId="Equation.DSMT4">
                  <p:embed/>
                </p:oleObj>
              </mc:Choice>
              <mc:Fallback>
                <p:oleObj name="Equation" r:id="rId3" imgW="126780" imgH="21552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3211513"/>
                        <a:ext cx="219075" cy="3698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4733925" y="2297113"/>
          <a:ext cx="219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5" imgW="126780" imgH="215526" progId="Equation.DSMT4">
                  <p:embed/>
                </p:oleObj>
              </mc:Choice>
              <mc:Fallback>
                <p:oleObj name="Equation" r:id="rId5" imgW="126780" imgH="21552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2297113"/>
                        <a:ext cx="219075" cy="3698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0723" name="عنصر نائب للتذييل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en-US" sz="1400" smtClean="0">
              <a:latin typeface="Arial" panose="020B0604020202020204" pitchFamily="34" charset="0"/>
            </a:endParaRPr>
          </a:p>
        </p:txBody>
      </p:sp>
      <p:sp>
        <p:nvSpPr>
          <p:cNvPr id="30724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07B74F-19DC-446F-9499-1595ED614E40}" type="slidenum">
              <a:rPr lang="ar-SA" altLang="en-US" sz="1400">
                <a:latin typeface="Arial" panose="020B0604020202020204" pitchFamily="34" charset="0"/>
              </a:rPr>
              <a:pPr/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0725" name="Picture 5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951913" cy="6359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685800"/>
            <a:ext cx="7772400" cy="4114800"/>
          </a:xfrm>
        </p:spPr>
        <p:txBody>
          <a:bodyPr/>
          <a:lstStyle/>
          <a:p>
            <a:r>
              <a:rPr lang="en-US" altLang="en-US" smtClean="0"/>
              <a:t>Using the Normal approximation to the binomial, we can make the following substitutions in the confidence interval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   </a:t>
            </a:r>
            <a:r>
              <a:rPr lang="el-GR" altLang="en-US" smtClean="0"/>
              <a:t>μ</a:t>
            </a:r>
            <a:r>
              <a:rPr lang="en-US" altLang="en-US" smtClean="0"/>
              <a:t>   becomes </a:t>
            </a:r>
            <a:r>
              <a:rPr lang="el-GR" altLang="en-US" smtClean="0"/>
              <a:t>π</a:t>
            </a: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i="1" smtClean="0"/>
              <a:t>    </a:t>
            </a:r>
            <a:r>
              <a:rPr lang="ar-SA" altLang="en-US" i="1" smtClean="0">
                <a:solidFill>
                  <a:srgbClr val="CDCDCD"/>
                </a:solidFill>
              </a:rPr>
              <a:t>X</a:t>
            </a:r>
            <a:r>
              <a:rPr lang="en-US" altLang="en-US" i="1" smtClean="0"/>
              <a:t>  </a:t>
            </a:r>
            <a:r>
              <a:rPr lang="en-US" altLang="en-US" smtClean="0"/>
              <a:t>becomes p</a:t>
            </a:r>
          </a:p>
          <a:p>
            <a:r>
              <a:rPr lang="en-US" altLang="en-US" i="1" smtClean="0"/>
              <a:t>σ  /n  becomes  </a:t>
            </a:r>
            <a:r>
              <a:rPr lang="el-GR" altLang="en-US" i="1" smtClean="0"/>
              <a:t>√π</a:t>
            </a:r>
            <a:r>
              <a:rPr lang="en-US" altLang="en-US" smtClean="0"/>
              <a:t>(</a:t>
            </a:r>
            <a:r>
              <a:rPr lang="el-GR" altLang="en-US" smtClean="0"/>
              <a:t>1-π)/ </a:t>
            </a:r>
            <a:r>
              <a:rPr lang="en-US" altLang="en-US" smtClean="0"/>
              <a:t>n ((standard deviation of </a:t>
            </a:r>
            <a:r>
              <a:rPr lang="el-GR" altLang="en-US" smtClean="0"/>
              <a:t>π</a:t>
            </a:r>
            <a:r>
              <a:rPr lang="en-US" altLang="en-US" smtClean="0"/>
              <a:t>)</a:t>
            </a:r>
            <a:endParaRPr lang="en-US" altLang="en-US" i="1" smtClean="0"/>
          </a:p>
          <a:p>
            <a:r>
              <a:rPr lang="el-GR" altLang="en-US" i="1" smtClean="0"/>
              <a:t>√π</a:t>
            </a:r>
            <a:r>
              <a:rPr lang="en-US" altLang="en-US" smtClean="0"/>
              <a:t>(</a:t>
            </a:r>
            <a:r>
              <a:rPr lang="el-GR" altLang="en-US" smtClean="0"/>
              <a:t>1-π)/ </a:t>
            </a:r>
            <a:r>
              <a:rPr lang="en-US" altLang="en-US" smtClean="0"/>
              <a:t>n can be estimated by the sample values  . </a:t>
            </a:r>
            <a:endParaRPr lang="ar-SA" altLang="en-US" smtClean="0"/>
          </a:p>
        </p:txBody>
      </p:sp>
      <p:sp>
        <p:nvSpPr>
          <p:cNvPr id="31747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54CC4F-D500-408F-852B-B72DB6F5CB4C}" type="slidenum">
              <a:rPr lang="ar-SA" altLang="en-US" sz="1400">
                <a:latin typeface="Arial" panose="020B0604020202020204" pitchFamily="34" charset="0"/>
              </a:rPr>
              <a:pPr/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95% confidence Interval</a:t>
            </a:r>
            <a:r>
              <a:rPr lang="ar-IQ" b="0" dirty="0" smtClean="0">
                <a:cs typeface="Times New Roman" pitchFamily="18" charset="0"/>
              </a:rPr>
              <a:t/>
            </a:r>
            <a:br>
              <a:rPr lang="ar-IQ" b="0" dirty="0" smtClean="0">
                <a:cs typeface="Times New Roman" pitchFamily="18" charset="0"/>
              </a:rPr>
            </a:br>
            <a:r>
              <a:rPr lang="en-US" b="0" dirty="0" smtClean="0">
                <a:cs typeface="Times New Roman" pitchFamily="18" charset="0"/>
              </a:rPr>
              <a:t>for proportion</a:t>
            </a:r>
            <a:endParaRPr lang="ar-SA" dirty="0" smtClean="0"/>
          </a:p>
        </p:txBody>
      </p:sp>
      <p:sp>
        <p:nvSpPr>
          <p:cNvPr id="3277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z="3600" smtClean="0"/>
              <a:t>     p ± 1.96 √</a:t>
            </a:r>
            <a:r>
              <a:rPr lang="el-GR" altLang="en-US" sz="3600" smtClean="0"/>
              <a:t>π</a:t>
            </a:r>
            <a:r>
              <a:rPr lang="en-US" altLang="en-US" sz="3600" smtClean="0"/>
              <a:t>(1− </a:t>
            </a:r>
            <a:r>
              <a:rPr lang="el-GR" altLang="en-US" sz="3600" smtClean="0"/>
              <a:t>π</a:t>
            </a:r>
            <a:r>
              <a:rPr lang="en-US" altLang="en-US" sz="3600" smtClean="0"/>
              <a:t>)/n</a:t>
            </a:r>
            <a:endParaRPr lang="ar-SA" altLang="en-US" sz="3600" smtClean="0"/>
          </a:p>
        </p:txBody>
      </p:sp>
      <p:sp>
        <p:nvSpPr>
          <p:cNvPr id="32772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75FB9B-5D6E-4CDA-9FC7-941469F43856}" type="slidenum">
              <a:rPr lang="ar-SA" altLang="en-US" sz="1400">
                <a:latin typeface="Arial" panose="020B0604020202020204" pitchFamily="34" charset="0"/>
              </a:rPr>
              <a:pPr/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4114800"/>
          </a:xfrm>
        </p:spPr>
        <p:txBody>
          <a:bodyPr/>
          <a:lstStyle/>
          <a:p>
            <a:r>
              <a:rPr lang="en-US" altLang="en-US" sz="2400" smtClean="0"/>
              <a:t>Find a confidence interval for a mean</a:t>
            </a:r>
          </a:p>
          <a:p>
            <a:r>
              <a:rPr lang="en-US" altLang="en-US" sz="2400" smtClean="0"/>
              <a:t>Find a confidence interval for a proportion</a:t>
            </a:r>
          </a:p>
          <a:p>
            <a:r>
              <a:rPr lang="en-US" altLang="en-US" sz="2400" smtClean="0"/>
              <a:t>Find the value of </a:t>
            </a:r>
            <a:r>
              <a:rPr lang="en-US" altLang="en-US" sz="2400" i="1" smtClean="0"/>
              <a:t>z </a:t>
            </a:r>
            <a:r>
              <a:rPr lang="en-US" altLang="en-US" sz="2400" smtClean="0"/>
              <a:t>associated with various confidence levels and use it to construct any level  of confidence interval for a population mean.</a:t>
            </a:r>
          </a:p>
          <a:p>
            <a:r>
              <a:rPr lang="en-US" altLang="en-US" sz="2400" smtClean="0"/>
              <a:t> Know the behavior of confidence intervals when the </a:t>
            </a:r>
            <a:r>
              <a:rPr lang="en-US" altLang="en-US" sz="2400" b="1" i="1" smtClean="0"/>
              <a:t>confidence level  ,the standard deviation or the sample size are changed.</a:t>
            </a:r>
          </a:p>
          <a:p>
            <a:endParaRPr lang="ar-SA" altLang="en-US" sz="2400" smtClean="0"/>
          </a:p>
        </p:txBody>
      </p:sp>
      <p:sp>
        <p:nvSpPr>
          <p:cNvPr id="6147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5DFDDF-69B9-459D-A9F7-36C48DF1C288}" type="slidenum">
              <a:rPr lang="ar-SA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</a:t>
            </a:r>
            <a:endParaRPr lang="ar-SA" dirty="0" smtClean="0"/>
          </a:p>
        </p:txBody>
      </p:sp>
      <p:sp>
        <p:nvSpPr>
          <p:cNvPr id="3379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A sample poll of 100 voters chosen at random from all voters in a given district indicated that 55% of them were in favour of a particular candidate. Find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   a) 95%, and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   b) 99% confidence limits for the proportion of all voters in favour of the candidate.</a:t>
            </a:r>
            <a:endParaRPr lang="ar-SA" altLang="en-US" smtClean="0"/>
          </a:p>
        </p:txBody>
      </p:sp>
      <p:sp>
        <p:nvSpPr>
          <p:cNvPr id="33796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B6ECE5-E0DB-4B8F-9F3A-C7433A97AF5B}" type="slidenum">
              <a:rPr lang="ar-SA" altLang="en-US" sz="1400">
                <a:latin typeface="Arial" panose="020B0604020202020204" pitchFamily="34" charset="0"/>
              </a:rPr>
              <a:pPr/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wavAudioFile r:embed="rId1" name="C905BB4B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381000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/>
              <a:t>Answers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/>
              <a:t>    a) 95% confidence interval for true proportion π is p ± 1.96 √p(1− p)/n</a:t>
            </a:r>
          </a:p>
          <a:p>
            <a:pPr indent="342900">
              <a:buFont typeface="Arial" panose="020B0604020202020204" pitchFamily="34" charset="0"/>
              <a:buNone/>
              <a:defRPr/>
            </a:pPr>
            <a:r>
              <a:rPr lang="en-US" dirty="0" smtClean="0"/>
              <a:t>i.e. 0.55 ± 1.96</a:t>
            </a:r>
            <a:r>
              <a:rPr lang="ar-SA" dirty="0" smtClean="0"/>
              <a:t> </a:t>
            </a:r>
            <a:r>
              <a:rPr lang="en-US" dirty="0" smtClean="0"/>
              <a:t> √</a:t>
            </a:r>
            <a:r>
              <a:rPr lang="ar-SA" sz="2800" dirty="0" smtClean="0"/>
              <a:t>0.55</a:t>
            </a:r>
            <a:r>
              <a:rPr lang="en-US" sz="2800" dirty="0" smtClean="0"/>
              <a:t> </a:t>
            </a:r>
            <a:r>
              <a:rPr lang="ar-SA" sz="2800" dirty="0" smtClean="0"/>
              <a:t>(0.45</a:t>
            </a:r>
            <a:r>
              <a:rPr lang="ar-SA" dirty="0" smtClean="0">
                <a:cs typeface="Times New Roman" pitchFamily="18" charset="0"/>
              </a:rPr>
              <a:t>)</a:t>
            </a:r>
            <a:r>
              <a:rPr lang="en-US" dirty="0" smtClean="0"/>
              <a:t>/100</a:t>
            </a:r>
            <a:r>
              <a:rPr lang="ar-SA" dirty="0" smtClean="0"/>
              <a:t> = </a:t>
            </a:r>
            <a:r>
              <a:rPr lang="en-US" dirty="0" smtClean="0"/>
              <a:t>(0.452-0.647)</a:t>
            </a:r>
          </a:p>
          <a:p>
            <a:pPr indent="342900">
              <a:buFont typeface="Arial" panose="020B0604020202020204" pitchFamily="34" charset="0"/>
              <a:buNone/>
              <a:defRPr/>
            </a:pPr>
            <a:r>
              <a:rPr lang="en-US" dirty="0" smtClean="0"/>
              <a:t>b) Similarly 99% confidence interval is p ± 2.58 √p(1− p)/n</a:t>
            </a:r>
            <a:r>
              <a:rPr lang="ar-SA" dirty="0" smtClean="0"/>
              <a:t> =.</a:t>
            </a:r>
            <a:r>
              <a:rPr lang="en-US" dirty="0" smtClean="0"/>
              <a:t> (0.422,0.678)</a:t>
            </a:r>
            <a:endParaRPr lang="ar-SA" dirty="0" smtClean="0"/>
          </a:p>
        </p:txBody>
      </p:sp>
      <p:sp>
        <p:nvSpPr>
          <p:cNvPr id="34819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B8EAEC-3225-49EB-B010-F03AD527B134}" type="slidenum">
              <a:rPr lang="ar-SA" altLang="en-US" sz="1400">
                <a:latin typeface="Arial" panose="020B0604020202020204" pitchFamily="34" charset="0"/>
              </a:rPr>
              <a:pPr/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5142B9C3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68638"/>
            <a:ext cx="8229600" cy="30622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5400" smtClean="0"/>
              <a:t>THANK YOU </a:t>
            </a:r>
          </a:p>
        </p:txBody>
      </p:sp>
      <p:pic>
        <p:nvPicPr>
          <p:cNvPr id="35843" name="Picture 4" descr="Water l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20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419475" y="762000"/>
            <a:ext cx="2943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ar-SA" b="1" smtClean="0">
                <a:solidFill>
                  <a:srgbClr val="FFFF00"/>
                </a:solidFill>
              </a:rPr>
              <a:t>Statistical Inference:</a:t>
            </a:r>
            <a:r>
              <a:rPr lang="en-US" altLang="ar-SA" sz="2400" b="1" smtClean="0"/>
              <a:t> </a:t>
            </a:r>
            <a:r>
              <a:rPr lang="en-US" altLang="ar-SA" sz="2800" b="1" smtClean="0"/>
              <a:t>A decision, estimation, prediction, or generalization about a </a:t>
            </a:r>
            <a:r>
              <a:rPr lang="en-US" altLang="ar-SA" sz="2800" b="1" u="sng" smtClean="0">
                <a:solidFill>
                  <a:srgbClr val="00FF00"/>
                </a:solidFill>
              </a:rPr>
              <a:t>population</a:t>
            </a:r>
            <a:r>
              <a:rPr lang="en-US" altLang="ar-SA" sz="2800" b="1" smtClean="0"/>
              <a:t>, based on a </a:t>
            </a:r>
            <a:r>
              <a:rPr lang="en-US" altLang="ar-SA" sz="2800" b="1" u="sng" smtClean="0">
                <a:solidFill>
                  <a:srgbClr val="00FF00"/>
                </a:solidFill>
              </a:rPr>
              <a:t>sample</a:t>
            </a:r>
            <a:r>
              <a:rPr lang="en-US" altLang="ar-SA" sz="2800" b="1" smtClean="0">
                <a:solidFill>
                  <a:srgbClr val="00FF00"/>
                </a:solidFill>
              </a:rPr>
              <a:t>.</a:t>
            </a:r>
            <a:endParaRPr lang="en-US" altLang="ar-SA" sz="2800" smtClean="0">
              <a:solidFill>
                <a:srgbClr val="00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FFFF00"/>
                </a:solidFill>
              </a:rPr>
              <a:t>Descriptive Statistics:</a:t>
            </a:r>
            <a:r>
              <a:rPr lang="en-US" altLang="en-US" sz="2400" b="1" smtClean="0"/>
              <a:t> </a:t>
            </a:r>
            <a:r>
              <a:rPr lang="en-US" altLang="en-US" sz="2800" b="1" smtClean="0"/>
              <a:t>summary descriptions of a collection of data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ar-SA" smtClean="0">
                <a:solidFill>
                  <a:srgbClr val="FFFF00"/>
                </a:solidFill>
              </a:rPr>
              <a:t>A </a:t>
            </a:r>
            <a:r>
              <a:rPr lang="en-US" altLang="ar-SA" b="1" smtClean="0">
                <a:solidFill>
                  <a:srgbClr val="FFFF00"/>
                </a:solidFill>
              </a:rPr>
              <a:t>population:</a:t>
            </a:r>
            <a:r>
              <a:rPr lang="en-US" altLang="ar-SA" sz="2400" smtClean="0">
                <a:solidFill>
                  <a:srgbClr val="009900"/>
                </a:solidFill>
              </a:rPr>
              <a:t> </a:t>
            </a:r>
            <a:r>
              <a:rPr lang="en-US" altLang="ar-SA" sz="2800" b="1" smtClean="0"/>
              <a:t>is a collection of all possible individuals, objects, or measurements of interest.</a:t>
            </a:r>
          </a:p>
          <a:p>
            <a:pPr lvl="1">
              <a:lnSpc>
                <a:spcPct val="120000"/>
              </a:lnSpc>
            </a:pPr>
            <a:r>
              <a:rPr lang="en-US" altLang="ar-SA" b="1" smtClean="0"/>
              <a:t>The numerical values of characteristics of populations are </a:t>
            </a:r>
            <a:r>
              <a:rPr lang="en-US" altLang="ar-SA" b="1" i="1" u="sng" smtClean="0">
                <a:solidFill>
                  <a:srgbClr val="00FF00"/>
                </a:solidFill>
              </a:rPr>
              <a:t>parameters</a:t>
            </a:r>
            <a:r>
              <a:rPr lang="en-US" altLang="ar-SA" b="1" smtClean="0"/>
              <a:t>.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-1600200" y="228600"/>
            <a:ext cx="8610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altLang="ar-SA" sz="4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>
          <a:xfrm>
            <a:off x="-1828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Definitions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40CDE5F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97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  <a:noFill/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ar-SA" smtClean="0">
                <a:solidFill>
                  <a:srgbClr val="FFFF00"/>
                </a:solidFill>
              </a:rPr>
              <a:t>A </a:t>
            </a:r>
            <a:r>
              <a:rPr lang="en-US" altLang="ar-SA" b="1" smtClean="0">
                <a:solidFill>
                  <a:srgbClr val="FFFF00"/>
                </a:solidFill>
              </a:rPr>
              <a:t>sample</a:t>
            </a:r>
            <a:r>
              <a:rPr lang="en-US" altLang="ar-SA" sz="2400" smtClean="0"/>
              <a:t> </a:t>
            </a:r>
            <a:r>
              <a:rPr lang="en-US" altLang="ar-SA" b="1" smtClean="0">
                <a:solidFill>
                  <a:srgbClr val="FFFF00"/>
                </a:solidFill>
              </a:rPr>
              <a:t>:</a:t>
            </a:r>
            <a:r>
              <a:rPr lang="en-US" altLang="ar-SA" sz="2800" b="1" smtClean="0"/>
              <a:t>is a portion, or part, of the population of interest.</a:t>
            </a:r>
            <a:endParaRPr lang="en-US" altLang="en-US" sz="2800" b="1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ar-SA" sz="2800" b="1" smtClean="0"/>
              <a:t>The numerical values of characteristics of samples are </a:t>
            </a:r>
            <a:r>
              <a:rPr lang="en-US" altLang="ar-SA" sz="2800" b="1" i="1" u="sng" smtClean="0">
                <a:solidFill>
                  <a:srgbClr val="00FF00"/>
                </a:solidFill>
              </a:rPr>
              <a:t>statistics</a:t>
            </a:r>
            <a:r>
              <a:rPr lang="en-US" altLang="ar-SA" sz="2800" b="1" u="sng" smtClean="0">
                <a:solidFill>
                  <a:srgbClr val="00FF00"/>
                </a:solidFill>
              </a:rPr>
              <a:t>.</a:t>
            </a:r>
          </a:p>
          <a:p>
            <a:endParaRPr lang="en-US" altLang="en-US" sz="2800" b="1" smtClean="0">
              <a:solidFill>
                <a:srgbClr val="FFFF00"/>
              </a:solidFill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-1600200" y="228600"/>
            <a:ext cx="8610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altLang="ar-SA" sz="4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-1828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Definitions</a:t>
            </a:r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1905000" y="3276600"/>
            <a:ext cx="5105400" cy="297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198" name="Oval 8"/>
          <p:cNvSpPr>
            <a:spLocks noChangeArrowheads="1"/>
          </p:cNvSpPr>
          <p:nvPr/>
        </p:nvSpPr>
        <p:spPr bwMode="auto">
          <a:xfrm>
            <a:off x="3124200" y="4495800"/>
            <a:ext cx="990600" cy="914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sample</a:t>
            </a:r>
          </a:p>
        </p:txBody>
      </p:sp>
      <p:sp>
        <p:nvSpPr>
          <p:cNvPr id="8199" name="مربع نص 7"/>
          <p:cNvSpPr txBox="1">
            <a:spLocks noChangeArrowheads="1"/>
          </p:cNvSpPr>
          <p:nvPr/>
        </p:nvSpPr>
        <p:spPr bwMode="auto">
          <a:xfrm>
            <a:off x="3429000" y="3810000"/>
            <a:ext cx="227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entire population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9374C25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69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Estimation of Population parameters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u="sng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mtClean="0"/>
              <a:t> In medical Statistics , we usually deal with samples drawn from populations.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mtClean="0"/>
              <a:t>What is the purpose of taking a sample 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The answer, is: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To get accurate information about the population from which the sample is taken.</a:t>
            </a:r>
            <a:r>
              <a:rPr lang="en-US" altLang="en-US" u="sng" smtClean="0"/>
              <a:t>                                                     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32EFA3F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ar-SA" sz="40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96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b="1"/>
              <a:t>       </a:t>
            </a:r>
            <a:r>
              <a:rPr lang="en-US" altLang="en-US" sz="3200" b="1"/>
              <a:t>The Central Limit Theorem (CLT)</a:t>
            </a:r>
            <a:r>
              <a:rPr lang="en-US" altLang="en-US" b="1"/>
              <a:t> </a:t>
            </a:r>
            <a:r>
              <a:rPr lang="en-US" altLang="en-US" sz="2800" b="1"/>
              <a:t>says : If  all possible random samples of size </a:t>
            </a:r>
            <a:r>
              <a:rPr lang="en-US" altLang="en-US" sz="2800" b="1">
                <a:solidFill>
                  <a:srgbClr val="FFFF00"/>
                </a:solidFill>
              </a:rPr>
              <a:t>N</a:t>
            </a:r>
            <a:r>
              <a:rPr lang="en-US" altLang="en-US" sz="2800" b="1"/>
              <a:t> were taken from a population that has a mean of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/>
              <a:t>and a </a:t>
            </a:r>
            <a:r>
              <a:rPr lang="en-US" altLang="en-US" sz="2800" b="1">
                <a:solidFill>
                  <a:srgbClr val="FFFF00"/>
                </a:solidFill>
              </a:rPr>
              <a:t>sd of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800" b="1"/>
              <a:t> for a given variable, then the distribution of the means (</a:t>
            </a:r>
            <a:r>
              <a:rPr lang="en-US" altLang="en-US" sz="2800" b="1">
                <a:solidFill>
                  <a:srgbClr val="FFFF00"/>
                </a:solidFill>
              </a:rPr>
              <a:t> which is called the sampling distribution of the means )</a:t>
            </a:r>
            <a:r>
              <a:rPr lang="en-US" altLang="en-US" sz="2800" b="1"/>
              <a:t> has </a:t>
            </a:r>
            <a:r>
              <a:rPr lang="en-US" altLang="en-US" sz="2800" b="1" u="sng"/>
              <a:t>three</a:t>
            </a:r>
            <a:r>
              <a:rPr lang="en-US" altLang="en-US" sz="2800" b="1"/>
              <a:t> properties:</a:t>
            </a:r>
          </a:p>
          <a:p>
            <a:pPr>
              <a:spcBef>
                <a:spcPct val="20000"/>
              </a:spcBef>
              <a:buClr>
                <a:srgbClr val="FFFFFF"/>
              </a:buClr>
              <a:buFont typeface="Wingdings" panose="05000000000000000000" pitchFamily="2" charset="2"/>
              <a:buAutoNum type="arabicPeriod"/>
            </a:pPr>
            <a:r>
              <a:rPr lang="en-US" altLang="ar-SA">
                <a:latin typeface="Verdana" panose="020B0604030504040204" pitchFamily="34" charset="0"/>
                <a:cs typeface="Times New Roman" panose="02020603050405020304" pitchFamily="18" charset="0"/>
              </a:rPr>
              <a:t>It will be</a:t>
            </a:r>
            <a:r>
              <a:rPr lang="en-US" altLang="ar-SA" b="1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ar-SA" sz="2800" b="1">
                <a:solidFill>
                  <a:srgbClr val="FFFF00"/>
                </a:solidFill>
              </a:rPr>
              <a:t>approximately normally distributed</a:t>
            </a:r>
            <a:r>
              <a:rPr lang="en-US" altLang="en-US" sz="2800" b="1">
                <a:solidFill>
                  <a:srgbClr val="FFFF00"/>
                </a:solidFill>
              </a:rPr>
              <a:t> if: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The variable is normally distributed in the population         OR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 N is “fairly large” (N&gt;30). </a:t>
            </a:r>
            <a:endParaRPr lang="en-US" altLang="ar-SA" sz="2800" b="1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Sampling distribution of the means &amp; the Central Limit Theorem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6FD134EE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772400" cy="41148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 typeface="Arial" panose="020B0604020202020204" pitchFamily="34" charset="0"/>
              <a:buAutoNum type="arabicPeriod" startAt="2"/>
              <a:defRPr/>
            </a:pPr>
            <a:r>
              <a:rPr lang="en-US" altLang="ar-SA" sz="2800" dirty="0" smtClean="0">
                <a:latin typeface="Verdana" pitchFamily="34" charset="0"/>
                <a:cs typeface="Times New Roman" pitchFamily="18" charset="0"/>
              </a:rPr>
              <a:t>The mean of the sampling distribution is </a:t>
            </a:r>
            <a:r>
              <a:rPr lang="en-US" altLang="ar-SA" sz="2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equal to</a:t>
            </a:r>
            <a:r>
              <a:rPr lang="en-US" altLang="ar-SA" sz="2800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the mean of the variable in the population</a:t>
            </a:r>
            <a:r>
              <a:rPr lang="en-US" altLang="ar-SA" sz="2800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altLang="ar-SA" sz="2800" b="1" dirty="0" smtClean="0">
                <a:solidFill>
                  <a:srgbClr val="FFFF00"/>
                </a:solidFill>
                <a:cs typeface="Times New Roman" pitchFamily="18" charset="0"/>
              </a:rPr>
              <a:t>= </a:t>
            </a:r>
            <a:r>
              <a:rPr lang="en-US" altLang="ar-SA" b="1" dirty="0" smtClean="0">
                <a:solidFill>
                  <a:srgbClr val="FFFF00"/>
                </a:solidFill>
                <a:cs typeface="Times New Roman" pitchFamily="18" charset="0"/>
              </a:rPr>
              <a:t>μ</a:t>
            </a:r>
            <a:r>
              <a:rPr lang="en-US" altLang="ar-SA" sz="2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marL="609600" indent="-609600">
              <a:buFont typeface="Arial" panose="020B0604020202020204" pitchFamily="34" charset="0"/>
              <a:buAutoNum type="arabicPeriod" startAt="3"/>
              <a:defRPr/>
            </a:pPr>
            <a:r>
              <a:rPr lang="en-US" sz="2800" dirty="0" smtClean="0">
                <a:latin typeface="Verdana" pitchFamily="34" charset="0"/>
              </a:rPr>
              <a:t>The </a:t>
            </a:r>
            <a:r>
              <a:rPr lang="en-US" sz="2800" dirty="0" err="1" smtClean="0">
                <a:latin typeface="Verdana" pitchFamily="34" charset="0"/>
              </a:rPr>
              <a:t>sd</a:t>
            </a:r>
            <a:r>
              <a:rPr lang="en-US" sz="2800" dirty="0" smtClean="0">
                <a:latin typeface="Verdana" pitchFamily="34" charset="0"/>
              </a:rPr>
              <a:t> of the sampling distribution 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( the standard error of the mean) 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 ,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is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equal to the </a:t>
            </a:r>
            <a:r>
              <a:rPr lang="en-US" sz="2800" b="1" dirty="0" err="1" smtClean="0">
                <a:solidFill>
                  <a:srgbClr val="FFFF00"/>
                </a:solidFill>
                <a:latin typeface="Verdana" pitchFamily="34" charset="0"/>
              </a:rPr>
              <a:t>sd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 of the variable in the population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Symbol" pitchFamily="18" charset="2"/>
                <a:cs typeface="+mj-cs"/>
              </a:rPr>
              <a:t>s) </a:t>
            </a:r>
            <a:r>
              <a:rPr lang="en-US" sz="2800" b="1" dirty="0" smtClean="0">
                <a:solidFill>
                  <a:srgbClr val="FFFF00"/>
                </a:solidFill>
                <a:latin typeface="Verdana" pitchFamily="34" charset="0"/>
              </a:rPr>
              <a:t> divided by the square root of the sample size.</a:t>
            </a:r>
          </a:p>
          <a:p>
            <a:pPr marL="609600" indent="-60960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ar-SA" sz="2800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609600" indent="-609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609600" indent="-609600">
              <a:defRPr/>
            </a:pPr>
            <a:endParaRPr lang="en-US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3810000" y="5867400"/>
            <a:ext cx="234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700" i="1"/>
              <a:t>n</a:t>
            </a:r>
            <a:endParaRPr lang="en-US" altLang="en-US"/>
          </a:p>
        </p:txBody>
      </p:sp>
      <p:grpSp>
        <p:nvGrpSpPr>
          <p:cNvPr id="11268" name="Group 23"/>
          <p:cNvGrpSpPr>
            <a:grpSpLocks noChangeAspect="1"/>
          </p:cNvGrpSpPr>
          <p:nvPr/>
        </p:nvGrpSpPr>
        <p:grpSpPr bwMode="auto">
          <a:xfrm>
            <a:off x="2590800" y="5257800"/>
            <a:ext cx="1752600" cy="1149350"/>
            <a:chOff x="1104" y="2197"/>
            <a:chExt cx="1116" cy="732"/>
          </a:xfrm>
        </p:grpSpPr>
        <p:sp>
          <p:nvSpPr>
            <p:cNvPr id="11270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104" y="2208"/>
              <a:ext cx="1116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24"/>
            <p:cNvSpPr>
              <a:spLocks noChangeShapeType="1"/>
            </p:cNvSpPr>
            <p:nvPr/>
          </p:nvSpPr>
          <p:spPr bwMode="auto">
            <a:xfrm flipV="1">
              <a:off x="1748" y="2765"/>
              <a:ext cx="35" cy="1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25"/>
            <p:cNvSpPr>
              <a:spLocks noChangeShapeType="1"/>
            </p:cNvSpPr>
            <p:nvPr/>
          </p:nvSpPr>
          <p:spPr bwMode="auto">
            <a:xfrm>
              <a:off x="1783" y="2770"/>
              <a:ext cx="48" cy="88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26"/>
            <p:cNvSpPr>
              <a:spLocks/>
            </p:cNvSpPr>
            <p:nvPr/>
          </p:nvSpPr>
          <p:spPr bwMode="auto">
            <a:xfrm>
              <a:off x="1836" y="2596"/>
              <a:ext cx="307" cy="262"/>
            </a:xfrm>
            <a:custGeom>
              <a:avLst/>
              <a:gdLst>
                <a:gd name="T0" fmla="*/ 0 w 160"/>
                <a:gd name="T1" fmla="*/ 12815 h 137"/>
                <a:gd name="T2" fmla="*/ 3145 w 160"/>
                <a:gd name="T3" fmla="*/ 0 h 137"/>
                <a:gd name="T4" fmla="*/ 15315 w 160"/>
                <a:gd name="T5" fmla="*/ 0 h 137"/>
                <a:gd name="T6" fmla="*/ 0 60000 65536"/>
                <a:gd name="T7" fmla="*/ 0 60000 65536"/>
                <a:gd name="T8" fmla="*/ 0 60000 65536"/>
                <a:gd name="T9" fmla="*/ 0 w 160"/>
                <a:gd name="T10" fmla="*/ 0 h 137"/>
                <a:gd name="T11" fmla="*/ 160 w 160"/>
                <a:gd name="T12" fmla="*/ 137 h 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37">
                  <a:moveTo>
                    <a:pt x="0" y="137"/>
                  </a:moveTo>
                  <a:lnTo>
                    <a:pt x="33" y="0"/>
                  </a:lnTo>
                  <a:lnTo>
                    <a:pt x="160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27"/>
            <p:cNvSpPr>
              <a:spLocks noChangeShapeType="1"/>
            </p:cNvSpPr>
            <p:nvPr/>
          </p:nvSpPr>
          <p:spPr bwMode="auto">
            <a:xfrm>
              <a:off x="1721" y="2558"/>
              <a:ext cx="443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28"/>
            <p:cNvSpPr>
              <a:spLocks noChangeArrowheads="1"/>
            </p:cNvSpPr>
            <p:nvPr/>
          </p:nvSpPr>
          <p:spPr bwMode="auto">
            <a:xfrm>
              <a:off x="1929" y="2614"/>
              <a:ext cx="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SA" altLang="en-US"/>
            </a:p>
          </p:txBody>
        </p:sp>
        <p:sp>
          <p:nvSpPr>
            <p:cNvPr id="11276" name="Rectangle 29"/>
            <p:cNvSpPr>
              <a:spLocks noChangeArrowheads="1"/>
            </p:cNvSpPr>
            <p:nvPr/>
          </p:nvSpPr>
          <p:spPr bwMode="auto">
            <a:xfrm>
              <a:off x="1148" y="2392"/>
              <a:ext cx="29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300" i="1">
                  <a:solidFill>
                    <a:srgbClr val="FFFFFF"/>
                  </a:solidFill>
                </a:rPr>
                <a:t>SE</a:t>
              </a:r>
              <a:endParaRPr lang="en-US" altLang="en-US"/>
            </a:p>
          </p:txBody>
        </p:sp>
        <p:sp>
          <p:nvSpPr>
            <p:cNvPr id="11277" name="Rectangle 30"/>
            <p:cNvSpPr>
              <a:spLocks noChangeArrowheads="1"/>
            </p:cNvSpPr>
            <p:nvPr/>
          </p:nvSpPr>
          <p:spPr bwMode="auto">
            <a:xfrm>
              <a:off x="1836" y="2197"/>
              <a:ext cx="16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300" i="1">
                  <a:solidFill>
                    <a:srgbClr val="FFFFFF"/>
                  </a:solidFill>
                  <a:latin typeface="Symbol" panose="05050102010706020507" pitchFamily="18" charset="2"/>
                </a:rPr>
                <a:t>s</a:t>
              </a:r>
              <a:endParaRPr lang="en-US" altLang="en-US"/>
            </a:p>
          </p:txBody>
        </p:sp>
        <p:sp>
          <p:nvSpPr>
            <p:cNvPr id="11278" name="Rectangle 31"/>
            <p:cNvSpPr>
              <a:spLocks noChangeArrowheads="1"/>
            </p:cNvSpPr>
            <p:nvPr/>
          </p:nvSpPr>
          <p:spPr bwMode="auto">
            <a:xfrm>
              <a:off x="1512" y="2361"/>
              <a:ext cx="30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300">
                  <a:solidFill>
                    <a:srgbClr val="FFFFFF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038CAB8E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smtClean="0"/>
              <a:t>IF </a:t>
            </a:r>
            <a:r>
              <a:rPr lang="en-US" altLang="en-US" sz="2800" smtClean="0">
                <a:latin typeface="Symbol" panose="05050102010706020507" pitchFamily="18" charset="2"/>
              </a:rPr>
              <a:t>s</a:t>
            </a:r>
            <a:r>
              <a:rPr lang="en-US" altLang="en-US" sz="2800" smtClean="0"/>
              <a:t> is </a:t>
            </a:r>
            <a:r>
              <a:rPr lang="en-US" altLang="en-US" sz="2800" u="sng" smtClean="0"/>
              <a:t>UN</a:t>
            </a:r>
            <a:r>
              <a:rPr lang="en-US" altLang="en-US" sz="2800" smtClean="0"/>
              <a:t>KNOWN </a:t>
            </a:r>
            <a:r>
              <a:rPr lang="en-US" altLang="en-US" sz="2800" i="1" smtClean="0">
                <a:solidFill>
                  <a:srgbClr val="FFFF00"/>
                </a:solidFill>
              </a:rPr>
              <a:t>SE</a:t>
            </a:r>
            <a:r>
              <a:rPr lang="en-US" altLang="en-US" sz="2800" smtClean="0"/>
              <a:t> CAN BE  ESTIMATED BY: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smtClean="0"/>
              <a:t>			</a:t>
            </a:r>
          </a:p>
          <a:p>
            <a:endParaRPr lang="en-US" altLang="en-US" smtClean="0"/>
          </a:p>
        </p:txBody>
      </p:sp>
      <p:grpSp>
        <p:nvGrpSpPr>
          <p:cNvPr id="12292" name="Group 5"/>
          <p:cNvGrpSpPr>
            <a:grpSpLocks noChangeAspect="1"/>
          </p:cNvGrpSpPr>
          <p:nvPr/>
        </p:nvGrpSpPr>
        <p:grpSpPr bwMode="auto">
          <a:xfrm>
            <a:off x="1752600" y="2971800"/>
            <a:ext cx="2057400" cy="1071563"/>
            <a:chOff x="2012" y="2496"/>
            <a:chExt cx="1300" cy="677"/>
          </a:xfrm>
        </p:grpSpPr>
        <p:sp>
          <p:nvSpPr>
            <p:cNvPr id="12294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12" y="2496"/>
              <a:ext cx="130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2602" y="3007"/>
              <a:ext cx="31" cy="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2633" y="3012"/>
              <a:ext cx="44" cy="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2682" y="2851"/>
              <a:ext cx="59" cy="24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741" y="2851"/>
              <a:ext cx="50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2577" y="2816"/>
              <a:ext cx="691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3138" y="2866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SA" alt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992" y="2839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SA" alt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2386" y="2635"/>
              <a:ext cx="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000"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2767" y="2866"/>
              <a:ext cx="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 i="1"/>
                <a:t>n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2878" y="2511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000" i="1"/>
                <a:t>sd</a:t>
              </a:r>
              <a:endParaRPr lang="en-US" alt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2052" y="2662"/>
              <a:ext cx="2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000" i="1"/>
                <a:t>SE</a:t>
              </a:r>
              <a:endParaRPr lang="en-US" altLang="en-US"/>
            </a:p>
          </p:txBody>
        </p:sp>
      </p:grp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wavAudioFile r:embed="rId1" name="F8ADB427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strs">
  <a:themeElements>
    <a:clrScheme name="">
      <a:dk1>
        <a:srgbClr val="500093"/>
      </a:dk1>
      <a:lt1>
        <a:srgbClr val="FFFFFF"/>
      </a:lt1>
      <a:dk2>
        <a:srgbClr val="9234DB"/>
      </a:dk2>
      <a:lt2>
        <a:srgbClr val="E3BEFF"/>
      </a:lt2>
      <a:accent1>
        <a:srgbClr val="280049"/>
      </a:accent1>
      <a:accent2>
        <a:srgbClr val="8901F3"/>
      </a:accent2>
      <a:accent3>
        <a:srgbClr val="C7AEEA"/>
      </a:accent3>
      <a:accent4>
        <a:srgbClr val="DADADA"/>
      </a:accent4>
      <a:accent5>
        <a:srgbClr val="ACAAB1"/>
      </a:accent5>
      <a:accent6>
        <a:srgbClr val="7C01DC"/>
      </a:accent6>
      <a:hlink>
        <a:srgbClr val="B760F9"/>
      </a:hlink>
      <a:folHlink>
        <a:srgbClr val="D49FFF"/>
      </a:folHlink>
    </a:clrScheme>
    <a:fontScheme name="Dropst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ropst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t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st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t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t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t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t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1794</TotalTime>
  <Words>1157</Words>
  <Application>Microsoft Office PowerPoint</Application>
  <PresentationFormat>عرض على الشاشة (3:4)‏</PresentationFormat>
  <Paragraphs>141</Paragraphs>
  <Slides>32</Slides>
  <Notes>0</Notes>
  <HiddenSlides>0</HiddenSlides>
  <MMClips>20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32</vt:i4>
      </vt:variant>
    </vt:vector>
  </HeadingPairs>
  <TitlesOfParts>
    <vt:vector size="41" baseType="lpstr">
      <vt:lpstr>Times New Roman</vt:lpstr>
      <vt:lpstr>Arial</vt:lpstr>
      <vt:lpstr>Wingdings</vt:lpstr>
      <vt:lpstr>Monotype Sorts</vt:lpstr>
      <vt:lpstr>Symbol</vt:lpstr>
      <vt:lpstr>Verdana</vt:lpstr>
      <vt:lpstr>Dropstrs</vt:lpstr>
      <vt:lpstr>MathType 5.0 Equation</vt:lpstr>
      <vt:lpstr>MathType 6.0 Equation</vt:lpstr>
      <vt:lpstr>Applications of probability distribution</vt:lpstr>
      <vt:lpstr>Learning objectives</vt:lpstr>
      <vt:lpstr>عرض تقديمي في PowerPoint</vt:lpstr>
      <vt:lpstr>Definitions</vt:lpstr>
      <vt:lpstr>Definitions</vt:lpstr>
      <vt:lpstr>Estimation of Population parameters</vt:lpstr>
      <vt:lpstr>Sampling distribution of the means &amp; the Central Limit Theorem</vt:lpstr>
      <vt:lpstr>عرض تقديمي في PowerPoint</vt:lpstr>
      <vt:lpstr>عرض تقديمي في PowerPoint</vt:lpstr>
      <vt:lpstr>عرض تقديمي في PowerPoint</vt:lpstr>
      <vt:lpstr>For normally distributed populations</vt:lpstr>
      <vt:lpstr>عرض تقديمي في PowerPoint</vt:lpstr>
      <vt:lpstr>How large a sample size?</vt:lpstr>
      <vt:lpstr>Sampling distribution of the means</vt:lpstr>
      <vt:lpstr>عرض تقديمي في PowerPoint</vt:lpstr>
      <vt:lpstr>عرض تقديمي في PowerPoint</vt:lpstr>
      <vt:lpstr>Confidence Interval (CI)</vt:lpstr>
      <vt:lpstr>Confidence Limit</vt:lpstr>
      <vt:lpstr>95% confidence Interval  </vt:lpstr>
      <vt:lpstr>عرض تقديمي في PowerPoint</vt:lpstr>
      <vt:lpstr>عرض تقديمي في PowerPoint</vt:lpstr>
      <vt:lpstr>Confidence interval for µ </vt:lpstr>
      <vt:lpstr>Factors Affecting  Interval Width</vt:lpstr>
      <vt:lpstr>The sample size will affect the width of the confidence interval.</vt:lpstr>
      <vt:lpstr>II. Estimation of  population proportion (Confidence limits for proportions)</vt:lpstr>
      <vt:lpstr>Sampling distribution of the sample proportion</vt:lpstr>
      <vt:lpstr>عرض تقديمي في PowerPoint</vt:lpstr>
      <vt:lpstr>عرض تقديمي في PowerPoint</vt:lpstr>
      <vt:lpstr>95% confidence Interval for proportion</vt:lpstr>
      <vt:lpstr>Example</vt:lpstr>
      <vt:lpstr>عرض تقديمي في PowerPoint</vt:lpstr>
      <vt:lpstr>عرض تقديمي في PowerPoint</vt:lpstr>
    </vt:vector>
  </TitlesOfParts>
  <Company>College of Business Admin.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Research</dc:title>
  <dc:creator>andrus</dc:creator>
  <cp:lastModifiedBy>حساب Microsoft</cp:lastModifiedBy>
  <cp:revision>497</cp:revision>
  <dcterms:created xsi:type="dcterms:W3CDTF">2003-06-26T15:03:31Z</dcterms:created>
  <dcterms:modified xsi:type="dcterms:W3CDTF">2020-04-16T15:38:16Z</dcterms:modified>
</cp:coreProperties>
</file>