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64" r:id="rId4"/>
    <p:sldId id="304" r:id="rId5"/>
    <p:sldId id="343" r:id="rId6"/>
    <p:sldId id="344" r:id="rId7"/>
    <p:sldId id="305" r:id="rId8"/>
    <p:sldId id="307" r:id="rId9"/>
    <p:sldId id="372" r:id="rId10"/>
    <p:sldId id="353" r:id="rId11"/>
    <p:sldId id="367" r:id="rId12"/>
    <p:sldId id="363" r:id="rId13"/>
    <p:sldId id="370" r:id="rId14"/>
    <p:sldId id="365" r:id="rId15"/>
    <p:sldId id="355" r:id="rId16"/>
    <p:sldId id="347" r:id="rId17"/>
    <p:sldId id="368" r:id="rId18"/>
    <p:sldId id="351" r:id="rId19"/>
    <p:sldId id="352" r:id="rId20"/>
    <p:sldId id="313" r:id="rId21"/>
    <p:sldId id="361" r:id="rId22"/>
    <p:sldId id="320" r:id="rId23"/>
    <p:sldId id="321" r:id="rId24"/>
    <p:sldId id="371" r:id="rId25"/>
    <p:sldId id="323" r:id="rId26"/>
    <p:sldId id="324" r:id="rId27"/>
    <p:sldId id="30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86" autoAdjust="0"/>
  </p:normalViewPr>
  <p:slideViewPr>
    <p:cSldViewPr showGuides="1">
      <p:cViewPr>
        <p:scale>
          <a:sx n="80" d="100"/>
          <a:sy n="80" d="100"/>
        </p:scale>
        <p:origin x="-1546" y="-1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8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C4F260-E4A3-4279-AB2B-0800E4088768}" type="datetimeFigureOut">
              <a:rPr lang="en-US" smtClean="0"/>
              <a:t>2/9/2021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652CCE-7C4F-469F-A1ED-14D2E41C4F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652CCE-7C4F-469F-A1ED-14D2E41C4F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652CCE-7C4F-469F-A1ED-14D2E41C4F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652CCE-7C4F-469F-A1ED-14D2E41C4FD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652CCE-7C4F-469F-A1ED-14D2E41C4FD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652CCE-7C4F-469F-A1ED-14D2E41C4FD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C652CCE-7C4F-469F-A1ED-14D2E41C4F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C652CCE-7C4F-469F-A1ED-14D2E41C4FD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CC4F260-E4A3-4279-AB2B-0800E4088768}" type="datetimeFigureOut">
              <a:rPr lang="en-US" smtClean="0"/>
              <a:t>2/9/2021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C652CCE-7C4F-469F-A1ED-14D2E41C4F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CC4F260-E4A3-4279-AB2B-0800E4088768}" type="datetimeFigureOut">
              <a:rPr lang="en-US" smtClean="0"/>
              <a:t>2/9/2021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652CCE-7C4F-469F-A1ED-14D2E41C4F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C4F260-E4A3-4279-AB2B-0800E4088768}" type="datetimeFigureOut">
              <a:rPr lang="en-US" smtClean="0"/>
              <a:t>2/9/2021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652CCE-7C4F-469F-A1ED-14D2E41C4FD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C4F260-E4A3-4279-AB2B-0800E4088768}" type="datetimeFigureOut">
              <a:rPr lang="en-US" smtClean="0"/>
              <a:t>2/9/2021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652CCE-7C4F-469F-A1ED-14D2E41C4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1"/>
            <a:ext cx="8686800" cy="2133599"/>
          </a:xfrm>
        </p:spPr>
        <p:txBody>
          <a:bodyPr>
            <a:normAutofit fontScale="90000"/>
          </a:bodyPr>
          <a:lstStyle/>
          <a:p>
            <a:pPr algn="ctr"/>
            <a:r>
              <a:rPr lang="en-US" sz="8000" i="1" spc="40" dirty="0" smtClean="0">
                <a:ln w="13335" cmpd="sng">
                  <a:solidFill>
                    <a:srgbClr val="759AA5">
                      <a:lumMod val="50000"/>
                    </a:srgbClr>
                  </a:solid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i="1" spc="40" dirty="0" smtClean="0">
                <a:ln w="13335" cmpd="sng">
                  <a:solidFill>
                    <a:srgbClr val="759AA5">
                      <a:lumMod val="50000"/>
                    </a:srgbClr>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Physiology of Neuron </a:t>
            </a:r>
            <a:endParaRPr lang="en-US" dirty="0">
              <a:solidFill>
                <a:srgbClr val="FF0000"/>
              </a:solidFill>
            </a:endParaRPr>
          </a:p>
        </p:txBody>
      </p:sp>
      <p:sp>
        <p:nvSpPr>
          <p:cNvPr id="3" name="Subtitle 2"/>
          <p:cNvSpPr>
            <a:spLocks noGrp="1"/>
          </p:cNvSpPr>
          <p:nvPr>
            <p:ph type="subTitle" idx="1"/>
          </p:nvPr>
        </p:nvSpPr>
        <p:spPr>
          <a:xfrm>
            <a:off x="914400" y="3048000"/>
            <a:ext cx="7543800" cy="1676400"/>
          </a:xfrm>
        </p:spPr>
        <p:txBody>
          <a:bodyPr>
            <a:normAutofit/>
          </a:bodyPr>
          <a:lstStyle/>
          <a:p>
            <a:pPr marR="0" lvl="0" algn="ctr">
              <a:spcBef>
                <a:spcPct val="20000"/>
              </a:spcBef>
              <a:buClr>
                <a:srgbClr val="759AA5">
                  <a:lumMod val="60000"/>
                  <a:lumOff val="40000"/>
                </a:srgbClr>
              </a:buClr>
              <a:buSzTx/>
            </a:pPr>
            <a:r>
              <a:rPr lang="en-US" sz="4900" b="1" spc="40" dirty="0">
                <a:ln w="13335" cmpd="sng">
                  <a:solidFill>
                    <a:srgbClr val="759AA5">
                      <a:lumMod val="50000"/>
                    </a:srgbClr>
                  </a:solidFill>
                  <a:prstDash val="solid"/>
                </a:ln>
                <a:solidFill>
                  <a:prstClr val="black"/>
                </a:solidFill>
                <a:effectLst>
                  <a:outerShdw blurRad="38100" dist="38100" dir="2700000" algn="tl">
                    <a:srgbClr val="000000">
                      <a:alpha val="43137"/>
                    </a:srgbClr>
                  </a:outerShdw>
                </a:effectLst>
                <a:latin typeface="Times New Roman" pitchFamily="18" charset="0"/>
                <a:ea typeface="+mj-ea"/>
                <a:cs typeface="Times New Roman" pitchFamily="18" charset="0"/>
              </a:rPr>
              <a:t>Lecture </a:t>
            </a:r>
            <a:r>
              <a:rPr lang="en-US" sz="4900" b="1" spc="40" dirty="0" smtClean="0">
                <a:ln w="13335" cmpd="sng">
                  <a:solidFill>
                    <a:srgbClr val="759AA5">
                      <a:lumMod val="50000"/>
                    </a:srgbClr>
                  </a:solidFill>
                  <a:prstDash val="solid"/>
                </a:ln>
                <a:solidFill>
                  <a:prstClr val="black"/>
                </a:solidFill>
                <a:effectLst>
                  <a:outerShdw blurRad="38100" dist="38100" dir="2700000" algn="tl">
                    <a:srgbClr val="000000">
                      <a:alpha val="43137"/>
                    </a:srgbClr>
                  </a:outerShdw>
                </a:effectLst>
                <a:latin typeface="Times New Roman" pitchFamily="18" charset="0"/>
                <a:ea typeface="+mj-ea"/>
                <a:cs typeface="Times New Roman" pitchFamily="18" charset="0"/>
              </a:rPr>
              <a:t>one </a:t>
            </a:r>
          </a:p>
          <a:p>
            <a:pPr marR="0" lvl="0" algn="ctr">
              <a:spcBef>
                <a:spcPct val="20000"/>
              </a:spcBef>
              <a:buClr>
                <a:srgbClr val="759AA5">
                  <a:lumMod val="60000"/>
                  <a:lumOff val="40000"/>
                </a:srgbClr>
              </a:buClr>
              <a:buSzTx/>
            </a:pP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Dr</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Suroor</a:t>
            </a: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Mohammed </a:t>
            </a:r>
            <a:endParaRPr lang="en-US" sz="3200" dirty="0">
              <a:solidFill>
                <a:prstClr val="black"/>
              </a:solidFill>
              <a:latin typeface="Tw Cen MT"/>
            </a:endParaRPr>
          </a:p>
          <a:p>
            <a:endParaRPr lang="en-US" dirty="0"/>
          </a:p>
        </p:txBody>
      </p:sp>
    </p:spTree>
    <p:extLst>
      <p:ext uri="{BB962C8B-B14F-4D97-AF65-F5344CB8AC3E}">
        <p14:creationId xmlns:p14="http://schemas.microsoft.com/office/powerpoint/2010/main" val="2437436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228600"/>
            <a:ext cx="8686800" cy="5550091"/>
          </a:xfrm>
        </p:spPr>
        <p:txBody>
          <a:bodyPr>
            <a:normAutofit/>
          </a:bodyPr>
          <a:lstStyle/>
          <a:p>
            <a:pPr marL="109728" indent="0">
              <a:buNone/>
            </a:pPr>
            <a:r>
              <a:rPr lang="en-US" sz="2400" b="1" dirty="0" smtClean="0">
                <a:solidFill>
                  <a:srgbClr val="92D050"/>
                </a:solidFill>
              </a:rPr>
              <a:t>Nerve Impulse  or Action Potential</a:t>
            </a:r>
          </a:p>
          <a:p>
            <a:r>
              <a:rPr lang="en-US" sz="1800" dirty="0" smtClean="0"/>
              <a:t>Is </a:t>
            </a:r>
            <a:r>
              <a:rPr lang="en-US" sz="1800" dirty="0"/>
              <a:t>the electrical current moving from the dendrites to cell body to axon.</a:t>
            </a:r>
          </a:p>
          <a:p>
            <a:r>
              <a:rPr lang="en-US" sz="1800" dirty="0"/>
              <a:t>It results from the movement of ions (charged particles) into and out a neuron through the plasma </a:t>
            </a:r>
            <a:r>
              <a:rPr lang="en-US" sz="1800" dirty="0" smtClean="0"/>
              <a:t>membrane</a:t>
            </a:r>
          </a:p>
          <a:p>
            <a:pPr marL="109728" indent="0">
              <a:buNone/>
            </a:pPr>
            <a:r>
              <a:rPr lang="en-US" sz="2000" b="1" i="1" dirty="0">
                <a:solidFill>
                  <a:srgbClr val="FF0000"/>
                </a:solidFill>
              </a:rPr>
              <a:t>Resting Membrane </a:t>
            </a:r>
            <a:r>
              <a:rPr lang="en-US" sz="2000" b="1" i="1" dirty="0" smtClean="0">
                <a:solidFill>
                  <a:srgbClr val="FF0000"/>
                </a:solidFill>
              </a:rPr>
              <a:t>Potential   *RMP*</a:t>
            </a:r>
          </a:p>
          <a:p>
            <a:pPr marL="109728" indent="0">
              <a:buNone/>
            </a:pPr>
            <a:r>
              <a:rPr lang="en-US" sz="1800" dirty="0"/>
              <a:t>The resting membrane potential is the potential difference that exists across the membrane of excitable cells such as nerve and muscle in the period between action potentials (i.e., at rest). </a:t>
            </a:r>
          </a:p>
          <a:p>
            <a:pPr marL="109728" indent="0">
              <a:buNone/>
            </a:pPr>
            <a:endParaRPr lang="en-US" sz="1800" dirty="0" smtClean="0"/>
          </a:p>
          <a:p>
            <a:r>
              <a:rPr lang="en-US" sz="1800" dirty="0" smtClean="0"/>
              <a:t>Is </a:t>
            </a:r>
            <a:r>
              <a:rPr lang="en-US" sz="1800" dirty="0"/>
              <a:t>the difference in electrical charge on the outside and inside of the plasma membrane in a resting neuron (not conducting a nerve impulse).</a:t>
            </a:r>
          </a:p>
          <a:p>
            <a:r>
              <a:rPr lang="en-US" sz="1800" dirty="0"/>
              <a:t>The </a:t>
            </a:r>
            <a:r>
              <a:rPr lang="en-US" sz="1800" dirty="0">
                <a:solidFill>
                  <a:srgbClr val="92D050"/>
                </a:solidFill>
              </a:rPr>
              <a:t>outside</a:t>
            </a:r>
            <a:r>
              <a:rPr lang="en-US" sz="1800" dirty="0"/>
              <a:t> has a</a:t>
            </a:r>
            <a:r>
              <a:rPr lang="en-US" sz="1800" dirty="0">
                <a:solidFill>
                  <a:srgbClr val="FF0000"/>
                </a:solidFill>
              </a:rPr>
              <a:t> positive </a:t>
            </a:r>
            <a:r>
              <a:rPr lang="en-US" sz="1800" dirty="0"/>
              <a:t>charge and the </a:t>
            </a:r>
            <a:r>
              <a:rPr lang="en-US" sz="1800" dirty="0">
                <a:solidFill>
                  <a:srgbClr val="92D050"/>
                </a:solidFill>
              </a:rPr>
              <a:t>inside </a:t>
            </a:r>
            <a:r>
              <a:rPr lang="en-US" sz="1800" dirty="0"/>
              <a:t>has a </a:t>
            </a:r>
            <a:r>
              <a:rPr lang="en-US" sz="1800" dirty="0">
                <a:solidFill>
                  <a:srgbClr val="FF0000"/>
                </a:solidFill>
              </a:rPr>
              <a:t>negative </a:t>
            </a:r>
            <a:r>
              <a:rPr lang="en-US" sz="1800" dirty="0"/>
              <a:t>charge.</a:t>
            </a:r>
          </a:p>
          <a:p>
            <a:r>
              <a:rPr lang="en-US" sz="1800" dirty="0"/>
              <a:t>We refer to this as a polarized membrane.</a:t>
            </a:r>
          </a:p>
          <a:p>
            <a:r>
              <a:rPr lang="en-US" sz="1800" dirty="0"/>
              <a:t>A </a:t>
            </a:r>
            <a:r>
              <a:rPr lang="en-US" sz="1800" dirty="0">
                <a:solidFill>
                  <a:srgbClr val="C00000"/>
                </a:solidFill>
              </a:rPr>
              <a:t>resting neuron is at about -</a:t>
            </a:r>
            <a:r>
              <a:rPr lang="en-US" sz="1800" dirty="0" smtClean="0">
                <a:solidFill>
                  <a:srgbClr val="C00000"/>
                </a:solidFill>
              </a:rPr>
              <a:t>70mV</a:t>
            </a:r>
            <a:endParaRPr lang="en-US" sz="1800"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48200"/>
            <a:ext cx="61722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7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2895600"/>
            <a:ext cx="2354692" cy="2461746"/>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55460"/>
            <a:ext cx="5486400" cy="2735817"/>
          </a:xfrm>
          <a:prstGeom prst="rect">
            <a:avLst/>
          </a:prstGeom>
        </p:spPr>
      </p:pic>
      <p:sp>
        <p:nvSpPr>
          <p:cNvPr id="2" name="مستطيل 1"/>
          <p:cNvSpPr/>
          <p:nvPr/>
        </p:nvSpPr>
        <p:spPr>
          <a:xfrm>
            <a:off x="381000" y="685800"/>
            <a:ext cx="8763000" cy="1569660"/>
          </a:xfrm>
          <a:prstGeom prst="rect">
            <a:avLst/>
          </a:prstGeom>
        </p:spPr>
        <p:txBody>
          <a:bodyPr wrap="square">
            <a:spAutoFit/>
          </a:bodyPr>
          <a:lstStyle/>
          <a:p>
            <a:r>
              <a:rPr lang="en-US" sz="2400" b="1" dirty="0">
                <a:solidFill>
                  <a:srgbClr val="FF0000"/>
                </a:solidFill>
              </a:rPr>
              <a:t>Nernst Equation </a:t>
            </a:r>
            <a:r>
              <a:rPr lang="en-US" dirty="0">
                <a:solidFill>
                  <a:prstClr val="black"/>
                </a:solidFill>
              </a:rPr>
              <a:t>The Nernst equation is used to calculate the equilibrium potential for an ion at a given concentration </a:t>
            </a:r>
            <a:r>
              <a:rPr lang="en-US" dirty="0" smtClean="0">
                <a:solidFill>
                  <a:prstClr val="black"/>
                </a:solidFill>
              </a:rPr>
              <a:t> difference </a:t>
            </a:r>
            <a:r>
              <a:rPr lang="en-US" dirty="0">
                <a:solidFill>
                  <a:prstClr val="black"/>
                </a:solidFill>
              </a:rPr>
              <a:t>across a membrane, assuming that the membrane is permeable to that ion. By definition, the  equilibrium potential is calculated for one  ion  at  a  time</a:t>
            </a:r>
          </a:p>
        </p:txBody>
      </p:sp>
    </p:spTree>
    <p:extLst>
      <p:ext uri="{BB962C8B-B14F-4D97-AF65-F5344CB8AC3E}">
        <p14:creationId xmlns:p14="http://schemas.microsoft.com/office/powerpoint/2010/main" val="356931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28600" y="533400"/>
            <a:ext cx="8458200" cy="5715000"/>
          </a:xfrm>
        </p:spPr>
        <p:txBody>
          <a:bodyPr>
            <a:normAutofit fontScale="92500" lnSpcReduction="10000"/>
          </a:bodyPr>
          <a:lstStyle/>
          <a:p>
            <a:r>
              <a:rPr lang="en-US" sz="1800" dirty="0"/>
              <a:t> </a:t>
            </a:r>
            <a:r>
              <a:rPr lang="en-US" sz="1800" dirty="0" smtClean="0"/>
              <a:t>At </a:t>
            </a:r>
            <a:r>
              <a:rPr lang="en-US" sz="1800" dirty="0"/>
              <a:t>rest, </a:t>
            </a:r>
            <a:r>
              <a:rPr lang="en-US" sz="1800" dirty="0" smtClean="0"/>
              <a:t> </a:t>
            </a:r>
            <a:r>
              <a:rPr lang="en-US" sz="1800" dirty="0"/>
              <a:t>The </a:t>
            </a:r>
            <a:r>
              <a:rPr lang="en-US" sz="1800" dirty="0">
                <a:solidFill>
                  <a:srgbClr val="00B050"/>
                </a:solidFill>
              </a:rPr>
              <a:t>K+ </a:t>
            </a:r>
            <a:r>
              <a:rPr lang="en-US" sz="1800" dirty="0"/>
              <a:t>conductance or permeability is </a:t>
            </a:r>
            <a:r>
              <a:rPr lang="en-US" sz="1800" dirty="0">
                <a:solidFill>
                  <a:srgbClr val="00B050"/>
                </a:solidFill>
              </a:rPr>
              <a:t>high</a:t>
            </a:r>
            <a:r>
              <a:rPr lang="en-US" sz="1800" dirty="0"/>
              <a:t> and K+ channels are almost fully </a:t>
            </a:r>
            <a:r>
              <a:rPr lang="en-US" sz="1800" dirty="0">
                <a:solidFill>
                  <a:srgbClr val="00B050"/>
                </a:solidFill>
              </a:rPr>
              <a:t>open, </a:t>
            </a:r>
            <a:r>
              <a:rPr lang="en-US" sz="1800" dirty="0"/>
              <a:t>allowing K+ ions to diffuse </a:t>
            </a:r>
            <a:r>
              <a:rPr lang="en-US" sz="1800" dirty="0">
                <a:solidFill>
                  <a:srgbClr val="00B050"/>
                </a:solidFill>
              </a:rPr>
              <a:t>out</a:t>
            </a:r>
            <a:r>
              <a:rPr lang="en-US" sz="1800" dirty="0"/>
              <a:t> of the cell down the existing concentration gradient. This diffusion creates a K+ diffusion potential, which drives the membrane potential toward the K+ equilibrium potential. At rest, </a:t>
            </a:r>
            <a:r>
              <a:rPr lang="en-US" sz="1800" dirty="0">
                <a:solidFill>
                  <a:srgbClr val="00B0F0"/>
                </a:solidFill>
              </a:rPr>
              <a:t>the Na+ </a:t>
            </a:r>
            <a:r>
              <a:rPr lang="en-US" sz="1800" dirty="0"/>
              <a:t>conductance is </a:t>
            </a:r>
            <a:r>
              <a:rPr lang="en-US" sz="1800" dirty="0">
                <a:solidFill>
                  <a:srgbClr val="00B0F0"/>
                </a:solidFill>
              </a:rPr>
              <a:t>low, </a:t>
            </a:r>
            <a:r>
              <a:rPr lang="en-US" sz="1800" dirty="0"/>
              <a:t>and, thus, the resting membrane potential is </a:t>
            </a:r>
            <a:r>
              <a:rPr lang="en-US" sz="1800" dirty="0">
                <a:solidFill>
                  <a:srgbClr val="00B0F0"/>
                </a:solidFill>
              </a:rPr>
              <a:t>far </a:t>
            </a:r>
            <a:r>
              <a:rPr lang="en-US" sz="1800" dirty="0"/>
              <a:t>from the Na+ equilibrium potential</a:t>
            </a:r>
            <a:r>
              <a:rPr lang="en-US" sz="1800" dirty="0" smtClean="0"/>
              <a:t>.</a:t>
            </a:r>
          </a:p>
          <a:p>
            <a:pPr marL="109728" indent="0">
              <a:buNone/>
            </a:pPr>
            <a:endParaRPr lang="en-US" sz="1800" dirty="0"/>
          </a:p>
          <a:p>
            <a:pPr marL="109728" indent="0">
              <a:buNone/>
            </a:pPr>
            <a:r>
              <a:rPr lang="en-US" sz="1800" dirty="0" smtClean="0"/>
              <a:t> </a:t>
            </a:r>
          </a:p>
          <a:p>
            <a:r>
              <a:rPr lang="en-US" sz="1800" dirty="0" smtClean="0"/>
              <a:t>Because </a:t>
            </a:r>
            <a:r>
              <a:rPr lang="en-US" sz="1800" dirty="0"/>
              <a:t>of the high ratio of potassium ions inside to outside, </a:t>
            </a:r>
            <a:r>
              <a:rPr lang="en-US" sz="1800" dirty="0" smtClean="0"/>
              <a:t> </a:t>
            </a:r>
            <a:r>
              <a:rPr lang="en-US" sz="1800" dirty="0"/>
              <a:t>Therefore, if potassium ions were the only factor causing the resting potential, the resting potential inside the fiber would be equal to –94 mV.</a:t>
            </a:r>
          </a:p>
          <a:p>
            <a:pPr marL="109728" indent="0">
              <a:buNone/>
            </a:pPr>
            <a:endParaRPr lang="en-US" sz="1800" dirty="0"/>
          </a:p>
          <a:p>
            <a:pPr marL="109728" indent="0">
              <a:buNone/>
            </a:pPr>
            <a:r>
              <a:rPr lang="en-US" sz="2200" b="1" dirty="0">
                <a:solidFill>
                  <a:srgbClr val="FF0000"/>
                </a:solidFill>
              </a:rPr>
              <a:t>The difference is due to :</a:t>
            </a:r>
          </a:p>
          <a:p>
            <a:pPr marL="109728" indent="0">
              <a:buNone/>
            </a:pPr>
            <a:r>
              <a:rPr lang="en-US" sz="1800" dirty="0"/>
              <a:t>1.There is 30 times more K+ inside the cell than outside and about 15 times more Na+ outside than inside.</a:t>
            </a:r>
          </a:p>
          <a:p>
            <a:pPr marL="109728" indent="0">
              <a:buNone/>
            </a:pPr>
            <a:endParaRPr lang="en-US" sz="1800" dirty="0"/>
          </a:p>
          <a:p>
            <a:pPr marL="109728" indent="0">
              <a:buNone/>
            </a:pPr>
            <a:r>
              <a:rPr lang="en-US" sz="1800" dirty="0"/>
              <a:t>2.There are also large negatively charged proteins trapped inside the cell. (This is why it is negative inside</a:t>
            </a:r>
            <a:r>
              <a:rPr lang="en-US" sz="1800" dirty="0" smtClean="0"/>
              <a:t>.)</a:t>
            </a:r>
          </a:p>
          <a:p>
            <a:pPr marL="109728" indent="0">
              <a:buNone/>
            </a:pPr>
            <a:endParaRPr lang="en-US" sz="1800" dirty="0"/>
          </a:p>
          <a:p>
            <a:pPr marL="109728" indent="0">
              <a:buNone/>
            </a:pPr>
            <a:r>
              <a:rPr lang="en-US" sz="1800" dirty="0" smtClean="0"/>
              <a:t>3. </a:t>
            </a:r>
            <a:r>
              <a:rPr lang="en-US" sz="1800" dirty="0"/>
              <a:t>The action of the Na+/K+ pumps , that pump out 3 Na ions for every 2 K ions that they transport into the cell.</a:t>
            </a:r>
          </a:p>
          <a:p>
            <a:pPr marL="109728" indent="0">
              <a:buNone/>
            </a:pPr>
            <a:endParaRPr lang="ar-IQ" sz="1800" dirty="0"/>
          </a:p>
        </p:txBody>
      </p:sp>
    </p:spTree>
    <p:extLst>
      <p:ext uri="{BB962C8B-B14F-4D97-AF65-F5344CB8AC3E}">
        <p14:creationId xmlns:p14="http://schemas.microsoft.com/office/powerpoint/2010/main" val="144866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circle(in)">
                                      <p:cBhvr>
                                        <p:cTn id="7" dur="2000"/>
                                        <p:tgtEl>
                                          <p:spTgt spid="2">
                                            <p:txEl>
                                              <p:pRg st="5" end="5"/>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circle(in)">
                                      <p:cBhvr>
                                        <p:cTn id="10" dur="2000"/>
                                        <p:tgtEl>
                                          <p:spTgt spid="2">
                                            <p:txEl>
                                              <p:pRg st="6" end="6"/>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circle(in)">
                                      <p:cBhvr>
                                        <p:cTn id="13" dur="2000"/>
                                        <p:tgtEl>
                                          <p:spTgt spid="2">
                                            <p:txEl>
                                              <p:pRg st="8" end="8"/>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circle(in)">
                                      <p:cBhvr>
                                        <p:cTn id="16"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484" y="685800"/>
            <a:ext cx="8297916"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7239000" cy="265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60" y="3853543"/>
            <a:ext cx="623524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228600"/>
            <a:ext cx="8686800" cy="6248400"/>
          </a:xfrm>
        </p:spPr>
        <p:txBody>
          <a:bodyPr>
            <a:normAutofit/>
          </a:bodyPr>
          <a:lstStyle/>
          <a:p>
            <a:r>
              <a:rPr lang="en-US" sz="1700" dirty="0">
                <a:solidFill>
                  <a:srgbClr val="FFCC00"/>
                </a:solidFill>
              </a:rPr>
              <a:t>Why so much K+ </a:t>
            </a:r>
            <a:r>
              <a:rPr lang="en-US" sz="1700" dirty="0" smtClean="0">
                <a:solidFill>
                  <a:srgbClr val="FFCC00"/>
                </a:solidFill>
              </a:rPr>
              <a:t>inside</a:t>
            </a:r>
          </a:p>
          <a:p>
            <a:r>
              <a:rPr lang="en-US" sz="1700" dirty="0"/>
              <a:t>Special protein channels called sodium-potassium pumps moving 3 Na+ out and bringing 2 K+ back in, when the cell is at rest. </a:t>
            </a:r>
          </a:p>
          <a:p>
            <a:pPr marL="109728" indent="0">
              <a:buNone/>
            </a:pPr>
            <a:r>
              <a:rPr lang="en-US" sz="1700" dirty="0" smtClean="0"/>
              <a:t>**In </a:t>
            </a:r>
            <a:r>
              <a:rPr lang="en-US" sz="1700" dirty="0"/>
              <a:t>a resting cell there are no open channels for Na+ to easily move back into the cell.  However, there are some K+ channels open at all time. </a:t>
            </a:r>
          </a:p>
          <a:p>
            <a:pPr marL="109728" indent="0">
              <a:buNone/>
            </a:pPr>
            <a:r>
              <a:rPr lang="en-US" sz="1700" dirty="0" smtClean="0"/>
              <a:t>**Na</a:t>
            </a:r>
            <a:r>
              <a:rPr lang="en-US" sz="1700" dirty="0"/>
              <a:t>+ causes the outside to be positive forcing more K+ into the cell. (Lots of potassium ions inside the resting cell</a:t>
            </a:r>
            <a:r>
              <a:rPr lang="en-US" sz="1700" dirty="0" smtClean="0"/>
              <a:t>.</a:t>
            </a:r>
            <a:endParaRPr lang="en-US" sz="1700" dirty="0"/>
          </a:p>
          <a:p>
            <a:pPr marL="109728" indent="0">
              <a:buNone/>
            </a:pPr>
            <a:endParaRPr lang="en-US" sz="1700" dirty="0"/>
          </a:p>
          <a:p>
            <a:r>
              <a:rPr lang="en-US" sz="1700" dirty="0"/>
              <a:t>There is continuous pumping of three sodium ions to the outside for each two potassium ions pumped to the inside of the membrane. The fact that more sodium ions are being pumped to the outside than potassium to the inside causes continual loss of positive charges from inside the membrane; this creates an additional degree of negativity </a:t>
            </a:r>
            <a:r>
              <a:rPr lang="en-US" sz="1700" dirty="0" smtClean="0"/>
              <a:t>Therefore</a:t>
            </a:r>
            <a:r>
              <a:rPr lang="en-US" sz="1700" dirty="0"/>
              <a:t>, the net membrane </a:t>
            </a:r>
            <a:r>
              <a:rPr lang="en-US" sz="1700" dirty="0" smtClean="0"/>
              <a:t>potential of k+  </a:t>
            </a:r>
            <a:r>
              <a:rPr lang="en-US" sz="1700" dirty="0"/>
              <a:t>with all these factors operative at the same time </a:t>
            </a:r>
            <a:r>
              <a:rPr lang="en-US" sz="1700" dirty="0" smtClean="0"/>
              <a:t>is  </a:t>
            </a:r>
            <a:r>
              <a:rPr lang="en-US" sz="1700" dirty="0"/>
              <a:t>about –90 </a:t>
            </a:r>
            <a:r>
              <a:rPr lang="en-US" sz="1700" dirty="0" smtClean="0"/>
              <a:t>mV .</a:t>
            </a:r>
            <a:endParaRPr lang="en-US" sz="1700" dirty="0"/>
          </a:p>
          <a:p>
            <a:endParaRPr lang="ar-IQ" sz="1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4288971"/>
            <a:ext cx="632459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9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52400" y="381000"/>
            <a:ext cx="8763000" cy="5626291"/>
          </a:xfrm>
        </p:spPr>
        <p:txBody>
          <a:bodyPr>
            <a:normAutofit fontScale="85000" lnSpcReduction="20000"/>
          </a:bodyPr>
          <a:lstStyle/>
          <a:p>
            <a:r>
              <a:rPr lang="en-US" sz="2000" dirty="0"/>
              <a:t>Alterations in the membrane potential are achieved by varying the membrane permeability to specific ions in response to stimulations.</a:t>
            </a:r>
          </a:p>
          <a:p>
            <a:endParaRPr lang="en-US" sz="2000" dirty="0"/>
          </a:p>
          <a:p>
            <a:r>
              <a:rPr lang="en-US" sz="2000" dirty="0"/>
              <a:t>The physiology of neurons and muscle cells are their ability to</a:t>
            </a:r>
            <a:r>
              <a:rPr lang="en-US" sz="2000" dirty="0">
                <a:solidFill>
                  <a:srgbClr val="00B0F0"/>
                </a:solidFill>
              </a:rPr>
              <a:t> produce </a:t>
            </a:r>
            <a:r>
              <a:rPr lang="en-US" sz="2000" dirty="0"/>
              <a:t>and conduct  these changes in membrane potential, such an ability is termed </a:t>
            </a:r>
            <a:r>
              <a:rPr lang="en-US" sz="2000" dirty="0">
                <a:solidFill>
                  <a:srgbClr val="00B0F0"/>
                </a:solidFill>
              </a:rPr>
              <a:t>excitability or irritability</a:t>
            </a:r>
            <a:r>
              <a:rPr lang="en-US" sz="2000" dirty="0" smtClean="0">
                <a:solidFill>
                  <a:srgbClr val="00B0F0"/>
                </a:solidFill>
              </a:rPr>
              <a:t>.</a:t>
            </a:r>
          </a:p>
          <a:p>
            <a:endParaRPr lang="en-US" sz="2000" dirty="0"/>
          </a:p>
          <a:p>
            <a:pPr>
              <a:buFont typeface="Wingdings" pitchFamily="2" charset="2"/>
              <a:buChar char="v"/>
            </a:pPr>
            <a:r>
              <a:rPr lang="en-US" sz="2000" dirty="0"/>
              <a:t>If appropriate stimulation cause positive charges to flow into the cell. This change is </a:t>
            </a:r>
            <a:r>
              <a:rPr lang="en-US" sz="2000" dirty="0" smtClean="0"/>
              <a:t>called </a:t>
            </a:r>
            <a:r>
              <a:rPr lang="en-US" sz="2000" dirty="0" smtClean="0">
                <a:solidFill>
                  <a:srgbClr val="FF0000"/>
                </a:solidFill>
              </a:rPr>
              <a:t>depolarization</a:t>
            </a:r>
            <a:r>
              <a:rPr lang="en-US" sz="2000" dirty="0" smtClean="0"/>
              <a:t>(hypo polarization</a:t>
            </a:r>
            <a:r>
              <a:rPr lang="en-US" sz="2000" dirty="0"/>
              <a:t>).</a:t>
            </a:r>
          </a:p>
          <a:p>
            <a:pPr>
              <a:buFont typeface="Wingdings" pitchFamily="2" charset="2"/>
              <a:buChar char="v"/>
            </a:pPr>
            <a:r>
              <a:rPr lang="en-US" sz="2000" dirty="0"/>
              <a:t>A return to the RMP is known as </a:t>
            </a:r>
            <a:r>
              <a:rPr lang="en-US" sz="2000" dirty="0">
                <a:solidFill>
                  <a:srgbClr val="FF0000"/>
                </a:solidFill>
              </a:rPr>
              <a:t>repolarization</a:t>
            </a:r>
            <a:r>
              <a:rPr lang="en-US" sz="2000" dirty="0"/>
              <a:t>.</a:t>
            </a:r>
          </a:p>
          <a:p>
            <a:pPr marL="109728" indent="0">
              <a:buNone/>
            </a:pPr>
            <a:endParaRPr lang="en-US" sz="2000" dirty="0"/>
          </a:p>
          <a:p>
            <a:pPr marL="109728" indent="0">
              <a:buNone/>
            </a:pPr>
            <a:r>
              <a:rPr lang="en-US" sz="2000" dirty="0"/>
              <a:t> If stimulation cause the inside of the cell to become </a:t>
            </a:r>
            <a:r>
              <a:rPr lang="en-US" sz="2000" dirty="0">
                <a:solidFill>
                  <a:srgbClr val="FF0000"/>
                </a:solidFill>
              </a:rPr>
              <a:t>more negative </a:t>
            </a:r>
            <a:r>
              <a:rPr lang="en-US" sz="2000" dirty="0"/>
              <a:t>than the RMP this change is </a:t>
            </a:r>
            <a:r>
              <a:rPr lang="en-US" sz="2000" dirty="0">
                <a:solidFill>
                  <a:srgbClr val="FF0000"/>
                </a:solidFill>
              </a:rPr>
              <a:t>called hyper polarization </a:t>
            </a:r>
            <a:r>
              <a:rPr lang="en-US" sz="2000" dirty="0"/>
              <a:t>which can be caused either by positive charges leaving the cell or by negative charges enter the cell.</a:t>
            </a:r>
          </a:p>
          <a:p>
            <a:pPr marL="109728" indent="0">
              <a:buNone/>
            </a:pPr>
            <a:endParaRPr lang="en-US" sz="2000" dirty="0"/>
          </a:p>
          <a:p>
            <a:pPr marL="109728" indent="0">
              <a:buNone/>
            </a:pPr>
            <a:r>
              <a:rPr lang="en-US" sz="2000" dirty="0"/>
              <a:t> Any potential not the RMP called membrane potential.</a:t>
            </a:r>
          </a:p>
          <a:p>
            <a:pPr marL="109728" indent="0">
              <a:buNone/>
            </a:pPr>
            <a:endParaRPr lang="en-US" sz="2000" dirty="0"/>
          </a:p>
          <a:p>
            <a:pPr marL="109728" indent="0">
              <a:buNone/>
            </a:pPr>
            <a:r>
              <a:rPr lang="en-US" sz="2000" dirty="0"/>
              <a:t> Any stimulus can cause action potential </a:t>
            </a:r>
            <a:r>
              <a:rPr lang="en-US" sz="2000" dirty="0">
                <a:solidFill>
                  <a:schemeClr val="tx2"/>
                </a:solidFill>
              </a:rPr>
              <a:t>called threshold stimulus</a:t>
            </a:r>
            <a:r>
              <a:rPr lang="en-US" sz="2000" dirty="0"/>
              <a:t>.</a:t>
            </a:r>
          </a:p>
          <a:p>
            <a:pPr marL="109728" indent="0">
              <a:buNone/>
            </a:pPr>
            <a:endParaRPr lang="en-US" sz="2000" dirty="0"/>
          </a:p>
          <a:p>
            <a:pPr marL="109728" indent="0">
              <a:buNone/>
            </a:pPr>
            <a:r>
              <a:rPr lang="en-US" sz="2000" dirty="0"/>
              <a:t> </a:t>
            </a:r>
            <a:r>
              <a:rPr lang="en-US" sz="2400" b="1" dirty="0" err="1">
                <a:solidFill>
                  <a:srgbClr val="FF0000"/>
                </a:solidFill>
              </a:rPr>
              <a:t>Electrotonic</a:t>
            </a:r>
            <a:r>
              <a:rPr lang="en-US" sz="2400" b="1" dirty="0">
                <a:solidFill>
                  <a:srgbClr val="FF0000"/>
                </a:solidFill>
              </a:rPr>
              <a:t> potential </a:t>
            </a:r>
            <a:r>
              <a:rPr lang="en-US" sz="2000" dirty="0"/>
              <a:t>is a local potential and cannot be propagated and produced by sub threshold stimulus.</a:t>
            </a:r>
          </a:p>
          <a:p>
            <a:pPr marL="109728" indent="0">
              <a:buNone/>
            </a:pPr>
            <a:endParaRPr lang="en-US" sz="2000" dirty="0"/>
          </a:p>
          <a:p>
            <a:pPr marL="109728" indent="0">
              <a:buNone/>
            </a:pPr>
            <a:endParaRPr lang="ar-IQ" sz="2000" dirty="0"/>
          </a:p>
        </p:txBody>
      </p:sp>
    </p:spTree>
    <p:extLst>
      <p:ext uri="{BB962C8B-B14F-4D97-AF65-F5344CB8AC3E}">
        <p14:creationId xmlns:p14="http://schemas.microsoft.com/office/powerpoint/2010/main" val="2515260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76200" y="0"/>
            <a:ext cx="8915400" cy="6781800"/>
          </a:xfrm>
        </p:spPr>
        <p:txBody>
          <a:bodyPr>
            <a:normAutofit/>
          </a:bodyPr>
          <a:lstStyle/>
          <a:p>
            <a:pPr marL="109728" indent="0">
              <a:buNone/>
            </a:pPr>
            <a:endParaRPr lang="en-US" sz="1600" dirty="0" smtClean="0">
              <a:solidFill>
                <a:srgbClr val="FFC000"/>
              </a:solidFill>
            </a:endParaRPr>
          </a:p>
          <a:p>
            <a:pPr marL="109728" indent="0">
              <a:buNone/>
            </a:pPr>
            <a:endParaRPr lang="en-US" sz="1600" dirty="0">
              <a:solidFill>
                <a:srgbClr val="FFC000"/>
              </a:solidFill>
            </a:endParaRPr>
          </a:p>
          <a:p>
            <a:pPr marL="109728" indent="0">
              <a:buNone/>
            </a:pPr>
            <a:r>
              <a:rPr lang="en-US" sz="1600" dirty="0" smtClean="0">
                <a:solidFill>
                  <a:srgbClr val="FFC000"/>
                </a:solidFill>
              </a:rPr>
              <a:t>Action </a:t>
            </a:r>
            <a:r>
              <a:rPr lang="en-US" sz="1600" dirty="0">
                <a:solidFill>
                  <a:srgbClr val="FFC000"/>
                </a:solidFill>
              </a:rPr>
              <a:t>potential or ( nerve impulse)</a:t>
            </a:r>
          </a:p>
          <a:p>
            <a:r>
              <a:rPr lang="en-US" sz="1600" dirty="0"/>
              <a:t>The shape of action potential is the same in all the nerves but it's magnitude change from one nerve to another but it remain </a:t>
            </a:r>
            <a:r>
              <a:rPr lang="en-US" sz="1600" dirty="0">
                <a:solidFill>
                  <a:srgbClr val="FF0000"/>
                </a:solidFill>
              </a:rPr>
              <a:t>uniform </a:t>
            </a:r>
            <a:r>
              <a:rPr lang="en-US" sz="1600" dirty="0"/>
              <a:t>shape</a:t>
            </a:r>
            <a:r>
              <a:rPr lang="en-US" sz="1600" dirty="0" smtClean="0"/>
              <a:t>.</a:t>
            </a:r>
            <a:endParaRPr lang="en-US" sz="1600" dirty="0"/>
          </a:p>
          <a:p>
            <a:pPr marL="109728" indent="0">
              <a:buNone/>
            </a:pPr>
            <a:endParaRPr lang="en-US" sz="1600" dirty="0"/>
          </a:p>
          <a:p>
            <a:r>
              <a:rPr lang="en-US" sz="1600" dirty="0"/>
              <a:t> When the axon membrane has been </a:t>
            </a:r>
            <a:r>
              <a:rPr lang="en-US" sz="1600" dirty="0">
                <a:solidFill>
                  <a:srgbClr val="FF0000"/>
                </a:solidFill>
              </a:rPr>
              <a:t>depolarized </a:t>
            </a:r>
            <a:r>
              <a:rPr lang="en-US" sz="1600" dirty="0"/>
              <a:t>to a threshold level, the </a:t>
            </a:r>
            <a:r>
              <a:rPr lang="en-US" sz="1600" dirty="0" err="1">
                <a:solidFill>
                  <a:srgbClr val="FF0000"/>
                </a:solidFill>
              </a:rPr>
              <a:t>Na+gates</a:t>
            </a:r>
            <a:r>
              <a:rPr lang="en-US" sz="1600" dirty="0">
                <a:solidFill>
                  <a:srgbClr val="FF0000"/>
                </a:solidFill>
              </a:rPr>
              <a:t> open </a:t>
            </a:r>
            <a:r>
              <a:rPr lang="en-US" sz="1600" dirty="0"/>
              <a:t>and the membrane becomes permeable to Na+, this permits Na+ to enter the axon by diffusion which further depolarized the membrane(make the inside less negative or more positive).</a:t>
            </a:r>
          </a:p>
          <a:p>
            <a:r>
              <a:rPr lang="en-US" sz="1600" dirty="0"/>
              <a:t> Since the gates for the </a:t>
            </a:r>
            <a:r>
              <a:rPr lang="en-US" sz="1600" dirty="0" err="1"/>
              <a:t>Na+channels</a:t>
            </a:r>
            <a:r>
              <a:rPr lang="en-US" sz="1600" dirty="0"/>
              <a:t> of the axon membrane are voltage regulated, this additional depolarization opens more </a:t>
            </a:r>
            <a:r>
              <a:rPr lang="en-US" sz="1600" dirty="0" err="1"/>
              <a:t>Na+channels</a:t>
            </a:r>
            <a:r>
              <a:rPr lang="en-US" sz="1600" dirty="0"/>
              <a:t> and makes the membrane even more permeable to </a:t>
            </a:r>
            <a:r>
              <a:rPr lang="en-US" sz="1600" dirty="0" err="1"/>
              <a:t>Na+and</a:t>
            </a:r>
            <a:r>
              <a:rPr lang="en-US" sz="1600" dirty="0"/>
              <a:t> more Na+ can enter the cell and induce a depolarization that opens even more voltage– regulated </a:t>
            </a:r>
            <a:r>
              <a:rPr lang="en-US" sz="1600" dirty="0" err="1" smtClean="0"/>
              <a:t>Na+gates</a:t>
            </a:r>
            <a:endParaRPr lang="en-US" sz="1600" dirty="0" smtClean="0"/>
          </a:p>
          <a:p>
            <a:endParaRPr lang="en-US" sz="1600" dirty="0"/>
          </a:p>
          <a:p>
            <a:endParaRPr lang="en-US" sz="1600" dirty="0" smtClean="0"/>
          </a:p>
          <a:p>
            <a:pPr lvl="0">
              <a:buClr>
                <a:srgbClr val="7FD13B"/>
              </a:buClr>
            </a:pPr>
            <a:r>
              <a:rPr lang="en-US" sz="1600" dirty="0">
                <a:solidFill>
                  <a:prstClr val="black"/>
                </a:solidFill>
              </a:rPr>
              <a:t>A </a:t>
            </a:r>
            <a:r>
              <a:rPr lang="en-US" sz="1600" dirty="0">
                <a:solidFill>
                  <a:srgbClr val="FF0000"/>
                </a:solidFill>
              </a:rPr>
              <a:t>positive</a:t>
            </a:r>
            <a:r>
              <a:rPr lang="en-US" sz="1600" dirty="0">
                <a:solidFill>
                  <a:prstClr val="black"/>
                </a:solidFill>
              </a:rPr>
              <a:t> feedback loop is thus created, the explosive increase in </a:t>
            </a:r>
            <a:r>
              <a:rPr lang="en-US" sz="1600" dirty="0" err="1">
                <a:solidFill>
                  <a:prstClr val="black"/>
                </a:solidFill>
              </a:rPr>
              <a:t>Na+permeability</a:t>
            </a:r>
            <a:r>
              <a:rPr lang="en-US" sz="1600" dirty="0">
                <a:solidFill>
                  <a:prstClr val="black"/>
                </a:solidFill>
              </a:rPr>
              <a:t> results in a rapid </a:t>
            </a:r>
            <a:r>
              <a:rPr lang="en-US" sz="1600" dirty="0">
                <a:solidFill>
                  <a:srgbClr val="FF0000"/>
                </a:solidFill>
              </a:rPr>
              <a:t>reversal</a:t>
            </a:r>
            <a:r>
              <a:rPr lang="en-US" sz="1600" dirty="0">
                <a:solidFill>
                  <a:prstClr val="black"/>
                </a:solidFill>
              </a:rPr>
              <a:t> of the membrane potential in that region from(– 70mv) to (+30mv). At that point in time, the channels of Na+ close (become inactivated).</a:t>
            </a:r>
          </a:p>
          <a:p>
            <a:pPr lvl="0">
              <a:buClr>
                <a:srgbClr val="7FD13B"/>
              </a:buClr>
            </a:pPr>
            <a:r>
              <a:rPr lang="en-US" sz="1600" dirty="0">
                <a:solidFill>
                  <a:prstClr val="black"/>
                </a:solidFill>
              </a:rPr>
              <a:t> At this time, voltage– </a:t>
            </a:r>
            <a:r>
              <a:rPr lang="en-US" sz="1600" dirty="0">
                <a:solidFill>
                  <a:srgbClr val="FF0000"/>
                </a:solidFill>
              </a:rPr>
              <a:t>gated K+ channels open </a:t>
            </a:r>
            <a:r>
              <a:rPr lang="en-US" sz="1600" dirty="0">
                <a:solidFill>
                  <a:prstClr val="black"/>
                </a:solidFill>
              </a:rPr>
              <a:t>and </a:t>
            </a:r>
            <a:r>
              <a:rPr lang="en-US" sz="1600" dirty="0">
                <a:solidFill>
                  <a:srgbClr val="FF0000"/>
                </a:solidFill>
              </a:rPr>
              <a:t>K+ diffuse rapidly out </a:t>
            </a:r>
            <a:r>
              <a:rPr lang="en-US" sz="1600" dirty="0">
                <a:solidFill>
                  <a:prstClr val="black"/>
                </a:solidFill>
              </a:rPr>
              <a:t>of the cell, and make the inside of the cell less positive or </a:t>
            </a:r>
            <a:r>
              <a:rPr lang="en-US" sz="1600" dirty="0">
                <a:solidFill>
                  <a:srgbClr val="FF0000"/>
                </a:solidFill>
              </a:rPr>
              <a:t>more negative</a:t>
            </a:r>
            <a:r>
              <a:rPr lang="en-US" sz="1600" dirty="0">
                <a:solidFill>
                  <a:prstClr val="black"/>
                </a:solidFill>
              </a:rPr>
              <a:t>. This process is called </a:t>
            </a:r>
            <a:r>
              <a:rPr lang="en-US" sz="1600" dirty="0">
                <a:solidFill>
                  <a:srgbClr val="FF0000"/>
                </a:solidFill>
              </a:rPr>
              <a:t>repolarization</a:t>
            </a:r>
            <a:r>
              <a:rPr lang="en-US" sz="1600" dirty="0">
                <a:solidFill>
                  <a:prstClr val="black"/>
                </a:solidFill>
              </a:rPr>
              <a:t> and represents the completion of a negative feed back loop.</a:t>
            </a:r>
          </a:p>
          <a:p>
            <a:pPr lvl="0">
              <a:buClr>
                <a:srgbClr val="7FD13B"/>
              </a:buClr>
            </a:pPr>
            <a:r>
              <a:rPr lang="en-US" sz="1600" dirty="0">
                <a:solidFill>
                  <a:prstClr val="black"/>
                </a:solidFill>
              </a:rPr>
              <a:t> Once an action potential has been completed, the </a:t>
            </a:r>
            <a:r>
              <a:rPr lang="en-US" sz="1600" dirty="0">
                <a:solidFill>
                  <a:srgbClr val="FF0000"/>
                </a:solidFill>
              </a:rPr>
              <a:t>Na+– K+ pump </a:t>
            </a:r>
            <a:r>
              <a:rPr lang="en-US" sz="1600" dirty="0">
                <a:solidFill>
                  <a:prstClr val="black"/>
                </a:solidFill>
              </a:rPr>
              <a:t>will extrude the extra Na+ that has entered the axon and recover the K+ that has diffused out of the axon.</a:t>
            </a:r>
          </a:p>
          <a:p>
            <a:pPr lvl="0">
              <a:buClr>
                <a:srgbClr val="7FD13B"/>
              </a:buClr>
            </a:pPr>
            <a:endParaRPr lang="ar-IQ" sz="1600" dirty="0">
              <a:solidFill>
                <a:prstClr val="black"/>
              </a:solidFill>
            </a:endParaRPr>
          </a:p>
          <a:p>
            <a:endParaRPr lang="ar-IQ" sz="1600" dirty="0"/>
          </a:p>
        </p:txBody>
      </p:sp>
    </p:spTree>
    <p:extLst>
      <p:ext uri="{BB962C8B-B14F-4D97-AF65-F5344CB8AC3E}">
        <p14:creationId xmlns:p14="http://schemas.microsoft.com/office/powerpoint/2010/main" val="1292408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641" y="609600"/>
            <a:ext cx="8294159"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8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28600" y="304800"/>
            <a:ext cx="8763000" cy="6324600"/>
          </a:xfrm>
        </p:spPr>
        <p:txBody>
          <a:bodyPr>
            <a:normAutofit lnSpcReduction="10000"/>
          </a:bodyPr>
          <a:lstStyle/>
          <a:p>
            <a:pPr marL="109728" indent="0">
              <a:buNone/>
            </a:pPr>
            <a:r>
              <a:rPr lang="en-US" sz="1800" b="1" dirty="0">
                <a:solidFill>
                  <a:srgbClr val="FFC000"/>
                </a:solidFill>
              </a:rPr>
              <a:t>Phases of action </a:t>
            </a:r>
            <a:r>
              <a:rPr lang="en-US" sz="1800" b="1" dirty="0" smtClean="0">
                <a:solidFill>
                  <a:srgbClr val="FFC000"/>
                </a:solidFill>
              </a:rPr>
              <a:t>potential</a:t>
            </a:r>
            <a:endParaRPr lang="en-US" sz="1800" dirty="0"/>
          </a:p>
          <a:p>
            <a:r>
              <a:rPr lang="en-US" sz="1800" dirty="0"/>
              <a:t> The first portion ,</a:t>
            </a:r>
            <a:r>
              <a:rPr lang="en-US" sz="1800" dirty="0">
                <a:solidFill>
                  <a:srgbClr val="FF0000"/>
                </a:solidFill>
              </a:rPr>
              <a:t>local response </a:t>
            </a:r>
            <a:r>
              <a:rPr lang="en-US" sz="1800" dirty="0"/>
              <a:t>is due to slowly opening of voltage gated </a:t>
            </a:r>
            <a:r>
              <a:rPr lang="en-US" sz="1800" dirty="0" err="1"/>
              <a:t>Na+channels</a:t>
            </a:r>
            <a:r>
              <a:rPr lang="en-US" sz="1800" dirty="0"/>
              <a:t>.</a:t>
            </a:r>
          </a:p>
          <a:p>
            <a:r>
              <a:rPr lang="en-US" sz="1800" dirty="0"/>
              <a:t>At the </a:t>
            </a:r>
            <a:r>
              <a:rPr lang="en-US" sz="1800" dirty="0">
                <a:solidFill>
                  <a:srgbClr val="FF0000"/>
                </a:solidFill>
              </a:rPr>
              <a:t>firing</a:t>
            </a:r>
            <a:r>
              <a:rPr lang="en-US" sz="1800" dirty="0"/>
              <a:t> level (–55mv), full complete opening of voltage gated Na+ channels, and </a:t>
            </a:r>
            <a:r>
              <a:rPr lang="en-US" sz="1800" dirty="0" err="1"/>
              <a:t>Na+will</a:t>
            </a:r>
            <a:r>
              <a:rPr lang="en-US" sz="1800" dirty="0"/>
              <a:t> rush very rapidly to cell and membrane potential will </a:t>
            </a:r>
            <a:r>
              <a:rPr lang="en-US" sz="1800" dirty="0" smtClean="0"/>
              <a:t>reach </a:t>
            </a:r>
            <a:r>
              <a:rPr lang="en-US" sz="1800" dirty="0"/>
              <a:t>( +35mv). So the </a:t>
            </a:r>
            <a:r>
              <a:rPr lang="en-US" sz="1800" dirty="0">
                <a:solidFill>
                  <a:srgbClr val="FF0000"/>
                </a:solidFill>
              </a:rPr>
              <a:t>depolarization</a:t>
            </a:r>
            <a:r>
              <a:rPr lang="en-US" sz="1800" dirty="0"/>
              <a:t> is due to opening of the </a:t>
            </a:r>
            <a:r>
              <a:rPr lang="en-US" sz="1800" dirty="0">
                <a:solidFill>
                  <a:srgbClr val="FF0000"/>
                </a:solidFill>
              </a:rPr>
              <a:t>voltage gated </a:t>
            </a:r>
            <a:r>
              <a:rPr lang="en-US" sz="1800" dirty="0" err="1">
                <a:solidFill>
                  <a:srgbClr val="FF0000"/>
                </a:solidFill>
              </a:rPr>
              <a:t>Na+channels</a:t>
            </a:r>
            <a:r>
              <a:rPr lang="en-US" sz="1800" dirty="0"/>
              <a:t>.</a:t>
            </a:r>
          </a:p>
          <a:p>
            <a:pPr marL="109728" indent="0">
              <a:buNone/>
            </a:pPr>
            <a:r>
              <a:rPr lang="en-US" sz="1800" b="1" dirty="0">
                <a:solidFill>
                  <a:srgbClr val="0070C0"/>
                </a:solidFill>
              </a:rPr>
              <a:t>At ( +35mv) the </a:t>
            </a:r>
            <a:r>
              <a:rPr lang="en-US" sz="1800" b="1" dirty="0" err="1">
                <a:solidFill>
                  <a:srgbClr val="0070C0"/>
                </a:solidFill>
              </a:rPr>
              <a:t>Na+entarce</a:t>
            </a:r>
            <a:r>
              <a:rPr lang="en-US" sz="1800" b="1" dirty="0">
                <a:solidFill>
                  <a:srgbClr val="0070C0"/>
                </a:solidFill>
              </a:rPr>
              <a:t> will stop because:</a:t>
            </a:r>
          </a:p>
          <a:p>
            <a:r>
              <a:rPr lang="en-US" sz="1800" b="1" dirty="0"/>
              <a:t>1. The opening of voltage gated Na+ channels are time limited for short constant period and this limited time cause depolarization will reach only to (+35mv) and then stop.</a:t>
            </a:r>
          </a:p>
          <a:p>
            <a:r>
              <a:rPr lang="en-US" sz="1800" b="1" dirty="0"/>
              <a:t>2. At (+35mv) K+ channels are </a:t>
            </a:r>
            <a:r>
              <a:rPr lang="en-US" sz="1800" b="1" dirty="0" smtClean="0"/>
              <a:t>opened.</a:t>
            </a:r>
            <a:endParaRPr lang="en-US" sz="1800" b="1" dirty="0"/>
          </a:p>
          <a:p>
            <a:pPr marL="109728" lvl="0" indent="0">
              <a:buClr>
                <a:srgbClr val="7FD13B"/>
              </a:buClr>
              <a:buNone/>
            </a:pPr>
            <a:r>
              <a:rPr lang="en-US" sz="1800" dirty="0">
                <a:solidFill>
                  <a:prstClr val="black"/>
                </a:solidFill>
              </a:rPr>
              <a:t>So </a:t>
            </a:r>
            <a:r>
              <a:rPr lang="en-US" sz="1800" dirty="0">
                <a:solidFill>
                  <a:srgbClr val="00B0F0"/>
                </a:solidFill>
              </a:rPr>
              <a:t>depolarization</a:t>
            </a:r>
            <a:r>
              <a:rPr lang="en-US" sz="1800" dirty="0">
                <a:solidFill>
                  <a:prstClr val="black"/>
                </a:solidFill>
              </a:rPr>
              <a:t> from (–70mv to +35mv) is due to  activation of Na+ channels</a:t>
            </a:r>
            <a:r>
              <a:rPr lang="en-US" sz="1800" dirty="0" smtClean="0">
                <a:solidFill>
                  <a:prstClr val="black"/>
                </a:solidFill>
              </a:rPr>
              <a:t>. </a:t>
            </a:r>
            <a:r>
              <a:rPr lang="en-US" sz="1800" dirty="0">
                <a:solidFill>
                  <a:prstClr val="black"/>
                </a:solidFill>
              </a:rPr>
              <a:t>At (+35mv) </a:t>
            </a:r>
            <a:r>
              <a:rPr lang="en-US" sz="1800" dirty="0">
                <a:solidFill>
                  <a:srgbClr val="FF0000"/>
                </a:solidFill>
              </a:rPr>
              <a:t>opening of K+ voltage gated </a:t>
            </a:r>
            <a:r>
              <a:rPr lang="en-US" sz="1800" dirty="0">
                <a:solidFill>
                  <a:prstClr val="black"/>
                </a:solidFill>
              </a:rPr>
              <a:t>channels and K+ go outside according to concentration gradient by diffusion. The channels are opened completely from the first time and </a:t>
            </a:r>
            <a:r>
              <a:rPr lang="en-US" sz="1800" dirty="0">
                <a:solidFill>
                  <a:srgbClr val="00B0F0"/>
                </a:solidFill>
              </a:rPr>
              <a:t>repolarization</a:t>
            </a:r>
            <a:r>
              <a:rPr lang="en-US" sz="1800" dirty="0">
                <a:solidFill>
                  <a:prstClr val="black"/>
                </a:solidFill>
              </a:rPr>
              <a:t> will start from (+35mv) to (–55mv), at this point there will be in activation ( closure) of K+ channels.</a:t>
            </a:r>
          </a:p>
          <a:p>
            <a:pPr lvl="0">
              <a:buClr>
                <a:srgbClr val="7FD13B"/>
              </a:buClr>
            </a:pPr>
            <a:r>
              <a:rPr lang="en-US" sz="1800" dirty="0">
                <a:solidFill>
                  <a:prstClr val="black"/>
                </a:solidFill>
              </a:rPr>
              <a:t> </a:t>
            </a:r>
            <a:r>
              <a:rPr lang="en-US" sz="1800" dirty="0">
                <a:solidFill>
                  <a:srgbClr val="FF0000"/>
                </a:solidFill>
              </a:rPr>
              <a:t>Na+ ions </a:t>
            </a:r>
            <a:r>
              <a:rPr lang="en-US" sz="1800" dirty="0">
                <a:solidFill>
                  <a:prstClr val="black"/>
                </a:solidFill>
              </a:rPr>
              <a:t>concentration inside will </a:t>
            </a:r>
            <a:r>
              <a:rPr lang="en-US" sz="1800" dirty="0">
                <a:solidFill>
                  <a:srgbClr val="FF0000"/>
                </a:solidFill>
              </a:rPr>
              <a:t>increase</a:t>
            </a:r>
            <a:r>
              <a:rPr lang="en-US" sz="1800" dirty="0">
                <a:solidFill>
                  <a:prstClr val="black"/>
                </a:solidFill>
              </a:rPr>
              <a:t> and this will cause stimulation to Na+–K+ pump to exclude Na+ and carry K+ inside, till it reach to (–70mv) again </a:t>
            </a:r>
            <a:r>
              <a:rPr lang="en-US" sz="1800" dirty="0">
                <a:solidFill>
                  <a:srgbClr val="FF0000"/>
                </a:solidFill>
              </a:rPr>
              <a:t>( RMP), </a:t>
            </a:r>
            <a:r>
              <a:rPr lang="en-US" sz="1800" dirty="0">
                <a:solidFill>
                  <a:prstClr val="black"/>
                </a:solidFill>
              </a:rPr>
              <a:t>so that after potential ( after depolarization) phase due to Na+– K+ pump.</a:t>
            </a:r>
          </a:p>
          <a:p>
            <a:pPr lvl="0">
              <a:buClr>
                <a:srgbClr val="7FD13B"/>
              </a:buClr>
            </a:pPr>
            <a:endParaRPr lang="ar-IQ" sz="1800" dirty="0">
              <a:solidFill>
                <a:prstClr val="black"/>
              </a:solidFill>
            </a:endParaRPr>
          </a:p>
          <a:p>
            <a:endParaRPr lang="en-US" sz="1800" dirty="0"/>
          </a:p>
          <a:p>
            <a:endParaRPr lang="ar-IQ" sz="1800" dirty="0"/>
          </a:p>
        </p:txBody>
      </p:sp>
    </p:spTree>
    <p:extLst>
      <p:ext uri="{BB962C8B-B14F-4D97-AF65-F5344CB8AC3E}">
        <p14:creationId xmlns:p14="http://schemas.microsoft.com/office/powerpoint/2010/main" val="16531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74345"/>
            <a:ext cx="8382000" cy="3416320"/>
          </a:xfrm>
          <a:prstGeom prst="rect">
            <a:avLst/>
          </a:prstGeom>
        </p:spPr>
        <p:txBody>
          <a:bodyPr wrap="square">
            <a:spAutoFit/>
          </a:bodyPr>
          <a:lstStyle/>
          <a:p>
            <a:r>
              <a:rPr lang="en-US" dirty="0"/>
              <a:t>The </a:t>
            </a:r>
            <a:r>
              <a:rPr lang="en-US" dirty="0" smtClean="0"/>
              <a:t>Nervous System </a:t>
            </a:r>
            <a:r>
              <a:rPr lang="en-US" dirty="0"/>
              <a:t>is formed of a </a:t>
            </a:r>
            <a:r>
              <a:rPr lang="en-US" dirty="0" smtClean="0"/>
              <a:t>number </a:t>
            </a:r>
            <a:r>
              <a:rPr lang="en-US" dirty="0"/>
              <a:t>of cells, which are of 2 types:</a:t>
            </a:r>
          </a:p>
          <a:p>
            <a:r>
              <a:rPr lang="en-US" dirty="0"/>
              <a:t>		1. Nerve cells = Neurons</a:t>
            </a:r>
          </a:p>
          <a:p>
            <a:r>
              <a:rPr lang="en-US" dirty="0"/>
              <a:t>		2. Supporting cells = Glial cells</a:t>
            </a:r>
          </a:p>
          <a:p>
            <a:endParaRPr lang="en-US" dirty="0"/>
          </a:p>
          <a:p>
            <a:r>
              <a:rPr lang="en-US" b="1" dirty="0">
                <a:solidFill>
                  <a:srgbClr val="FF0000"/>
                </a:solidFill>
              </a:rPr>
              <a:t>1. </a:t>
            </a:r>
            <a:r>
              <a:rPr lang="en-US" b="1" i="1" dirty="0" smtClean="0">
                <a:solidFill>
                  <a:srgbClr val="FF0000"/>
                </a:solidFill>
              </a:rPr>
              <a:t>NEURONS</a:t>
            </a:r>
            <a:endParaRPr lang="en-US" dirty="0"/>
          </a:p>
          <a:p>
            <a:r>
              <a:rPr lang="en-US" dirty="0"/>
              <a:t>It is the basic structural unit of the NS.</a:t>
            </a:r>
          </a:p>
          <a:p>
            <a:r>
              <a:rPr lang="en-US" dirty="0"/>
              <a:t>It generates electrical impulses → transmitted from one part of the body to another.</a:t>
            </a:r>
          </a:p>
          <a:p>
            <a:r>
              <a:rPr lang="en-US" dirty="0"/>
              <a:t>In most neurons: electrical impulses →  release of chemical messengers (= neurotransmitters) to communicate with each other.</a:t>
            </a:r>
          </a:p>
          <a:p>
            <a:r>
              <a:rPr lang="en-US" dirty="0"/>
              <a:t>Neurons are integrators: their output = the sum of the inputs they receive from thousands of other neurons that end on them.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29564"/>
            <a:ext cx="7162800" cy="264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250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81000"/>
            <a:ext cx="8915400" cy="5626291"/>
          </a:xfrm>
        </p:spPr>
        <p:txBody>
          <a:bodyPr>
            <a:normAutofit/>
          </a:bodyPr>
          <a:lstStyle/>
          <a:p>
            <a:r>
              <a:rPr lang="en-US" sz="1800" dirty="0"/>
              <a:t>There will be loss of energy during action potential, so at after depolarization to put the membrane potential again equal to RMP by Na+–K+ pump is called {</a:t>
            </a:r>
            <a:r>
              <a:rPr lang="en-US" sz="1800" dirty="0">
                <a:solidFill>
                  <a:srgbClr val="FF0000"/>
                </a:solidFill>
              </a:rPr>
              <a:t>recharging of nerve}, </a:t>
            </a:r>
            <a:r>
              <a:rPr lang="en-US" sz="1800" dirty="0"/>
              <a:t>so any stimulus at this phase the nerve will </a:t>
            </a:r>
            <a:r>
              <a:rPr lang="en-US" sz="1800" dirty="0">
                <a:solidFill>
                  <a:srgbClr val="FF0000"/>
                </a:solidFill>
              </a:rPr>
              <a:t>not</a:t>
            </a:r>
            <a:r>
              <a:rPr lang="en-US" sz="1800" dirty="0"/>
              <a:t> response to it</a:t>
            </a:r>
            <a:r>
              <a:rPr lang="en-US" sz="1800" dirty="0" smtClean="0"/>
              <a:t>.</a:t>
            </a:r>
            <a:endParaRPr lang="en-US" sz="1800" dirty="0"/>
          </a:p>
          <a:p>
            <a:pPr marL="109728" indent="0">
              <a:buNone/>
            </a:pPr>
            <a:r>
              <a:rPr lang="en-US" sz="1800" dirty="0" smtClean="0"/>
              <a:t>  </a:t>
            </a:r>
            <a:r>
              <a:rPr lang="en-US" sz="1800" dirty="0">
                <a:solidFill>
                  <a:srgbClr val="0070C0"/>
                </a:solidFill>
              </a:rPr>
              <a:t>Why at( –55mv)Na+ channels will not open again ?</a:t>
            </a:r>
          </a:p>
          <a:p>
            <a:r>
              <a:rPr lang="en-US" sz="1800" dirty="0"/>
              <a:t>When Na+ channels inactivated, they need time more than 0.1msec. to return to their original  conformation, and to open Na+ channels again at  (–55 mv) must apply stimulus </a:t>
            </a:r>
            <a:r>
              <a:rPr lang="en-US" sz="1800" dirty="0" smtClean="0"/>
              <a:t>more </a:t>
            </a:r>
            <a:r>
              <a:rPr lang="en-US" sz="1800" dirty="0"/>
              <a:t>than the first one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2971800"/>
            <a:ext cx="80232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4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heel(1)">
                                      <p:cBhvr>
                                        <p:cTn id="10" dur="2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457200"/>
            <a:ext cx="8686800" cy="5550091"/>
          </a:xfrm>
        </p:spPr>
        <p:txBody>
          <a:bodyPr>
            <a:normAutofit/>
          </a:bodyPr>
          <a:lstStyle/>
          <a:p>
            <a:pPr marL="109728" indent="0">
              <a:buNone/>
            </a:pPr>
            <a:r>
              <a:rPr lang="en-US" sz="2000" b="1" i="1" dirty="0">
                <a:solidFill>
                  <a:srgbClr val="FF0000"/>
                </a:solidFill>
              </a:rPr>
              <a:t>Repolarization of the action potential</a:t>
            </a:r>
            <a:r>
              <a:rPr lang="en-US" sz="2000" b="1" dirty="0">
                <a:solidFill>
                  <a:srgbClr val="FF0000"/>
                </a:solidFill>
              </a:rPr>
              <a:t>. </a:t>
            </a:r>
            <a:r>
              <a:rPr lang="en-US" sz="1700" dirty="0"/>
              <a:t>The upstroke is terminated, and the membrane potential repolarizes to the resting level as a result of two events. </a:t>
            </a:r>
            <a:endParaRPr lang="en-US" sz="1700" dirty="0" smtClean="0"/>
          </a:p>
          <a:p>
            <a:pPr>
              <a:buFont typeface="Wingdings" pitchFamily="2" charset="2"/>
              <a:buChar char="v"/>
            </a:pPr>
            <a:r>
              <a:rPr lang="en-US" sz="1700" dirty="0" smtClean="0"/>
              <a:t>1.</a:t>
            </a:r>
            <a:r>
              <a:rPr lang="en-US" sz="1700" dirty="0"/>
              <a:t>T</a:t>
            </a:r>
            <a:r>
              <a:rPr lang="en-US" sz="1700" dirty="0" smtClean="0"/>
              <a:t>he </a:t>
            </a:r>
            <a:r>
              <a:rPr lang="en-US" sz="1700" dirty="0">
                <a:solidFill>
                  <a:srgbClr val="00B0F0"/>
                </a:solidFill>
              </a:rPr>
              <a:t>inactivation gates on the Na+ channels </a:t>
            </a:r>
            <a:r>
              <a:rPr lang="en-US" sz="1700" dirty="0"/>
              <a:t>respond to depolarization by closing, but their response is slower than the opening of the activation </a:t>
            </a:r>
            <a:r>
              <a:rPr lang="en-US" sz="1700" dirty="0" smtClean="0"/>
              <a:t>gates</a:t>
            </a:r>
            <a:r>
              <a:rPr lang="en-US" sz="1700" dirty="0"/>
              <a:t>.</a:t>
            </a:r>
            <a:endParaRPr lang="en-US" sz="1700" dirty="0" smtClean="0"/>
          </a:p>
          <a:p>
            <a:pPr>
              <a:buFont typeface="Wingdings" pitchFamily="2" charset="2"/>
              <a:buChar char="v"/>
            </a:pPr>
            <a:r>
              <a:rPr lang="en-US" sz="1700" dirty="0" smtClean="0"/>
              <a:t>2. </a:t>
            </a:r>
            <a:r>
              <a:rPr lang="en-US" sz="1700" dirty="0"/>
              <a:t>D</a:t>
            </a:r>
            <a:r>
              <a:rPr lang="en-US" sz="1700" dirty="0" smtClean="0"/>
              <a:t>epolarization </a:t>
            </a:r>
            <a:r>
              <a:rPr lang="en-US" sz="1700" dirty="0"/>
              <a:t>opens K+ channels and increases K+ conductance </a:t>
            </a:r>
            <a:r>
              <a:rPr lang="en-US" sz="1700" dirty="0">
                <a:solidFill>
                  <a:srgbClr val="92D050"/>
                </a:solidFill>
              </a:rPr>
              <a:t>to</a:t>
            </a:r>
            <a:r>
              <a:rPr lang="en-US" sz="1700" dirty="0"/>
              <a:t> a value even higher than occurs at rest. </a:t>
            </a:r>
            <a:endParaRPr lang="en-US" sz="1700" dirty="0" smtClean="0"/>
          </a:p>
          <a:p>
            <a:pPr marL="109728" indent="0">
              <a:buNone/>
            </a:pPr>
            <a:endParaRPr lang="en-US" sz="1700" dirty="0" smtClean="0"/>
          </a:p>
          <a:p>
            <a:pPr marL="109728" indent="0">
              <a:buNone/>
            </a:pPr>
            <a:r>
              <a:rPr lang="en-US" sz="1700" dirty="0" smtClean="0"/>
              <a:t>The </a:t>
            </a:r>
            <a:r>
              <a:rPr lang="en-US" sz="1700" dirty="0"/>
              <a:t>combined effect of closing of the Na+ channels and greater opening of the K+ channels makes the K+ conductance much higher than the Na+ conductance. Thus, an outward K+ current results, and </a:t>
            </a:r>
            <a:r>
              <a:rPr lang="en-US" sz="1700" dirty="0" smtClean="0"/>
              <a:t>the </a:t>
            </a:r>
            <a:r>
              <a:rPr lang="en-US" sz="1700" dirty="0"/>
              <a:t>membrane is repolarized. </a:t>
            </a:r>
            <a:endParaRPr lang="en-US" sz="1700" dirty="0" smtClean="0"/>
          </a:p>
          <a:p>
            <a:pPr marL="109728" indent="0">
              <a:buNone/>
            </a:pPr>
            <a:endParaRPr lang="en-US" sz="1700" dirty="0" smtClean="0"/>
          </a:p>
          <a:p>
            <a:pPr marL="109728" indent="0">
              <a:buNone/>
            </a:pPr>
            <a:r>
              <a:rPr lang="en-US" sz="1700" dirty="0">
                <a:solidFill>
                  <a:srgbClr val="FFC000"/>
                </a:solidFill>
              </a:rPr>
              <a:t> </a:t>
            </a:r>
            <a:r>
              <a:rPr lang="en-US" sz="2000" b="1" i="1" dirty="0">
                <a:solidFill>
                  <a:srgbClr val="FF0000"/>
                </a:solidFill>
              </a:rPr>
              <a:t>Hyperpolarizing </a:t>
            </a:r>
            <a:r>
              <a:rPr lang="en-US" sz="2000" b="1" i="1" dirty="0" err="1">
                <a:solidFill>
                  <a:srgbClr val="FF0000"/>
                </a:solidFill>
              </a:rPr>
              <a:t>afterpotential</a:t>
            </a:r>
            <a:r>
              <a:rPr lang="en-US" sz="2000" b="1" i="1" dirty="0">
                <a:solidFill>
                  <a:srgbClr val="FF0000"/>
                </a:solidFill>
              </a:rPr>
              <a:t> (undershoot). </a:t>
            </a:r>
            <a:r>
              <a:rPr lang="en-US" sz="1700" dirty="0"/>
              <a:t>For a brief period following repolarization, the K+ conductance is higher than at rest and the membrane potential is driven even closer to the K+ equilibrium potential </a:t>
            </a:r>
            <a:r>
              <a:rPr lang="en-US" sz="1700" dirty="0" smtClean="0"/>
              <a:t>. </a:t>
            </a:r>
            <a:r>
              <a:rPr lang="en-US" sz="1700" dirty="0"/>
              <a:t>Eventually, the K+ conductance returns to the resting level, and the membrane potential depolarizes slightly, back to the resting membrane potential. </a:t>
            </a:r>
            <a:endParaRPr lang="ar-IQ" sz="1700" dirty="0"/>
          </a:p>
        </p:txBody>
      </p:sp>
    </p:spTree>
    <p:extLst>
      <p:ext uri="{BB962C8B-B14F-4D97-AF65-F5344CB8AC3E}">
        <p14:creationId xmlns:p14="http://schemas.microsoft.com/office/powerpoint/2010/main" val="3637839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28600" y="152400"/>
            <a:ext cx="8686800" cy="6400800"/>
          </a:xfrm>
        </p:spPr>
        <p:txBody>
          <a:bodyPr>
            <a:normAutofit/>
          </a:bodyPr>
          <a:lstStyle/>
          <a:p>
            <a:pPr marL="109728" indent="0">
              <a:buNone/>
            </a:pPr>
            <a:r>
              <a:rPr lang="en-US" sz="2400" b="1" dirty="0">
                <a:solidFill>
                  <a:srgbClr val="FF0000"/>
                </a:solidFill>
              </a:rPr>
              <a:t>All or Non law of action potential</a:t>
            </a:r>
          </a:p>
          <a:p>
            <a:endParaRPr lang="en-US" sz="1800" dirty="0"/>
          </a:p>
          <a:p>
            <a:r>
              <a:rPr lang="en-US" sz="1800" dirty="0"/>
              <a:t>If we apply </a:t>
            </a:r>
            <a:r>
              <a:rPr lang="en-US" sz="1800" dirty="0">
                <a:solidFill>
                  <a:srgbClr val="00B0F0"/>
                </a:solidFill>
              </a:rPr>
              <a:t>sub threshold </a:t>
            </a:r>
            <a:r>
              <a:rPr lang="en-US" sz="1800" dirty="0"/>
              <a:t>stimulus for the nerve, we get </a:t>
            </a:r>
            <a:r>
              <a:rPr lang="en-US" sz="1800" dirty="0">
                <a:solidFill>
                  <a:srgbClr val="00B0F0"/>
                </a:solidFill>
              </a:rPr>
              <a:t>no action </a:t>
            </a:r>
            <a:r>
              <a:rPr lang="en-US" sz="1800" dirty="0"/>
              <a:t>potential because it is un able to bring RMP to firing level. But if we apply threshold stimulus, action potential will produced, and any increase in the stimulus, there is no change in the magnitude and shape or duration of action potential of the same nerve. </a:t>
            </a:r>
            <a:endParaRPr lang="en-US" sz="1800" dirty="0" smtClean="0"/>
          </a:p>
          <a:p>
            <a:r>
              <a:rPr lang="en-US" sz="1800" dirty="0" smtClean="0"/>
              <a:t>The </a:t>
            </a:r>
            <a:r>
              <a:rPr lang="en-US" sz="1800" dirty="0"/>
              <a:t>shape, magnitude, duration and amplitude of action potential is the same always all the same all the time and not change regardless to the strength of </a:t>
            </a:r>
            <a:r>
              <a:rPr lang="en-US" sz="1800" dirty="0" smtClean="0"/>
              <a:t>stimulus </a:t>
            </a:r>
            <a:r>
              <a:rPr lang="en-US" sz="1800" dirty="0"/>
              <a:t>to the same </a:t>
            </a:r>
            <a:r>
              <a:rPr lang="en-US" sz="1800" dirty="0" smtClean="0"/>
              <a:t>nerve</a:t>
            </a:r>
          </a:p>
          <a:p>
            <a:r>
              <a:rPr lang="en-US" sz="1800" dirty="0"/>
              <a:t>If a stimulus </a:t>
            </a:r>
            <a:r>
              <a:rPr lang="en-US" sz="1800" dirty="0">
                <a:solidFill>
                  <a:srgbClr val="00B0F0"/>
                </a:solidFill>
              </a:rPr>
              <a:t>is strong enough </a:t>
            </a:r>
            <a:r>
              <a:rPr lang="en-US" sz="1800" dirty="0"/>
              <a:t>to generate an action potential (reaches threshold), the impulse is </a:t>
            </a:r>
            <a:r>
              <a:rPr lang="en-US" sz="1800" dirty="0">
                <a:solidFill>
                  <a:srgbClr val="FF0000"/>
                </a:solidFill>
              </a:rPr>
              <a:t>conducted</a:t>
            </a:r>
            <a:r>
              <a:rPr lang="en-US" sz="1800" dirty="0"/>
              <a:t> along the entire length of the neuron at the </a:t>
            </a:r>
            <a:r>
              <a:rPr lang="en-US" sz="1800" dirty="0">
                <a:solidFill>
                  <a:srgbClr val="00B0F0"/>
                </a:solidFill>
              </a:rPr>
              <a:t>same </a:t>
            </a:r>
            <a:r>
              <a:rPr lang="en-US" sz="1800" dirty="0" smtClean="0">
                <a:solidFill>
                  <a:srgbClr val="00B0F0"/>
                </a:solidFill>
              </a:rPr>
              <a:t>strength</a:t>
            </a:r>
          </a:p>
          <a:p>
            <a:endParaRPr lang="ar-IQ" sz="1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962400"/>
            <a:ext cx="4495799" cy="260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1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304800"/>
            <a:ext cx="8610600" cy="6019800"/>
          </a:xfrm>
        </p:spPr>
        <p:txBody>
          <a:bodyPr>
            <a:normAutofit fontScale="77500" lnSpcReduction="20000"/>
          </a:bodyPr>
          <a:lstStyle/>
          <a:p>
            <a:pPr marL="109728" indent="0">
              <a:buNone/>
            </a:pPr>
            <a:r>
              <a:rPr lang="en-US" sz="3400" b="1" dirty="0">
                <a:solidFill>
                  <a:srgbClr val="00B050"/>
                </a:solidFill>
              </a:rPr>
              <a:t>Refractory periods:</a:t>
            </a:r>
          </a:p>
          <a:p>
            <a:r>
              <a:rPr lang="en-US" dirty="0"/>
              <a:t> Means the nerve will </a:t>
            </a:r>
            <a:r>
              <a:rPr lang="en-US" dirty="0">
                <a:solidFill>
                  <a:srgbClr val="FFC000"/>
                </a:solidFill>
              </a:rPr>
              <a:t>not</a:t>
            </a:r>
            <a:r>
              <a:rPr lang="en-US" dirty="0"/>
              <a:t> respond to stimulus </a:t>
            </a:r>
            <a:r>
              <a:rPr lang="en-US" dirty="0">
                <a:solidFill>
                  <a:srgbClr val="FFC000"/>
                </a:solidFill>
              </a:rPr>
              <a:t>during action </a:t>
            </a:r>
            <a:r>
              <a:rPr lang="en-US" dirty="0"/>
              <a:t>potential and it is of two types:</a:t>
            </a:r>
          </a:p>
          <a:p>
            <a:endParaRPr lang="en-US" dirty="0"/>
          </a:p>
          <a:p>
            <a:pPr>
              <a:buFont typeface="Wingdings" pitchFamily="2" charset="2"/>
              <a:buChar char="Ø"/>
            </a:pPr>
            <a:r>
              <a:rPr lang="en-US" dirty="0" smtClean="0"/>
              <a:t> </a:t>
            </a:r>
            <a:r>
              <a:rPr lang="en-US" dirty="0">
                <a:solidFill>
                  <a:srgbClr val="FF0000"/>
                </a:solidFill>
              </a:rPr>
              <a:t>Absolute RP</a:t>
            </a:r>
            <a:r>
              <a:rPr lang="en-US" dirty="0" smtClean="0">
                <a:solidFill>
                  <a:srgbClr val="00B0F0"/>
                </a:solidFill>
              </a:rPr>
              <a:t>. </a:t>
            </a:r>
            <a:r>
              <a:rPr lang="en-US" dirty="0" smtClean="0"/>
              <a:t>→</a:t>
            </a:r>
            <a:r>
              <a:rPr lang="en-US" dirty="0"/>
              <a:t>located between the start of </a:t>
            </a:r>
            <a:r>
              <a:rPr lang="en-US" dirty="0">
                <a:solidFill>
                  <a:srgbClr val="FF66CC"/>
                </a:solidFill>
              </a:rPr>
              <a:t>depolarization</a:t>
            </a:r>
            <a:r>
              <a:rPr lang="en-US" dirty="0"/>
              <a:t> until one third of repolarization. The </a:t>
            </a:r>
            <a:r>
              <a:rPr lang="en-US" dirty="0">
                <a:solidFill>
                  <a:srgbClr val="FF0000"/>
                </a:solidFill>
              </a:rPr>
              <a:t>nerve never </a:t>
            </a:r>
            <a:r>
              <a:rPr lang="en-US" dirty="0"/>
              <a:t>respond to any stimulus whatever it's strength, due to full, complete activation of Na+ channels and so no extra channels are opened, and then at (+35mv), there will be in activation of Na+ channels and it need time to return back to it's original condition. </a:t>
            </a:r>
            <a:endParaRPr lang="en-US" dirty="0" smtClean="0"/>
          </a:p>
          <a:p>
            <a:pPr marL="109728" indent="0">
              <a:buNone/>
            </a:pPr>
            <a:r>
              <a:rPr lang="en-US" dirty="0" smtClean="0"/>
              <a:t>Each </a:t>
            </a:r>
            <a:r>
              <a:rPr lang="en-US" dirty="0"/>
              <a:t>nerve has got specific absolute RP, and this is important to limit the number of action potential generated by the neurons.</a:t>
            </a:r>
          </a:p>
          <a:p>
            <a:pPr marL="109728" indent="0">
              <a:buNone/>
            </a:pPr>
            <a:endParaRPr lang="en-US" dirty="0"/>
          </a:p>
          <a:p>
            <a:pPr>
              <a:buFont typeface="Wingdings" pitchFamily="2" charset="2"/>
              <a:buChar char="Ø"/>
            </a:pPr>
            <a:r>
              <a:rPr lang="en-US" dirty="0" smtClean="0">
                <a:solidFill>
                  <a:srgbClr val="FF0000"/>
                </a:solidFill>
              </a:rPr>
              <a:t> </a:t>
            </a:r>
            <a:r>
              <a:rPr lang="en-US" dirty="0">
                <a:solidFill>
                  <a:srgbClr val="FF0000"/>
                </a:solidFill>
              </a:rPr>
              <a:t>Relative RP</a:t>
            </a:r>
            <a:r>
              <a:rPr lang="en-US" dirty="0">
                <a:solidFill>
                  <a:srgbClr val="00B0F0"/>
                </a:solidFill>
              </a:rPr>
              <a:t>.</a:t>
            </a:r>
            <a:r>
              <a:rPr lang="en-US" dirty="0"/>
              <a:t>→ This period involve from third of </a:t>
            </a:r>
            <a:r>
              <a:rPr lang="en-US" dirty="0">
                <a:solidFill>
                  <a:srgbClr val="FF66CC"/>
                </a:solidFill>
              </a:rPr>
              <a:t>repolarization</a:t>
            </a:r>
            <a:r>
              <a:rPr lang="en-US" dirty="0"/>
              <a:t> to the end of repolarization. If we apply stimulus stronger than the original stimulus, the nerve will respond by new action potential, because the Na+ channels will open and can overcome the repolarization effects of the open K+ channels.</a:t>
            </a:r>
          </a:p>
          <a:p>
            <a:pPr marL="109728" indent="0">
              <a:buNone/>
            </a:pPr>
            <a:endParaRPr lang="ar-IQ" dirty="0"/>
          </a:p>
        </p:txBody>
      </p:sp>
    </p:spTree>
    <p:extLst>
      <p:ext uri="{BB962C8B-B14F-4D97-AF65-F5344CB8AC3E}">
        <p14:creationId xmlns:p14="http://schemas.microsoft.com/office/powerpoint/2010/main" val="291344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heel(1)">
                                      <p:cBhvr>
                                        <p:cTn id="7" dur="2000"/>
                                        <p:tgtEl>
                                          <p:spTgt spid="2">
                                            <p:txEl>
                                              <p:pRg st="3" end="3"/>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heel(1)">
                                      <p:cBhvr>
                                        <p:cTn id="1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9525847" cy="481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304800"/>
            <a:ext cx="8382000" cy="5702491"/>
          </a:xfrm>
        </p:spPr>
        <p:txBody>
          <a:bodyPr>
            <a:normAutofit fontScale="70000" lnSpcReduction="20000"/>
          </a:bodyPr>
          <a:lstStyle/>
          <a:p>
            <a:pPr marL="109728" indent="0">
              <a:buNone/>
            </a:pPr>
            <a:r>
              <a:rPr lang="en-US" sz="3800" b="1" dirty="0">
                <a:solidFill>
                  <a:schemeClr val="tx2"/>
                </a:solidFill>
              </a:rPr>
              <a:t>Factors effecting the conduction velocity of nerve impulses</a:t>
            </a:r>
          </a:p>
          <a:p>
            <a:pPr marL="109728" indent="0">
              <a:buNone/>
            </a:pPr>
            <a:r>
              <a:rPr lang="en-US" dirty="0" smtClean="0">
                <a:solidFill>
                  <a:srgbClr val="FF0000"/>
                </a:solidFill>
              </a:rPr>
              <a:t>1)_Diameter </a:t>
            </a:r>
            <a:r>
              <a:rPr lang="en-US" dirty="0">
                <a:solidFill>
                  <a:srgbClr val="FF0000"/>
                </a:solidFill>
              </a:rPr>
              <a:t>of the axon</a:t>
            </a:r>
            <a:r>
              <a:rPr lang="en-US" dirty="0"/>
              <a:t>: which is directly proportional with the speed of conduction</a:t>
            </a:r>
            <a:r>
              <a:rPr lang="en-US" dirty="0" smtClean="0"/>
              <a:t>.</a:t>
            </a:r>
          </a:p>
          <a:p>
            <a:pPr marL="109728" indent="0">
              <a:buNone/>
            </a:pPr>
            <a:r>
              <a:rPr lang="en-US" dirty="0" smtClean="0"/>
              <a:t> </a:t>
            </a:r>
            <a:r>
              <a:rPr lang="en-US" dirty="0"/>
              <a:t>All peripheral nerves are mixed nerves ( the nerve contain many axons with different threshold levels and different diameter).</a:t>
            </a:r>
          </a:p>
          <a:p>
            <a:pPr marL="109728" indent="0">
              <a:buNone/>
            </a:pPr>
            <a:r>
              <a:rPr lang="en-US" sz="2900" b="1" dirty="0">
                <a:solidFill>
                  <a:srgbClr val="FFC000"/>
                </a:solidFill>
              </a:rPr>
              <a:t>Maximal stimulus</a:t>
            </a:r>
            <a:r>
              <a:rPr lang="en-US" dirty="0">
                <a:solidFill>
                  <a:srgbClr val="FFC000"/>
                </a:solidFill>
              </a:rPr>
              <a:t>: </a:t>
            </a:r>
            <a:r>
              <a:rPr lang="en-US" dirty="0"/>
              <a:t>is the stimulus when applied to nerve it will stimulate all axons in the nerve.</a:t>
            </a:r>
          </a:p>
          <a:p>
            <a:pPr marL="109728" indent="0">
              <a:buNone/>
            </a:pPr>
            <a:r>
              <a:rPr lang="en-US" sz="2900" b="1" dirty="0">
                <a:solidFill>
                  <a:srgbClr val="FFC000"/>
                </a:solidFill>
              </a:rPr>
              <a:t>Compound action potential: </a:t>
            </a:r>
            <a:r>
              <a:rPr lang="en-US" dirty="0"/>
              <a:t>Algebraic summation of all action potentials of all the axons in the mixed nerve.</a:t>
            </a:r>
          </a:p>
          <a:p>
            <a:pPr marL="109728" indent="0">
              <a:buNone/>
            </a:pPr>
            <a:r>
              <a:rPr lang="en-US" dirty="0" smtClean="0">
                <a:solidFill>
                  <a:srgbClr val="FF0000"/>
                </a:solidFill>
              </a:rPr>
              <a:t>2)_ </a:t>
            </a:r>
            <a:r>
              <a:rPr lang="en-US" dirty="0">
                <a:solidFill>
                  <a:srgbClr val="FF0000"/>
                </a:solidFill>
              </a:rPr>
              <a:t>Myelin sheath</a:t>
            </a:r>
            <a:r>
              <a:rPr lang="en-US" dirty="0"/>
              <a:t>: myelinated nerve is faster than un myelinated nerve because, myelin sheath is an insulator material, so the depolarization and repolarization will occur between two nods of </a:t>
            </a:r>
            <a:r>
              <a:rPr lang="en-US" dirty="0" err="1"/>
              <a:t>Ranveir</a:t>
            </a:r>
            <a:r>
              <a:rPr lang="en-US" dirty="0"/>
              <a:t>, the action potential in myelinated nerve will jump and called </a:t>
            </a:r>
            <a:r>
              <a:rPr lang="en-US" dirty="0" err="1"/>
              <a:t>Saltotary</a:t>
            </a:r>
            <a:r>
              <a:rPr lang="en-US" dirty="0"/>
              <a:t> conduction, while in un myelinated nerve the action potential will walk.</a:t>
            </a:r>
          </a:p>
          <a:p>
            <a:pPr marL="109728" indent="0">
              <a:buNone/>
            </a:pPr>
            <a:r>
              <a:rPr lang="en-US" dirty="0" smtClean="0">
                <a:solidFill>
                  <a:srgbClr val="FF0000"/>
                </a:solidFill>
              </a:rPr>
              <a:t>3). </a:t>
            </a:r>
            <a:r>
              <a:rPr lang="en-US" dirty="0">
                <a:solidFill>
                  <a:srgbClr val="FF0000"/>
                </a:solidFill>
              </a:rPr>
              <a:t>Hypoxia </a:t>
            </a:r>
            <a:r>
              <a:rPr lang="en-US" dirty="0"/>
              <a:t>( low O2 to the tissue) , it depress the conduction.</a:t>
            </a:r>
          </a:p>
          <a:p>
            <a:pPr marL="109728" indent="0">
              <a:buNone/>
            </a:pPr>
            <a:r>
              <a:rPr lang="en-US" dirty="0" smtClean="0">
                <a:solidFill>
                  <a:srgbClr val="FF0000"/>
                </a:solidFill>
              </a:rPr>
              <a:t>4). </a:t>
            </a:r>
            <a:r>
              <a:rPr lang="en-US" dirty="0">
                <a:solidFill>
                  <a:srgbClr val="FF0000"/>
                </a:solidFill>
              </a:rPr>
              <a:t>Local anesthesia.</a:t>
            </a:r>
          </a:p>
          <a:p>
            <a:pPr marL="109728" indent="0">
              <a:buNone/>
            </a:pPr>
            <a:r>
              <a:rPr lang="en-US" dirty="0" smtClean="0">
                <a:solidFill>
                  <a:srgbClr val="FF0000"/>
                </a:solidFill>
              </a:rPr>
              <a:t>5). </a:t>
            </a:r>
            <a:r>
              <a:rPr lang="en-US" dirty="0">
                <a:solidFill>
                  <a:srgbClr val="FF0000"/>
                </a:solidFill>
              </a:rPr>
              <a:t>Temperature</a:t>
            </a:r>
            <a:r>
              <a:rPr lang="en-US" dirty="0"/>
              <a:t>.</a:t>
            </a:r>
          </a:p>
          <a:p>
            <a:endParaRPr lang="ar-IQ" dirty="0"/>
          </a:p>
        </p:txBody>
      </p:sp>
    </p:spTree>
    <p:extLst>
      <p:ext uri="{BB962C8B-B14F-4D97-AF65-F5344CB8AC3E}">
        <p14:creationId xmlns:p14="http://schemas.microsoft.com/office/powerpoint/2010/main" val="23398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wipe(down)">
                                      <p:cBhvr>
                                        <p:cTn id="10" dur="500"/>
                                        <p:tgtEl>
                                          <p:spTgt spid="2">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wipe(down)">
                                      <p:cBhvr>
                                        <p:cTn id="13" dur="500"/>
                                        <p:tgtEl>
                                          <p:spTgt spid="2">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wipe(down)">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heel(1)">
                                      <p:cBhvr>
                                        <p:cTn id="2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924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24200"/>
            <a:ext cx="9144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49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9600" y="304800"/>
            <a:ext cx="8229600" cy="2308324"/>
          </a:xfrm>
          <a:prstGeom prst="rect">
            <a:avLst/>
          </a:prstGeom>
        </p:spPr>
        <p:txBody>
          <a:bodyPr wrap="square">
            <a:spAutoFit/>
          </a:bodyPr>
          <a:lstStyle/>
          <a:p>
            <a:r>
              <a:rPr lang="en-US" dirty="0"/>
              <a:t>Neurons occur in a wide variety of shapes and sizes, but they share common features.  They all possess 4 parts:</a:t>
            </a:r>
          </a:p>
          <a:p>
            <a:r>
              <a:rPr lang="en-US" b="1" dirty="0">
                <a:solidFill>
                  <a:srgbClr val="FF0000"/>
                </a:solidFill>
              </a:rPr>
              <a:t>1. Cell Body ( Soma):</a:t>
            </a:r>
            <a:r>
              <a:rPr lang="en-US" dirty="0">
                <a:solidFill>
                  <a:srgbClr val="FF0000"/>
                </a:solidFill>
              </a:rPr>
              <a:t> </a:t>
            </a:r>
            <a:r>
              <a:rPr lang="en-US" dirty="0"/>
              <a:t>It contains  nucleus &amp; organelles </a:t>
            </a:r>
          </a:p>
          <a:p>
            <a:r>
              <a:rPr lang="en-US" dirty="0"/>
              <a:t>  → provide energy  &amp; sustain metabolic   activity of cells.</a:t>
            </a:r>
          </a:p>
          <a:p>
            <a:r>
              <a:rPr lang="en-US" b="1" dirty="0">
                <a:solidFill>
                  <a:srgbClr val="FF0000"/>
                </a:solidFill>
              </a:rPr>
              <a:t>2. Dendrites:- </a:t>
            </a:r>
            <a:r>
              <a:rPr lang="en-US" dirty="0"/>
              <a:t>Usually 5-7 process (or  more) highly branched (up to </a:t>
            </a:r>
          </a:p>
          <a:p>
            <a:r>
              <a:rPr lang="en-US" dirty="0"/>
              <a:t>  400,000) →  to increased surface area.</a:t>
            </a:r>
          </a:p>
          <a:p>
            <a:r>
              <a:rPr lang="en-US" dirty="0"/>
              <a:t>  receive most input &amp;  Transmit impulses toward cell   body only.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4582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0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321491"/>
          </a:xfrm>
        </p:spPr>
        <p:txBody>
          <a:bodyPr>
            <a:normAutofit/>
          </a:bodyPr>
          <a:lstStyle/>
          <a:p>
            <a:pPr marL="109728" indent="0">
              <a:buNone/>
            </a:pPr>
            <a:r>
              <a:rPr lang="en-US" sz="1800" dirty="0">
                <a:solidFill>
                  <a:srgbClr val="FF0000"/>
                </a:solidFill>
              </a:rPr>
              <a:t>3. Axon </a:t>
            </a:r>
            <a:r>
              <a:rPr lang="en-US" sz="1800" dirty="0"/>
              <a:t>= Nerve Fiber:</a:t>
            </a:r>
          </a:p>
          <a:p>
            <a:r>
              <a:rPr lang="en-US" sz="1800" dirty="0"/>
              <a:t>-  Usually single &amp; long (few </a:t>
            </a:r>
            <a:r>
              <a:rPr lang="en-US" sz="1800" dirty="0" err="1"/>
              <a:t>μm</a:t>
            </a:r>
            <a:r>
              <a:rPr lang="en-US" sz="1800" dirty="0"/>
              <a:t> to </a:t>
            </a:r>
            <a:r>
              <a:rPr lang="en-US" sz="1800" dirty="0" smtClean="0"/>
              <a:t>1m</a:t>
            </a:r>
            <a:r>
              <a:rPr lang="en-US" sz="1800" dirty="0"/>
              <a:t>).</a:t>
            </a:r>
          </a:p>
          <a:p>
            <a:r>
              <a:rPr lang="en-US" sz="1800" dirty="0"/>
              <a:t>-  Transmits impulses away from soma toward target cell.</a:t>
            </a:r>
          </a:p>
          <a:p>
            <a:r>
              <a:rPr lang="en-US" sz="1800" dirty="0"/>
              <a:t>-  </a:t>
            </a:r>
            <a:r>
              <a:rPr lang="en-US" sz="1800" dirty="0">
                <a:solidFill>
                  <a:srgbClr val="FF0000"/>
                </a:solidFill>
              </a:rPr>
              <a:t>Axon hillock or initial segment </a:t>
            </a:r>
            <a:r>
              <a:rPr lang="en-US" sz="1800" dirty="0"/>
              <a:t>(= beginning of axon + part of </a:t>
            </a:r>
            <a:r>
              <a:rPr lang="en-US" sz="1800" dirty="0" smtClean="0"/>
              <a:t>soma </a:t>
            </a:r>
            <a:r>
              <a:rPr lang="en-US" sz="1800" dirty="0"/>
              <a:t>where axon joins it) is the trigger zone where electric signals </a:t>
            </a:r>
            <a:r>
              <a:rPr lang="en-US" sz="1800" dirty="0" smtClean="0"/>
              <a:t>are  </a:t>
            </a:r>
            <a:r>
              <a:rPr lang="en-US" sz="1800" dirty="0"/>
              <a:t>generated in most neurons. Signals are then propagated along axon</a:t>
            </a:r>
            <a:r>
              <a:rPr lang="en-US" sz="1800" dirty="0" smtClean="0"/>
              <a:t>.</a:t>
            </a:r>
            <a:endParaRPr lang="en-US" sz="1800" dirty="0"/>
          </a:p>
          <a:p>
            <a:r>
              <a:rPr lang="en-US" sz="1800" dirty="0"/>
              <a:t>- Near its end the axon undergoes branching.  </a:t>
            </a:r>
          </a:p>
          <a:p>
            <a:endParaRPr lang="en-US" sz="1800" dirty="0"/>
          </a:p>
          <a:p>
            <a:pPr marL="109728" indent="0">
              <a:buNone/>
            </a:pPr>
            <a:r>
              <a:rPr lang="en-US" sz="1800" dirty="0">
                <a:solidFill>
                  <a:srgbClr val="FF0000"/>
                </a:solidFill>
              </a:rPr>
              <a:t>4. Axon Terminal </a:t>
            </a:r>
          </a:p>
          <a:p>
            <a:r>
              <a:rPr lang="en-US" sz="1800" dirty="0"/>
              <a:t>-  Each branch of the axon ends in an axon terminal.</a:t>
            </a:r>
          </a:p>
          <a:p>
            <a:r>
              <a:rPr lang="en-US" sz="1800" dirty="0"/>
              <a:t>-  Responsible for the release of neurotransmitters (NT) from axon</a:t>
            </a:r>
            <a:r>
              <a:rPr lang="en-US" sz="1800" dirty="0" smtClean="0"/>
              <a:t>. </a:t>
            </a:r>
            <a:r>
              <a:rPr lang="en-US" sz="1800" dirty="0"/>
              <a:t>NT diffuse out of the axon terminal to next neuron or to a target cell</a:t>
            </a:r>
          </a:p>
        </p:txBody>
      </p:sp>
    </p:spTree>
    <p:extLst>
      <p:ext uri="{BB962C8B-B14F-4D97-AF65-F5344CB8AC3E}">
        <p14:creationId xmlns:p14="http://schemas.microsoft.com/office/powerpoint/2010/main" val="180221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81000" y="381000"/>
            <a:ext cx="8763000" cy="5626291"/>
          </a:xfrm>
        </p:spPr>
        <p:txBody>
          <a:bodyPr>
            <a:normAutofit/>
          </a:bodyPr>
          <a:lstStyle/>
          <a:p>
            <a:pPr marL="109728" indent="0">
              <a:buNone/>
            </a:pPr>
            <a:r>
              <a:rPr lang="en-US" sz="1800" b="1" i="1" dirty="0" smtClean="0">
                <a:solidFill>
                  <a:srgbClr val="FF0000"/>
                </a:solidFill>
              </a:rPr>
              <a:t>2.Supporting </a:t>
            </a:r>
            <a:r>
              <a:rPr lang="en-US" sz="1800" b="1" i="1" dirty="0">
                <a:solidFill>
                  <a:srgbClr val="FF0000"/>
                </a:solidFill>
              </a:rPr>
              <a:t>cells:</a:t>
            </a:r>
          </a:p>
          <a:p>
            <a:pPr marL="109728" indent="0">
              <a:buNone/>
            </a:pPr>
            <a:r>
              <a:rPr lang="en-US" sz="1800" dirty="0" smtClean="0"/>
              <a:t>There  </a:t>
            </a:r>
            <a:r>
              <a:rPr lang="en-US" sz="1800" dirty="0"/>
              <a:t>are </a:t>
            </a:r>
            <a:r>
              <a:rPr lang="en-US" sz="1800" dirty="0">
                <a:solidFill>
                  <a:srgbClr val="FFC000"/>
                </a:solidFill>
              </a:rPr>
              <a:t>sex categories </a:t>
            </a:r>
            <a:r>
              <a:rPr lang="en-US" sz="1800" dirty="0"/>
              <a:t>of supporting cells:</a:t>
            </a:r>
          </a:p>
          <a:p>
            <a:pPr marL="109728" indent="0">
              <a:buNone/>
            </a:pPr>
            <a:r>
              <a:rPr lang="en-US" sz="1800" dirty="0" smtClean="0">
                <a:solidFill>
                  <a:srgbClr val="FF0000"/>
                </a:solidFill>
              </a:rPr>
              <a:t>1.Schwann </a:t>
            </a:r>
            <a:r>
              <a:rPr lang="en-US" sz="1800" dirty="0">
                <a:solidFill>
                  <a:srgbClr val="FF0000"/>
                </a:solidFill>
              </a:rPr>
              <a:t>cells </a:t>
            </a:r>
            <a:r>
              <a:rPr lang="en-US" sz="1800" dirty="0"/>
              <a:t>, which form myelin sheaths around peripheral axons</a:t>
            </a:r>
            <a:r>
              <a:rPr lang="en-US" sz="1800" dirty="0" smtClean="0"/>
              <a:t>.</a:t>
            </a:r>
            <a:endParaRPr lang="en-US" sz="1800" dirty="0"/>
          </a:p>
          <a:p>
            <a:pPr marL="109728" indent="0">
              <a:buNone/>
            </a:pPr>
            <a:r>
              <a:rPr lang="en-US" sz="1800" dirty="0">
                <a:solidFill>
                  <a:srgbClr val="FF0000"/>
                </a:solidFill>
              </a:rPr>
              <a:t>2. Satellite cells </a:t>
            </a:r>
            <a:r>
              <a:rPr lang="en-US" sz="1800" dirty="0"/>
              <a:t>or ganglionic </a:t>
            </a:r>
            <a:r>
              <a:rPr lang="en-US" sz="1800" dirty="0" err="1"/>
              <a:t>gliocytes</a:t>
            </a:r>
            <a:r>
              <a:rPr lang="en-US" sz="1800" dirty="0"/>
              <a:t> , which support neuron cells bodies within the ganglia of the </a:t>
            </a:r>
            <a:r>
              <a:rPr lang="en-US" sz="1800" u="sng" dirty="0"/>
              <a:t>PNS</a:t>
            </a:r>
            <a:r>
              <a:rPr lang="en-US" sz="1800" u="sng" dirty="0" smtClean="0"/>
              <a:t>.</a:t>
            </a:r>
          </a:p>
          <a:p>
            <a:pPr marL="109728" indent="0">
              <a:buNone/>
            </a:pPr>
            <a:r>
              <a:rPr lang="en-US" sz="1800" dirty="0">
                <a:solidFill>
                  <a:srgbClr val="FF0000"/>
                </a:solidFill>
              </a:rPr>
              <a:t>3. </a:t>
            </a:r>
            <a:r>
              <a:rPr lang="en-US" sz="1800" dirty="0" err="1">
                <a:solidFill>
                  <a:srgbClr val="FF0000"/>
                </a:solidFill>
              </a:rPr>
              <a:t>Oligodendrocytes</a:t>
            </a:r>
            <a:r>
              <a:rPr lang="en-US" sz="1800" dirty="0">
                <a:solidFill>
                  <a:srgbClr val="FF0000"/>
                </a:solidFill>
              </a:rPr>
              <a:t>, </a:t>
            </a:r>
            <a:r>
              <a:rPr lang="en-US" sz="1800" dirty="0"/>
              <a:t>which form myelin sheaths around axons of </a:t>
            </a:r>
            <a:r>
              <a:rPr lang="en-US" sz="1800" u="sng" dirty="0"/>
              <a:t>CNS</a:t>
            </a:r>
            <a:r>
              <a:rPr lang="en-US" sz="1800" dirty="0"/>
              <a:t>. </a:t>
            </a:r>
            <a:r>
              <a:rPr lang="en-US" sz="1800" dirty="0" smtClean="0"/>
              <a:t> Unlike </a:t>
            </a:r>
            <a:r>
              <a:rPr lang="en-US" sz="1800" dirty="0"/>
              <a:t>Schwann cells, they may branch to form myelin on up to </a:t>
            </a:r>
            <a:r>
              <a:rPr lang="en-US" sz="1800" dirty="0" smtClean="0"/>
              <a:t>40 axons</a:t>
            </a:r>
            <a:endParaRPr lang="en-US" sz="1800" dirty="0"/>
          </a:p>
          <a:p>
            <a:pPr marL="109728" indent="0">
              <a:buNone/>
            </a:pPr>
            <a:endParaRPr lang="en-US" sz="1800" u="sng" dirty="0"/>
          </a:p>
          <a:p>
            <a:pPr marL="109728" indent="0">
              <a:buNone/>
            </a:pPr>
            <a:endParaRPr lang="en-US" sz="1800" dirty="0"/>
          </a:p>
          <a:p>
            <a:endParaRPr lang="ar-IQ"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0"/>
            <a:ext cx="74676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228600"/>
            <a:ext cx="8382000" cy="5778691"/>
          </a:xfrm>
        </p:spPr>
        <p:txBody>
          <a:bodyPr>
            <a:normAutofit/>
          </a:bodyPr>
          <a:lstStyle/>
          <a:p>
            <a:pPr marL="109728" indent="0">
              <a:buNone/>
            </a:pPr>
            <a:r>
              <a:rPr lang="en-US" dirty="0" smtClean="0">
                <a:solidFill>
                  <a:srgbClr val="FF0000"/>
                </a:solidFill>
              </a:rPr>
              <a:t>4</a:t>
            </a:r>
            <a:r>
              <a:rPr lang="en-US" dirty="0">
                <a:solidFill>
                  <a:srgbClr val="FF0000"/>
                </a:solidFill>
              </a:rPr>
              <a:t>. Microglia, </a:t>
            </a:r>
            <a:r>
              <a:rPr lang="en-US" dirty="0"/>
              <a:t>which </a:t>
            </a:r>
            <a:r>
              <a:rPr lang="en-US" dirty="0" err="1"/>
              <a:t>migrat</a:t>
            </a:r>
            <a:r>
              <a:rPr lang="en-US" dirty="0"/>
              <a:t> through the CNS and </a:t>
            </a:r>
            <a:r>
              <a:rPr lang="en-US" dirty="0" err="1"/>
              <a:t>phagocytose</a:t>
            </a:r>
            <a:r>
              <a:rPr lang="en-US" dirty="0"/>
              <a:t> foreign and degenerated material</a:t>
            </a:r>
            <a:r>
              <a:rPr lang="en-US" dirty="0" smtClean="0"/>
              <a:t>.</a:t>
            </a:r>
            <a:endParaRPr lang="en-US" dirty="0"/>
          </a:p>
          <a:p>
            <a:pPr marL="109728" indent="0">
              <a:buNone/>
            </a:pPr>
            <a:r>
              <a:rPr lang="en-US" dirty="0">
                <a:solidFill>
                  <a:srgbClr val="FF0000"/>
                </a:solidFill>
              </a:rPr>
              <a:t>5. Astrocytes, </a:t>
            </a:r>
            <a:r>
              <a:rPr lang="en-US" dirty="0"/>
              <a:t>which help to regulate the external environment of neurons in the CNS</a:t>
            </a:r>
            <a:r>
              <a:rPr lang="en-US" dirty="0" smtClean="0"/>
              <a:t>.</a:t>
            </a:r>
            <a:endParaRPr lang="en-US" dirty="0"/>
          </a:p>
          <a:p>
            <a:pPr marL="109728" indent="0">
              <a:buNone/>
            </a:pPr>
            <a:r>
              <a:rPr lang="en-US" dirty="0">
                <a:solidFill>
                  <a:srgbClr val="FF0000"/>
                </a:solidFill>
              </a:rPr>
              <a:t>6. Ependymal cells</a:t>
            </a:r>
            <a:r>
              <a:rPr lang="en-US" dirty="0"/>
              <a:t>, which line the cavities of the brain and the central canal of the spinal cord.</a:t>
            </a:r>
          </a:p>
          <a:p>
            <a:pPr marL="109728" indent="0">
              <a:buNone/>
            </a:pPr>
            <a:endParaRPr lang="en-US" dirty="0" smtClean="0"/>
          </a:p>
          <a:p>
            <a:r>
              <a:rPr lang="en-US" sz="2000" dirty="0"/>
              <a:t>Axons of most (but not all) neurons are coated by a protective layer = myelin sheath </a:t>
            </a:r>
            <a:r>
              <a:rPr lang="en-US" sz="2000" dirty="0" smtClean="0"/>
              <a:t> termed as  </a:t>
            </a:r>
            <a:r>
              <a:rPr lang="en-US" sz="2000" dirty="0"/>
              <a:t>“</a:t>
            </a:r>
            <a:r>
              <a:rPr lang="en-US" sz="2000" dirty="0">
                <a:solidFill>
                  <a:srgbClr val="FF0000"/>
                </a:solidFill>
              </a:rPr>
              <a:t>myelinated</a:t>
            </a:r>
            <a:r>
              <a:rPr lang="en-US" sz="2000" dirty="0"/>
              <a:t> neurons”.</a:t>
            </a:r>
          </a:p>
          <a:p>
            <a:r>
              <a:rPr lang="en-US" sz="2000" dirty="0"/>
              <a:t>Myelin sheath is formed by the following cells:</a:t>
            </a:r>
          </a:p>
          <a:p>
            <a:r>
              <a:rPr lang="en-US" sz="2000" dirty="0"/>
              <a:t>	1. In peripheral NS (PNS): by Schwann cells</a:t>
            </a:r>
          </a:p>
          <a:p>
            <a:r>
              <a:rPr lang="en-US" sz="2000" dirty="0"/>
              <a:t>	2. In central NS (CNS): by </a:t>
            </a:r>
            <a:r>
              <a:rPr lang="en-US" sz="2000" dirty="0" err="1"/>
              <a:t>oligodendrocytes</a:t>
            </a:r>
            <a:r>
              <a:rPr lang="en-US" sz="2000" dirty="0"/>
              <a:t>.</a:t>
            </a:r>
          </a:p>
          <a:p>
            <a:endParaRPr lang="ar-IQ" dirty="0"/>
          </a:p>
        </p:txBody>
      </p:sp>
    </p:spTree>
    <p:extLst>
      <p:ext uri="{BB962C8B-B14F-4D97-AF65-F5344CB8AC3E}">
        <p14:creationId xmlns:p14="http://schemas.microsoft.com/office/powerpoint/2010/main" val="36310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1000"/>
                                        <p:tgtEl>
                                          <p:spTgt spid="2">
                                            <p:txEl>
                                              <p:pRg st="7" end="7"/>
                                            </p:txEl>
                                          </p:spTgt>
                                        </p:tgtEl>
                                      </p:cBhvr>
                                    </p:animEffect>
                                    <p:anim calcmode="lin" valueType="num">
                                      <p:cBhvr>
                                        <p:cTn id="2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8600"/>
            <a:ext cx="8991600" cy="6477000"/>
          </a:xfrm>
        </p:spPr>
        <p:txBody>
          <a:bodyPr>
            <a:normAutofit/>
          </a:bodyPr>
          <a:lstStyle/>
          <a:p>
            <a:endParaRPr lang="en-US" sz="1800" dirty="0"/>
          </a:p>
          <a:p>
            <a:pPr marL="109728" indent="0">
              <a:buNone/>
            </a:pPr>
            <a:r>
              <a:rPr lang="en-US" sz="1800" dirty="0">
                <a:solidFill>
                  <a:srgbClr val="FF0000"/>
                </a:solidFill>
              </a:rPr>
              <a:t>Schwann </a:t>
            </a:r>
            <a:r>
              <a:rPr lang="en-US" sz="1800" dirty="0" smtClean="0">
                <a:solidFill>
                  <a:srgbClr val="FF0000"/>
                </a:solidFill>
              </a:rPr>
              <a:t>Cells</a:t>
            </a:r>
            <a:endParaRPr lang="en-US" sz="1800" dirty="0"/>
          </a:p>
          <a:p>
            <a:r>
              <a:rPr lang="en-US" sz="1800" dirty="0"/>
              <a:t>- They are glia-like cells.</a:t>
            </a:r>
          </a:p>
          <a:p>
            <a:r>
              <a:rPr lang="en-US" sz="1800" dirty="0"/>
              <a:t>- During embryonic development, these cells attach to growing </a:t>
            </a:r>
            <a:r>
              <a:rPr lang="en-US" sz="1800" dirty="0" smtClean="0"/>
              <a:t>axons  </a:t>
            </a:r>
            <a:r>
              <a:rPr lang="en-US" sz="1800" dirty="0"/>
              <a:t>&amp; wrap around them → concentric layers of plasma membrane.</a:t>
            </a:r>
          </a:p>
          <a:p>
            <a:r>
              <a:rPr lang="en-US" sz="1800" dirty="0"/>
              <a:t>- Myelin sheath of an axon is formed of many Schwann cells that </a:t>
            </a:r>
            <a:r>
              <a:rPr lang="en-US" sz="1800" dirty="0" smtClean="0"/>
              <a:t>align themselves </a:t>
            </a:r>
            <a:r>
              <a:rPr lang="en-US" sz="1800" dirty="0"/>
              <a:t>along length of axon.</a:t>
            </a:r>
          </a:p>
          <a:p>
            <a:r>
              <a:rPr lang="en-US" sz="1800" dirty="0"/>
              <a:t>- Nucleus is located in outermost layer. Each segment is </a:t>
            </a:r>
            <a:r>
              <a:rPr lang="en-US" sz="1800" dirty="0" smtClean="0"/>
              <a:t>separated from </a:t>
            </a:r>
            <a:r>
              <a:rPr lang="en-US" sz="1800" dirty="0"/>
              <a:t>the next by a small </a:t>
            </a:r>
            <a:r>
              <a:rPr lang="en-US" sz="1800" dirty="0" smtClean="0">
                <a:solidFill>
                  <a:srgbClr val="FF0000"/>
                </a:solidFill>
              </a:rPr>
              <a:t>un myelinated</a:t>
            </a:r>
            <a:r>
              <a:rPr lang="en-US" sz="1800" dirty="0" smtClean="0"/>
              <a:t> </a:t>
            </a:r>
            <a:r>
              <a:rPr lang="en-US" sz="1800" dirty="0"/>
              <a:t>segment called </a:t>
            </a:r>
            <a:r>
              <a:rPr lang="en-US" sz="1800" dirty="0">
                <a:solidFill>
                  <a:srgbClr val="FF0000"/>
                </a:solidFill>
              </a:rPr>
              <a:t>node of </a:t>
            </a:r>
            <a:r>
              <a:rPr lang="en-US" sz="1800" dirty="0" smtClean="0">
                <a:solidFill>
                  <a:srgbClr val="FF0000"/>
                </a:solidFill>
              </a:rPr>
              <a:t> </a:t>
            </a:r>
            <a:r>
              <a:rPr lang="en-US" sz="1800" dirty="0">
                <a:solidFill>
                  <a:srgbClr val="FF0000"/>
                </a:solidFill>
              </a:rPr>
              <a:t>Ranvier.</a:t>
            </a:r>
          </a:p>
          <a:p>
            <a:r>
              <a:rPr lang="en-US" sz="1800" dirty="0"/>
              <a:t>- Plasma membrane of Schwann cells is  80% lipid → myelin sheath </a:t>
            </a:r>
            <a:r>
              <a:rPr lang="en-US" sz="1800" dirty="0" smtClean="0"/>
              <a:t>is </a:t>
            </a:r>
            <a:r>
              <a:rPr lang="en-US" sz="1800" dirty="0"/>
              <a:t>mostly lipid → appears glistening white to the naked eye</a:t>
            </a:r>
            <a:r>
              <a:rPr lang="en-US" sz="1800" dirty="0" smtClean="0"/>
              <a:t>.</a:t>
            </a:r>
            <a:endParaRPr lang="en-US" sz="1800" dirty="0">
              <a:solidFill>
                <a:prstClr val="black"/>
              </a:solidFill>
            </a:endParaRPr>
          </a:p>
          <a:p>
            <a:pPr marL="109728" lvl="0" indent="0">
              <a:buClr>
                <a:srgbClr val="7FD13B"/>
              </a:buClr>
              <a:buNone/>
            </a:pPr>
            <a:r>
              <a:rPr lang="en-US" sz="1800" dirty="0">
                <a:solidFill>
                  <a:prstClr val="black"/>
                </a:solidFill>
              </a:rPr>
              <a:t>  </a:t>
            </a:r>
            <a:r>
              <a:rPr lang="en-US" sz="1800" b="1" i="1" u="sng" dirty="0">
                <a:solidFill>
                  <a:srgbClr val="FF0000"/>
                </a:solidFill>
              </a:rPr>
              <a:t>Function of myelin sheath:</a:t>
            </a:r>
          </a:p>
          <a:p>
            <a:pPr marL="109728" lvl="0" indent="0">
              <a:buClr>
                <a:srgbClr val="7FD13B"/>
              </a:buClr>
              <a:buNone/>
            </a:pPr>
            <a:r>
              <a:rPr lang="en-US" sz="1800" dirty="0">
                <a:solidFill>
                  <a:prstClr val="black"/>
                </a:solidFill>
              </a:rPr>
              <a:t>  </a:t>
            </a:r>
            <a:r>
              <a:rPr lang="en-US" sz="1800" b="1" dirty="0">
                <a:solidFill>
                  <a:prstClr val="black"/>
                </a:solidFill>
              </a:rPr>
              <a:t>1. Myelin sheath helps to insulate axons &amp; prevents cross-stimulation of adjacent axons</a:t>
            </a:r>
            <a:r>
              <a:rPr lang="en-US" sz="1800" b="1" dirty="0" smtClean="0">
                <a:solidFill>
                  <a:prstClr val="black"/>
                </a:solidFill>
              </a:rPr>
              <a:t>.</a:t>
            </a:r>
            <a:endParaRPr lang="en-US" sz="1800" b="1" dirty="0">
              <a:solidFill>
                <a:prstClr val="black"/>
              </a:solidFill>
            </a:endParaRPr>
          </a:p>
          <a:p>
            <a:pPr marL="109728" lvl="0" indent="0">
              <a:buClr>
                <a:srgbClr val="7FD13B"/>
              </a:buClr>
              <a:buNone/>
            </a:pPr>
            <a:r>
              <a:rPr lang="en-US" sz="1800" b="1" dirty="0">
                <a:solidFill>
                  <a:prstClr val="black"/>
                </a:solidFill>
              </a:rPr>
              <a:t>  2. Myelin sheath allows nerve impulses to travel with great speed down the axons, “jumping” from one node of Ranvier to the next</a:t>
            </a:r>
            <a:r>
              <a:rPr lang="en-US" sz="1800" dirty="0">
                <a:solidFill>
                  <a:prstClr val="black"/>
                </a:solidFill>
              </a:rPr>
              <a:t>.</a:t>
            </a:r>
          </a:p>
          <a:p>
            <a:pPr marL="109728" lvl="0" indent="0">
              <a:buClr>
                <a:srgbClr val="7FD13B"/>
              </a:buClr>
              <a:buNone/>
            </a:pPr>
            <a:endParaRPr lang="en-US" sz="1800" dirty="0">
              <a:solidFill>
                <a:prstClr val="black"/>
              </a:solidFill>
            </a:endParaRPr>
          </a:p>
          <a:p>
            <a:pPr marL="109728" lvl="0" indent="0">
              <a:buClr>
                <a:srgbClr val="7FD13B"/>
              </a:buClr>
              <a:buNone/>
            </a:pPr>
            <a:r>
              <a:rPr lang="en-US" sz="1800" dirty="0">
                <a:solidFill>
                  <a:prstClr val="black"/>
                </a:solidFill>
              </a:rPr>
              <a:t>  ***Some nerve fibers are </a:t>
            </a:r>
            <a:r>
              <a:rPr lang="en-US" sz="1800" dirty="0">
                <a:solidFill>
                  <a:srgbClr val="FF0000"/>
                </a:solidFill>
              </a:rPr>
              <a:t>“</a:t>
            </a:r>
            <a:r>
              <a:rPr lang="en-US" sz="1800" dirty="0" smtClean="0">
                <a:solidFill>
                  <a:srgbClr val="FF0000"/>
                </a:solidFill>
              </a:rPr>
              <a:t>un myelinated</a:t>
            </a:r>
            <a:r>
              <a:rPr lang="en-US" sz="1800" dirty="0">
                <a:solidFill>
                  <a:prstClr val="black"/>
                </a:solidFill>
              </a:rPr>
              <a:t>”.  Their axons are covered by a Schwann cell, but there are no multiple wrappings of membrane which</a:t>
            </a:r>
          </a:p>
          <a:p>
            <a:pPr marL="109728" lvl="0" indent="0">
              <a:buClr>
                <a:srgbClr val="7FD13B"/>
              </a:buClr>
              <a:buNone/>
            </a:pPr>
            <a:r>
              <a:rPr lang="en-US" sz="1800" dirty="0">
                <a:solidFill>
                  <a:prstClr val="black"/>
                </a:solidFill>
              </a:rPr>
              <a:t>  produces myelin.  These axons conduct impulses at a </a:t>
            </a:r>
            <a:r>
              <a:rPr lang="en-US" sz="1800" dirty="0">
                <a:solidFill>
                  <a:srgbClr val="FF0000"/>
                </a:solidFill>
              </a:rPr>
              <a:t>much lower rate</a:t>
            </a:r>
            <a:r>
              <a:rPr lang="en-US" sz="1800" dirty="0">
                <a:solidFill>
                  <a:prstClr val="black"/>
                </a:solidFill>
              </a:rPr>
              <a:t>.</a:t>
            </a:r>
          </a:p>
          <a:p>
            <a:pPr marL="109728" lvl="0" indent="0">
              <a:buClr>
                <a:srgbClr val="7FD13B"/>
              </a:buClr>
              <a:buNone/>
            </a:pPr>
            <a:endParaRPr lang="en-US" sz="1800" dirty="0">
              <a:solidFill>
                <a:prstClr val="black"/>
              </a:solidFill>
            </a:endParaRPr>
          </a:p>
          <a:p>
            <a:endParaRPr lang="en-US" sz="1800" dirty="0"/>
          </a:p>
          <a:p>
            <a:endParaRPr lang="en-US" sz="1800" dirty="0"/>
          </a:p>
        </p:txBody>
      </p:sp>
    </p:spTree>
    <p:extLst>
      <p:ext uri="{BB962C8B-B14F-4D97-AF65-F5344CB8AC3E}">
        <p14:creationId xmlns:p14="http://schemas.microsoft.com/office/powerpoint/2010/main" val="35519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 calcmode="lin" valueType="num">
                                      <p:cBhvr additive="base">
                                        <p:cTn id="1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 calcmode="lin" valueType="num">
                                      <p:cBhvr additive="base">
                                        <p:cTn id="1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 calcmode="lin" valueType="num">
                                      <p:cBhvr additive="base">
                                        <p:cTn id="1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 calcmode="lin" valueType="num">
                                      <p:cBhvr additive="base">
                                        <p:cTn id="2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2">
                                            <p:txEl>
                                              <p:pRg st="1" end="1"/>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2">
                                            <p:txEl>
                                              <p:pRg st="2" end="2"/>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
                                            <p:txEl>
                                              <p:pRg st="3" end="3"/>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2">
                                            <p:txEl>
                                              <p:pRg st="4" end="4"/>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2">
                                            <p:txEl>
                                              <p:pRg st="5" end="5"/>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 calcmode="lin" valueType="num">
                                      <p:cBhvr>
                                        <p:cTn id="5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0"/>
            <a:ext cx="3906734" cy="366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25" y="1371600"/>
            <a:ext cx="37112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000999"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مخصص 1">
      <a:dk1>
        <a:sysClr val="windowText" lastClr="000000"/>
      </a:dk1>
      <a:lt1>
        <a:sysClr val="window" lastClr="FFFFFF"/>
      </a:lt1>
      <a:dk2>
        <a:srgbClr val="4E5B6F"/>
      </a:dk2>
      <a:lt2>
        <a:srgbClr val="D6ECFF"/>
      </a:lt2>
      <a:accent1>
        <a:srgbClr val="7FD13B"/>
      </a:accent1>
      <a:accent2>
        <a:srgbClr val="51D9FF"/>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511</TotalTime>
  <Words>2597</Words>
  <Application>Microsoft Office PowerPoint</Application>
  <PresentationFormat>عرض على الشاشة (3:4)‏</PresentationFormat>
  <Paragraphs>149</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Concourse</vt:lpstr>
      <vt:lpstr> Physiology of Neuron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Neurophysiology</dc:title>
  <dc:creator>aaa</dc:creator>
  <cp:lastModifiedBy>ALI SAHIUNY</cp:lastModifiedBy>
  <cp:revision>55</cp:revision>
  <dcterms:created xsi:type="dcterms:W3CDTF">2017-04-22T18:28:34Z</dcterms:created>
  <dcterms:modified xsi:type="dcterms:W3CDTF">2021-02-09T19:42:59Z</dcterms:modified>
</cp:coreProperties>
</file>