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7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73" r:id="rId16"/>
    <p:sldId id="272" r:id="rId17"/>
    <p:sldId id="277" r:id="rId18"/>
    <p:sldId id="276" r:id="rId19"/>
    <p:sldId id="278" r:id="rId20"/>
    <p:sldId id="279" r:id="rId21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E285B-9FD0-4D65-BD31-CE2646353E9A}" type="datetimeFigureOut">
              <a:rPr lang="ar-IQ" smtClean="0"/>
              <a:pPr/>
              <a:t>27/06/1439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5788B-8CDF-4D4A-8A30-3114E6C6F7B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E285B-9FD0-4D65-BD31-CE2646353E9A}" type="datetimeFigureOut">
              <a:rPr lang="ar-IQ" smtClean="0"/>
              <a:pPr/>
              <a:t>27/06/1439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5788B-8CDF-4D4A-8A30-3114E6C6F7B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E285B-9FD0-4D65-BD31-CE2646353E9A}" type="datetimeFigureOut">
              <a:rPr lang="ar-IQ" smtClean="0"/>
              <a:pPr/>
              <a:t>27/06/1439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5788B-8CDF-4D4A-8A30-3114E6C6F7B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E285B-9FD0-4D65-BD31-CE2646353E9A}" type="datetimeFigureOut">
              <a:rPr lang="ar-IQ" smtClean="0"/>
              <a:pPr/>
              <a:t>27/06/1439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5788B-8CDF-4D4A-8A30-3114E6C6F7B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E285B-9FD0-4D65-BD31-CE2646353E9A}" type="datetimeFigureOut">
              <a:rPr lang="ar-IQ" smtClean="0"/>
              <a:pPr/>
              <a:t>27/06/1439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5788B-8CDF-4D4A-8A30-3114E6C6F7B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E285B-9FD0-4D65-BD31-CE2646353E9A}" type="datetimeFigureOut">
              <a:rPr lang="ar-IQ" smtClean="0"/>
              <a:pPr/>
              <a:t>27/06/1439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5788B-8CDF-4D4A-8A30-3114E6C6F7B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E285B-9FD0-4D65-BD31-CE2646353E9A}" type="datetimeFigureOut">
              <a:rPr lang="ar-IQ" smtClean="0"/>
              <a:pPr/>
              <a:t>27/06/1439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5788B-8CDF-4D4A-8A30-3114E6C6F7B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E285B-9FD0-4D65-BD31-CE2646353E9A}" type="datetimeFigureOut">
              <a:rPr lang="ar-IQ" smtClean="0"/>
              <a:pPr/>
              <a:t>27/06/1439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5788B-8CDF-4D4A-8A30-3114E6C6F7B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E285B-9FD0-4D65-BD31-CE2646353E9A}" type="datetimeFigureOut">
              <a:rPr lang="ar-IQ" smtClean="0"/>
              <a:pPr/>
              <a:t>27/06/1439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5788B-8CDF-4D4A-8A30-3114E6C6F7B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E285B-9FD0-4D65-BD31-CE2646353E9A}" type="datetimeFigureOut">
              <a:rPr lang="ar-IQ" smtClean="0"/>
              <a:pPr/>
              <a:t>27/06/1439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5788B-8CDF-4D4A-8A30-3114E6C6F7B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E285B-9FD0-4D65-BD31-CE2646353E9A}" type="datetimeFigureOut">
              <a:rPr lang="ar-IQ" smtClean="0"/>
              <a:pPr/>
              <a:t>27/06/1439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B35788B-8CDF-4D4A-8A30-3114E6C6F7B3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0EE285B-9FD0-4D65-BD31-CE2646353E9A}" type="datetimeFigureOut">
              <a:rPr lang="ar-IQ" smtClean="0"/>
              <a:pPr/>
              <a:t>27/06/1439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B35788B-8CDF-4D4A-8A30-3114E6C6F7B3}" type="slidenum">
              <a:rPr lang="ar-IQ" smtClean="0"/>
              <a:pPr/>
              <a:t>‹#›</a:t>
            </a:fld>
            <a:endParaRPr lang="ar-IQ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361656"/>
          </a:xfrm>
        </p:spPr>
        <p:txBody>
          <a:bodyPr/>
          <a:lstStyle/>
          <a:p>
            <a:r>
              <a:rPr lang="en-US" dirty="0" err="1" smtClean="0"/>
              <a:t>Antituberculosis</a:t>
            </a:r>
            <a:r>
              <a:rPr lang="en-US" dirty="0" smtClean="0"/>
              <a:t> Drugs 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0410961"/>
              </p:ext>
            </p:extLst>
          </p:nvPr>
        </p:nvGraphicFramePr>
        <p:xfrm>
          <a:off x="4716016" y="260648"/>
          <a:ext cx="3984104" cy="2804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84104"/>
              </a:tblGrid>
              <a:tr h="330892">
                <a:tc>
                  <a:txBody>
                    <a:bodyPr/>
                    <a:lstStyle/>
                    <a:p>
                      <a:r>
                        <a:rPr lang="ar-IQ" sz="4000" dirty="0" smtClean="0"/>
                        <a:t>المرحلة</a:t>
                      </a:r>
                      <a:r>
                        <a:rPr lang="ar-IQ" sz="4000" baseline="0" dirty="0" smtClean="0"/>
                        <a:t> الثالثة</a:t>
                      </a:r>
                      <a:endParaRPr lang="hi-IN" sz="4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30892">
                <a:tc>
                  <a:txBody>
                    <a:bodyPr/>
                    <a:lstStyle/>
                    <a:p>
                      <a:r>
                        <a:rPr lang="ar-IQ" sz="4000" dirty="0" smtClean="0"/>
                        <a:t>ادوية\</a:t>
                      </a:r>
                      <a:r>
                        <a:rPr lang="ar-IQ" sz="4000" dirty="0" err="1" smtClean="0"/>
                        <a:t>د.شهباء</a:t>
                      </a:r>
                      <a:endParaRPr lang="hi-IN" sz="4000" dirty="0"/>
                    </a:p>
                  </a:txBody>
                  <a:tcPr/>
                </a:tc>
              </a:tr>
              <a:tr h="492616">
                <a:tc>
                  <a:txBody>
                    <a:bodyPr/>
                    <a:lstStyle/>
                    <a:p>
                      <a:r>
                        <a:rPr lang="ar-IQ" sz="4000" dirty="0" smtClean="0"/>
                        <a:t>العدد5</a:t>
                      </a:r>
                      <a:endParaRPr lang="hi-IN" sz="4000" dirty="0"/>
                    </a:p>
                  </a:txBody>
                  <a:tcPr/>
                </a:tc>
              </a:tr>
              <a:tr h="330892">
                <a:tc>
                  <a:txBody>
                    <a:bodyPr/>
                    <a:lstStyle/>
                    <a:p>
                      <a:r>
                        <a:rPr lang="ar-IQ" sz="4000" dirty="0" smtClean="0"/>
                        <a:t>14\3\2018</a:t>
                      </a:r>
                      <a:endParaRPr lang="hi-IN" sz="4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مستطيل 4"/>
          <p:cNvSpPr/>
          <p:nvPr/>
        </p:nvSpPr>
        <p:spPr>
          <a:xfrm>
            <a:off x="1043608" y="404664"/>
            <a:ext cx="2880320" cy="86409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5400" dirty="0" smtClean="0">
                <a:solidFill>
                  <a:schemeClr val="bg1"/>
                </a:solidFill>
              </a:rPr>
              <a:t>تسلسل14</a:t>
            </a:r>
            <a:endParaRPr lang="hi-IN" sz="5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Rifampicin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buNone/>
            </a:pPr>
            <a:r>
              <a:rPr lang="en-US" b="1" dirty="0" smtClean="0"/>
              <a:t>Adverse reactions </a:t>
            </a:r>
          </a:p>
          <a:p>
            <a:pPr algn="l" rtl="0"/>
            <a:r>
              <a:rPr lang="en-US" dirty="0" smtClean="0"/>
              <a:t>Flushing, and itching with or without a rash.</a:t>
            </a:r>
          </a:p>
          <a:p>
            <a:pPr algn="l" rtl="0"/>
            <a:r>
              <a:rPr lang="en-US" dirty="0" smtClean="0"/>
              <a:t>Thrombocytopenia.</a:t>
            </a:r>
          </a:p>
          <a:p>
            <a:pPr algn="l" rtl="0"/>
            <a:r>
              <a:rPr lang="en-US" dirty="0" smtClean="0"/>
              <a:t>Hepatitis </a:t>
            </a:r>
          </a:p>
          <a:p>
            <a:pPr algn="l" rtl="0"/>
            <a:r>
              <a:rPr lang="en-US" dirty="0" smtClean="0"/>
              <a:t>Flu-like syndrome</a:t>
            </a:r>
          </a:p>
          <a:p>
            <a:pPr algn="l" rtl="0"/>
            <a:r>
              <a:rPr lang="en-US" dirty="0" smtClean="0"/>
              <a:t>Acute hemolytic anemia and thrombocytopenia. </a:t>
            </a:r>
          </a:p>
          <a:p>
            <a:pPr algn="l" rtl="0"/>
            <a:r>
              <a:rPr lang="en-US" dirty="0" smtClean="0"/>
              <a:t>Red discoloration of the urine tears and sputum contact lens.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err="1" smtClean="0"/>
              <a:t>Pyrazinamide</a:t>
            </a:r>
            <a:r>
              <a:rPr lang="en-US" dirty="0" smtClean="0"/>
              <a:t>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Is a </a:t>
            </a:r>
            <a:r>
              <a:rPr lang="en-US" dirty="0" err="1" smtClean="0"/>
              <a:t>synthetic,orally,bacteriocidal</a:t>
            </a:r>
            <a:r>
              <a:rPr lang="en-US" dirty="0" smtClean="0"/>
              <a:t>, and is included on first –choice combination regimens because of its particular ability to kill intracellular </a:t>
            </a:r>
            <a:r>
              <a:rPr lang="en-US" dirty="0" err="1" smtClean="0"/>
              <a:t>persisters</a:t>
            </a:r>
            <a:r>
              <a:rPr lang="en-US" dirty="0" smtClean="0"/>
              <a:t>, i.e. </a:t>
            </a:r>
            <a:r>
              <a:rPr lang="en-US" dirty="0" err="1" smtClean="0"/>
              <a:t>mycobactyeria</a:t>
            </a:r>
            <a:r>
              <a:rPr lang="en-US" dirty="0" smtClean="0"/>
              <a:t> that are dividing or semi-dormant, often within cells. 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err="1" smtClean="0"/>
              <a:t>Pyrazinamide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b="1" dirty="0" smtClean="0"/>
              <a:t>Mechanism of action </a:t>
            </a:r>
          </a:p>
          <a:p>
            <a:pPr algn="l" rtl="0">
              <a:buNone/>
            </a:pPr>
            <a:r>
              <a:rPr lang="en-US" dirty="0" smtClean="0"/>
              <a:t>Its action is dependent on the activity of </a:t>
            </a:r>
            <a:r>
              <a:rPr lang="en-US" dirty="0" err="1" smtClean="0"/>
              <a:t>intrabacterial</a:t>
            </a:r>
            <a:r>
              <a:rPr lang="en-US" dirty="0" smtClean="0"/>
              <a:t>  </a:t>
            </a:r>
            <a:r>
              <a:rPr lang="en-US" dirty="0" err="1" smtClean="0"/>
              <a:t>pyrazinamidase</a:t>
            </a:r>
            <a:r>
              <a:rPr lang="en-US" dirty="0" smtClean="0"/>
              <a:t>, which converts </a:t>
            </a:r>
            <a:r>
              <a:rPr lang="en-US" dirty="0" err="1" smtClean="0"/>
              <a:t>pyrazinamide</a:t>
            </a:r>
            <a:r>
              <a:rPr lang="en-US" dirty="0" smtClean="0"/>
              <a:t> to the active </a:t>
            </a:r>
            <a:r>
              <a:rPr lang="en-US" dirty="0" err="1" smtClean="0"/>
              <a:t>pyrazinoic</a:t>
            </a:r>
            <a:r>
              <a:rPr lang="en-US" dirty="0" smtClean="0"/>
              <a:t> acid; this enzyme is most effective in an acidic environment such as the interior of cells.</a:t>
            </a:r>
          </a:p>
          <a:p>
            <a:pPr algn="l" rtl="0">
              <a:buNone/>
            </a:pPr>
            <a:r>
              <a:rPr lang="en-US" dirty="0" smtClean="0"/>
              <a:t>Distributes throughout the body penetrate CSF.</a:t>
            </a:r>
            <a:endParaRPr lang="ar-IQ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Pyrazinamide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b="1" dirty="0" smtClean="0"/>
              <a:t>Adverse</a:t>
            </a:r>
            <a:r>
              <a:rPr lang="en-US" dirty="0" smtClean="0"/>
              <a:t> </a:t>
            </a:r>
            <a:r>
              <a:rPr lang="en-US" b="1" dirty="0" smtClean="0"/>
              <a:t>effects</a:t>
            </a:r>
          </a:p>
          <a:p>
            <a:pPr algn="l" rtl="0">
              <a:buNone/>
            </a:pPr>
            <a:r>
              <a:rPr lang="en-US" dirty="0" err="1" smtClean="0"/>
              <a:t>Hyperuricemia</a:t>
            </a:r>
            <a:r>
              <a:rPr lang="en-US" dirty="0" smtClean="0"/>
              <a:t> and </a:t>
            </a:r>
            <a:r>
              <a:rPr lang="en-US" dirty="0" err="1" smtClean="0"/>
              <a:t>arthralgia</a:t>
            </a:r>
            <a:r>
              <a:rPr lang="en-US" dirty="0" smtClean="0"/>
              <a:t> (gouty attack).</a:t>
            </a:r>
          </a:p>
          <a:p>
            <a:pPr algn="l" rtl="0">
              <a:buNone/>
            </a:pPr>
            <a:r>
              <a:rPr lang="en-US" dirty="0" smtClean="0"/>
              <a:t>Hepatitis </a:t>
            </a:r>
          </a:p>
          <a:p>
            <a:pPr algn="l" rtl="0">
              <a:buNone/>
            </a:pPr>
            <a:r>
              <a:rPr lang="en-US" dirty="0" err="1" smtClean="0"/>
              <a:t>Sideroblastic</a:t>
            </a:r>
            <a:r>
              <a:rPr lang="en-US" dirty="0" smtClean="0"/>
              <a:t> anemia and </a:t>
            </a:r>
            <a:r>
              <a:rPr lang="en-US" dirty="0" err="1" smtClean="0"/>
              <a:t>urticaria</a:t>
            </a:r>
            <a:r>
              <a:rPr lang="en-US" dirty="0" smtClean="0"/>
              <a:t> </a:t>
            </a:r>
            <a:endParaRPr lang="ar-IQ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Ethambutol</a:t>
            </a:r>
            <a:r>
              <a:rPr lang="en-US" dirty="0" smtClean="0"/>
              <a:t>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dirty="0" smtClean="0"/>
              <a:t>Being </a:t>
            </a:r>
            <a:r>
              <a:rPr lang="en-US" dirty="0" err="1" smtClean="0"/>
              <a:t>bacteriostatic</a:t>
            </a:r>
            <a:r>
              <a:rPr lang="en-US" dirty="0" smtClean="0"/>
              <a:t>, is used in conjunction with other </a:t>
            </a:r>
            <a:r>
              <a:rPr lang="en-US" dirty="0" err="1" smtClean="0"/>
              <a:t>antituberculous</a:t>
            </a:r>
            <a:r>
              <a:rPr lang="en-US" dirty="0" smtClean="0"/>
              <a:t> drugs to delay or prevent the emergence of resistant </a:t>
            </a:r>
            <a:r>
              <a:rPr lang="en-US" dirty="0" err="1" smtClean="0"/>
              <a:t>bacilli.absorbed</a:t>
            </a:r>
            <a:r>
              <a:rPr lang="en-US" dirty="0" smtClean="0"/>
              <a:t> </a:t>
            </a:r>
            <a:r>
              <a:rPr lang="en-US" dirty="0" err="1" smtClean="0"/>
              <a:t>orally,distrib</a:t>
            </a:r>
            <a:r>
              <a:rPr lang="en-US" dirty="0" smtClean="0"/>
              <a:t>-</a:t>
            </a:r>
          </a:p>
          <a:p>
            <a:pPr algn="l" rtl="0"/>
            <a:r>
              <a:rPr lang="en-US" dirty="0" err="1" smtClean="0"/>
              <a:t>Uted</a:t>
            </a:r>
            <a:r>
              <a:rPr lang="en-US" dirty="0" smtClean="0"/>
              <a:t> well throughout the </a:t>
            </a:r>
            <a:r>
              <a:rPr lang="en-US" dirty="0" err="1" smtClean="0"/>
              <a:t>body,CSF</a:t>
            </a:r>
            <a:r>
              <a:rPr lang="en-US" dirty="0" smtClean="0"/>
              <a:t> in T.B meningitis</a:t>
            </a:r>
          </a:p>
          <a:p>
            <a:pPr algn="l" rtl="0"/>
            <a:r>
              <a:rPr lang="en-US" b="1" dirty="0" smtClean="0"/>
              <a:t>Adverse</a:t>
            </a:r>
            <a:r>
              <a:rPr lang="en-US" dirty="0" smtClean="0"/>
              <a:t> </a:t>
            </a:r>
            <a:r>
              <a:rPr lang="en-US" b="1" dirty="0" smtClean="0"/>
              <a:t>effects</a:t>
            </a:r>
          </a:p>
          <a:p>
            <a:pPr algn="l" rtl="0"/>
            <a:r>
              <a:rPr lang="en-US" dirty="0" smtClean="0"/>
              <a:t>Is relatively non-toxic main problem is rare optic neuritis loss ability to discriminate between red and green.</a:t>
            </a:r>
          </a:p>
          <a:p>
            <a:pPr algn="l" rtl="0"/>
            <a:r>
              <a:rPr lang="en-US" dirty="0" err="1" smtClean="0"/>
              <a:t>Urate</a:t>
            </a:r>
            <a:r>
              <a:rPr lang="en-US" dirty="0" smtClean="0"/>
              <a:t> excretion is </a:t>
            </a:r>
            <a:r>
              <a:rPr lang="en-US" dirty="0" err="1" smtClean="0"/>
              <a:t>decreased,gout</a:t>
            </a:r>
            <a:r>
              <a:rPr lang="en-US" dirty="0" smtClean="0"/>
              <a:t> </a:t>
            </a:r>
            <a:r>
              <a:rPr lang="en-US" dirty="0" err="1" smtClean="0"/>
              <a:t>exacerebrated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smtClean="0"/>
              <a:t>Peripheral neuritis  </a:t>
            </a:r>
            <a:endParaRPr lang="ar-IQ" dirty="0" smtClean="0"/>
          </a:p>
          <a:p>
            <a:pPr algn="l" rtl="0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Alternative second line drugs</a:t>
            </a:r>
            <a:endParaRPr lang="ar-IQ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They are used either because of </a:t>
            </a:r>
          </a:p>
          <a:p>
            <a:pPr algn="l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1- they are no more effective than the first line and their toxicity are often more serious</a:t>
            </a:r>
          </a:p>
          <a:p>
            <a:pPr algn="l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2- they are particularly active against atypical strains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mycobatria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ar-IQ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 rtl="0"/>
            <a:r>
              <a:rPr lang="en-US" dirty="0" smtClean="0"/>
              <a:t>Alternative second line of drugs in treatment of TB, its used in a case of resistance to drugs of first choice</a:t>
            </a:r>
          </a:p>
          <a:p>
            <a:pPr algn="l" rtl="0"/>
            <a:r>
              <a:rPr lang="en-US" dirty="0" smtClean="0"/>
              <a:t> </a:t>
            </a:r>
            <a:r>
              <a:rPr lang="en-US" b="1" dirty="0" smtClean="0"/>
              <a:t>1-Ethionamide</a:t>
            </a:r>
            <a:r>
              <a:rPr lang="en-US" dirty="0" smtClean="0"/>
              <a:t>: its chemically related to INH and its adverse effect gastric irritation, </a:t>
            </a:r>
            <a:r>
              <a:rPr lang="en-US" dirty="0" err="1" smtClean="0"/>
              <a:t>hepatotoxic</a:t>
            </a:r>
            <a:r>
              <a:rPr lang="en-US" dirty="0" smtClean="0"/>
              <a:t>, neurologic symptom may be alleviated by pyridoxine(B6).</a:t>
            </a:r>
          </a:p>
          <a:p>
            <a:pPr algn="l" rtl="0"/>
            <a:r>
              <a:rPr lang="en-US" dirty="0" smtClean="0"/>
              <a:t>2- </a:t>
            </a:r>
            <a:r>
              <a:rPr lang="en-US" b="1" dirty="0" err="1" smtClean="0"/>
              <a:t>capreomycin</a:t>
            </a:r>
            <a:r>
              <a:rPr lang="en-US" dirty="0" smtClean="0"/>
              <a:t>: its inhibit protein synthesis resistant </a:t>
            </a:r>
            <a:r>
              <a:rPr lang="en-US" dirty="0" err="1" smtClean="0"/>
              <a:t>tuberculous</a:t>
            </a:r>
            <a:r>
              <a:rPr lang="en-US" dirty="0" smtClean="0"/>
              <a:t> strain, its </a:t>
            </a:r>
            <a:r>
              <a:rPr lang="en-US" dirty="0" err="1" smtClean="0"/>
              <a:t>nephrotoxic</a:t>
            </a:r>
            <a:r>
              <a:rPr lang="en-US" dirty="0" smtClean="0"/>
              <a:t> and </a:t>
            </a:r>
            <a:r>
              <a:rPr lang="en-US" dirty="0" err="1" smtClean="0"/>
              <a:t>ototoxic</a:t>
            </a:r>
            <a:r>
              <a:rPr lang="en-US" dirty="0" smtClean="0"/>
              <a:t>, vestibular disturbance and sterile </a:t>
            </a:r>
            <a:r>
              <a:rPr lang="en-US" dirty="0" err="1" smtClean="0"/>
              <a:t>abcess</a:t>
            </a:r>
            <a:r>
              <a:rPr lang="en-US" dirty="0" smtClean="0"/>
              <a:t> may occur at site of injection. </a:t>
            </a:r>
          </a:p>
          <a:p>
            <a:pPr algn="l" rtl="0"/>
            <a:r>
              <a:rPr lang="en-US" b="1" dirty="0" smtClean="0"/>
              <a:t>3-cycloserine</a:t>
            </a:r>
            <a:r>
              <a:rPr lang="en-US" dirty="0" smtClean="0"/>
              <a:t>: it inhibit cell wall synthesis the adverse effect: peripheral neuropathy and psychotic reaction like depression  so give with it pyridoxine 150mg per day.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4- </a:t>
            </a:r>
            <a:r>
              <a:rPr lang="en-US" b="1" dirty="0" err="1" smtClean="0"/>
              <a:t>kanamycin</a:t>
            </a:r>
            <a:r>
              <a:rPr lang="en-US" dirty="0" smtClean="0"/>
              <a:t> and </a:t>
            </a:r>
            <a:r>
              <a:rPr lang="en-US" b="1" dirty="0" err="1" smtClean="0"/>
              <a:t>amikacin</a:t>
            </a:r>
            <a:r>
              <a:rPr lang="en-US" dirty="0" smtClean="0"/>
              <a:t>: they like streptomycin.</a:t>
            </a:r>
          </a:p>
          <a:p>
            <a:pPr algn="l" rtl="0"/>
            <a:r>
              <a:rPr lang="en-US" b="1" dirty="0" smtClean="0"/>
              <a:t>5-ciprofloxacin</a:t>
            </a:r>
            <a:r>
              <a:rPr lang="en-US" dirty="0" smtClean="0"/>
              <a:t> and </a:t>
            </a:r>
            <a:r>
              <a:rPr lang="en-US" b="1" dirty="0" err="1" smtClean="0"/>
              <a:t>levofloxacin</a:t>
            </a:r>
            <a:r>
              <a:rPr lang="en-US" dirty="0" smtClean="0"/>
              <a:t>: used with combination with </a:t>
            </a:r>
            <a:r>
              <a:rPr lang="en-US" b="1" dirty="0" err="1" smtClean="0"/>
              <a:t>pyrazinamide</a:t>
            </a:r>
            <a:r>
              <a:rPr lang="en-US" dirty="0" smtClean="0"/>
              <a:t>. </a:t>
            </a:r>
          </a:p>
          <a:p>
            <a:pPr algn="l" rtl="0">
              <a:buNone/>
            </a:pPr>
            <a:r>
              <a:rPr lang="en-US" dirty="0" smtClean="0"/>
              <a:t>6-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Amino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salicylic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acid</a:t>
            </a:r>
          </a:p>
          <a:p>
            <a:pPr algn="l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is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baceriostatic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that acts as a competitive inhibitor for p-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aminobenzoic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acid in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folate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synthesis. It is poorly tolerated</a:t>
            </a:r>
            <a:endParaRPr lang="ar-IQ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Chemotherapy for leprosy</a:t>
            </a:r>
            <a:endParaRPr lang="ar-IQ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dirty="0" smtClean="0"/>
              <a:t>Bacilli from the skin lesion or nasal discharge of infected patients enter susceptible individuals via abraded skin or the respiratory </a:t>
            </a:r>
            <a:r>
              <a:rPr lang="en-US" dirty="0" err="1" smtClean="0"/>
              <a:t>system,it</a:t>
            </a:r>
            <a:r>
              <a:rPr lang="en-US" dirty="0" smtClean="0"/>
              <a:t> is chronic disease treatment for 2 months.</a:t>
            </a:r>
          </a:p>
          <a:p>
            <a:pPr algn="l" rtl="0">
              <a:buNone/>
            </a:pPr>
            <a:r>
              <a:rPr lang="en-US" dirty="0" smtClean="0"/>
              <a:t>Triple drug regimen of</a:t>
            </a:r>
          </a:p>
          <a:p>
            <a:pPr algn="l" rtl="0">
              <a:buNone/>
            </a:pPr>
            <a:r>
              <a:rPr lang="en-US" dirty="0" err="1" smtClean="0"/>
              <a:t>Dapsone</a:t>
            </a:r>
            <a:r>
              <a:rPr lang="en-US" dirty="0" smtClean="0"/>
              <a:t> + </a:t>
            </a:r>
            <a:r>
              <a:rPr lang="en-US" dirty="0" err="1" smtClean="0"/>
              <a:t>clofazimine</a:t>
            </a:r>
            <a:r>
              <a:rPr lang="en-US" dirty="0" smtClean="0"/>
              <a:t> + </a:t>
            </a:r>
            <a:r>
              <a:rPr lang="en-US" dirty="0" err="1" smtClean="0"/>
              <a:t>rifampicin</a:t>
            </a:r>
            <a:endParaRPr lang="en-US" dirty="0" smtClean="0"/>
          </a:p>
          <a:p>
            <a:pPr algn="l" rtl="0">
              <a:buNone/>
            </a:pPr>
            <a:endParaRPr lang="ar-IQ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Dapsone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 smtClean="0"/>
              <a:t>Structurally related to </a:t>
            </a:r>
            <a:r>
              <a:rPr lang="en-US" dirty="0" err="1" smtClean="0"/>
              <a:t>sulfonamides,inhibit</a:t>
            </a:r>
            <a:r>
              <a:rPr lang="en-US" dirty="0" smtClean="0"/>
              <a:t> </a:t>
            </a:r>
            <a:r>
              <a:rPr lang="en-US" dirty="0" err="1" smtClean="0"/>
              <a:t>folate</a:t>
            </a:r>
            <a:r>
              <a:rPr lang="en-US" dirty="0" smtClean="0"/>
              <a:t> </a:t>
            </a:r>
            <a:r>
              <a:rPr lang="en-US" dirty="0" err="1" smtClean="0"/>
              <a:t>synthesis,it</a:t>
            </a:r>
            <a:r>
              <a:rPr lang="en-US" dirty="0" smtClean="0"/>
              <a:t> is </a:t>
            </a:r>
            <a:r>
              <a:rPr lang="en-US" b="1" dirty="0" err="1" smtClean="0"/>
              <a:t>bacteriostatic</a:t>
            </a:r>
            <a:r>
              <a:rPr lang="en-US" dirty="0" smtClean="0"/>
              <a:t> for </a:t>
            </a:r>
            <a:r>
              <a:rPr lang="en-US" dirty="0" err="1" smtClean="0"/>
              <a:t>myco</a:t>
            </a:r>
            <a:r>
              <a:rPr lang="en-US" dirty="0" smtClean="0"/>
              <a:t> bacterium </a:t>
            </a:r>
            <a:r>
              <a:rPr lang="en-US" dirty="0" err="1" smtClean="0"/>
              <a:t>leprae,is</a:t>
            </a:r>
            <a:r>
              <a:rPr lang="en-US" dirty="0" smtClean="0"/>
              <a:t> well absorbed from the </a:t>
            </a:r>
            <a:r>
              <a:rPr lang="en-US" dirty="0" err="1" smtClean="0"/>
              <a:t>GIT,is</a:t>
            </a:r>
            <a:r>
              <a:rPr lang="en-US" dirty="0" smtClean="0"/>
              <a:t> distributed throughout the </a:t>
            </a:r>
            <a:r>
              <a:rPr lang="en-US" dirty="0" err="1" smtClean="0"/>
              <a:t>body,with</a:t>
            </a:r>
            <a:r>
              <a:rPr lang="en-US" dirty="0" smtClean="0"/>
              <a:t> high levels concentrated in the </a:t>
            </a:r>
            <a:r>
              <a:rPr lang="en-US" dirty="0" err="1" smtClean="0"/>
              <a:t>skin,undergoes</a:t>
            </a:r>
            <a:r>
              <a:rPr lang="en-US" dirty="0" smtClean="0"/>
              <a:t> hepatic </a:t>
            </a:r>
            <a:r>
              <a:rPr lang="en-US" dirty="0" err="1" smtClean="0"/>
              <a:t>acetylation,eliminated</a:t>
            </a:r>
            <a:r>
              <a:rPr lang="en-US" dirty="0" smtClean="0"/>
              <a:t> through urine.</a:t>
            </a:r>
          </a:p>
          <a:p>
            <a:pPr algn="l"/>
            <a:r>
              <a:rPr lang="en-US" b="1" dirty="0" smtClean="0"/>
              <a:t>Adverse</a:t>
            </a:r>
            <a:r>
              <a:rPr lang="en-US" dirty="0" smtClean="0"/>
              <a:t> </a:t>
            </a:r>
            <a:r>
              <a:rPr lang="en-US" b="1" dirty="0" err="1" smtClean="0"/>
              <a:t>effect,hemolysis</a:t>
            </a:r>
            <a:r>
              <a:rPr lang="en-US" dirty="0" smtClean="0"/>
              <a:t> in G6PD </a:t>
            </a:r>
            <a:r>
              <a:rPr lang="en-US" dirty="0" err="1" smtClean="0"/>
              <a:t>deficiency,methe-moglobinemia,peripheral</a:t>
            </a:r>
            <a:r>
              <a:rPr lang="en-US" dirty="0" smtClean="0"/>
              <a:t> </a:t>
            </a:r>
            <a:r>
              <a:rPr lang="en-US" dirty="0" err="1" smtClean="0"/>
              <a:t>neuropathy,erythema</a:t>
            </a:r>
            <a:r>
              <a:rPr lang="en-US" dirty="0" smtClean="0"/>
              <a:t> </a:t>
            </a:r>
            <a:r>
              <a:rPr lang="en-US" dirty="0" err="1" smtClean="0"/>
              <a:t>nodosum</a:t>
            </a:r>
            <a:r>
              <a:rPr lang="en-US" dirty="0" smtClean="0"/>
              <a:t> </a:t>
            </a:r>
            <a:r>
              <a:rPr lang="en-US" dirty="0" err="1" smtClean="0"/>
              <a:t>leprosum</a:t>
            </a:r>
            <a:r>
              <a:rPr lang="en-US" dirty="0" smtClean="0"/>
              <a:t>(serious skin complication),treated with corticosteroid.</a:t>
            </a:r>
            <a:endParaRPr lang="ar-IQ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sz="4000" dirty="0" smtClean="0"/>
              <a:t>Principles of </a:t>
            </a:r>
            <a:r>
              <a:rPr lang="en-US" sz="4000" dirty="0" err="1" smtClean="0"/>
              <a:t>antituberculous</a:t>
            </a:r>
            <a:r>
              <a:rPr lang="en-US" sz="4000" dirty="0" smtClean="0"/>
              <a:t> therapy</a:t>
            </a:r>
            <a:endParaRPr lang="ar-IQ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dirty="0" smtClean="0"/>
              <a:t>Kill a large number of actively </a:t>
            </a:r>
            <a:r>
              <a:rPr lang="en-US" dirty="0" err="1" smtClean="0"/>
              <a:t>mulutiplying</a:t>
            </a:r>
            <a:r>
              <a:rPr lang="en-US" dirty="0" smtClean="0"/>
              <a:t> bacilli: </a:t>
            </a:r>
            <a:r>
              <a:rPr lang="en-US" dirty="0" err="1" smtClean="0"/>
              <a:t>isoniazid</a:t>
            </a:r>
            <a:r>
              <a:rPr lang="en-US" dirty="0" smtClean="0"/>
              <a:t> achieves this </a:t>
            </a:r>
          </a:p>
          <a:p>
            <a:pPr algn="l" rtl="0"/>
            <a:r>
              <a:rPr lang="en-US" dirty="0" smtClean="0"/>
              <a:t>Treat </a:t>
            </a:r>
            <a:r>
              <a:rPr lang="en-US" dirty="0" err="1" smtClean="0"/>
              <a:t>persisters</a:t>
            </a:r>
            <a:r>
              <a:rPr lang="en-US" dirty="0" smtClean="0"/>
              <a:t> </a:t>
            </a:r>
            <a:r>
              <a:rPr lang="en-US" dirty="0" err="1" smtClean="0"/>
              <a:t>i.e</a:t>
            </a:r>
            <a:r>
              <a:rPr lang="en-US" dirty="0" smtClean="0"/>
              <a:t> </a:t>
            </a:r>
            <a:r>
              <a:rPr lang="en-US" dirty="0" err="1" smtClean="0"/>
              <a:t>semidormant</a:t>
            </a:r>
            <a:r>
              <a:rPr lang="en-US" dirty="0" smtClean="0"/>
              <a:t> bacilli that </a:t>
            </a:r>
            <a:r>
              <a:rPr lang="en-US" dirty="0" err="1" smtClean="0"/>
              <a:t>metabolise</a:t>
            </a:r>
            <a:r>
              <a:rPr lang="en-US" dirty="0" smtClean="0"/>
              <a:t> slowly or intermittently: </a:t>
            </a:r>
            <a:r>
              <a:rPr lang="en-US" dirty="0" err="1" smtClean="0"/>
              <a:t>rifampicin</a:t>
            </a:r>
            <a:r>
              <a:rPr lang="en-US" dirty="0" smtClean="0"/>
              <a:t> and </a:t>
            </a:r>
            <a:r>
              <a:rPr lang="en-US" dirty="0" err="1" smtClean="0"/>
              <a:t>pyrazinamide</a:t>
            </a:r>
            <a:endParaRPr lang="en-US" dirty="0" smtClean="0"/>
          </a:p>
          <a:p>
            <a:pPr algn="l" rtl="0"/>
            <a:r>
              <a:rPr lang="en-US" dirty="0" smtClean="0"/>
              <a:t>Prevent the </a:t>
            </a:r>
            <a:r>
              <a:rPr lang="en-US" dirty="0" err="1" smtClean="0"/>
              <a:t>emergene</a:t>
            </a:r>
            <a:r>
              <a:rPr lang="en-US" dirty="0" smtClean="0"/>
              <a:t> of drug resistance by multiple therapy to suppress single-drug –resistant :</a:t>
            </a:r>
            <a:r>
              <a:rPr lang="en-US" dirty="0" err="1" smtClean="0"/>
              <a:t>isoniazid</a:t>
            </a:r>
            <a:r>
              <a:rPr lang="en-US" dirty="0" smtClean="0"/>
              <a:t> and </a:t>
            </a:r>
            <a:r>
              <a:rPr lang="en-US" dirty="0" err="1" smtClean="0"/>
              <a:t>rifampicin</a:t>
            </a:r>
            <a:r>
              <a:rPr lang="en-US" dirty="0" smtClean="0"/>
              <a:t> are best </a:t>
            </a:r>
          </a:p>
          <a:p>
            <a:pPr algn="l" rtl="0"/>
            <a:r>
              <a:rPr lang="en-US" dirty="0" smtClean="0"/>
              <a:t>Combined formulations are used to ensure that poor compliance does not result on </a:t>
            </a:r>
            <a:r>
              <a:rPr lang="en-US" dirty="0" err="1" smtClean="0"/>
              <a:t>monotherapy</a:t>
            </a:r>
            <a:r>
              <a:rPr lang="en-US" dirty="0" smtClean="0"/>
              <a:t> with consequent drug resistance.</a:t>
            </a:r>
            <a:endParaRPr lang="ar-IQ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Clofazimine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 smtClean="0"/>
              <a:t>Is </a:t>
            </a:r>
            <a:r>
              <a:rPr lang="en-US" dirty="0" err="1" smtClean="0"/>
              <a:t>phenazine</a:t>
            </a:r>
            <a:r>
              <a:rPr lang="en-US" dirty="0" smtClean="0"/>
              <a:t> dye affect DNA </a:t>
            </a:r>
            <a:r>
              <a:rPr lang="en-US" dirty="0" err="1" smtClean="0"/>
              <a:t>replication,is</a:t>
            </a:r>
            <a:r>
              <a:rPr lang="en-US" dirty="0" smtClean="0"/>
              <a:t> </a:t>
            </a:r>
            <a:r>
              <a:rPr lang="en-US" dirty="0" err="1" smtClean="0"/>
              <a:t>bacteriocidal</a:t>
            </a:r>
            <a:r>
              <a:rPr lang="en-US" dirty="0" smtClean="0"/>
              <a:t>  to </a:t>
            </a:r>
            <a:r>
              <a:rPr lang="en-US" dirty="0" err="1" smtClean="0"/>
              <a:t>M.leprae</a:t>
            </a:r>
            <a:r>
              <a:rPr lang="en-US" dirty="0" smtClean="0"/>
              <a:t>  ,after  oral  absorption ,the drug </a:t>
            </a:r>
            <a:r>
              <a:rPr lang="en-US" dirty="0" err="1" smtClean="0"/>
              <a:t>accumelates</a:t>
            </a:r>
            <a:r>
              <a:rPr lang="en-US" dirty="0" smtClean="0"/>
              <a:t> in </a:t>
            </a:r>
            <a:r>
              <a:rPr lang="en-US" dirty="0" err="1" smtClean="0"/>
              <a:t>tissues,but</a:t>
            </a:r>
            <a:r>
              <a:rPr lang="en-US" dirty="0" smtClean="0"/>
              <a:t> not enter  CNS patients may develop red-brown discoloration of skin, has some anti-inflammatory activity, </a:t>
            </a:r>
            <a:r>
              <a:rPr lang="en-US" dirty="0" err="1" smtClean="0"/>
              <a:t>erythema</a:t>
            </a:r>
            <a:r>
              <a:rPr lang="en-US" dirty="0" smtClean="0"/>
              <a:t> </a:t>
            </a:r>
            <a:r>
              <a:rPr lang="en-US" dirty="0" err="1" smtClean="0"/>
              <a:t>nodosum</a:t>
            </a:r>
            <a:r>
              <a:rPr lang="en-US" dirty="0" smtClean="0"/>
              <a:t>  not  develop in treatment with this drug .</a:t>
            </a:r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First line treatment of TB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897400"/>
            <a:ext cx="8229600" cy="4389120"/>
          </a:xfrm>
        </p:spPr>
        <p:txBody>
          <a:bodyPr/>
          <a:lstStyle/>
          <a:p>
            <a:pPr algn="l" rtl="0"/>
            <a:r>
              <a:rPr lang="en-US" dirty="0" err="1" smtClean="0"/>
              <a:t>Isoniazid</a:t>
            </a:r>
            <a:r>
              <a:rPr lang="en-US" dirty="0" smtClean="0"/>
              <a:t> </a:t>
            </a:r>
          </a:p>
          <a:p>
            <a:pPr algn="l" rtl="0"/>
            <a:r>
              <a:rPr lang="en-US" dirty="0" err="1" smtClean="0"/>
              <a:t>Rifampicin</a:t>
            </a:r>
            <a:r>
              <a:rPr lang="en-US" dirty="0" smtClean="0"/>
              <a:t> </a:t>
            </a:r>
          </a:p>
          <a:p>
            <a:pPr algn="l" rtl="0"/>
            <a:r>
              <a:rPr lang="en-US" dirty="0" err="1" smtClean="0"/>
              <a:t>Pyrazinamide</a:t>
            </a:r>
            <a:endParaRPr lang="en-US" dirty="0" smtClean="0"/>
          </a:p>
          <a:p>
            <a:pPr algn="l" rtl="0"/>
            <a:r>
              <a:rPr lang="en-US" dirty="0" err="1" smtClean="0"/>
              <a:t>Ethambutol</a:t>
            </a:r>
            <a:endParaRPr lang="en-US" dirty="0" smtClean="0"/>
          </a:p>
          <a:p>
            <a:pPr algn="l" rtl="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dirty="0" err="1" smtClean="0"/>
              <a:t>Isoniazid</a:t>
            </a:r>
            <a:endParaRPr lang="ar-IQ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buNone/>
            </a:pPr>
            <a:r>
              <a:rPr lang="en-US" b="1" dirty="0" smtClean="0"/>
              <a:t>Mechanism of action</a:t>
            </a:r>
          </a:p>
          <a:p>
            <a:pPr algn="l" rtl="0">
              <a:buNone/>
            </a:pPr>
            <a:r>
              <a:rPr lang="en-US" dirty="0" smtClean="0"/>
              <a:t> is selectively effective against mycobacterium tuberculosis because it prevents the synthesis of components that are unique to </a:t>
            </a:r>
            <a:r>
              <a:rPr lang="en-US" dirty="0" err="1" smtClean="0"/>
              <a:t>mycobacterial</a:t>
            </a:r>
            <a:r>
              <a:rPr lang="en-US" dirty="0" smtClean="0"/>
              <a:t> </a:t>
            </a:r>
            <a:r>
              <a:rPr lang="en-US" b="1" dirty="0" smtClean="0"/>
              <a:t>cell</a:t>
            </a:r>
            <a:r>
              <a:rPr lang="en-US" dirty="0" smtClean="0"/>
              <a:t> </a:t>
            </a:r>
            <a:r>
              <a:rPr lang="en-US" b="1" dirty="0" err="1" smtClean="0"/>
              <a:t>wall,mycolic</a:t>
            </a:r>
            <a:r>
              <a:rPr lang="en-US" b="1" dirty="0" smtClean="0"/>
              <a:t> acid.</a:t>
            </a:r>
            <a:r>
              <a:rPr lang="en-US" dirty="0" smtClean="0"/>
              <a:t> So, it </a:t>
            </a:r>
            <a:r>
              <a:rPr lang="en-US" b="1" dirty="0" smtClean="0"/>
              <a:t>bactericidal</a:t>
            </a:r>
            <a:r>
              <a:rPr lang="en-US" dirty="0" smtClean="0"/>
              <a:t> against actively multiplying bacilli and </a:t>
            </a:r>
            <a:r>
              <a:rPr lang="en-US" dirty="0" err="1" smtClean="0"/>
              <a:t>bacteriostatic</a:t>
            </a:r>
            <a:r>
              <a:rPr lang="en-US" dirty="0" smtClean="0"/>
              <a:t> against non-dividing bacilli is, a synthetic  analog of </a:t>
            </a:r>
            <a:r>
              <a:rPr lang="en-US" dirty="0" err="1" smtClean="0"/>
              <a:t>pyridoxine,it</a:t>
            </a:r>
            <a:r>
              <a:rPr lang="en-US" dirty="0" smtClean="0"/>
              <a:t> is </a:t>
            </a:r>
            <a:r>
              <a:rPr lang="en-US" dirty="0" err="1" smtClean="0"/>
              <a:t>prodrug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Isoniazid</a:t>
            </a:r>
            <a:endParaRPr lang="ar-IQ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buNone/>
            </a:pPr>
            <a:r>
              <a:rPr lang="en-US" b="1" dirty="0" err="1" smtClean="0"/>
              <a:t>Pharmacokinetics:orally</a:t>
            </a:r>
            <a:r>
              <a:rPr lang="en-US" b="1" dirty="0" smtClean="0"/>
              <a:t>  </a:t>
            </a:r>
            <a:r>
              <a:rPr lang="en-US" b="1" dirty="0" err="1" smtClean="0"/>
              <a:t>administerd,readily</a:t>
            </a:r>
            <a:r>
              <a:rPr lang="en-US" b="1" dirty="0" smtClean="0"/>
              <a:t>  absorbed impaired with food ,diffuses into all body </a:t>
            </a:r>
            <a:r>
              <a:rPr lang="en-US" b="1" dirty="0" err="1" smtClean="0"/>
              <a:t>fluid,cells,necrotuc</a:t>
            </a:r>
            <a:r>
              <a:rPr lang="en-US" b="1" dirty="0" smtClean="0"/>
              <a:t> tissue.</a:t>
            </a:r>
          </a:p>
          <a:p>
            <a:pPr algn="l" rtl="0"/>
            <a:r>
              <a:rPr lang="en-US" dirty="0" smtClean="0"/>
              <a:t> Readily crossing tissue barriers, entering cells and CSF. </a:t>
            </a:r>
          </a:p>
          <a:p>
            <a:pPr algn="l" rtl="0"/>
            <a:r>
              <a:rPr lang="en-US" dirty="0" smtClean="0"/>
              <a:t>Is inactivated by conjugation with N-acetyl group and the rate of the reaction is </a:t>
            </a:r>
            <a:r>
              <a:rPr lang="en-US" dirty="0" err="1" smtClean="0"/>
              <a:t>bimodel</a:t>
            </a:r>
            <a:r>
              <a:rPr lang="en-US" dirty="0" smtClean="0"/>
              <a:t> (slow and fast) </a:t>
            </a:r>
            <a:r>
              <a:rPr lang="en-US" dirty="0" err="1" smtClean="0"/>
              <a:t>acetylator,liver</a:t>
            </a:r>
            <a:r>
              <a:rPr lang="en-US" dirty="0" smtClean="0"/>
              <a:t> disease decrease </a:t>
            </a:r>
            <a:r>
              <a:rPr lang="en-US" dirty="0" err="1" smtClean="0"/>
              <a:t>metabolism,exc.through</a:t>
            </a:r>
            <a:r>
              <a:rPr lang="en-US" dirty="0" smtClean="0"/>
              <a:t> kidney.</a:t>
            </a:r>
            <a:endParaRPr lang="ar-IQ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dirty="0" err="1" smtClean="0"/>
              <a:t>Isoniazid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b="1" dirty="0" smtClean="0"/>
              <a:t>Adverse</a:t>
            </a:r>
            <a:r>
              <a:rPr lang="en-US" dirty="0" smtClean="0"/>
              <a:t> </a:t>
            </a:r>
            <a:r>
              <a:rPr lang="en-US" b="1" dirty="0" smtClean="0"/>
              <a:t>effects </a:t>
            </a:r>
          </a:p>
          <a:p>
            <a:pPr algn="l" rtl="0"/>
            <a:r>
              <a:rPr lang="en-US" dirty="0" smtClean="0"/>
              <a:t>Liver damage </a:t>
            </a:r>
          </a:p>
          <a:p>
            <a:pPr algn="l" rtl="0"/>
            <a:r>
              <a:rPr lang="en-US" dirty="0" smtClean="0"/>
              <a:t>Peripheral neuropathy (give pyridoxine B6).</a:t>
            </a:r>
          </a:p>
          <a:p>
            <a:pPr algn="l" rtl="0"/>
            <a:r>
              <a:rPr lang="en-US" dirty="0" smtClean="0"/>
              <a:t>Drug interaction (enzyme inhibitor).</a:t>
            </a:r>
          </a:p>
          <a:p>
            <a:pPr algn="l" rtl="0"/>
            <a:r>
              <a:rPr lang="en-US" dirty="0" smtClean="0"/>
              <a:t>Others like mental abnormalities, </a:t>
            </a:r>
            <a:r>
              <a:rPr lang="en-US" dirty="0" err="1" smtClean="0"/>
              <a:t>convultion,optic</a:t>
            </a:r>
            <a:r>
              <a:rPr lang="en-US" dirty="0" smtClean="0"/>
              <a:t>  </a:t>
            </a:r>
            <a:r>
              <a:rPr lang="en-US" dirty="0" err="1" smtClean="0"/>
              <a:t>neuritis,rash,fever</a:t>
            </a:r>
            <a:r>
              <a:rPr lang="en-US" dirty="0" smtClean="0"/>
              <a:t>.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Rifampicin</a:t>
            </a:r>
            <a:r>
              <a:rPr lang="en-US" dirty="0" smtClean="0"/>
              <a:t>:(</a:t>
            </a:r>
            <a:r>
              <a:rPr lang="en-US" dirty="0" err="1" smtClean="0"/>
              <a:t>Rifampin,Rifabutin,Rifapentine</a:t>
            </a:r>
            <a:r>
              <a:rPr lang="en-US" dirty="0" smtClean="0"/>
              <a:t>).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rtl="0">
              <a:buNone/>
            </a:pPr>
            <a:r>
              <a:rPr lang="en-US" dirty="0" smtClean="0"/>
              <a:t>has bactericidal activity against the tubercle bacillus.</a:t>
            </a:r>
          </a:p>
          <a:p>
            <a:pPr algn="l" rtl="0">
              <a:buNone/>
            </a:pPr>
            <a:r>
              <a:rPr lang="en-US" b="1" dirty="0" smtClean="0"/>
              <a:t>Mechanism</a:t>
            </a:r>
            <a:r>
              <a:rPr lang="en-US" dirty="0" smtClean="0"/>
              <a:t> </a:t>
            </a:r>
            <a:r>
              <a:rPr lang="en-US" b="1" dirty="0" smtClean="0"/>
              <a:t>of</a:t>
            </a:r>
            <a:r>
              <a:rPr lang="en-US" dirty="0" smtClean="0"/>
              <a:t> </a:t>
            </a:r>
            <a:r>
              <a:rPr lang="en-US" b="1" dirty="0" smtClean="0"/>
              <a:t>action </a:t>
            </a:r>
          </a:p>
          <a:p>
            <a:pPr algn="l" rtl="0">
              <a:buNone/>
            </a:pPr>
            <a:r>
              <a:rPr lang="en-US" dirty="0" smtClean="0"/>
              <a:t>Acts by inhibiting  m RNA synthesis, by suppressing the initiation step.</a:t>
            </a:r>
          </a:p>
          <a:p>
            <a:pPr algn="l" rtl="0">
              <a:buNone/>
            </a:pPr>
            <a:r>
              <a:rPr lang="en-US" dirty="0" err="1" smtClean="0"/>
              <a:t>Rifapentine</a:t>
            </a:r>
            <a:r>
              <a:rPr lang="en-US" dirty="0" smtClean="0"/>
              <a:t> has longer duration give twice weekly for 2 </a:t>
            </a:r>
            <a:r>
              <a:rPr lang="en-US" dirty="0" err="1" smtClean="0"/>
              <a:t>months,then</a:t>
            </a:r>
            <a:r>
              <a:rPr lang="en-US" dirty="0" smtClean="0"/>
              <a:t> once weekly for 4 months.</a:t>
            </a:r>
          </a:p>
          <a:p>
            <a:pPr algn="l" rtl="0">
              <a:buNone/>
            </a:pPr>
            <a:r>
              <a:rPr lang="en-US" dirty="0" err="1" smtClean="0"/>
              <a:t>Rifabutin</a:t>
            </a:r>
            <a:r>
              <a:rPr lang="en-US" dirty="0" smtClean="0"/>
              <a:t> is derivative of </a:t>
            </a:r>
            <a:r>
              <a:rPr lang="en-US" dirty="0" err="1" smtClean="0"/>
              <a:t>Refampin.used</a:t>
            </a:r>
            <a:r>
              <a:rPr lang="en-US" dirty="0" smtClean="0"/>
              <a:t> in T.B Patient with HIV treated with protease inhibitors or </a:t>
            </a:r>
            <a:r>
              <a:rPr lang="en-US" dirty="0" err="1" smtClean="0"/>
              <a:t>nonnucleoside</a:t>
            </a:r>
            <a:r>
              <a:rPr lang="en-US" dirty="0" smtClean="0"/>
              <a:t> reverse transcriptase inhibitors,</a:t>
            </a:r>
          </a:p>
          <a:p>
            <a:pPr algn="l" rtl="0">
              <a:buNone/>
            </a:pPr>
            <a:r>
              <a:rPr lang="en-US" dirty="0" smtClean="0"/>
              <a:t>Because it is less potent inducer of </a:t>
            </a:r>
            <a:r>
              <a:rPr lang="en-US" dirty="0" err="1" smtClean="0"/>
              <a:t>cytochrome</a:t>
            </a:r>
            <a:r>
              <a:rPr lang="en-US" dirty="0" smtClean="0"/>
              <a:t> p450 </a:t>
            </a:r>
          </a:p>
          <a:p>
            <a:pPr algn="l" rtl="0">
              <a:buNone/>
            </a:pPr>
            <a:r>
              <a:rPr lang="en-US" dirty="0" err="1" smtClean="0"/>
              <a:t>Enzyme.,it</a:t>
            </a:r>
            <a:r>
              <a:rPr lang="en-US" dirty="0" smtClean="0"/>
              <a:t> also cause </a:t>
            </a:r>
            <a:r>
              <a:rPr lang="en-US" dirty="0" err="1" smtClean="0"/>
              <a:t>uveitis</a:t>
            </a:r>
            <a:r>
              <a:rPr lang="en-US" dirty="0" smtClean="0"/>
              <a:t> ,</a:t>
            </a:r>
            <a:r>
              <a:rPr lang="en-US" dirty="0" err="1" smtClean="0"/>
              <a:t>hyperpigmentation</a:t>
            </a:r>
            <a:r>
              <a:rPr lang="en-US" dirty="0" smtClean="0"/>
              <a:t>,</a:t>
            </a:r>
          </a:p>
          <a:p>
            <a:pPr algn="l" rtl="0">
              <a:buNone/>
            </a:pPr>
            <a:r>
              <a:rPr lang="en-US" dirty="0" err="1" smtClean="0"/>
              <a:t>Neutropenia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Rifampicin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dirty="0" smtClean="0"/>
              <a:t>In addition to tubercle bacillus it has a wide range of antimicrobial activity.</a:t>
            </a:r>
            <a:r>
              <a:rPr lang="en-US" dirty="0"/>
              <a:t> </a:t>
            </a:r>
            <a:r>
              <a:rPr lang="en-US" dirty="0" smtClean="0"/>
              <a:t>So can used against leprosy, severe legionnaires’ disease (with erythromycin or ciprofloxacin) And severe staphylococcus infection (with </a:t>
            </a:r>
            <a:r>
              <a:rPr lang="en-US" dirty="0" err="1" smtClean="0"/>
              <a:t>flucloxacillin</a:t>
            </a:r>
            <a:r>
              <a:rPr lang="en-US" dirty="0" smtClean="0"/>
              <a:t> or </a:t>
            </a:r>
            <a:r>
              <a:rPr lang="en-US" dirty="0" err="1" smtClean="0"/>
              <a:t>vancomycin</a:t>
            </a:r>
            <a:r>
              <a:rPr lang="en-US" dirty="0" smtClean="0"/>
              <a:t>).it act against G+ and G-.the resistance by mutation in the affinity of bacteria for drug or decreased permeability.</a:t>
            </a:r>
          </a:p>
          <a:p>
            <a:pPr algn="l" rtl="0">
              <a:buNone/>
            </a:pPr>
            <a:r>
              <a:rPr lang="en-US" b="1" dirty="0" smtClean="0"/>
              <a:t>Note</a:t>
            </a:r>
            <a:r>
              <a:rPr lang="en-US" dirty="0" smtClean="0"/>
              <a:t>: you should save </a:t>
            </a:r>
            <a:r>
              <a:rPr lang="en-US" dirty="0" err="1" smtClean="0"/>
              <a:t>rifampicin</a:t>
            </a:r>
            <a:r>
              <a:rPr lang="en-US" dirty="0" smtClean="0"/>
              <a:t> for TB in the third world</a:t>
            </a:r>
          </a:p>
          <a:p>
            <a:pPr algn="l" rtl="0">
              <a:buNone/>
            </a:pP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Rifampicin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buNone/>
            </a:pPr>
            <a:r>
              <a:rPr lang="en-US" b="1" dirty="0" smtClean="0"/>
              <a:t>Pharmacokinetic</a:t>
            </a:r>
            <a:r>
              <a:rPr lang="en-US" dirty="0" smtClean="0"/>
              <a:t> </a:t>
            </a:r>
          </a:p>
          <a:p>
            <a:pPr algn="l" rtl="0"/>
            <a:r>
              <a:rPr lang="en-US" dirty="0" smtClean="0"/>
              <a:t>Well absorbed from the gastrointestinal tract. It penetrates into most tissues. Enter into the CSF when </a:t>
            </a:r>
            <a:r>
              <a:rPr lang="en-US" dirty="0" err="1" smtClean="0"/>
              <a:t>meninges</a:t>
            </a:r>
            <a:r>
              <a:rPr lang="en-US" dirty="0" smtClean="0"/>
              <a:t> are inflamed is sufficient to maintain therapeutic concentration at normal doses but transfer is reduced as inflammation subsides.</a:t>
            </a:r>
          </a:p>
          <a:p>
            <a:pPr algn="l" rtl="0"/>
            <a:r>
              <a:rPr lang="en-US" dirty="0" smtClean="0"/>
              <a:t>Is metabolized in the liver </a:t>
            </a:r>
          </a:p>
          <a:p>
            <a:pPr algn="l" rtl="0"/>
            <a:r>
              <a:rPr lang="en-US" dirty="0" smtClean="0"/>
              <a:t>Is a very effective enzyme inducer. </a:t>
            </a:r>
          </a:p>
          <a:p>
            <a:pPr algn="l" rtl="0"/>
            <a:r>
              <a:rPr lang="en-US" dirty="0" smtClean="0"/>
              <a:t>Exc. Via bile into feces or via urine.</a:t>
            </a:r>
          </a:p>
          <a:p>
            <a:pPr algn="l" rtl="0"/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595</TotalTime>
  <Words>945</Words>
  <Application>Microsoft Office PowerPoint</Application>
  <PresentationFormat>عرض على الشاشة (3:4)‏</PresentationFormat>
  <Paragraphs>94</Paragraphs>
  <Slides>20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20</vt:i4>
      </vt:variant>
    </vt:vector>
  </HeadingPairs>
  <TitlesOfParts>
    <vt:vector size="21" baseType="lpstr">
      <vt:lpstr>Flow</vt:lpstr>
      <vt:lpstr>Antituberculosis Drugs </vt:lpstr>
      <vt:lpstr>Principles of antituberculous therapy</vt:lpstr>
      <vt:lpstr>First line treatment of TB</vt:lpstr>
      <vt:lpstr>Isoniazid</vt:lpstr>
      <vt:lpstr>Isoniazid</vt:lpstr>
      <vt:lpstr>Isoniazid</vt:lpstr>
      <vt:lpstr>Rifampicin:(Rifampin,Rifabutin,Rifapentine). </vt:lpstr>
      <vt:lpstr>Rifampicin</vt:lpstr>
      <vt:lpstr>Rifampicin</vt:lpstr>
      <vt:lpstr>Rifampicin</vt:lpstr>
      <vt:lpstr>Pyrazinamide </vt:lpstr>
      <vt:lpstr>Pyrazinamide</vt:lpstr>
      <vt:lpstr>Pyrazinamide</vt:lpstr>
      <vt:lpstr>Ethambutol </vt:lpstr>
      <vt:lpstr>Alternative second line drugs</vt:lpstr>
      <vt:lpstr>عرض تقديمي في PowerPoint</vt:lpstr>
      <vt:lpstr>عرض تقديمي في PowerPoint</vt:lpstr>
      <vt:lpstr>Chemotherapy for leprosy</vt:lpstr>
      <vt:lpstr>Dapsone</vt:lpstr>
      <vt:lpstr>Clofazimine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Antituberculosis Drugs </dc:title>
  <dc:creator> الفسلجة</dc:creator>
  <cp:lastModifiedBy>Windows User</cp:lastModifiedBy>
  <cp:revision>107</cp:revision>
  <dcterms:created xsi:type="dcterms:W3CDTF">2011-02-06T08:12:25Z</dcterms:created>
  <dcterms:modified xsi:type="dcterms:W3CDTF">2018-03-14T09:17:15Z</dcterms:modified>
</cp:coreProperties>
</file>