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20" autoAdjust="0"/>
    <p:restoredTop sz="9456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6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51604A-5FB4-47C4-986D-2ED93FC9AFFD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4D2E7D-605C-44A1-BEBA-6DAEF90176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261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D2E7D-605C-44A1-BEBA-6DAEF90176DD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414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C209EE-9DA3-4D6B-A5DA-97D09496FDC6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BDD124-E0F8-4160-BBD0-4B832B9514A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Metabolic response to injury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DR.Layth</a:t>
            </a:r>
            <a:r>
              <a:rPr lang="en-US" dirty="0" smtClean="0"/>
              <a:t> Q. Al-</a:t>
            </a:r>
            <a:r>
              <a:rPr lang="en-US" dirty="0" err="1" smtClean="0"/>
              <a:t>Harbawi</a:t>
            </a:r>
            <a:endParaRPr lang="en-US" dirty="0" smtClean="0"/>
          </a:p>
          <a:p>
            <a:r>
              <a:rPr lang="en-US" dirty="0" err="1" smtClean="0"/>
              <a:t>M.B.Ch.B;D.S;C.A.B.S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Arab board of surgery</a:t>
            </a:r>
            <a:endParaRPr lang="ar-IQ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1031265" y="300851"/>
            <a:ext cx="280831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000" dirty="0" smtClean="0">
                <a:solidFill>
                  <a:schemeClr val="tx1"/>
                </a:solidFill>
              </a:rPr>
              <a:t>تسلسل 7</a:t>
            </a:r>
            <a:endParaRPr lang="ar-IQ" sz="6000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499992" y="300851"/>
            <a:ext cx="4032448" cy="1471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>
                <a:solidFill>
                  <a:schemeClr val="tx1"/>
                </a:solidFill>
              </a:rPr>
              <a:t>المرحلة </a:t>
            </a:r>
            <a:r>
              <a:rPr lang="ar-IQ" sz="2800" smtClean="0">
                <a:solidFill>
                  <a:schemeClr val="tx1"/>
                </a:solidFill>
              </a:rPr>
              <a:t>الثالثة       </a:t>
            </a:r>
            <a:r>
              <a:rPr lang="ar-IQ" sz="2800" dirty="0" smtClean="0">
                <a:solidFill>
                  <a:schemeClr val="tx1"/>
                </a:solidFill>
              </a:rPr>
              <a:t>جراحة نظري</a:t>
            </a:r>
          </a:p>
          <a:p>
            <a:pPr algn="ctr"/>
            <a:r>
              <a:rPr lang="ar-IQ" sz="2800" dirty="0" smtClean="0">
                <a:solidFill>
                  <a:schemeClr val="tx1"/>
                </a:solidFill>
              </a:rPr>
              <a:t>العدد5     19\3\2018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err="1" smtClean="0"/>
              <a:t>Hypermetabolism</a:t>
            </a:r>
            <a:endParaRPr lang="en-US" b="1" dirty="0" smtClean="0"/>
          </a:p>
          <a:p>
            <a:pPr algn="l">
              <a:buNone/>
            </a:pPr>
            <a:r>
              <a:rPr lang="en-US" dirty="0" err="1" smtClean="0"/>
              <a:t>Hypermetabolism</a:t>
            </a:r>
            <a:r>
              <a:rPr lang="en-US" dirty="0" smtClean="0"/>
              <a:t> following injury:</a:t>
            </a:r>
          </a:p>
          <a:p>
            <a:pPr algn="l">
              <a:buNone/>
            </a:pPr>
            <a:r>
              <a:rPr lang="en-US" dirty="0" smtClean="0"/>
              <a:t>*Is mainly caused by an acceleration of energy-dependent</a:t>
            </a:r>
          </a:p>
          <a:p>
            <a:pPr algn="l">
              <a:buNone/>
            </a:pPr>
            <a:r>
              <a:rPr lang="en-US" dirty="0" smtClean="0"/>
              <a:t>metabolic cycles</a:t>
            </a:r>
          </a:p>
          <a:p>
            <a:pPr algn="l">
              <a:buNone/>
            </a:pPr>
            <a:r>
              <a:rPr lang="en-US" dirty="0" smtClean="0"/>
              <a:t>* Is limited in modern practice on account of elements of</a:t>
            </a:r>
          </a:p>
          <a:p>
            <a:pPr algn="l">
              <a:buNone/>
            </a:pPr>
            <a:r>
              <a:rPr lang="en-US" dirty="0" smtClean="0"/>
              <a:t>routine critical care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Skeletal muscle wasting</a:t>
            </a:r>
          </a:p>
          <a:p>
            <a:pPr algn="l">
              <a:buNone/>
            </a:pPr>
            <a:r>
              <a:rPr lang="en-US" dirty="0" smtClean="0"/>
              <a:t>* Provides amino acids for the metabolic support of central organs/tissues</a:t>
            </a:r>
          </a:p>
          <a:p>
            <a:pPr algn="l">
              <a:buNone/>
            </a:pPr>
            <a:r>
              <a:rPr lang="en-US" dirty="0" smtClean="0"/>
              <a:t>* Is mediated at a molecular level mainly by activation of the</a:t>
            </a:r>
          </a:p>
          <a:p>
            <a:pPr algn="l">
              <a:buNone/>
            </a:pPr>
            <a:r>
              <a:rPr lang="en-US" dirty="0" err="1" smtClean="0"/>
              <a:t>ubiquitin–proteasome</a:t>
            </a:r>
            <a:r>
              <a:rPr lang="en-US" dirty="0" smtClean="0"/>
              <a:t> pathway</a:t>
            </a:r>
          </a:p>
          <a:p>
            <a:pPr algn="l">
              <a:buNone/>
            </a:pPr>
            <a:r>
              <a:rPr lang="en-US" dirty="0" smtClean="0"/>
              <a:t>* Can result in immobility and contribute to hypostatic pneumonia and death if prolonged and excessive</a:t>
            </a:r>
            <a:endParaRPr lang="ar-IQ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Alterations in skeletal muscle protein metabolism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The hepatic acute phase response represents a </a:t>
            </a:r>
            <a:r>
              <a:rPr lang="en-US" dirty="0" err="1" smtClean="0"/>
              <a:t>reprioritisation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of body protein metabolism towards the liver and is </a:t>
            </a:r>
            <a:r>
              <a:rPr lang="en-US" dirty="0" err="1" smtClean="0"/>
              <a:t>characterised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by:</a:t>
            </a:r>
          </a:p>
          <a:p>
            <a:pPr algn="l">
              <a:buNone/>
            </a:pPr>
            <a:r>
              <a:rPr lang="fr-FR" dirty="0" smtClean="0"/>
              <a:t>* </a:t>
            </a:r>
            <a:r>
              <a:rPr lang="fr-FR" b="1" dirty="0" smtClean="0"/>
              <a:t>Positive </a:t>
            </a:r>
            <a:r>
              <a:rPr lang="fr-FR" b="1" dirty="0" err="1" smtClean="0"/>
              <a:t>reactants</a:t>
            </a:r>
            <a:r>
              <a:rPr lang="fr-FR" b="1" dirty="0" smtClean="0"/>
              <a:t> (</a:t>
            </a:r>
            <a:r>
              <a:rPr lang="fr-FR" b="1" dirty="0" err="1" smtClean="0"/>
              <a:t>e.g</a:t>
            </a:r>
            <a:r>
              <a:rPr lang="fr-FR" b="1" dirty="0" smtClean="0"/>
              <a:t>. CRP): plasma concentration </a:t>
            </a:r>
          </a:p>
          <a:p>
            <a:pPr algn="l">
              <a:buNone/>
            </a:pPr>
            <a:r>
              <a:rPr lang="en-US" dirty="0" smtClean="0"/>
              <a:t> *</a:t>
            </a:r>
            <a:r>
              <a:rPr lang="en-US" b="1" dirty="0" smtClean="0"/>
              <a:t>Negative reactants (e.g. albumin): plasma concentration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Alterations in hepatic protein metabolism:</a:t>
            </a:r>
            <a:br>
              <a:rPr lang="en-US" sz="3200" dirty="0" smtClean="0"/>
            </a:br>
            <a:r>
              <a:rPr lang="en-US" sz="3200" dirty="0" smtClean="0"/>
              <a:t>the acute phase protein response</a:t>
            </a:r>
            <a:endParaRPr lang="ar-IQ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Following surgery or trauma, postoperative </a:t>
            </a:r>
            <a:r>
              <a:rPr lang="en-US" dirty="0" err="1" smtClean="0"/>
              <a:t>hyperglycaemia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develops as a result of increased glucose production combined</a:t>
            </a:r>
          </a:p>
          <a:p>
            <a:pPr algn="l">
              <a:buNone/>
            </a:pPr>
            <a:r>
              <a:rPr lang="en-US" dirty="0" smtClean="0"/>
              <a:t>with decreased glucose uptake in peripheral tissues. Decreased</a:t>
            </a:r>
          </a:p>
          <a:p>
            <a:pPr algn="l">
              <a:buNone/>
            </a:pPr>
            <a:r>
              <a:rPr lang="en-US" dirty="0" smtClean="0"/>
              <a:t>glucose uptake is a result of insulin resistance which is transiently</a:t>
            </a:r>
          </a:p>
          <a:p>
            <a:pPr algn="l">
              <a:buNone/>
            </a:pPr>
            <a:r>
              <a:rPr lang="en-US" dirty="0" smtClean="0"/>
              <a:t>induced within the stressed patient.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 resistance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for this phenomenon include the action of </a:t>
            </a:r>
            <a:r>
              <a:rPr lang="en-US" dirty="0" err="1" smtClean="0"/>
              <a:t>proinflammatory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cytokines and the decreased responsiveness of insulin-regulated</a:t>
            </a:r>
          </a:p>
          <a:p>
            <a:pPr algn="l">
              <a:buNone/>
            </a:pPr>
            <a:r>
              <a:rPr lang="en-US" dirty="0" smtClean="0"/>
              <a:t>glucose transporter proteins. The degree of insulin resistance</a:t>
            </a:r>
          </a:p>
          <a:p>
            <a:pPr algn="l">
              <a:buNone/>
            </a:pPr>
            <a:r>
              <a:rPr lang="en-US" dirty="0" smtClean="0"/>
              <a:t>is proportional to the magnitude of the injurious process.</a:t>
            </a:r>
          </a:p>
          <a:p>
            <a:pPr algn="l">
              <a:buNone/>
            </a:pPr>
            <a:r>
              <a:rPr lang="en-US" dirty="0" smtClean="0"/>
              <a:t>Following routine upper abdominal surgery, insulin resistance</a:t>
            </a:r>
          </a:p>
          <a:p>
            <a:pPr algn="l">
              <a:buNone/>
            </a:pPr>
            <a:r>
              <a:rPr lang="en-US" dirty="0" smtClean="0"/>
              <a:t>may persist for approximately 2 weeks.</a:t>
            </a:r>
          </a:p>
          <a:p>
            <a:pPr algn="l">
              <a:buNone/>
            </a:pPr>
            <a:r>
              <a:rPr lang="en-US" dirty="0" smtClean="0"/>
              <a:t>Postoperative patients with insulin resistance behave in a</a:t>
            </a:r>
          </a:p>
          <a:p>
            <a:pPr algn="l">
              <a:buNone/>
            </a:pPr>
            <a:r>
              <a:rPr lang="en-US" dirty="0" smtClean="0"/>
              <a:t>similar manner to individuals with type II diabetes mellitus. The</a:t>
            </a:r>
          </a:p>
          <a:p>
            <a:pPr algn="l">
              <a:buNone/>
            </a:pPr>
            <a:r>
              <a:rPr lang="en-US" dirty="0" smtClean="0"/>
              <a:t>mainstay of management of insulin resistance is intravenous</a:t>
            </a:r>
          </a:p>
          <a:p>
            <a:pPr algn="l">
              <a:buNone/>
            </a:pPr>
            <a:r>
              <a:rPr lang="en-US" dirty="0" smtClean="0"/>
              <a:t>insulin infusion.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 </a:t>
            </a:r>
            <a:r>
              <a:rPr lang="en-US" dirty="0" smtClean="0"/>
              <a:t>Suggested mechanisms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*Catabolism leads to a </a:t>
            </a:r>
            <a:r>
              <a:rPr lang="en-US" b="1" dirty="0" smtClean="0"/>
              <a:t>decrease in fat mass and </a:t>
            </a:r>
            <a:r>
              <a:rPr lang="en-US" b="1" dirty="0" err="1" smtClean="0"/>
              <a:t>skeletal</a:t>
            </a:r>
            <a:r>
              <a:rPr lang="en-US" dirty="0" err="1" smtClean="0"/>
              <a:t>muscle</a:t>
            </a:r>
            <a:r>
              <a:rPr lang="en-US" dirty="0" smtClean="0"/>
              <a:t> mass</a:t>
            </a:r>
          </a:p>
          <a:p>
            <a:pPr algn="l">
              <a:buNone/>
            </a:pPr>
            <a:r>
              <a:rPr lang="en-US" dirty="0" smtClean="0"/>
              <a:t>* Body weight may paradoxically </a:t>
            </a:r>
            <a:r>
              <a:rPr lang="en-US" b="1" dirty="0" smtClean="0"/>
              <a:t>increase because </a:t>
            </a:r>
            <a:r>
              <a:rPr lang="en-US" b="1" dirty="0" err="1" smtClean="0"/>
              <a:t>of</a:t>
            </a:r>
            <a:r>
              <a:rPr lang="en-US" dirty="0" err="1" smtClean="0"/>
              <a:t>expansion</a:t>
            </a:r>
            <a:r>
              <a:rPr lang="en-US" dirty="0" smtClean="0"/>
              <a:t> of extracellular fluid space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BODY COMPOSITION</a:t>
            </a:r>
            <a:br>
              <a:rPr lang="en-US" dirty="0" smtClean="0"/>
            </a:br>
            <a:r>
              <a:rPr lang="en-US" dirty="0" smtClean="0"/>
              <a:t>FOLLOWING INJURY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l">
              <a:buNone/>
            </a:pPr>
            <a:endParaRPr lang="en-US" b="1" dirty="0" smtClean="0"/>
          </a:p>
          <a:p>
            <a:pPr marL="624078" indent="-514350" algn="l">
              <a:buNone/>
            </a:pPr>
            <a:r>
              <a:rPr lang="en-US" dirty="0" smtClean="0"/>
              <a:t>* Continuing </a:t>
            </a:r>
            <a:r>
              <a:rPr lang="en-US" dirty="0" err="1" smtClean="0"/>
              <a:t>haemorrhage</a:t>
            </a:r>
            <a:endParaRPr lang="en-US" dirty="0" smtClean="0"/>
          </a:p>
          <a:p>
            <a:pPr marL="624078" indent="-514350" algn="l">
              <a:buNone/>
            </a:pPr>
            <a:r>
              <a:rPr lang="en-US" dirty="0" smtClean="0"/>
              <a:t>* Hypothermia</a:t>
            </a:r>
          </a:p>
          <a:p>
            <a:pPr marL="624078" indent="-514350" algn="l">
              <a:buNone/>
            </a:pPr>
            <a:r>
              <a:rPr lang="en-US" dirty="0" smtClean="0"/>
              <a:t> *Tissue </a:t>
            </a:r>
            <a:r>
              <a:rPr lang="en-US" dirty="0" err="1" smtClean="0"/>
              <a:t>oedema</a:t>
            </a:r>
            <a:endParaRPr lang="en-US" dirty="0" smtClean="0"/>
          </a:p>
          <a:p>
            <a:pPr marL="624078" indent="-514350" algn="l">
              <a:buNone/>
            </a:pPr>
            <a:r>
              <a:rPr lang="en-US" dirty="0" smtClean="0"/>
              <a:t> *Tissue </a:t>
            </a:r>
            <a:r>
              <a:rPr lang="en-US" dirty="0" err="1" smtClean="0"/>
              <a:t>underperfusion</a:t>
            </a:r>
            <a:endParaRPr lang="en-US" dirty="0" smtClean="0"/>
          </a:p>
          <a:p>
            <a:pPr marL="624078" indent="-514350" algn="l">
              <a:buNone/>
            </a:pPr>
            <a:r>
              <a:rPr lang="en-US" dirty="0" smtClean="0"/>
              <a:t> *Starvation</a:t>
            </a:r>
          </a:p>
          <a:p>
            <a:pPr marL="624078" indent="-514350" algn="l">
              <a:buNone/>
            </a:pPr>
            <a:r>
              <a:rPr lang="en-US" dirty="0" smtClean="0"/>
              <a:t> *Immobility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Avoidable factors that compound the response</a:t>
            </a:r>
            <a:br>
              <a:rPr lang="en-US" dirty="0" smtClean="0"/>
            </a:br>
            <a:r>
              <a:rPr lang="en-US" dirty="0" smtClean="0"/>
              <a:t>to injury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*Minimal access techniques</a:t>
            </a:r>
          </a:p>
          <a:p>
            <a:pPr algn="l">
              <a:buNone/>
            </a:pPr>
            <a:r>
              <a:rPr lang="en-US" dirty="0" smtClean="0"/>
              <a:t>* Blockade of afferent painful stimuli (e.g. epidural analgesia)</a:t>
            </a:r>
          </a:p>
          <a:p>
            <a:pPr algn="l">
              <a:buNone/>
            </a:pPr>
            <a:r>
              <a:rPr lang="en-US" dirty="0" smtClean="0"/>
              <a:t>* Minimal periods of starvation</a:t>
            </a:r>
          </a:p>
          <a:p>
            <a:pPr algn="l">
              <a:buNone/>
            </a:pPr>
            <a:r>
              <a:rPr lang="en-US" smtClean="0"/>
              <a:t>* </a:t>
            </a:r>
            <a:r>
              <a:rPr lang="en-US" dirty="0" smtClean="0"/>
              <a:t>Early </a:t>
            </a:r>
            <a:r>
              <a:rPr lang="en-US" dirty="0" err="1" smtClean="0"/>
              <a:t>mobilisation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 proactive approach to prevent unnecessary</a:t>
            </a:r>
            <a:br>
              <a:rPr lang="en-US" sz="3100" dirty="0" smtClean="0"/>
            </a:br>
            <a:r>
              <a:rPr lang="en-US" sz="3100" dirty="0" smtClean="0"/>
              <a:t>aspects of the surgical stress response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/>
              <a:t>1.homeostasis is the foundation of normal physiology</a:t>
            </a:r>
          </a:p>
          <a:p>
            <a:pPr algn="l">
              <a:buNone/>
            </a:pPr>
            <a:r>
              <a:rPr lang="en-US" dirty="0"/>
              <a:t>2. As a result of modern understanding of </a:t>
            </a:r>
            <a:r>
              <a:rPr lang="en-US" dirty="0" err="1"/>
              <a:t>homestasis</a:t>
            </a:r>
            <a:r>
              <a:rPr lang="en-US" dirty="0"/>
              <a:t> minimizing the response by minimal access surgery and stress free </a:t>
            </a:r>
            <a:r>
              <a:rPr lang="en-US" dirty="0" err="1"/>
              <a:t>perioperative</a:t>
            </a:r>
            <a:r>
              <a:rPr lang="en-US" dirty="0"/>
              <a:t> care</a:t>
            </a:r>
          </a:p>
          <a:p>
            <a:pPr algn="l">
              <a:buNone/>
            </a:pPr>
            <a:r>
              <a:rPr lang="en-US" dirty="0"/>
              <a:t>3.resuscitation , surgical intervention and critical care can return the severely injured patient to a situation in which homeostasis becomes possible once again.</a:t>
            </a:r>
          </a:p>
          <a:p>
            <a:pPr algn="l">
              <a:buNone/>
            </a:pPr>
            <a:r>
              <a:rPr lang="en-US" dirty="0"/>
              <a:t>4. the graded nature of injury response, the more severe the injury the greater response.</a:t>
            </a:r>
          </a:p>
          <a:p>
            <a:pPr algn="l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</a:t>
            </a:r>
            <a:r>
              <a:rPr lang="en-US" dirty="0" err="1" smtClean="0"/>
              <a:t>inhomeostasis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a. </a:t>
            </a:r>
            <a:r>
              <a:rPr lang="en-US" dirty="0" err="1"/>
              <a:t>neuroendocrine</a:t>
            </a:r>
            <a:r>
              <a:rPr lang="en-US" dirty="0"/>
              <a:t> response to injury or critical illness is biphasic:</a:t>
            </a:r>
          </a:p>
          <a:p>
            <a:pPr algn="l">
              <a:buNone/>
            </a:pPr>
            <a:r>
              <a:rPr lang="en-US" dirty="0"/>
              <a:t>*acute phase  characterized by actively secreting pituitary and elevate counter regulatory hormones (</a:t>
            </a:r>
            <a:r>
              <a:rPr lang="en-US" dirty="0" err="1"/>
              <a:t>cortisol,glucagon,adrenaline</a:t>
            </a:r>
            <a:r>
              <a:rPr lang="en-US" dirty="0"/>
              <a:t>).</a:t>
            </a:r>
          </a:p>
          <a:p>
            <a:pPr algn="l">
              <a:buNone/>
            </a:pPr>
            <a:r>
              <a:rPr lang="en-US" dirty="0"/>
              <a:t>* chronic phase: associated by </a:t>
            </a:r>
            <a:r>
              <a:rPr lang="en-US" dirty="0" err="1"/>
              <a:t>hypothalamicsuppression</a:t>
            </a:r>
            <a:r>
              <a:rPr lang="en-US" dirty="0"/>
              <a:t> and low serum level of   the respective target organ hormones.</a:t>
            </a:r>
          </a:p>
          <a:p>
            <a:pPr algn="l">
              <a:buNone/>
            </a:pPr>
            <a:r>
              <a:rPr lang="en-US" dirty="0"/>
              <a:t>Changes contribute to chronic wasting.</a:t>
            </a:r>
          </a:p>
          <a:p>
            <a:pPr algn="l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5. mediators of the metabolic response to injury </a:t>
            </a:r>
            <a:br>
              <a:rPr lang="en-US" sz="3200" dirty="0"/>
            </a:br>
            <a:endParaRPr lang="ar-IQ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*is driven initially by </a:t>
            </a:r>
            <a:r>
              <a:rPr lang="en-US" dirty="0" err="1"/>
              <a:t>proinflammatory</a:t>
            </a:r>
            <a:r>
              <a:rPr lang="en-US" dirty="0"/>
              <a:t> cytokines (e.g.IL1,IL6,and </a:t>
            </a:r>
            <a:r>
              <a:rPr lang="en-US" dirty="0" err="1"/>
              <a:t>TNFalpha</a:t>
            </a:r>
            <a:r>
              <a:rPr lang="en-US" dirty="0"/>
              <a:t>).</a:t>
            </a:r>
          </a:p>
          <a:p>
            <a:pPr algn="l">
              <a:buNone/>
            </a:pPr>
            <a:r>
              <a:rPr lang="en-US" dirty="0"/>
              <a:t>*is followed rapidly by </a:t>
            </a:r>
            <a:r>
              <a:rPr lang="en-US" dirty="0" smtClean="0"/>
              <a:t>increased plasma </a:t>
            </a:r>
            <a:r>
              <a:rPr lang="en-US" dirty="0"/>
              <a:t>levels of cytokines antagonists and soluble receptors like IL1 and TNF-SR soluble receptors.</a:t>
            </a:r>
          </a:p>
          <a:p>
            <a:pPr algn="l">
              <a:buNone/>
            </a:pPr>
            <a:r>
              <a:rPr lang="en-US" dirty="0"/>
              <a:t>*if prolonged or excessive may evolve into a counter inflammatory syndrome.   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B. Systemic inflammatory response </a:t>
            </a:r>
            <a:r>
              <a:rPr lang="en-US" sz="3100" dirty="0" err="1" smtClean="0"/>
              <a:t>syndrom</a:t>
            </a:r>
            <a:r>
              <a:rPr lang="en-US" sz="3100" dirty="0" smtClean="0"/>
              <a:t> following </a:t>
            </a:r>
            <a:r>
              <a:rPr lang="en-US" sz="3100" dirty="0"/>
              <a:t>major injury: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The natural response to injury includes:</a:t>
            </a:r>
          </a:p>
          <a:p>
            <a:pPr algn="l">
              <a:buNone/>
            </a:pPr>
            <a:r>
              <a:rPr lang="en-US" dirty="0" smtClean="0"/>
              <a:t> 1.Immobility/rest</a:t>
            </a:r>
          </a:p>
          <a:p>
            <a:pPr algn="l">
              <a:buNone/>
            </a:pPr>
            <a:r>
              <a:rPr lang="en-US" dirty="0" smtClean="0"/>
              <a:t> 2.Anorexia</a:t>
            </a:r>
          </a:p>
          <a:p>
            <a:pPr algn="l">
              <a:buNone/>
            </a:pPr>
            <a:r>
              <a:rPr lang="en-US" dirty="0" smtClean="0"/>
              <a:t> 3.Catabolism</a:t>
            </a:r>
          </a:p>
          <a:p>
            <a:pPr algn="l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Physiological response to injury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metabolic response </a:t>
            </a:r>
            <a:r>
              <a:rPr lang="en-US" dirty="0" err="1" smtClean="0"/>
              <a:t>toinjuryin</a:t>
            </a:r>
            <a:r>
              <a:rPr lang="en-US" dirty="0" smtClean="0"/>
              <a:t> humans divided into:</a:t>
            </a:r>
          </a:p>
          <a:p>
            <a:pPr algn="l">
              <a:buNone/>
            </a:pPr>
            <a:r>
              <a:rPr lang="en-US" dirty="0" smtClean="0"/>
              <a:t>. ebb phase: begins at the time of injury and</a:t>
            </a:r>
          </a:p>
          <a:p>
            <a:pPr algn="l">
              <a:buNone/>
            </a:pPr>
            <a:r>
              <a:rPr lang="en-US" dirty="0" smtClean="0"/>
              <a:t>lasts for approximately 24–48 hours. </a:t>
            </a:r>
          </a:p>
          <a:p>
            <a:pPr algn="l">
              <a:buNone/>
            </a:pPr>
            <a:r>
              <a:rPr lang="en-US" dirty="0" smtClean="0"/>
              <a:t>It may be attenuated by</a:t>
            </a:r>
          </a:p>
          <a:p>
            <a:pPr algn="l">
              <a:buNone/>
            </a:pPr>
            <a:r>
              <a:rPr lang="en-US" dirty="0" smtClean="0"/>
              <a:t>1proper resuscitation, but not completely abolished. The ebb phase is </a:t>
            </a:r>
            <a:r>
              <a:rPr lang="en-US" dirty="0" err="1" smtClean="0"/>
              <a:t>characterised</a:t>
            </a:r>
            <a:r>
              <a:rPr lang="en-US" dirty="0" smtClean="0"/>
              <a:t> by </a:t>
            </a:r>
            <a:r>
              <a:rPr lang="en-US" dirty="0" err="1" smtClean="0"/>
              <a:t>hypovolaemia,decreased</a:t>
            </a:r>
            <a:r>
              <a:rPr lang="en-US" dirty="0" smtClean="0"/>
              <a:t> basal metabolic</a:t>
            </a:r>
          </a:p>
          <a:p>
            <a:pPr algn="l">
              <a:buNone/>
            </a:pPr>
            <a:r>
              <a:rPr lang="en-US" dirty="0" smtClean="0"/>
              <a:t>rate, reduced cardiac output, hypothermia and lactic acidosis.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are </a:t>
            </a:r>
            <a:r>
              <a:rPr lang="en-US" dirty="0" err="1" smtClean="0"/>
              <a:t>catecholamines</a:t>
            </a:r>
            <a:r>
              <a:rPr lang="en-US" dirty="0" smtClean="0"/>
              <a:t>, </a:t>
            </a:r>
            <a:r>
              <a:rPr lang="en-US" dirty="0" err="1" smtClean="0"/>
              <a:t>cortisol</a:t>
            </a:r>
            <a:r>
              <a:rPr lang="en-US" dirty="0" smtClean="0"/>
              <a:t> and </a:t>
            </a:r>
            <a:r>
              <a:rPr lang="en-US" dirty="0" err="1" smtClean="0"/>
              <a:t>aldosterone</a:t>
            </a:r>
            <a:r>
              <a:rPr lang="en-US" dirty="0" smtClean="0"/>
              <a:t> (following activation</a:t>
            </a:r>
          </a:p>
          <a:p>
            <a:pPr algn="l">
              <a:buNone/>
            </a:pPr>
            <a:r>
              <a:rPr lang="en-US" dirty="0" smtClean="0"/>
              <a:t>of the </a:t>
            </a:r>
            <a:r>
              <a:rPr lang="en-US" dirty="0" err="1" smtClean="0"/>
              <a:t>renin–angiotensin</a:t>
            </a:r>
            <a:r>
              <a:rPr lang="en-US" dirty="0" smtClean="0"/>
              <a:t> system)</a:t>
            </a:r>
            <a:endParaRPr lang="ar-IQ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 main physiological role of the ebb phase is </a:t>
            </a:r>
            <a:r>
              <a:rPr lang="en-US" dirty="0" err="1" smtClean="0"/>
              <a:t>toconserve</a:t>
            </a:r>
            <a:r>
              <a:rPr lang="en-US" dirty="0" smtClean="0"/>
              <a:t> both circulating volume and energy stores for recovery</a:t>
            </a:r>
          </a:p>
          <a:p>
            <a:pPr algn="l">
              <a:buNone/>
            </a:pPr>
            <a:r>
              <a:rPr lang="en-US" dirty="0" smtClean="0"/>
              <a:t>and repair..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hormones regulating the ebb phase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Following resuscitation, the ebb phase evolves into a </a:t>
            </a:r>
            <a:r>
              <a:rPr lang="en-US" dirty="0" err="1" smtClean="0"/>
              <a:t>hypermetabolic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flow phase</a:t>
            </a:r>
          </a:p>
          <a:p>
            <a:pPr algn="l">
              <a:buNone/>
            </a:pPr>
            <a:r>
              <a:rPr lang="en-US" dirty="0" smtClean="0"/>
              <a:t>The flow phase may be subdivided</a:t>
            </a:r>
          </a:p>
          <a:p>
            <a:pPr algn="l">
              <a:buNone/>
            </a:pPr>
            <a:r>
              <a:rPr lang="en-US" dirty="0" smtClean="0"/>
              <a:t>into an initial catabolic phase, lasting approximately 3–10</a:t>
            </a:r>
          </a:p>
          <a:p>
            <a:pPr algn="l"/>
            <a:r>
              <a:rPr lang="en-US" dirty="0" smtClean="0"/>
              <a:t>days, followed by an anabolic phase, which may last for weeks</a:t>
            </a:r>
          </a:p>
          <a:p>
            <a:pPr algn="l"/>
            <a:r>
              <a:rPr lang="en-US" dirty="0" err="1" smtClean="0"/>
              <a:t>Thisleads</a:t>
            </a:r>
            <a:r>
              <a:rPr lang="en-US" dirty="0" smtClean="0"/>
              <a:t> to significant weight loss and increased</a:t>
            </a:r>
          </a:p>
          <a:p>
            <a:pPr algn="l"/>
            <a:r>
              <a:rPr lang="en-US" dirty="0" smtClean="0"/>
              <a:t>urinary nitrogen excretion.</a:t>
            </a:r>
          </a:p>
          <a:p>
            <a:pPr algn="l">
              <a:buNone/>
            </a:pPr>
            <a:r>
              <a:rPr lang="en-US" dirty="0" smtClean="0"/>
              <a:t>,</a:t>
            </a:r>
            <a:endParaRPr lang="ar-IQ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Flow phase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During the metabolic response to injury, the body</a:t>
            </a:r>
          </a:p>
          <a:p>
            <a:pPr algn="l">
              <a:buNone/>
            </a:pPr>
            <a:r>
              <a:rPr lang="en-US" dirty="0" err="1" smtClean="0"/>
              <a:t>reprioritises</a:t>
            </a:r>
            <a:r>
              <a:rPr lang="en-US" dirty="0" smtClean="0"/>
              <a:t> protein metabolism away from peripheral tissues</a:t>
            </a:r>
          </a:p>
          <a:p>
            <a:pPr algn="l">
              <a:buNone/>
            </a:pPr>
            <a:r>
              <a:rPr lang="en-US" dirty="0" smtClean="0"/>
              <a:t>and towards key central tissues such as the liver, immune</a:t>
            </a:r>
          </a:p>
          <a:p>
            <a:pPr algn="l">
              <a:buNone/>
            </a:pPr>
            <a:r>
              <a:rPr lang="en-US" dirty="0" smtClean="0"/>
              <a:t>system and wound. One of the main reasons why the </a:t>
            </a:r>
            <a:r>
              <a:rPr lang="en-US" dirty="0" err="1" smtClean="0"/>
              <a:t>reutilisation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of amino acids derived from muscle proteolysis leads</a:t>
            </a:r>
          </a:p>
          <a:p>
            <a:pPr algn="l">
              <a:buNone/>
            </a:pPr>
            <a:r>
              <a:rPr lang="en-US" dirty="0" smtClean="0"/>
              <a:t>to net catabolism is that the increased glutamine and </a:t>
            </a:r>
            <a:r>
              <a:rPr lang="en-US" dirty="0" err="1" smtClean="0"/>
              <a:t>alanine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efflux from muscle is derived, in part, from the irreversible</a:t>
            </a:r>
          </a:p>
          <a:p>
            <a:pPr algn="l">
              <a:buNone/>
            </a:pPr>
            <a:r>
              <a:rPr lang="en-US" dirty="0" smtClean="0"/>
              <a:t>degradation of branched chain amino acids. Ala, </a:t>
            </a:r>
            <a:r>
              <a:rPr lang="en-US" dirty="0" err="1" smtClean="0"/>
              <a:t>alanine</a:t>
            </a:r>
            <a:r>
              <a:rPr lang="en-US" dirty="0" smtClean="0"/>
              <a:t>;</a:t>
            </a:r>
          </a:p>
          <a:p>
            <a:pPr algn="l">
              <a:buNone/>
            </a:pPr>
            <a:r>
              <a:rPr lang="en-US" dirty="0" err="1" smtClean="0"/>
              <a:t>Gln</a:t>
            </a:r>
            <a:r>
              <a:rPr lang="en-US" dirty="0" smtClean="0"/>
              <a:t>, glutamine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CATABOLIC ELEMENTS OF THE</a:t>
            </a:r>
            <a:br>
              <a:rPr lang="en-US" dirty="0" smtClean="0"/>
            </a:br>
            <a:r>
              <a:rPr lang="en-US" dirty="0" smtClean="0"/>
              <a:t>FLOW PHASE OF THE METABOLIC</a:t>
            </a:r>
            <a:br>
              <a:rPr lang="en-US" dirty="0" smtClean="0"/>
            </a:br>
            <a:r>
              <a:rPr lang="en-US" dirty="0" smtClean="0"/>
              <a:t>STRESS RESPONSE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807</Words>
  <Application>Microsoft Office PowerPoint</Application>
  <PresentationFormat>عرض على الشاشة (3:4)‏</PresentationFormat>
  <Paragraphs>110</Paragraphs>
  <Slides>17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Concourse</vt:lpstr>
      <vt:lpstr>Metabolic response to injury</vt:lpstr>
      <vt:lpstr>Basic concepts inhomeostasis</vt:lpstr>
      <vt:lpstr>5. mediators of the metabolic response to injury  </vt:lpstr>
      <vt:lpstr>B. Systemic inflammatory response syndrom following major injury: </vt:lpstr>
      <vt:lpstr>Physiological response to injury </vt:lpstr>
      <vt:lpstr>عرض تقديمي في PowerPoint</vt:lpstr>
      <vt:lpstr>hormones regulating the ebb phase</vt:lpstr>
      <vt:lpstr>2. Flow phase</vt:lpstr>
      <vt:lpstr>KEY CATABOLIC ELEMENTS OF THE FLOW PHASE OF THE METABOLIC STRESS RESPONSE</vt:lpstr>
      <vt:lpstr>عرض تقديمي في PowerPoint</vt:lpstr>
      <vt:lpstr>Alterations in skeletal muscle protein metabolism</vt:lpstr>
      <vt:lpstr>Alterations in hepatic protein metabolism: the acute phase protein response</vt:lpstr>
      <vt:lpstr>Insulin resistance</vt:lpstr>
      <vt:lpstr> Suggested mechanisms </vt:lpstr>
      <vt:lpstr>CHANGES IN BODY COMPOSITION FOLLOWING INJURY</vt:lpstr>
      <vt:lpstr>Avoidable factors that compound the response to injury</vt:lpstr>
      <vt:lpstr>A proactive approach to prevent unnecessary aspects of the surgical stress response 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Metabolic response to injury</dc:title>
  <dc:creator>laptop</dc:creator>
  <cp:lastModifiedBy>jjjj</cp:lastModifiedBy>
  <cp:revision>3</cp:revision>
  <dcterms:created xsi:type="dcterms:W3CDTF">2018-03-12T18:33:12Z</dcterms:created>
  <dcterms:modified xsi:type="dcterms:W3CDTF">2018-03-19T07:50:17Z</dcterms:modified>
</cp:coreProperties>
</file>