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9" r:id="rId30"/>
    <p:sldId id="295" r:id="rId31"/>
    <p:sldId id="291"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AB455-A32D-4C3C-BAB8-21A5844820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IQ"/>
        </a:p>
      </dgm:t>
    </dgm:pt>
    <dgm:pt modelId="{77DBD54F-AE93-4F22-9159-693D1C8C0FA8}">
      <dgm:prSet/>
      <dgm:spPr/>
      <dgm:t>
        <a:bodyPr/>
        <a:lstStyle/>
        <a:p>
          <a:pPr rtl="0"/>
          <a:r>
            <a:rPr lang="en-US" dirty="0" smtClean="0"/>
            <a:t>Children face the additional challenge of poor oral health far reaching effects into their adulthood.</a:t>
          </a:r>
          <a:endParaRPr lang="ar-IQ" dirty="0"/>
        </a:p>
      </dgm:t>
    </dgm:pt>
    <dgm:pt modelId="{96424268-BA10-4023-BB17-B6825BFB2689}" type="parTrans" cxnId="{EC09AB5D-2E9B-4F49-84AB-773CFA245763}">
      <dgm:prSet/>
      <dgm:spPr/>
      <dgm:t>
        <a:bodyPr/>
        <a:lstStyle/>
        <a:p>
          <a:pPr rtl="1"/>
          <a:endParaRPr lang="ar-IQ"/>
        </a:p>
      </dgm:t>
    </dgm:pt>
    <dgm:pt modelId="{830DEDAD-7652-4D9B-A623-1A04D786CF1C}" type="sibTrans" cxnId="{EC09AB5D-2E9B-4F49-84AB-773CFA245763}">
      <dgm:prSet/>
      <dgm:spPr/>
      <dgm:t>
        <a:bodyPr/>
        <a:lstStyle/>
        <a:p>
          <a:pPr rtl="1"/>
          <a:endParaRPr lang="ar-IQ"/>
        </a:p>
      </dgm:t>
    </dgm:pt>
    <dgm:pt modelId="{4FDA2269-B7D1-4312-A48C-AE94818D0A9D}">
      <dgm:prSet/>
      <dgm:spPr/>
      <dgm:t>
        <a:bodyPr/>
        <a:lstStyle/>
        <a:p>
          <a:pPr rtl="0"/>
          <a:r>
            <a:rPr lang="en-US" dirty="0" smtClean="0"/>
            <a:t>Dental conditions in childhood can restrict children’s participation in schooling and education through days lost to illness.</a:t>
          </a:r>
          <a:endParaRPr lang="ar-IQ" dirty="0"/>
        </a:p>
      </dgm:t>
    </dgm:pt>
    <dgm:pt modelId="{8E46238B-1905-4DB2-B11E-7CFB2139F832}" type="parTrans" cxnId="{85CAB769-E9C4-486C-B565-5078BAE40527}">
      <dgm:prSet/>
      <dgm:spPr/>
      <dgm:t>
        <a:bodyPr/>
        <a:lstStyle/>
        <a:p>
          <a:pPr rtl="1"/>
          <a:endParaRPr lang="ar-IQ"/>
        </a:p>
      </dgm:t>
    </dgm:pt>
    <dgm:pt modelId="{CB5507B7-2702-48D5-B147-C8FA14DC302E}" type="sibTrans" cxnId="{85CAB769-E9C4-486C-B565-5078BAE40527}">
      <dgm:prSet/>
      <dgm:spPr/>
      <dgm:t>
        <a:bodyPr/>
        <a:lstStyle/>
        <a:p>
          <a:pPr rtl="1"/>
          <a:endParaRPr lang="ar-IQ"/>
        </a:p>
      </dgm:t>
    </dgm:pt>
    <dgm:pt modelId="{D07D5CFE-CA25-4D16-AAEE-6F7F3D764276}">
      <dgm:prSet/>
      <dgm:spPr/>
      <dgm:t>
        <a:bodyPr/>
        <a:lstStyle/>
        <a:p>
          <a:pPr rtl="0"/>
          <a:r>
            <a:rPr lang="en-US" dirty="0" smtClean="0"/>
            <a:t>Impaired physical appearance due to dental disease can further limit children’s ability to socialize with confidence and develop social norms and relationships.</a:t>
          </a:r>
          <a:endParaRPr lang="ar-IQ" dirty="0"/>
        </a:p>
      </dgm:t>
    </dgm:pt>
    <dgm:pt modelId="{500A29EA-964F-4CD6-896E-6AA0C4247D4B}" type="parTrans" cxnId="{38E9660F-9090-416A-96DA-12D28C8CA985}">
      <dgm:prSet/>
      <dgm:spPr/>
      <dgm:t>
        <a:bodyPr/>
        <a:lstStyle/>
        <a:p>
          <a:pPr rtl="1"/>
          <a:endParaRPr lang="ar-IQ"/>
        </a:p>
      </dgm:t>
    </dgm:pt>
    <dgm:pt modelId="{94F85279-88B2-4584-8C89-FB14D1EBC61A}" type="sibTrans" cxnId="{38E9660F-9090-416A-96DA-12D28C8CA985}">
      <dgm:prSet/>
      <dgm:spPr/>
      <dgm:t>
        <a:bodyPr/>
        <a:lstStyle/>
        <a:p>
          <a:pPr rtl="1"/>
          <a:endParaRPr lang="ar-IQ"/>
        </a:p>
      </dgm:t>
    </dgm:pt>
    <dgm:pt modelId="{A999A2A2-98D8-4E4A-A4C4-AB9256021F69}" type="pres">
      <dgm:prSet presAssocID="{141AB455-A32D-4C3C-BAB8-21A5844820D1}" presName="outerComposite" presStyleCnt="0">
        <dgm:presLayoutVars>
          <dgm:chMax val="5"/>
          <dgm:dir/>
          <dgm:resizeHandles val="exact"/>
        </dgm:presLayoutVars>
      </dgm:prSet>
      <dgm:spPr/>
      <dgm:t>
        <a:bodyPr/>
        <a:lstStyle/>
        <a:p>
          <a:pPr rtl="1"/>
          <a:endParaRPr lang="ar-IQ"/>
        </a:p>
      </dgm:t>
    </dgm:pt>
    <dgm:pt modelId="{AA0AF50E-3F83-42FF-B65D-0A44580E68F1}" type="pres">
      <dgm:prSet presAssocID="{141AB455-A32D-4C3C-BAB8-21A5844820D1}" presName="dummyMaxCanvas" presStyleCnt="0">
        <dgm:presLayoutVars/>
      </dgm:prSet>
      <dgm:spPr/>
    </dgm:pt>
    <dgm:pt modelId="{6EBE9E05-6D51-4FAF-818B-9EE81A5BD87C}" type="pres">
      <dgm:prSet presAssocID="{141AB455-A32D-4C3C-BAB8-21A5844820D1}" presName="ThreeNodes_1" presStyleLbl="node1" presStyleIdx="0" presStyleCnt="3">
        <dgm:presLayoutVars>
          <dgm:bulletEnabled val="1"/>
        </dgm:presLayoutVars>
      </dgm:prSet>
      <dgm:spPr/>
      <dgm:t>
        <a:bodyPr/>
        <a:lstStyle/>
        <a:p>
          <a:pPr rtl="1"/>
          <a:endParaRPr lang="ar-IQ"/>
        </a:p>
      </dgm:t>
    </dgm:pt>
    <dgm:pt modelId="{7BF12BFB-E65D-4B11-BF7D-E31CBEDA8F01}" type="pres">
      <dgm:prSet presAssocID="{141AB455-A32D-4C3C-BAB8-21A5844820D1}" presName="ThreeNodes_2" presStyleLbl="node1" presStyleIdx="1" presStyleCnt="3">
        <dgm:presLayoutVars>
          <dgm:bulletEnabled val="1"/>
        </dgm:presLayoutVars>
      </dgm:prSet>
      <dgm:spPr/>
      <dgm:t>
        <a:bodyPr/>
        <a:lstStyle/>
        <a:p>
          <a:pPr rtl="1"/>
          <a:endParaRPr lang="ar-IQ"/>
        </a:p>
      </dgm:t>
    </dgm:pt>
    <dgm:pt modelId="{D0EAEA1B-4FB3-4CD0-A776-D24957808C2E}" type="pres">
      <dgm:prSet presAssocID="{141AB455-A32D-4C3C-BAB8-21A5844820D1}" presName="ThreeNodes_3" presStyleLbl="node1" presStyleIdx="2" presStyleCnt="3">
        <dgm:presLayoutVars>
          <dgm:bulletEnabled val="1"/>
        </dgm:presLayoutVars>
      </dgm:prSet>
      <dgm:spPr/>
      <dgm:t>
        <a:bodyPr/>
        <a:lstStyle/>
        <a:p>
          <a:pPr rtl="1"/>
          <a:endParaRPr lang="ar-IQ"/>
        </a:p>
      </dgm:t>
    </dgm:pt>
    <dgm:pt modelId="{B6A89864-3CC2-4E3E-85CC-34B3B1D078CB}" type="pres">
      <dgm:prSet presAssocID="{141AB455-A32D-4C3C-BAB8-21A5844820D1}" presName="ThreeConn_1-2" presStyleLbl="fgAccFollowNode1" presStyleIdx="0" presStyleCnt="2">
        <dgm:presLayoutVars>
          <dgm:bulletEnabled val="1"/>
        </dgm:presLayoutVars>
      </dgm:prSet>
      <dgm:spPr/>
      <dgm:t>
        <a:bodyPr/>
        <a:lstStyle/>
        <a:p>
          <a:pPr rtl="1"/>
          <a:endParaRPr lang="ar-IQ"/>
        </a:p>
      </dgm:t>
    </dgm:pt>
    <dgm:pt modelId="{1D29A8E7-2D44-48FB-B3F6-A2E4FC818E7B}" type="pres">
      <dgm:prSet presAssocID="{141AB455-A32D-4C3C-BAB8-21A5844820D1}" presName="ThreeConn_2-3" presStyleLbl="fgAccFollowNode1" presStyleIdx="1" presStyleCnt="2">
        <dgm:presLayoutVars>
          <dgm:bulletEnabled val="1"/>
        </dgm:presLayoutVars>
      </dgm:prSet>
      <dgm:spPr/>
      <dgm:t>
        <a:bodyPr/>
        <a:lstStyle/>
        <a:p>
          <a:pPr rtl="1"/>
          <a:endParaRPr lang="ar-IQ"/>
        </a:p>
      </dgm:t>
    </dgm:pt>
    <dgm:pt modelId="{73C6B305-7521-4A6C-98EF-ED2E1D653A04}" type="pres">
      <dgm:prSet presAssocID="{141AB455-A32D-4C3C-BAB8-21A5844820D1}" presName="ThreeNodes_1_text" presStyleLbl="node1" presStyleIdx="2" presStyleCnt="3">
        <dgm:presLayoutVars>
          <dgm:bulletEnabled val="1"/>
        </dgm:presLayoutVars>
      </dgm:prSet>
      <dgm:spPr/>
      <dgm:t>
        <a:bodyPr/>
        <a:lstStyle/>
        <a:p>
          <a:pPr rtl="1"/>
          <a:endParaRPr lang="ar-IQ"/>
        </a:p>
      </dgm:t>
    </dgm:pt>
    <dgm:pt modelId="{7AFE7608-8A16-4764-9F9F-AF118356249F}" type="pres">
      <dgm:prSet presAssocID="{141AB455-A32D-4C3C-BAB8-21A5844820D1}" presName="ThreeNodes_2_text" presStyleLbl="node1" presStyleIdx="2" presStyleCnt="3">
        <dgm:presLayoutVars>
          <dgm:bulletEnabled val="1"/>
        </dgm:presLayoutVars>
      </dgm:prSet>
      <dgm:spPr/>
      <dgm:t>
        <a:bodyPr/>
        <a:lstStyle/>
        <a:p>
          <a:pPr rtl="1"/>
          <a:endParaRPr lang="ar-IQ"/>
        </a:p>
      </dgm:t>
    </dgm:pt>
    <dgm:pt modelId="{6F2881CB-B8F9-4535-AA19-2A86B49D93D9}" type="pres">
      <dgm:prSet presAssocID="{141AB455-A32D-4C3C-BAB8-21A5844820D1}" presName="ThreeNodes_3_text" presStyleLbl="node1" presStyleIdx="2" presStyleCnt="3">
        <dgm:presLayoutVars>
          <dgm:bulletEnabled val="1"/>
        </dgm:presLayoutVars>
      </dgm:prSet>
      <dgm:spPr/>
      <dgm:t>
        <a:bodyPr/>
        <a:lstStyle/>
        <a:p>
          <a:pPr rtl="1"/>
          <a:endParaRPr lang="ar-IQ"/>
        </a:p>
      </dgm:t>
    </dgm:pt>
  </dgm:ptLst>
  <dgm:cxnLst>
    <dgm:cxn modelId="{87DFE82F-D0C7-4864-808B-28017DC2D538}" type="presOf" srcId="{D07D5CFE-CA25-4D16-AAEE-6F7F3D764276}" destId="{6F2881CB-B8F9-4535-AA19-2A86B49D93D9}" srcOrd="1" destOrd="0" presId="urn:microsoft.com/office/officeart/2005/8/layout/vProcess5"/>
    <dgm:cxn modelId="{4D08C293-0BBD-4B7F-B80E-29E6EF72DBD1}" type="presOf" srcId="{4FDA2269-B7D1-4312-A48C-AE94818D0A9D}" destId="{7BF12BFB-E65D-4B11-BF7D-E31CBEDA8F01}" srcOrd="0" destOrd="0" presId="urn:microsoft.com/office/officeart/2005/8/layout/vProcess5"/>
    <dgm:cxn modelId="{6B73EA19-11F5-41BE-899A-1EBD13E757B6}" type="presOf" srcId="{77DBD54F-AE93-4F22-9159-693D1C8C0FA8}" destId="{6EBE9E05-6D51-4FAF-818B-9EE81A5BD87C}" srcOrd="0" destOrd="0" presId="urn:microsoft.com/office/officeart/2005/8/layout/vProcess5"/>
    <dgm:cxn modelId="{0ACFBD00-A456-4B9D-A39A-1590C6170894}" type="presOf" srcId="{77DBD54F-AE93-4F22-9159-693D1C8C0FA8}" destId="{73C6B305-7521-4A6C-98EF-ED2E1D653A04}" srcOrd="1" destOrd="0" presId="urn:microsoft.com/office/officeart/2005/8/layout/vProcess5"/>
    <dgm:cxn modelId="{85CAB769-E9C4-486C-B565-5078BAE40527}" srcId="{141AB455-A32D-4C3C-BAB8-21A5844820D1}" destId="{4FDA2269-B7D1-4312-A48C-AE94818D0A9D}" srcOrd="1" destOrd="0" parTransId="{8E46238B-1905-4DB2-B11E-7CFB2139F832}" sibTransId="{CB5507B7-2702-48D5-B147-C8FA14DC302E}"/>
    <dgm:cxn modelId="{61DDAF7D-7E5E-40B8-8F03-762F36DE4D11}" type="presOf" srcId="{830DEDAD-7652-4D9B-A623-1A04D786CF1C}" destId="{B6A89864-3CC2-4E3E-85CC-34B3B1D078CB}" srcOrd="0" destOrd="0" presId="urn:microsoft.com/office/officeart/2005/8/layout/vProcess5"/>
    <dgm:cxn modelId="{50E47506-5426-4500-AB7F-1CE18DD68B90}" type="presOf" srcId="{D07D5CFE-CA25-4D16-AAEE-6F7F3D764276}" destId="{D0EAEA1B-4FB3-4CD0-A776-D24957808C2E}" srcOrd="0" destOrd="0" presId="urn:microsoft.com/office/officeart/2005/8/layout/vProcess5"/>
    <dgm:cxn modelId="{5B3ABE09-A51E-4EFC-ABC7-189B39E964FF}" type="presOf" srcId="{141AB455-A32D-4C3C-BAB8-21A5844820D1}" destId="{A999A2A2-98D8-4E4A-A4C4-AB9256021F69}" srcOrd="0" destOrd="0" presId="urn:microsoft.com/office/officeart/2005/8/layout/vProcess5"/>
    <dgm:cxn modelId="{C4CC5F4E-363A-407F-BDA3-65AD49FE3CCB}" type="presOf" srcId="{CB5507B7-2702-48D5-B147-C8FA14DC302E}" destId="{1D29A8E7-2D44-48FB-B3F6-A2E4FC818E7B}" srcOrd="0" destOrd="0" presId="urn:microsoft.com/office/officeart/2005/8/layout/vProcess5"/>
    <dgm:cxn modelId="{25492193-FD97-4BC5-88B5-501BAF878F04}" type="presOf" srcId="{4FDA2269-B7D1-4312-A48C-AE94818D0A9D}" destId="{7AFE7608-8A16-4764-9F9F-AF118356249F}" srcOrd="1" destOrd="0" presId="urn:microsoft.com/office/officeart/2005/8/layout/vProcess5"/>
    <dgm:cxn modelId="{38E9660F-9090-416A-96DA-12D28C8CA985}" srcId="{141AB455-A32D-4C3C-BAB8-21A5844820D1}" destId="{D07D5CFE-CA25-4D16-AAEE-6F7F3D764276}" srcOrd="2" destOrd="0" parTransId="{500A29EA-964F-4CD6-896E-6AA0C4247D4B}" sibTransId="{94F85279-88B2-4584-8C89-FB14D1EBC61A}"/>
    <dgm:cxn modelId="{EC09AB5D-2E9B-4F49-84AB-773CFA245763}" srcId="{141AB455-A32D-4C3C-BAB8-21A5844820D1}" destId="{77DBD54F-AE93-4F22-9159-693D1C8C0FA8}" srcOrd="0" destOrd="0" parTransId="{96424268-BA10-4023-BB17-B6825BFB2689}" sibTransId="{830DEDAD-7652-4D9B-A623-1A04D786CF1C}"/>
    <dgm:cxn modelId="{D4A200BD-AF31-444B-8647-816EDD50B65A}" type="presParOf" srcId="{A999A2A2-98D8-4E4A-A4C4-AB9256021F69}" destId="{AA0AF50E-3F83-42FF-B65D-0A44580E68F1}" srcOrd="0" destOrd="0" presId="urn:microsoft.com/office/officeart/2005/8/layout/vProcess5"/>
    <dgm:cxn modelId="{10DDE173-255B-416F-B724-91D66396B7E8}" type="presParOf" srcId="{A999A2A2-98D8-4E4A-A4C4-AB9256021F69}" destId="{6EBE9E05-6D51-4FAF-818B-9EE81A5BD87C}" srcOrd="1" destOrd="0" presId="urn:microsoft.com/office/officeart/2005/8/layout/vProcess5"/>
    <dgm:cxn modelId="{97E81F27-E6ED-46FF-958D-003937C842D2}" type="presParOf" srcId="{A999A2A2-98D8-4E4A-A4C4-AB9256021F69}" destId="{7BF12BFB-E65D-4B11-BF7D-E31CBEDA8F01}" srcOrd="2" destOrd="0" presId="urn:microsoft.com/office/officeart/2005/8/layout/vProcess5"/>
    <dgm:cxn modelId="{E40408F2-B1A5-4BB8-8C25-9E83372D03E5}" type="presParOf" srcId="{A999A2A2-98D8-4E4A-A4C4-AB9256021F69}" destId="{D0EAEA1B-4FB3-4CD0-A776-D24957808C2E}" srcOrd="3" destOrd="0" presId="urn:microsoft.com/office/officeart/2005/8/layout/vProcess5"/>
    <dgm:cxn modelId="{F25EE719-9E1D-408D-ABA1-58FE11EA7883}" type="presParOf" srcId="{A999A2A2-98D8-4E4A-A4C4-AB9256021F69}" destId="{B6A89864-3CC2-4E3E-85CC-34B3B1D078CB}" srcOrd="4" destOrd="0" presId="urn:microsoft.com/office/officeart/2005/8/layout/vProcess5"/>
    <dgm:cxn modelId="{CAFDDFB3-ED09-4907-BBAE-5B31793B05BE}" type="presParOf" srcId="{A999A2A2-98D8-4E4A-A4C4-AB9256021F69}" destId="{1D29A8E7-2D44-48FB-B3F6-A2E4FC818E7B}" srcOrd="5" destOrd="0" presId="urn:microsoft.com/office/officeart/2005/8/layout/vProcess5"/>
    <dgm:cxn modelId="{09DCE2BC-8C42-4C17-B316-FAE8DF6BE3D0}" type="presParOf" srcId="{A999A2A2-98D8-4E4A-A4C4-AB9256021F69}" destId="{73C6B305-7521-4A6C-98EF-ED2E1D653A04}" srcOrd="6" destOrd="0" presId="urn:microsoft.com/office/officeart/2005/8/layout/vProcess5"/>
    <dgm:cxn modelId="{84470DFA-897A-43F0-922C-65317EE9CCED}" type="presParOf" srcId="{A999A2A2-98D8-4E4A-A4C4-AB9256021F69}" destId="{7AFE7608-8A16-4764-9F9F-AF118356249F}" srcOrd="7" destOrd="0" presId="urn:microsoft.com/office/officeart/2005/8/layout/vProcess5"/>
    <dgm:cxn modelId="{931F39BD-B8C5-42B6-9E75-5BA0726F85B6}" type="presParOf" srcId="{A999A2A2-98D8-4E4A-A4C4-AB9256021F69}" destId="{6F2881CB-B8F9-4535-AA19-2A86B49D93D9}"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1244B505-CFD3-4360-A63A-DF2339115668}" type="doc">
      <dgm:prSet loTypeId="urn:microsoft.com/office/officeart/2005/8/layout/vList4" loCatId="list" qsTypeId="urn:microsoft.com/office/officeart/2005/8/quickstyle/simple4" qsCatId="simple" csTypeId="urn:microsoft.com/office/officeart/2005/8/colors/accent1_2" csCatId="accent1"/>
      <dgm:spPr/>
      <dgm:t>
        <a:bodyPr/>
        <a:lstStyle/>
        <a:p>
          <a:pPr rtl="1"/>
          <a:endParaRPr lang="ar-IQ"/>
        </a:p>
      </dgm:t>
    </dgm:pt>
    <dgm:pt modelId="{AF400E3C-8EC7-4308-82A2-9C9C779D53E1}">
      <dgm:prSet/>
      <dgm:spPr/>
      <dgm:t>
        <a:bodyPr/>
        <a:lstStyle/>
        <a:p>
          <a:pPr rtl="0"/>
          <a:r>
            <a:rPr lang="en-US" dirty="0" smtClean="0"/>
            <a:t>Ø Tooth decay is the most common chronic childhood disease affecting 60‑90% of school children.</a:t>
          </a:r>
          <a:endParaRPr lang="ar-IQ" dirty="0"/>
        </a:p>
      </dgm:t>
    </dgm:pt>
    <dgm:pt modelId="{792C473F-3412-456D-8571-E891DF3BD076}" type="parTrans" cxnId="{EF099933-3E9C-4963-8CCE-074706F295F8}">
      <dgm:prSet/>
      <dgm:spPr/>
      <dgm:t>
        <a:bodyPr/>
        <a:lstStyle/>
        <a:p>
          <a:pPr rtl="1"/>
          <a:endParaRPr lang="ar-IQ"/>
        </a:p>
      </dgm:t>
    </dgm:pt>
    <dgm:pt modelId="{64881E09-5A83-4410-888C-EF2EF98FB778}" type="sibTrans" cxnId="{EF099933-3E9C-4963-8CCE-074706F295F8}">
      <dgm:prSet/>
      <dgm:spPr/>
      <dgm:t>
        <a:bodyPr/>
        <a:lstStyle/>
        <a:p>
          <a:pPr rtl="1"/>
          <a:endParaRPr lang="ar-IQ"/>
        </a:p>
      </dgm:t>
    </dgm:pt>
    <dgm:pt modelId="{5A0BFCB4-2AFE-42EC-8D7B-3794274BCBAA}">
      <dgm:prSet/>
      <dgm:spPr/>
      <dgm:t>
        <a:bodyPr/>
        <a:lstStyle/>
        <a:p>
          <a:pPr rtl="0"/>
          <a:r>
            <a:rPr lang="en-US" dirty="0" smtClean="0"/>
            <a:t>Ø It is over five times more prevalent than asthma among children.</a:t>
          </a:r>
          <a:endParaRPr lang="ar-IQ" dirty="0"/>
        </a:p>
      </dgm:t>
    </dgm:pt>
    <dgm:pt modelId="{C20B4D41-CEBE-4FAE-804B-A0CC7D8594B3}" type="parTrans" cxnId="{F069BC4C-EFDC-462C-AD72-0766DA2BD1EA}">
      <dgm:prSet/>
      <dgm:spPr/>
      <dgm:t>
        <a:bodyPr/>
        <a:lstStyle/>
        <a:p>
          <a:pPr rtl="1"/>
          <a:endParaRPr lang="ar-IQ"/>
        </a:p>
      </dgm:t>
    </dgm:pt>
    <dgm:pt modelId="{7C854FA1-DF9F-4F7E-B912-47A04BD8C463}" type="sibTrans" cxnId="{F069BC4C-EFDC-462C-AD72-0766DA2BD1EA}">
      <dgm:prSet/>
      <dgm:spPr/>
      <dgm:t>
        <a:bodyPr/>
        <a:lstStyle/>
        <a:p>
          <a:pPr rtl="1"/>
          <a:endParaRPr lang="ar-IQ"/>
        </a:p>
      </dgm:t>
    </dgm:pt>
    <dgm:pt modelId="{18C5CA2D-7FE9-4A61-8078-720F5E250380}">
      <dgm:prSet/>
      <dgm:spPr/>
      <dgm:t>
        <a:bodyPr/>
        <a:lstStyle/>
        <a:p>
          <a:pPr rtl="0"/>
          <a:r>
            <a:rPr lang="en-US" dirty="0" smtClean="0"/>
            <a:t>Ø 7 times more common than hay fever.</a:t>
          </a:r>
          <a:endParaRPr lang="ar-IQ" dirty="0"/>
        </a:p>
      </dgm:t>
    </dgm:pt>
    <dgm:pt modelId="{63491BED-3FF0-44CB-BB2E-DAE31539EF09}" type="parTrans" cxnId="{B9E73FB1-715E-42DA-B11A-E0821BF6BFF8}">
      <dgm:prSet/>
      <dgm:spPr/>
      <dgm:t>
        <a:bodyPr/>
        <a:lstStyle/>
        <a:p>
          <a:pPr rtl="1"/>
          <a:endParaRPr lang="ar-IQ"/>
        </a:p>
      </dgm:t>
    </dgm:pt>
    <dgm:pt modelId="{EF721CBB-7E05-4DD7-AE54-3E10D71C1EC5}" type="sibTrans" cxnId="{B9E73FB1-715E-42DA-B11A-E0821BF6BFF8}">
      <dgm:prSet/>
      <dgm:spPr/>
      <dgm:t>
        <a:bodyPr/>
        <a:lstStyle/>
        <a:p>
          <a:pPr rtl="1"/>
          <a:endParaRPr lang="ar-IQ"/>
        </a:p>
      </dgm:t>
    </dgm:pt>
    <dgm:pt modelId="{343D9BC8-5769-4385-BB52-C053F57BCD1E}">
      <dgm:prSet/>
      <dgm:spPr/>
      <dgm:t>
        <a:bodyPr/>
        <a:lstStyle/>
        <a:p>
          <a:pPr rtl="0"/>
          <a:r>
            <a:rPr lang="en-US" dirty="0" smtClean="0"/>
            <a:t>Ø 52 million school hours missed annually because of oral problems</a:t>
          </a:r>
          <a:endParaRPr lang="ar-IQ" dirty="0"/>
        </a:p>
      </dgm:t>
    </dgm:pt>
    <dgm:pt modelId="{F1A68463-F873-4A26-BE01-F45F20AB9D85}" type="parTrans" cxnId="{8E2C504A-69EF-4DBC-9DDB-2C4B032F47AD}">
      <dgm:prSet/>
      <dgm:spPr/>
      <dgm:t>
        <a:bodyPr/>
        <a:lstStyle/>
        <a:p>
          <a:pPr rtl="1"/>
          <a:endParaRPr lang="ar-IQ"/>
        </a:p>
      </dgm:t>
    </dgm:pt>
    <dgm:pt modelId="{152D4CF2-226C-4D49-AC84-9B3B2262EC0B}" type="sibTrans" cxnId="{8E2C504A-69EF-4DBC-9DDB-2C4B032F47AD}">
      <dgm:prSet/>
      <dgm:spPr/>
      <dgm:t>
        <a:bodyPr/>
        <a:lstStyle/>
        <a:p>
          <a:pPr rtl="1"/>
          <a:endParaRPr lang="ar-IQ"/>
        </a:p>
      </dgm:t>
    </dgm:pt>
    <dgm:pt modelId="{064E5EA0-5FDF-4C22-B08E-DEBFF120D172}" type="pres">
      <dgm:prSet presAssocID="{1244B505-CFD3-4360-A63A-DF2339115668}" presName="linear" presStyleCnt="0">
        <dgm:presLayoutVars>
          <dgm:dir/>
          <dgm:resizeHandles val="exact"/>
        </dgm:presLayoutVars>
      </dgm:prSet>
      <dgm:spPr/>
      <dgm:t>
        <a:bodyPr/>
        <a:lstStyle/>
        <a:p>
          <a:pPr rtl="1"/>
          <a:endParaRPr lang="ar-IQ"/>
        </a:p>
      </dgm:t>
    </dgm:pt>
    <dgm:pt modelId="{9CC59B66-A8E9-40D2-B00C-0CFE05EFDDB0}" type="pres">
      <dgm:prSet presAssocID="{AF400E3C-8EC7-4308-82A2-9C9C779D53E1}" presName="comp" presStyleCnt="0"/>
      <dgm:spPr/>
    </dgm:pt>
    <dgm:pt modelId="{6D0FC5B1-B236-4741-80E2-B2A96EE6A73D}" type="pres">
      <dgm:prSet presAssocID="{AF400E3C-8EC7-4308-82A2-9C9C779D53E1}" presName="box" presStyleLbl="node1" presStyleIdx="0" presStyleCnt="4"/>
      <dgm:spPr/>
      <dgm:t>
        <a:bodyPr/>
        <a:lstStyle/>
        <a:p>
          <a:pPr rtl="1"/>
          <a:endParaRPr lang="ar-IQ"/>
        </a:p>
      </dgm:t>
    </dgm:pt>
    <dgm:pt modelId="{FD6436C2-87CB-4FBC-9D3C-2A1260A6BB0E}" type="pres">
      <dgm:prSet presAssocID="{AF400E3C-8EC7-4308-82A2-9C9C779D53E1}" presName="img" presStyleLbl="fgImgPlace1" presStyleIdx="0" presStyleCnt="4"/>
      <dgm:spPr/>
    </dgm:pt>
    <dgm:pt modelId="{32F91224-F069-4F60-8B58-E9107858938F}" type="pres">
      <dgm:prSet presAssocID="{AF400E3C-8EC7-4308-82A2-9C9C779D53E1}" presName="text" presStyleLbl="node1" presStyleIdx="0" presStyleCnt="4">
        <dgm:presLayoutVars>
          <dgm:bulletEnabled val="1"/>
        </dgm:presLayoutVars>
      </dgm:prSet>
      <dgm:spPr/>
      <dgm:t>
        <a:bodyPr/>
        <a:lstStyle/>
        <a:p>
          <a:pPr rtl="1"/>
          <a:endParaRPr lang="ar-IQ"/>
        </a:p>
      </dgm:t>
    </dgm:pt>
    <dgm:pt modelId="{033C8A41-789C-4FC6-8D70-AAC2FC251813}" type="pres">
      <dgm:prSet presAssocID="{64881E09-5A83-4410-888C-EF2EF98FB778}" presName="spacer" presStyleCnt="0"/>
      <dgm:spPr/>
    </dgm:pt>
    <dgm:pt modelId="{6211250B-5A38-4F2E-A6C2-889FC78749B8}" type="pres">
      <dgm:prSet presAssocID="{5A0BFCB4-2AFE-42EC-8D7B-3794274BCBAA}" presName="comp" presStyleCnt="0"/>
      <dgm:spPr/>
    </dgm:pt>
    <dgm:pt modelId="{3240739F-F75D-4F90-A899-E59D6D6F84BD}" type="pres">
      <dgm:prSet presAssocID="{5A0BFCB4-2AFE-42EC-8D7B-3794274BCBAA}" presName="box" presStyleLbl="node1" presStyleIdx="1" presStyleCnt="4"/>
      <dgm:spPr/>
      <dgm:t>
        <a:bodyPr/>
        <a:lstStyle/>
        <a:p>
          <a:pPr rtl="1"/>
          <a:endParaRPr lang="ar-IQ"/>
        </a:p>
      </dgm:t>
    </dgm:pt>
    <dgm:pt modelId="{80D76B2E-52C6-4E7D-BC7D-2EBAFB3ACDCF}" type="pres">
      <dgm:prSet presAssocID="{5A0BFCB4-2AFE-42EC-8D7B-3794274BCBAA}" presName="img" presStyleLbl="fgImgPlace1" presStyleIdx="1" presStyleCnt="4"/>
      <dgm:spPr/>
    </dgm:pt>
    <dgm:pt modelId="{B008F4E9-B023-4A5A-84B7-12A35EC52A92}" type="pres">
      <dgm:prSet presAssocID="{5A0BFCB4-2AFE-42EC-8D7B-3794274BCBAA}" presName="text" presStyleLbl="node1" presStyleIdx="1" presStyleCnt="4">
        <dgm:presLayoutVars>
          <dgm:bulletEnabled val="1"/>
        </dgm:presLayoutVars>
      </dgm:prSet>
      <dgm:spPr/>
      <dgm:t>
        <a:bodyPr/>
        <a:lstStyle/>
        <a:p>
          <a:pPr rtl="1"/>
          <a:endParaRPr lang="ar-IQ"/>
        </a:p>
      </dgm:t>
    </dgm:pt>
    <dgm:pt modelId="{FCBCC640-FF7D-4893-81A8-E9CC63CD389D}" type="pres">
      <dgm:prSet presAssocID="{7C854FA1-DF9F-4F7E-B912-47A04BD8C463}" presName="spacer" presStyleCnt="0"/>
      <dgm:spPr/>
    </dgm:pt>
    <dgm:pt modelId="{374E3313-CAF5-4A84-90A8-5AB9B4083183}" type="pres">
      <dgm:prSet presAssocID="{18C5CA2D-7FE9-4A61-8078-720F5E250380}" presName="comp" presStyleCnt="0"/>
      <dgm:spPr/>
    </dgm:pt>
    <dgm:pt modelId="{24A51B73-A565-4F88-89FD-65446A7A63AC}" type="pres">
      <dgm:prSet presAssocID="{18C5CA2D-7FE9-4A61-8078-720F5E250380}" presName="box" presStyleLbl="node1" presStyleIdx="2" presStyleCnt="4"/>
      <dgm:spPr/>
      <dgm:t>
        <a:bodyPr/>
        <a:lstStyle/>
        <a:p>
          <a:pPr rtl="1"/>
          <a:endParaRPr lang="ar-IQ"/>
        </a:p>
      </dgm:t>
    </dgm:pt>
    <dgm:pt modelId="{5623DB59-2234-4946-B612-423CE4E69EA3}" type="pres">
      <dgm:prSet presAssocID="{18C5CA2D-7FE9-4A61-8078-720F5E250380}" presName="img" presStyleLbl="fgImgPlace1" presStyleIdx="2" presStyleCnt="4"/>
      <dgm:spPr/>
    </dgm:pt>
    <dgm:pt modelId="{A448D6B3-0138-439A-9028-662B28B7B947}" type="pres">
      <dgm:prSet presAssocID="{18C5CA2D-7FE9-4A61-8078-720F5E250380}" presName="text" presStyleLbl="node1" presStyleIdx="2" presStyleCnt="4">
        <dgm:presLayoutVars>
          <dgm:bulletEnabled val="1"/>
        </dgm:presLayoutVars>
      </dgm:prSet>
      <dgm:spPr/>
      <dgm:t>
        <a:bodyPr/>
        <a:lstStyle/>
        <a:p>
          <a:pPr rtl="1"/>
          <a:endParaRPr lang="ar-IQ"/>
        </a:p>
      </dgm:t>
    </dgm:pt>
    <dgm:pt modelId="{DEA1D139-B199-4ED1-8444-B133189F76C9}" type="pres">
      <dgm:prSet presAssocID="{EF721CBB-7E05-4DD7-AE54-3E10D71C1EC5}" presName="spacer" presStyleCnt="0"/>
      <dgm:spPr/>
    </dgm:pt>
    <dgm:pt modelId="{0FD7D9E8-6B90-41DF-BEF4-01940D4AD85B}" type="pres">
      <dgm:prSet presAssocID="{343D9BC8-5769-4385-BB52-C053F57BCD1E}" presName="comp" presStyleCnt="0"/>
      <dgm:spPr/>
    </dgm:pt>
    <dgm:pt modelId="{C1B93A9A-62E6-4526-B8B2-FD872C72CF0F}" type="pres">
      <dgm:prSet presAssocID="{343D9BC8-5769-4385-BB52-C053F57BCD1E}" presName="box" presStyleLbl="node1" presStyleIdx="3" presStyleCnt="4"/>
      <dgm:spPr/>
      <dgm:t>
        <a:bodyPr/>
        <a:lstStyle/>
        <a:p>
          <a:pPr rtl="1"/>
          <a:endParaRPr lang="ar-IQ"/>
        </a:p>
      </dgm:t>
    </dgm:pt>
    <dgm:pt modelId="{1AE00A1E-5815-401E-854A-C59F1EA82333}" type="pres">
      <dgm:prSet presAssocID="{343D9BC8-5769-4385-BB52-C053F57BCD1E}" presName="img" presStyleLbl="fgImgPlace1" presStyleIdx="3" presStyleCnt="4"/>
      <dgm:spPr/>
    </dgm:pt>
    <dgm:pt modelId="{986D6E82-1CDB-437B-AF64-626240806F39}" type="pres">
      <dgm:prSet presAssocID="{343D9BC8-5769-4385-BB52-C053F57BCD1E}" presName="text" presStyleLbl="node1" presStyleIdx="3" presStyleCnt="4">
        <dgm:presLayoutVars>
          <dgm:bulletEnabled val="1"/>
        </dgm:presLayoutVars>
      </dgm:prSet>
      <dgm:spPr/>
      <dgm:t>
        <a:bodyPr/>
        <a:lstStyle/>
        <a:p>
          <a:pPr rtl="1"/>
          <a:endParaRPr lang="ar-IQ"/>
        </a:p>
      </dgm:t>
    </dgm:pt>
  </dgm:ptLst>
  <dgm:cxnLst>
    <dgm:cxn modelId="{71527280-BA00-468A-9821-1848AC4248C2}" type="presOf" srcId="{1244B505-CFD3-4360-A63A-DF2339115668}" destId="{064E5EA0-5FDF-4C22-B08E-DEBFF120D172}" srcOrd="0" destOrd="0" presId="urn:microsoft.com/office/officeart/2005/8/layout/vList4"/>
    <dgm:cxn modelId="{8E2C504A-69EF-4DBC-9DDB-2C4B032F47AD}" srcId="{1244B505-CFD3-4360-A63A-DF2339115668}" destId="{343D9BC8-5769-4385-BB52-C053F57BCD1E}" srcOrd="3" destOrd="0" parTransId="{F1A68463-F873-4A26-BE01-F45F20AB9D85}" sibTransId="{152D4CF2-226C-4D49-AC84-9B3B2262EC0B}"/>
    <dgm:cxn modelId="{DD8E15DE-E34F-48EF-82FF-F746A2D6248B}" type="presOf" srcId="{AF400E3C-8EC7-4308-82A2-9C9C779D53E1}" destId="{32F91224-F069-4F60-8B58-E9107858938F}" srcOrd="1" destOrd="0" presId="urn:microsoft.com/office/officeart/2005/8/layout/vList4"/>
    <dgm:cxn modelId="{A4FF7BAB-F195-4BE8-88F0-901BBA17FEDD}" type="presOf" srcId="{5A0BFCB4-2AFE-42EC-8D7B-3794274BCBAA}" destId="{B008F4E9-B023-4A5A-84B7-12A35EC52A92}" srcOrd="1" destOrd="0" presId="urn:microsoft.com/office/officeart/2005/8/layout/vList4"/>
    <dgm:cxn modelId="{46E6B47C-4C1D-480B-B51F-5211640DA6D7}" type="presOf" srcId="{18C5CA2D-7FE9-4A61-8078-720F5E250380}" destId="{A448D6B3-0138-439A-9028-662B28B7B947}" srcOrd="1" destOrd="0" presId="urn:microsoft.com/office/officeart/2005/8/layout/vList4"/>
    <dgm:cxn modelId="{B9E73FB1-715E-42DA-B11A-E0821BF6BFF8}" srcId="{1244B505-CFD3-4360-A63A-DF2339115668}" destId="{18C5CA2D-7FE9-4A61-8078-720F5E250380}" srcOrd="2" destOrd="0" parTransId="{63491BED-3FF0-44CB-BB2E-DAE31539EF09}" sibTransId="{EF721CBB-7E05-4DD7-AE54-3E10D71C1EC5}"/>
    <dgm:cxn modelId="{8881F85B-E637-4169-BA37-4A0ECFA05D0D}" type="presOf" srcId="{343D9BC8-5769-4385-BB52-C053F57BCD1E}" destId="{986D6E82-1CDB-437B-AF64-626240806F39}" srcOrd="1" destOrd="0" presId="urn:microsoft.com/office/officeart/2005/8/layout/vList4"/>
    <dgm:cxn modelId="{F069BC4C-EFDC-462C-AD72-0766DA2BD1EA}" srcId="{1244B505-CFD3-4360-A63A-DF2339115668}" destId="{5A0BFCB4-2AFE-42EC-8D7B-3794274BCBAA}" srcOrd="1" destOrd="0" parTransId="{C20B4D41-CEBE-4FAE-804B-A0CC7D8594B3}" sibTransId="{7C854FA1-DF9F-4F7E-B912-47A04BD8C463}"/>
    <dgm:cxn modelId="{252AB1BA-454D-47E0-AEEC-102DADCABAC5}" type="presOf" srcId="{18C5CA2D-7FE9-4A61-8078-720F5E250380}" destId="{24A51B73-A565-4F88-89FD-65446A7A63AC}" srcOrd="0" destOrd="0" presId="urn:microsoft.com/office/officeart/2005/8/layout/vList4"/>
    <dgm:cxn modelId="{C3692A84-E3EE-4693-BD15-C452E495DA9D}" type="presOf" srcId="{AF400E3C-8EC7-4308-82A2-9C9C779D53E1}" destId="{6D0FC5B1-B236-4741-80E2-B2A96EE6A73D}" srcOrd="0" destOrd="0" presId="urn:microsoft.com/office/officeart/2005/8/layout/vList4"/>
    <dgm:cxn modelId="{EF099933-3E9C-4963-8CCE-074706F295F8}" srcId="{1244B505-CFD3-4360-A63A-DF2339115668}" destId="{AF400E3C-8EC7-4308-82A2-9C9C779D53E1}" srcOrd="0" destOrd="0" parTransId="{792C473F-3412-456D-8571-E891DF3BD076}" sibTransId="{64881E09-5A83-4410-888C-EF2EF98FB778}"/>
    <dgm:cxn modelId="{82863ED2-EF62-4BFF-B930-A9CD067158AF}" type="presOf" srcId="{5A0BFCB4-2AFE-42EC-8D7B-3794274BCBAA}" destId="{3240739F-F75D-4F90-A899-E59D6D6F84BD}" srcOrd="0" destOrd="0" presId="urn:microsoft.com/office/officeart/2005/8/layout/vList4"/>
    <dgm:cxn modelId="{825523B3-D63A-4530-8488-2B890F957226}" type="presOf" srcId="{343D9BC8-5769-4385-BB52-C053F57BCD1E}" destId="{C1B93A9A-62E6-4526-B8B2-FD872C72CF0F}" srcOrd="0" destOrd="0" presId="urn:microsoft.com/office/officeart/2005/8/layout/vList4"/>
    <dgm:cxn modelId="{C935D6FB-A145-40FD-8E3F-2C8561F44C9A}" type="presParOf" srcId="{064E5EA0-5FDF-4C22-B08E-DEBFF120D172}" destId="{9CC59B66-A8E9-40D2-B00C-0CFE05EFDDB0}" srcOrd="0" destOrd="0" presId="urn:microsoft.com/office/officeart/2005/8/layout/vList4"/>
    <dgm:cxn modelId="{3ECFBD83-8891-4E5C-9932-43DFD2A5C70C}" type="presParOf" srcId="{9CC59B66-A8E9-40D2-B00C-0CFE05EFDDB0}" destId="{6D0FC5B1-B236-4741-80E2-B2A96EE6A73D}" srcOrd="0" destOrd="0" presId="urn:microsoft.com/office/officeart/2005/8/layout/vList4"/>
    <dgm:cxn modelId="{BFA08240-CFAD-40F2-8E0A-EC9767D8DEBB}" type="presParOf" srcId="{9CC59B66-A8E9-40D2-B00C-0CFE05EFDDB0}" destId="{FD6436C2-87CB-4FBC-9D3C-2A1260A6BB0E}" srcOrd="1" destOrd="0" presId="urn:microsoft.com/office/officeart/2005/8/layout/vList4"/>
    <dgm:cxn modelId="{870E46A0-5379-4D59-8C46-F31A609B48A0}" type="presParOf" srcId="{9CC59B66-A8E9-40D2-B00C-0CFE05EFDDB0}" destId="{32F91224-F069-4F60-8B58-E9107858938F}" srcOrd="2" destOrd="0" presId="urn:microsoft.com/office/officeart/2005/8/layout/vList4"/>
    <dgm:cxn modelId="{E51BF712-51A7-419D-903D-C642A6241126}" type="presParOf" srcId="{064E5EA0-5FDF-4C22-B08E-DEBFF120D172}" destId="{033C8A41-789C-4FC6-8D70-AAC2FC251813}" srcOrd="1" destOrd="0" presId="urn:microsoft.com/office/officeart/2005/8/layout/vList4"/>
    <dgm:cxn modelId="{8067DD69-33CA-4D69-84B4-F012F1311599}" type="presParOf" srcId="{064E5EA0-5FDF-4C22-B08E-DEBFF120D172}" destId="{6211250B-5A38-4F2E-A6C2-889FC78749B8}" srcOrd="2" destOrd="0" presId="urn:microsoft.com/office/officeart/2005/8/layout/vList4"/>
    <dgm:cxn modelId="{DDB51A1D-FD9B-4117-B5B1-1D1BE6C93A8F}" type="presParOf" srcId="{6211250B-5A38-4F2E-A6C2-889FC78749B8}" destId="{3240739F-F75D-4F90-A899-E59D6D6F84BD}" srcOrd="0" destOrd="0" presId="urn:microsoft.com/office/officeart/2005/8/layout/vList4"/>
    <dgm:cxn modelId="{839765C2-873B-4A55-9E49-A3E093CC908E}" type="presParOf" srcId="{6211250B-5A38-4F2E-A6C2-889FC78749B8}" destId="{80D76B2E-52C6-4E7D-BC7D-2EBAFB3ACDCF}" srcOrd="1" destOrd="0" presId="urn:microsoft.com/office/officeart/2005/8/layout/vList4"/>
    <dgm:cxn modelId="{E94E1741-9F4D-41BA-92A6-5D0F5215EA76}" type="presParOf" srcId="{6211250B-5A38-4F2E-A6C2-889FC78749B8}" destId="{B008F4E9-B023-4A5A-84B7-12A35EC52A92}" srcOrd="2" destOrd="0" presId="urn:microsoft.com/office/officeart/2005/8/layout/vList4"/>
    <dgm:cxn modelId="{E123086C-F0B9-4698-848C-658A207D13AD}" type="presParOf" srcId="{064E5EA0-5FDF-4C22-B08E-DEBFF120D172}" destId="{FCBCC640-FF7D-4893-81A8-E9CC63CD389D}" srcOrd="3" destOrd="0" presId="urn:microsoft.com/office/officeart/2005/8/layout/vList4"/>
    <dgm:cxn modelId="{9E54B2D9-A211-441D-862B-FBFA846D4A72}" type="presParOf" srcId="{064E5EA0-5FDF-4C22-B08E-DEBFF120D172}" destId="{374E3313-CAF5-4A84-90A8-5AB9B4083183}" srcOrd="4" destOrd="0" presId="urn:microsoft.com/office/officeart/2005/8/layout/vList4"/>
    <dgm:cxn modelId="{E8C027AF-0924-47D6-99B0-9DD287690239}" type="presParOf" srcId="{374E3313-CAF5-4A84-90A8-5AB9B4083183}" destId="{24A51B73-A565-4F88-89FD-65446A7A63AC}" srcOrd="0" destOrd="0" presId="urn:microsoft.com/office/officeart/2005/8/layout/vList4"/>
    <dgm:cxn modelId="{5BCEADA5-20E4-4525-9784-0BEF8AE8A200}" type="presParOf" srcId="{374E3313-CAF5-4A84-90A8-5AB9B4083183}" destId="{5623DB59-2234-4946-B612-423CE4E69EA3}" srcOrd="1" destOrd="0" presId="urn:microsoft.com/office/officeart/2005/8/layout/vList4"/>
    <dgm:cxn modelId="{7595859B-E9BA-4389-A585-BFA5D471BC3B}" type="presParOf" srcId="{374E3313-CAF5-4A84-90A8-5AB9B4083183}" destId="{A448D6B3-0138-439A-9028-662B28B7B947}" srcOrd="2" destOrd="0" presId="urn:microsoft.com/office/officeart/2005/8/layout/vList4"/>
    <dgm:cxn modelId="{F2CBA696-DC3A-4093-AAFF-8F11CC9462D5}" type="presParOf" srcId="{064E5EA0-5FDF-4C22-B08E-DEBFF120D172}" destId="{DEA1D139-B199-4ED1-8444-B133189F76C9}" srcOrd="5" destOrd="0" presId="urn:microsoft.com/office/officeart/2005/8/layout/vList4"/>
    <dgm:cxn modelId="{452F964B-9019-4CE5-B6E4-2458C2CCEEA8}" type="presParOf" srcId="{064E5EA0-5FDF-4C22-B08E-DEBFF120D172}" destId="{0FD7D9E8-6B90-41DF-BEF4-01940D4AD85B}" srcOrd="6" destOrd="0" presId="urn:microsoft.com/office/officeart/2005/8/layout/vList4"/>
    <dgm:cxn modelId="{E059C2B5-B646-4274-B745-5133991C3932}" type="presParOf" srcId="{0FD7D9E8-6B90-41DF-BEF4-01940D4AD85B}" destId="{C1B93A9A-62E6-4526-B8B2-FD872C72CF0F}" srcOrd="0" destOrd="0" presId="urn:microsoft.com/office/officeart/2005/8/layout/vList4"/>
    <dgm:cxn modelId="{67FC0F27-DF40-4526-9F13-8B2A98341335}" type="presParOf" srcId="{0FD7D9E8-6B90-41DF-BEF4-01940D4AD85B}" destId="{1AE00A1E-5815-401E-854A-C59F1EA82333}" srcOrd="1" destOrd="0" presId="urn:microsoft.com/office/officeart/2005/8/layout/vList4"/>
    <dgm:cxn modelId="{473847B0-69E0-45FD-92EA-4D8C86A4FF9B}" type="presParOf" srcId="{0FD7D9E8-6B90-41DF-BEF4-01940D4AD85B}" destId="{986D6E82-1CDB-437B-AF64-626240806F39}"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07B5C0-BE8F-49D2-96B1-7D658A824DE0}" type="datetimeFigureOut">
              <a:rPr lang="ar-IQ" smtClean="0"/>
              <a:pPr/>
              <a:t>27/06/1439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3FDFA67-E273-41E3-99BF-1B729C8DC40A}"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93FDFA67-E273-41E3-99BF-1B729C8DC40A}" type="slidenum">
              <a:rPr lang="ar-IQ" smtClean="0"/>
              <a:pPr/>
              <a:t>30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238C2-477A-4F37-B52B-8ECBF036C3BB}" type="datetimeFigureOut">
              <a:rPr lang="ar-IQ" smtClean="0"/>
              <a:pPr/>
              <a:t>27/06/1439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2C1500-7BB0-4563-B0C3-A32EC993085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C238C2-477A-4F37-B52B-8ECBF036C3BB}" type="datetimeFigureOut">
              <a:rPr lang="ar-IQ" smtClean="0"/>
              <a:pPr/>
              <a:t>27/06/1439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2C1500-7BB0-4563-B0C3-A32EC993085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a:t>In 1948 the World Health Organization defined </a:t>
            </a:r>
            <a:r>
              <a:rPr lang="en-US" dirty="0" smtClean="0"/>
              <a:t>oral health </a:t>
            </a:r>
            <a:r>
              <a:rPr lang="en-US" dirty="0"/>
              <a:t>as “a complete state of physical, mental, </a:t>
            </a:r>
            <a:r>
              <a:rPr lang="en-US" dirty="0" smtClean="0"/>
              <a:t>and social </a:t>
            </a:r>
            <a:r>
              <a:rPr lang="en-US" dirty="0"/>
              <a:t>well-being, and not just the absence </a:t>
            </a:r>
            <a:r>
              <a:rPr lang="en-US" dirty="0" smtClean="0"/>
              <a:t>of infirmity</a:t>
            </a:r>
            <a:r>
              <a:rPr lang="en-US" dirty="0"/>
              <a:t>.”</a:t>
            </a:r>
            <a:endParaRPr lang="ar-IQ" dirty="0"/>
          </a:p>
        </p:txBody>
      </p:sp>
      <p:pic>
        <p:nvPicPr>
          <p:cNvPr id="1026" name="Picture 2"/>
          <p:cNvPicPr>
            <a:picLocks noChangeAspect="1" noChangeArrowheads="1"/>
          </p:cNvPicPr>
          <p:nvPr/>
        </p:nvPicPr>
        <p:blipFill>
          <a:blip r:embed="rId2"/>
          <a:srcRect/>
          <a:stretch>
            <a:fillRect/>
          </a:stretch>
        </p:blipFill>
        <p:spPr bwMode="auto">
          <a:xfrm>
            <a:off x="428596" y="285728"/>
            <a:ext cx="8286808" cy="117157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6"/>
          <a:srcRect/>
          <a:stretch>
            <a:fillRect/>
          </a:stretch>
        </p:blipFill>
        <p:spPr bwMode="auto">
          <a:xfrm>
            <a:off x="500034" y="214290"/>
            <a:ext cx="8215370" cy="11715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098" name="Picture 2"/>
          <p:cNvPicPr>
            <a:picLocks noGrp="1" noChangeAspect="1" noChangeArrowheads="1"/>
          </p:cNvPicPr>
          <p:nvPr>
            <p:ph idx="1"/>
          </p:nvPr>
        </p:nvPicPr>
        <p:blipFill>
          <a:blip r:embed="rId2"/>
          <a:srcRect/>
          <a:stretch>
            <a:fillRect/>
          </a:stretch>
        </p:blipFill>
        <p:spPr bwMode="auto">
          <a:xfrm>
            <a:off x="214282" y="1214422"/>
            <a:ext cx="8786874" cy="507209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8596" y="214290"/>
            <a:ext cx="6305550" cy="95728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smtClean="0"/>
              <a:t>There are profound inequalities in caries status,</a:t>
            </a:r>
          </a:p>
          <a:p>
            <a:pPr algn="l" rtl="0">
              <a:buNone/>
            </a:pPr>
            <a:r>
              <a:rPr lang="en-US" dirty="0" smtClean="0"/>
              <a:t>between countries, and that the distribution of</a:t>
            </a:r>
          </a:p>
          <a:p>
            <a:pPr algn="l" rtl="0">
              <a:buNone/>
            </a:pPr>
            <a:r>
              <a:rPr lang="en-US" dirty="0" smtClean="0"/>
              <a:t>disease in a population is a changing dynamic.</a:t>
            </a:r>
            <a:endParaRPr lang="ar-IQ" dirty="0"/>
          </a:p>
        </p:txBody>
      </p:sp>
      <p:pic>
        <p:nvPicPr>
          <p:cNvPr id="5122" name="Picture 2"/>
          <p:cNvPicPr>
            <a:picLocks noChangeAspect="1" noChangeArrowheads="1"/>
          </p:cNvPicPr>
          <p:nvPr/>
        </p:nvPicPr>
        <p:blipFill>
          <a:blip r:embed="rId2"/>
          <a:srcRect/>
          <a:stretch>
            <a:fillRect/>
          </a:stretch>
        </p:blipFill>
        <p:spPr bwMode="auto">
          <a:xfrm>
            <a:off x="500034" y="214290"/>
            <a:ext cx="8096250" cy="11811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dirty="0" smtClean="0"/>
              <a:t>Health inequalities are the systematic, structural</a:t>
            </a:r>
          </a:p>
          <a:p>
            <a:pPr algn="l" rtl="0">
              <a:buNone/>
            </a:pPr>
            <a:r>
              <a:rPr lang="en-US" dirty="0" smtClean="0"/>
              <a:t>differences in health status between and within social groups within the population.</a:t>
            </a:r>
          </a:p>
          <a:p>
            <a:pPr algn="l" rtl="0">
              <a:buNone/>
            </a:pPr>
            <a:r>
              <a:rPr lang="en-US" dirty="0" smtClean="0"/>
              <a:t>The term ‘‘health inequalities’’ is closely linked </a:t>
            </a:r>
            <a:r>
              <a:rPr lang="en-US" dirty="0" err="1" smtClean="0"/>
              <a:t>to‘‘social</a:t>
            </a:r>
            <a:r>
              <a:rPr lang="en-US" dirty="0" smtClean="0"/>
              <a:t> determinants of health’’.</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smtClean="0"/>
              <a:t>     Health inequalities can be seen as an</a:t>
            </a:r>
          </a:p>
          <a:p>
            <a:pPr algn="l" rtl="0">
              <a:buNone/>
            </a:pPr>
            <a:r>
              <a:rPr lang="en-US" dirty="0" smtClean="0"/>
              <a:t>outcome of Social Inequalities</a:t>
            </a:r>
            <a:endParaRPr lang="ar-IQ" dirty="0"/>
          </a:p>
        </p:txBody>
      </p:sp>
      <p:sp>
        <p:nvSpPr>
          <p:cNvPr id="4" name="Right Arrow 3"/>
          <p:cNvSpPr/>
          <p:nvPr/>
        </p:nvSpPr>
        <p:spPr>
          <a:xfrm>
            <a:off x="285720" y="1643050"/>
            <a:ext cx="642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6146" name="Picture 2"/>
          <p:cNvPicPr>
            <a:picLocks noChangeAspect="1" noChangeArrowheads="1"/>
          </p:cNvPicPr>
          <p:nvPr/>
        </p:nvPicPr>
        <p:blipFill>
          <a:blip r:embed="rId2"/>
          <a:srcRect/>
          <a:stretch>
            <a:fillRect/>
          </a:stretch>
        </p:blipFill>
        <p:spPr bwMode="auto">
          <a:xfrm>
            <a:off x="6715140" y="2214554"/>
            <a:ext cx="2028825" cy="41719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143240" y="2928934"/>
            <a:ext cx="1871658" cy="350046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71472" y="357166"/>
            <a:ext cx="7019925" cy="100013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dirty="0" smtClean="0"/>
              <a:t>   Studies showed Children from a deprived background may have five time more tooth</a:t>
            </a:r>
          </a:p>
          <a:p>
            <a:pPr algn="l" rtl="0">
              <a:buNone/>
            </a:pPr>
            <a:r>
              <a:rPr lang="en-US" dirty="0" smtClean="0"/>
              <a:t>    decay than children from more affluent backgrounds.</a:t>
            </a:r>
            <a:endParaRPr lang="ar-IQ" dirty="0"/>
          </a:p>
        </p:txBody>
      </p:sp>
      <p:pic>
        <p:nvPicPr>
          <p:cNvPr id="7170" name="Picture 2"/>
          <p:cNvPicPr>
            <a:picLocks noChangeAspect="1" noChangeArrowheads="1"/>
          </p:cNvPicPr>
          <p:nvPr/>
        </p:nvPicPr>
        <p:blipFill>
          <a:blip r:embed="rId2"/>
          <a:srcRect/>
          <a:stretch>
            <a:fillRect/>
          </a:stretch>
        </p:blipFill>
        <p:spPr bwMode="auto">
          <a:xfrm>
            <a:off x="5786446" y="3643314"/>
            <a:ext cx="2643182" cy="27146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a:bodyPr>
          <a:lstStyle/>
          <a:p>
            <a:pPr algn="l" rtl="0">
              <a:buNone/>
            </a:pPr>
            <a:r>
              <a:rPr lang="en-US" dirty="0" smtClean="0"/>
              <a:t> The World Health Organization advocates using Health Promoting Schools programs to promote general and oral health.</a:t>
            </a:r>
          </a:p>
          <a:p>
            <a:pPr algn="l" rtl="0">
              <a:buNone/>
            </a:pPr>
            <a:r>
              <a:rPr lang="en-US" dirty="0" smtClean="0"/>
              <a:t> Oral health education is a key component in any School Oral Health Program. </a:t>
            </a:r>
          </a:p>
          <a:p>
            <a:pPr algn="l" rtl="0">
              <a:buNone/>
            </a:pPr>
            <a:r>
              <a:rPr lang="en-US" dirty="0" smtClean="0"/>
              <a:t>“ You cannot educate a child who is not healthy, and you cannot keep a child healthy who is not educated.”</a:t>
            </a:r>
            <a:endParaRPr lang="ar-IQ" dirty="0"/>
          </a:p>
        </p:txBody>
      </p:sp>
      <p:pic>
        <p:nvPicPr>
          <p:cNvPr id="8194" name="Picture 2"/>
          <p:cNvPicPr>
            <a:picLocks noChangeAspect="1" noChangeArrowheads="1"/>
          </p:cNvPicPr>
          <p:nvPr/>
        </p:nvPicPr>
        <p:blipFill>
          <a:blip r:embed="rId2"/>
          <a:srcRect/>
          <a:stretch>
            <a:fillRect/>
          </a:stretch>
        </p:blipFill>
        <p:spPr bwMode="auto">
          <a:xfrm>
            <a:off x="500034" y="285728"/>
            <a:ext cx="8215370" cy="125253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smtClean="0"/>
              <a:t>      Health education is any combination of learning experiences designed to facilitate voluntary actions conducive to health.</a:t>
            </a:r>
            <a:endParaRPr lang="ar-IQ" dirty="0"/>
          </a:p>
        </p:txBody>
      </p:sp>
      <p:sp>
        <p:nvSpPr>
          <p:cNvPr id="4" name="5-Point Star 3"/>
          <p:cNvSpPr/>
          <p:nvPr/>
        </p:nvSpPr>
        <p:spPr>
          <a:xfrm>
            <a:off x="214282" y="1571612"/>
            <a:ext cx="500066" cy="6429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9218" name="Picture 2"/>
          <p:cNvPicPr>
            <a:picLocks noChangeAspect="1" noChangeArrowheads="1"/>
          </p:cNvPicPr>
          <p:nvPr/>
        </p:nvPicPr>
        <p:blipFill>
          <a:blip r:embed="rId2"/>
          <a:srcRect/>
          <a:stretch>
            <a:fillRect/>
          </a:stretch>
        </p:blipFill>
        <p:spPr bwMode="auto">
          <a:xfrm>
            <a:off x="285719" y="285728"/>
            <a:ext cx="8358247" cy="11715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214282" y="1600200"/>
            <a:ext cx="8715436" cy="4525963"/>
          </a:xfrm>
        </p:spPr>
        <p:txBody>
          <a:bodyPr/>
          <a:lstStyle/>
          <a:p>
            <a:endParaRPr lang="ar-IQ" dirty="0"/>
          </a:p>
        </p:txBody>
      </p:sp>
      <p:pic>
        <p:nvPicPr>
          <p:cNvPr id="10242" name="Picture 2"/>
          <p:cNvPicPr>
            <a:picLocks noChangeAspect="1" noChangeArrowheads="1"/>
          </p:cNvPicPr>
          <p:nvPr/>
        </p:nvPicPr>
        <p:blipFill>
          <a:blip r:embed="rId2"/>
          <a:srcRect/>
          <a:stretch>
            <a:fillRect/>
          </a:stretch>
        </p:blipFill>
        <p:spPr bwMode="auto">
          <a:xfrm>
            <a:off x="500034" y="3214686"/>
            <a:ext cx="2105026" cy="278130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928926" y="3214686"/>
            <a:ext cx="5586424" cy="286703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285720" y="285728"/>
            <a:ext cx="8501122" cy="1171575"/>
          </a:xfrm>
          <a:prstGeom prst="rect">
            <a:avLst/>
          </a:prstGeom>
          <a:noFill/>
          <a:ln w="9525">
            <a:noFill/>
            <a:miter lim="800000"/>
            <a:headEnd/>
            <a:tailEnd/>
          </a:ln>
          <a:effectLst/>
        </p:spPr>
      </p:pic>
      <p:sp>
        <p:nvSpPr>
          <p:cNvPr id="7" name="Rectangle 6"/>
          <p:cNvSpPr/>
          <p:nvPr/>
        </p:nvSpPr>
        <p:spPr>
          <a:xfrm>
            <a:off x="714348" y="1785926"/>
            <a:ext cx="7715304" cy="1077218"/>
          </a:xfrm>
          <a:prstGeom prst="rect">
            <a:avLst/>
          </a:prstGeom>
        </p:spPr>
        <p:txBody>
          <a:bodyPr wrap="square">
            <a:spAutoFit/>
          </a:bodyPr>
          <a:lstStyle/>
          <a:p>
            <a:pPr algn="l" rtl="0"/>
            <a:r>
              <a:rPr lang="en-US" sz="3200" dirty="0" smtClean="0"/>
              <a:t>Integration of oral health into the school curriculum</a:t>
            </a:r>
            <a:endParaRPr lang="ar-IQ"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EDUCATIONAL AIDS USEDIN HEALTH EDUCATION</a:t>
            </a:r>
            <a:br>
              <a:rPr lang="en-US" sz="3200" b="1" dirty="0" smtClean="0"/>
            </a:br>
            <a:endParaRPr lang="ar-IQ" sz="3200" dirty="0"/>
          </a:p>
        </p:txBody>
      </p:sp>
      <p:sp>
        <p:nvSpPr>
          <p:cNvPr id="3" name="Content Placeholder 2"/>
          <p:cNvSpPr>
            <a:spLocks noGrp="1"/>
          </p:cNvSpPr>
          <p:nvPr>
            <p:ph idx="1"/>
          </p:nvPr>
        </p:nvSpPr>
        <p:spPr/>
        <p:txBody>
          <a:bodyPr>
            <a:normAutofit/>
          </a:bodyPr>
          <a:lstStyle/>
          <a:p>
            <a:pPr algn="l" rtl="0">
              <a:buNone/>
            </a:pPr>
            <a:r>
              <a:rPr lang="en-US" dirty="0" smtClean="0"/>
              <a:t> Main constituent of the armamentarium of the health education process.</a:t>
            </a:r>
          </a:p>
          <a:p>
            <a:pPr algn="l" rtl="0">
              <a:buNone/>
            </a:pPr>
            <a:r>
              <a:rPr lang="en-US" dirty="0" smtClean="0"/>
              <a:t> Auditory aids</a:t>
            </a:r>
          </a:p>
          <a:p>
            <a:pPr algn="l" rtl="0">
              <a:buNone/>
            </a:pPr>
            <a:r>
              <a:rPr lang="en-US" dirty="0" smtClean="0"/>
              <a:t> Visual aids</a:t>
            </a:r>
          </a:p>
          <a:p>
            <a:pPr algn="l" rtl="0">
              <a:buNone/>
            </a:pPr>
            <a:r>
              <a:rPr lang="en-US" dirty="0" smtClean="0"/>
              <a:t> A combination of audio-visual aids.</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lnSpcReduction="10000"/>
          </a:bodyPr>
          <a:lstStyle/>
          <a:p>
            <a:pPr algn="l" rtl="0">
              <a:buNone/>
            </a:pPr>
            <a:r>
              <a:rPr lang="en-US" dirty="0" smtClean="0"/>
              <a:t>1. </a:t>
            </a:r>
            <a:r>
              <a:rPr lang="en-US" dirty="0"/>
              <a:t>Physical well–being assumes the ability to function normally </a:t>
            </a:r>
            <a:r>
              <a:rPr lang="en-US" dirty="0" smtClean="0"/>
              <a:t>in activities </a:t>
            </a:r>
            <a:r>
              <a:rPr lang="en-US" dirty="0"/>
              <a:t>such as speaking, eating, and moving around.</a:t>
            </a:r>
          </a:p>
          <a:p>
            <a:pPr algn="l" rtl="0">
              <a:buNone/>
            </a:pPr>
            <a:r>
              <a:rPr lang="en-US" dirty="0" smtClean="0"/>
              <a:t>2.Mental </a:t>
            </a:r>
            <a:r>
              <a:rPr lang="en-US" dirty="0"/>
              <a:t>well–being implies that there is no burden of </a:t>
            </a:r>
            <a:r>
              <a:rPr lang="en-US" dirty="0" smtClean="0"/>
              <a:t>fear, anxiety</a:t>
            </a:r>
            <a:r>
              <a:rPr lang="en-US" dirty="0"/>
              <a:t>, stress, depression, or other negative emotions.</a:t>
            </a:r>
          </a:p>
          <a:p>
            <a:pPr algn="l" rtl="0">
              <a:buNone/>
            </a:pPr>
            <a:r>
              <a:rPr lang="en-US" dirty="0" smtClean="0"/>
              <a:t>3.  </a:t>
            </a:r>
            <a:r>
              <a:rPr lang="en-US" dirty="0"/>
              <a:t>Social wellbeing relates to one’s ability to participate </a:t>
            </a:r>
            <a:r>
              <a:rPr lang="en-US" dirty="0" smtClean="0"/>
              <a:t>in society</a:t>
            </a:r>
            <a:r>
              <a:rPr lang="en-US" dirty="0"/>
              <a:t>, fulfilling roles and duties.</a:t>
            </a:r>
            <a:endParaRPr lang="ar-IQ" dirty="0"/>
          </a:p>
        </p:txBody>
      </p:sp>
      <p:pic>
        <p:nvPicPr>
          <p:cNvPr id="2050" name="Picture 2"/>
          <p:cNvPicPr>
            <a:picLocks noChangeAspect="1" noChangeArrowheads="1"/>
          </p:cNvPicPr>
          <p:nvPr/>
        </p:nvPicPr>
        <p:blipFill>
          <a:blip r:embed="rId2"/>
          <a:srcRect/>
          <a:stretch>
            <a:fillRect/>
          </a:stretch>
        </p:blipFill>
        <p:spPr bwMode="auto">
          <a:xfrm>
            <a:off x="500034" y="214290"/>
            <a:ext cx="8215369" cy="121444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b="1" dirty="0" smtClean="0"/>
              <a:t>Methods of health education</a:t>
            </a:r>
          </a:p>
          <a:p>
            <a:pPr algn="l" rtl="0">
              <a:buNone/>
            </a:pPr>
            <a:r>
              <a:rPr lang="en-US" dirty="0" smtClean="0"/>
              <a:t>1. Individual approach</a:t>
            </a:r>
          </a:p>
          <a:p>
            <a:pPr algn="l" rtl="0">
              <a:buNone/>
            </a:pPr>
            <a:r>
              <a:rPr lang="en-US" dirty="0" smtClean="0"/>
              <a:t>2. Group approach</a:t>
            </a:r>
          </a:p>
          <a:p>
            <a:pPr algn="l" rtl="0">
              <a:buNone/>
            </a:pPr>
            <a:r>
              <a:rPr lang="en-US" dirty="0" smtClean="0"/>
              <a:t>3. Mass approach</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28604"/>
            <a:ext cx="8229600" cy="6429396"/>
          </a:xfrm>
        </p:spPr>
        <p:txBody>
          <a:bodyPr>
            <a:normAutofit fontScale="70000" lnSpcReduction="20000"/>
          </a:bodyPr>
          <a:lstStyle/>
          <a:p>
            <a:pPr algn="l" rtl="0">
              <a:buNone/>
            </a:pPr>
            <a:endParaRPr lang="en-US" dirty="0" smtClean="0"/>
          </a:p>
          <a:p>
            <a:pPr algn="l" rtl="0">
              <a:buNone/>
            </a:pPr>
            <a:r>
              <a:rPr lang="en-US" b="1" dirty="0" smtClean="0"/>
              <a:t>a. Projected aids:</a:t>
            </a:r>
            <a:endParaRPr lang="en-US" dirty="0" smtClean="0"/>
          </a:p>
          <a:p>
            <a:pPr algn="l" rtl="0">
              <a:buNone/>
            </a:pPr>
            <a:r>
              <a:rPr lang="en-US" dirty="0" smtClean="0"/>
              <a:t>Films or Cinemas</a:t>
            </a:r>
          </a:p>
          <a:p>
            <a:pPr algn="l" rtl="0">
              <a:buNone/>
            </a:pPr>
            <a:r>
              <a:rPr lang="en-US" dirty="0" smtClean="0"/>
              <a:t> Film Strips</a:t>
            </a:r>
          </a:p>
          <a:p>
            <a:pPr algn="l" rtl="0">
              <a:buNone/>
            </a:pPr>
            <a:r>
              <a:rPr lang="en-US" dirty="0" smtClean="0"/>
              <a:t> Slides</a:t>
            </a:r>
          </a:p>
          <a:p>
            <a:pPr algn="l" rtl="0">
              <a:buNone/>
            </a:pPr>
            <a:r>
              <a:rPr lang="en-US" dirty="0" smtClean="0"/>
              <a:t> Overhead Projectors /or Transparencies</a:t>
            </a:r>
          </a:p>
          <a:p>
            <a:pPr algn="l" rtl="0">
              <a:buNone/>
            </a:pPr>
            <a:r>
              <a:rPr lang="en-US" dirty="0" smtClean="0"/>
              <a:t> Bioscopes</a:t>
            </a:r>
          </a:p>
          <a:p>
            <a:pPr algn="l" rtl="0">
              <a:buNone/>
            </a:pPr>
            <a:r>
              <a:rPr lang="en-US" dirty="0" smtClean="0"/>
              <a:t> Video cassettes</a:t>
            </a:r>
          </a:p>
          <a:p>
            <a:pPr algn="l" rtl="0">
              <a:buNone/>
            </a:pPr>
            <a:r>
              <a:rPr lang="en-US" dirty="0" smtClean="0"/>
              <a:t> Silent films</a:t>
            </a:r>
          </a:p>
          <a:p>
            <a:pPr algn="l" rtl="0">
              <a:buNone/>
            </a:pPr>
            <a:r>
              <a:rPr lang="en-US" b="1" dirty="0" smtClean="0"/>
              <a:t>b) Non-Projected aids:</a:t>
            </a:r>
          </a:p>
          <a:p>
            <a:pPr algn="l" rtl="0">
              <a:buNone/>
            </a:pPr>
            <a:r>
              <a:rPr lang="en-US" dirty="0" smtClean="0"/>
              <a:t> Blackboard</a:t>
            </a:r>
          </a:p>
          <a:p>
            <a:pPr algn="l" rtl="0">
              <a:buNone/>
            </a:pPr>
            <a:r>
              <a:rPr lang="en-US" dirty="0" smtClean="0"/>
              <a:t> Pictures, cartoons, photographs</a:t>
            </a:r>
          </a:p>
          <a:p>
            <a:pPr algn="l" rtl="0">
              <a:buNone/>
            </a:pPr>
            <a:r>
              <a:rPr lang="en-US" dirty="0" smtClean="0"/>
              <a:t> Charts, posters</a:t>
            </a:r>
          </a:p>
          <a:p>
            <a:pPr algn="l" rtl="0">
              <a:buNone/>
            </a:pPr>
            <a:r>
              <a:rPr lang="en-US" dirty="0" smtClean="0"/>
              <a:t> Flip charts, flashboards</a:t>
            </a:r>
          </a:p>
          <a:p>
            <a:pPr algn="l" rtl="0">
              <a:buNone/>
            </a:pPr>
            <a:r>
              <a:rPr lang="en-US" dirty="0" smtClean="0"/>
              <a:t> Flannel boards</a:t>
            </a:r>
          </a:p>
          <a:p>
            <a:pPr algn="l" rtl="0">
              <a:buNone/>
            </a:pPr>
            <a:r>
              <a:rPr lang="en-US" dirty="0" smtClean="0"/>
              <a:t> Printed materials</a:t>
            </a:r>
          </a:p>
          <a:p>
            <a:pPr algn="l" rtl="0">
              <a:buNone/>
            </a:pPr>
            <a:r>
              <a:rPr lang="en-US" dirty="0" smtClean="0"/>
              <a:t> Model, sample</a:t>
            </a:r>
            <a:endParaRPr lang="ar-IQ" dirty="0"/>
          </a:p>
        </p:txBody>
      </p:sp>
      <p:pic>
        <p:nvPicPr>
          <p:cNvPr id="1026" name="Picture 2"/>
          <p:cNvPicPr>
            <a:picLocks noChangeAspect="1" noChangeArrowheads="1"/>
          </p:cNvPicPr>
          <p:nvPr/>
        </p:nvPicPr>
        <p:blipFill>
          <a:blip r:embed="rId2"/>
          <a:srcRect/>
          <a:stretch>
            <a:fillRect/>
          </a:stretch>
        </p:blipFill>
        <p:spPr bwMode="auto">
          <a:xfrm>
            <a:off x="6429388" y="4714884"/>
            <a:ext cx="2495550" cy="182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714744" y="4643446"/>
            <a:ext cx="2466975" cy="18478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929454" y="857232"/>
            <a:ext cx="1952608" cy="18573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643438" y="3000372"/>
            <a:ext cx="1609719" cy="141922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6677025" y="2857497"/>
            <a:ext cx="2038379" cy="164307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0000" lnSpcReduction="20000"/>
          </a:bodyPr>
          <a:lstStyle/>
          <a:p>
            <a:pPr algn="l" rtl="0">
              <a:buNone/>
            </a:pPr>
            <a:r>
              <a:rPr lang="en-US" dirty="0" smtClean="0"/>
              <a:t> Creates a better presentation….</a:t>
            </a:r>
          </a:p>
          <a:p>
            <a:pPr algn="l" rtl="0">
              <a:buNone/>
            </a:pPr>
            <a:r>
              <a:rPr lang="en-US" dirty="0" smtClean="0"/>
              <a:t> They include:</a:t>
            </a:r>
          </a:p>
          <a:p>
            <a:pPr algn="l" rtl="0">
              <a:buNone/>
            </a:pPr>
            <a:r>
              <a:rPr lang="en-US" dirty="0" smtClean="0"/>
              <a:t> Televisions</a:t>
            </a:r>
          </a:p>
          <a:p>
            <a:pPr algn="l" rtl="0">
              <a:buNone/>
            </a:pPr>
            <a:r>
              <a:rPr lang="en-US" dirty="0" smtClean="0"/>
              <a:t> Tape and slide combinations</a:t>
            </a:r>
          </a:p>
          <a:p>
            <a:pPr algn="l" rtl="0">
              <a:buNone/>
            </a:pPr>
            <a:r>
              <a:rPr lang="en-US" dirty="0" smtClean="0"/>
              <a:t> Video cassettes players</a:t>
            </a:r>
          </a:p>
          <a:p>
            <a:pPr algn="l" rtl="0">
              <a:buNone/>
            </a:pPr>
            <a:r>
              <a:rPr lang="en-US" dirty="0" smtClean="0"/>
              <a:t>and recorders</a:t>
            </a:r>
          </a:p>
          <a:p>
            <a:pPr algn="l" rtl="0">
              <a:buNone/>
            </a:pPr>
            <a:r>
              <a:rPr lang="en-US" dirty="0" smtClean="0"/>
              <a:t> Motion pictures or cinemas</a:t>
            </a:r>
          </a:p>
          <a:p>
            <a:pPr algn="l" rtl="0">
              <a:buNone/>
            </a:pPr>
            <a:r>
              <a:rPr lang="en-US" dirty="0" smtClean="0"/>
              <a:t> Multimedia computers</a:t>
            </a:r>
          </a:p>
          <a:p>
            <a:pPr algn="l" rtl="0">
              <a:buNone/>
            </a:pPr>
            <a:r>
              <a:rPr lang="en-US" dirty="0" smtClean="0"/>
              <a:t> Also include traditional media</a:t>
            </a:r>
          </a:p>
          <a:p>
            <a:pPr algn="l" rtl="0">
              <a:buNone/>
            </a:pPr>
            <a:r>
              <a:rPr lang="en-US" dirty="0" smtClean="0"/>
              <a:t> Folk dances</a:t>
            </a:r>
          </a:p>
          <a:p>
            <a:pPr algn="l" rtl="0">
              <a:buNone/>
            </a:pPr>
            <a:r>
              <a:rPr lang="en-US" dirty="0" smtClean="0"/>
              <a:t> Folk songs</a:t>
            </a:r>
          </a:p>
          <a:p>
            <a:pPr algn="l" rtl="0">
              <a:buNone/>
            </a:pPr>
            <a:r>
              <a:rPr lang="en-US" dirty="0" smtClean="0"/>
              <a:t> Puppet shows</a:t>
            </a:r>
          </a:p>
          <a:p>
            <a:pPr algn="l" rtl="0">
              <a:buNone/>
            </a:pPr>
            <a:r>
              <a:rPr lang="en-US" dirty="0" smtClean="0"/>
              <a:t> Dramas</a:t>
            </a:r>
            <a:endParaRPr lang="ar-IQ" dirty="0"/>
          </a:p>
        </p:txBody>
      </p:sp>
      <p:pic>
        <p:nvPicPr>
          <p:cNvPr id="2050" name="Picture 2"/>
          <p:cNvPicPr>
            <a:picLocks noChangeAspect="1" noChangeArrowheads="1"/>
          </p:cNvPicPr>
          <p:nvPr/>
        </p:nvPicPr>
        <p:blipFill>
          <a:blip r:embed="rId2"/>
          <a:srcRect/>
          <a:stretch>
            <a:fillRect/>
          </a:stretch>
        </p:blipFill>
        <p:spPr bwMode="auto">
          <a:xfrm>
            <a:off x="6357950" y="714356"/>
            <a:ext cx="2466975" cy="1847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00760" y="4857760"/>
            <a:ext cx="2843201" cy="17002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143636" y="2857495"/>
            <a:ext cx="2643206" cy="1714513"/>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143240" y="4714884"/>
            <a:ext cx="2466975" cy="18478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500826" y="3500439"/>
            <a:ext cx="2395525" cy="235745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b="1" smtClean="0"/>
              <a:t>Advantages</a:t>
            </a:r>
            <a:r>
              <a:rPr lang="ar-IQ" b="1" smtClean="0"/>
              <a:t> </a:t>
            </a:r>
            <a:r>
              <a:rPr lang="en-US" b="1" dirty="0" smtClean="0"/>
              <a:t/>
            </a:r>
            <a:br>
              <a:rPr lang="en-US" b="1" dirty="0" smtClean="0"/>
            </a:br>
            <a:endParaRPr lang="ar-IQ" dirty="0"/>
          </a:p>
        </p:txBody>
      </p:sp>
      <p:sp>
        <p:nvSpPr>
          <p:cNvPr id="3" name="Content Placeholder 2"/>
          <p:cNvSpPr>
            <a:spLocks noGrp="1"/>
          </p:cNvSpPr>
          <p:nvPr>
            <p:ph idx="1"/>
          </p:nvPr>
        </p:nvSpPr>
        <p:spPr/>
        <p:txBody>
          <a:bodyPr>
            <a:normAutofit fontScale="85000" lnSpcReduction="20000"/>
          </a:bodyPr>
          <a:lstStyle/>
          <a:p>
            <a:pPr algn="l" rtl="0">
              <a:buNone/>
            </a:pPr>
            <a:r>
              <a:rPr lang="en-US" dirty="0" smtClean="0"/>
              <a:t> Can be done in a dentist’s consultation room.</a:t>
            </a:r>
          </a:p>
          <a:p>
            <a:pPr algn="l" rtl="0">
              <a:buNone/>
            </a:pPr>
            <a:r>
              <a:rPr lang="en-US" dirty="0" smtClean="0"/>
              <a:t> Discussion, argument and persuasion of an individual to change his behavior is possible.</a:t>
            </a:r>
          </a:p>
          <a:p>
            <a:pPr algn="l" rtl="0">
              <a:buNone/>
            </a:pPr>
            <a:r>
              <a:rPr lang="en-US" dirty="0" smtClean="0"/>
              <a:t> There is opportunity for the individual for asking</a:t>
            </a:r>
          </a:p>
          <a:p>
            <a:pPr algn="l" rtl="0">
              <a:buNone/>
            </a:pPr>
            <a:r>
              <a:rPr lang="en-US" dirty="0" smtClean="0"/>
              <a:t>questions and clearing doubts.</a:t>
            </a:r>
          </a:p>
          <a:p>
            <a:pPr algn="l" rtl="0">
              <a:buNone/>
            </a:pPr>
            <a:r>
              <a:rPr lang="ar-IQ" dirty="0" smtClean="0"/>
              <a:t>----</a:t>
            </a:r>
          </a:p>
          <a:p>
            <a:pPr algn="l" rtl="0">
              <a:buNone/>
            </a:pPr>
            <a:r>
              <a:rPr lang="en-US" b="1" dirty="0" smtClean="0"/>
              <a:t>Disadvantages:</a:t>
            </a:r>
          </a:p>
          <a:p>
            <a:pPr algn="l" rtl="0">
              <a:buNone/>
            </a:pPr>
            <a:r>
              <a:rPr lang="en-US" dirty="0" smtClean="0">
                <a:solidFill>
                  <a:srgbClr val="FF0000"/>
                </a:solidFill>
              </a:rPr>
              <a:t> Only a small no. can benefit</a:t>
            </a:r>
          </a:p>
          <a:p>
            <a:pPr algn="l" rtl="0">
              <a:buNone/>
            </a:pPr>
            <a:r>
              <a:rPr lang="en-US" dirty="0" smtClean="0">
                <a:solidFill>
                  <a:srgbClr val="FF0000"/>
                </a:solidFill>
              </a:rPr>
              <a:t> Health education is given only to </a:t>
            </a:r>
          </a:p>
          <a:p>
            <a:pPr algn="l" rtl="0">
              <a:buNone/>
            </a:pPr>
            <a:r>
              <a:rPr lang="en-US" dirty="0" smtClean="0">
                <a:solidFill>
                  <a:srgbClr val="FF0000"/>
                </a:solidFill>
              </a:rPr>
              <a:t>those who come in contact with the dental</a:t>
            </a:r>
          </a:p>
          <a:p>
            <a:pPr algn="l" rtl="0">
              <a:buNone/>
            </a:pPr>
            <a:r>
              <a:rPr lang="en-US" dirty="0" smtClean="0">
                <a:solidFill>
                  <a:srgbClr val="FF0000"/>
                </a:solidFill>
              </a:rPr>
              <a:t> surgeon or with public health personnel</a:t>
            </a:r>
            <a:endParaRPr lang="ar-IQ"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pPr algn="l" rtl="0">
              <a:buNone/>
            </a:pPr>
            <a:r>
              <a:rPr lang="en-US" dirty="0" smtClean="0"/>
              <a:t>a. Chalk and talk (lectures)</a:t>
            </a:r>
          </a:p>
          <a:p>
            <a:pPr algn="l" rtl="0">
              <a:buNone/>
            </a:pPr>
            <a:r>
              <a:rPr lang="en-US" dirty="0" smtClean="0"/>
              <a:t>b. Symposium</a:t>
            </a:r>
          </a:p>
          <a:p>
            <a:pPr algn="l" rtl="0">
              <a:buNone/>
            </a:pPr>
            <a:r>
              <a:rPr lang="en-US" dirty="0" smtClean="0"/>
              <a:t>c. Group Discussions</a:t>
            </a:r>
          </a:p>
          <a:p>
            <a:pPr algn="l" rtl="0">
              <a:buNone/>
            </a:pPr>
            <a:r>
              <a:rPr lang="en-US" dirty="0" smtClean="0"/>
              <a:t>d. Panel discussions</a:t>
            </a:r>
          </a:p>
          <a:p>
            <a:pPr algn="l" rtl="0">
              <a:buNone/>
            </a:pPr>
            <a:r>
              <a:rPr lang="en-US" dirty="0" smtClean="0"/>
              <a:t>e. Workshop</a:t>
            </a:r>
          </a:p>
          <a:p>
            <a:pPr algn="l" rtl="0">
              <a:buNone/>
            </a:pPr>
            <a:r>
              <a:rPr lang="en-US" dirty="0" smtClean="0"/>
              <a:t>f. Conferences or seminars</a:t>
            </a:r>
          </a:p>
          <a:p>
            <a:pPr algn="l" rtl="0">
              <a:buNone/>
            </a:pPr>
            <a:r>
              <a:rPr lang="en-US" dirty="0" smtClean="0"/>
              <a:t>g. Role playing/socio dramas</a:t>
            </a:r>
          </a:p>
          <a:p>
            <a:pPr algn="l" rtl="0">
              <a:buNone/>
            </a:pPr>
            <a:r>
              <a:rPr lang="en-US" dirty="0" smtClean="0"/>
              <a:t>h. Demonstrations</a:t>
            </a:r>
            <a:endParaRPr lang="ar-IQ" dirty="0"/>
          </a:p>
        </p:txBody>
      </p:sp>
      <p:pic>
        <p:nvPicPr>
          <p:cNvPr id="2050" name="Picture 2"/>
          <p:cNvPicPr>
            <a:picLocks noChangeAspect="1" noChangeArrowheads="1"/>
          </p:cNvPicPr>
          <p:nvPr/>
        </p:nvPicPr>
        <p:blipFill>
          <a:blip r:embed="rId2"/>
          <a:srcRect/>
          <a:stretch>
            <a:fillRect/>
          </a:stretch>
        </p:blipFill>
        <p:spPr bwMode="auto">
          <a:xfrm>
            <a:off x="6753225" y="142852"/>
            <a:ext cx="2390775" cy="1914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00760" y="4357694"/>
            <a:ext cx="2628900" cy="17430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429256" y="2285992"/>
            <a:ext cx="2619375" cy="1743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algn="l" rtl="0">
              <a:buNone/>
            </a:pPr>
            <a:r>
              <a:rPr lang="en-US" dirty="0" smtClean="0"/>
              <a:t>a) Television</a:t>
            </a:r>
          </a:p>
          <a:p>
            <a:pPr algn="l" rtl="0">
              <a:buNone/>
            </a:pPr>
            <a:r>
              <a:rPr lang="en-US" dirty="0" smtClean="0"/>
              <a:t>b) Radio</a:t>
            </a:r>
          </a:p>
          <a:p>
            <a:pPr algn="l" rtl="0">
              <a:buNone/>
            </a:pPr>
            <a:r>
              <a:rPr lang="en-US" dirty="0" smtClean="0"/>
              <a:t>c) Newspapers/press</a:t>
            </a:r>
          </a:p>
          <a:p>
            <a:pPr algn="l" rtl="0">
              <a:buNone/>
            </a:pPr>
            <a:r>
              <a:rPr lang="en-US" dirty="0" smtClean="0"/>
              <a:t>d) Documentary films</a:t>
            </a:r>
          </a:p>
          <a:p>
            <a:pPr algn="l" rtl="0">
              <a:buNone/>
            </a:pPr>
            <a:r>
              <a:rPr lang="en-US" dirty="0" smtClean="0"/>
              <a:t>e) Posters</a:t>
            </a:r>
          </a:p>
          <a:p>
            <a:pPr algn="l" rtl="0">
              <a:buNone/>
            </a:pPr>
            <a:r>
              <a:rPr lang="en-US" dirty="0" smtClean="0"/>
              <a:t>f) Health exhibition</a:t>
            </a:r>
          </a:p>
          <a:p>
            <a:pPr algn="l" rtl="0">
              <a:buNone/>
            </a:pPr>
            <a:r>
              <a:rPr lang="en-US" dirty="0" smtClean="0"/>
              <a:t>g) Health magazines</a:t>
            </a:r>
          </a:p>
          <a:p>
            <a:pPr algn="l" rtl="0">
              <a:buNone/>
            </a:pPr>
            <a:r>
              <a:rPr lang="en-US" dirty="0" smtClean="0"/>
              <a:t>h) Information booklets</a:t>
            </a:r>
          </a:p>
          <a:p>
            <a:pPr algn="l" rtl="0">
              <a:buNone/>
            </a:pPr>
            <a:r>
              <a:rPr lang="en-US" dirty="0" err="1" smtClean="0"/>
              <a:t>i</a:t>
            </a:r>
            <a:r>
              <a:rPr lang="en-US" dirty="0" smtClean="0"/>
              <a:t>) Internet</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Health promotion</a:t>
            </a:r>
            <a:endParaRPr lang="ar-IQ" dirty="0"/>
          </a:p>
        </p:txBody>
      </p:sp>
      <p:sp>
        <p:nvSpPr>
          <p:cNvPr id="3" name="Content Placeholder 2"/>
          <p:cNvSpPr>
            <a:spLocks noGrp="1"/>
          </p:cNvSpPr>
          <p:nvPr>
            <p:ph idx="1"/>
          </p:nvPr>
        </p:nvSpPr>
        <p:spPr/>
        <p:txBody>
          <a:bodyPr>
            <a:normAutofit/>
          </a:bodyPr>
          <a:lstStyle/>
          <a:p>
            <a:pPr algn="l" rtl="0">
              <a:buNone/>
            </a:pPr>
            <a:r>
              <a:rPr lang="en-US" dirty="0" smtClean="0"/>
              <a:t>                                                                                               </a:t>
            </a:r>
            <a:endParaRPr lang="en-US" sz="4800" dirty="0" smtClean="0">
              <a:solidFill>
                <a:srgbClr val="FF0000"/>
              </a:solidFill>
            </a:endParaRPr>
          </a:p>
          <a:p>
            <a:pPr algn="l" rtl="0">
              <a:buNone/>
            </a:pPr>
            <a:r>
              <a:rPr lang="en-US" sz="4800" dirty="0" smtClean="0">
                <a:solidFill>
                  <a:srgbClr val="FF0000"/>
                </a:solidFill>
              </a:rPr>
              <a:t> </a:t>
            </a:r>
            <a:r>
              <a:rPr lang="en-US" sz="4800" b="1" dirty="0" smtClean="0"/>
              <a:t>DEFINITION</a:t>
            </a:r>
          </a:p>
          <a:p>
            <a:pPr algn="l" rtl="0">
              <a:buNone/>
            </a:pPr>
            <a:r>
              <a:rPr lang="en-US" sz="4800" dirty="0" smtClean="0"/>
              <a:t> “the process of enabling people to increase control over, and to improve their health”.</a:t>
            </a:r>
            <a:r>
              <a:rPr lang="en-US" sz="4800" dirty="0" smtClean="0">
                <a:solidFill>
                  <a:srgbClr val="FF0000"/>
                </a:solidFill>
              </a:rPr>
              <a:t> </a:t>
            </a:r>
            <a:endParaRPr lang="ar-IQ" sz="48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b="1" dirty="0" smtClean="0"/>
              <a:t>Five priority action areas for health promotion:</a:t>
            </a:r>
          </a:p>
          <a:p>
            <a:pPr algn="l" rtl="0">
              <a:buNone/>
            </a:pPr>
            <a:r>
              <a:rPr lang="en-US" dirty="0" smtClean="0"/>
              <a:t>1. Building healthy public policy</a:t>
            </a:r>
          </a:p>
          <a:p>
            <a:pPr algn="l" rtl="0">
              <a:buNone/>
            </a:pPr>
            <a:r>
              <a:rPr lang="en-US" dirty="0" smtClean="0"/>
              <a:t>2. Creating supporting environments for health</a:t>
            </a:r>
          </a:p>
          <a:p>
            <a:pPr algn="l" rtl="0">
              <a:buNone/>
            </a:pPr>
            <a:r>
              <a:rPr lang="en-US" dirty="0" smtClean="0"/>
              <a:t>3. Strengthening community action for health</a:t>
            </a:r>
          </a:p>
          <a:p>
            <a:pPr algn="l" rtl="0">
              <a:buNone/>
            </a:pPr>
            <a:r>
              <a:rPr lang="en-US" dirty="0" smtClean="0"/>
              <a:t>4. Developing personal skills</a:t>
            </a:r>
          </a:p>
          <a:p>
            <a:pPr algn="l" rtl="0">
              <a:buNone/>
            </a:pPr>
            <a:r>
              <a:rPr lang="en-US" dirty="0" smtClean="0"/>
              <a:t>5. Re-orienting health services</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buNone/>
            </a:pPr>
            <a:r>
              <a:rPr lang="en-US" b="1" dirty="0" smtClean="0">
                <a:latin typeface="Albertus Extra Bold" pitchFamily="34" charset="0"/>
                <a:cs typeface="Ali-A-Sulaimania" pitchFamily="2" charset="-78"/>
              </a:rPr>
              <a:t>APPROACHES TO HEALTH PROMOTION</a:t>
            </a:r>
          </a:p>
          <a:p>
            <a:pPr algn="l" rtl="0">
              <a:buNone/>
            </a:pPr>
            <a:r>
              <a:rPr lang="en-US" dirty="0" smtClean="0">
                <a:latin typeface="Albertus Extra Bold" pitchFamily="34" charset="0"/>
                <a:cs typeface="Ali-A-Sulaimania" pitchFamily="2" charset="-78"/>
              </a:rPr>
              <a:t>1. Preventive</a:t>
            </a:r>
          </a:p>
          <a:p>
            <a:pPr algn="l" rtl="0">
              <a:buNone/>
            </a:pPr>
            <a:r>
              <a:rPr lang="en-US" dirty="0" smtClean="0">
                <a:latin typeface="Albertus Extra Bold" pitchFamily="34" charset="0"/>
                <a:cs typeface="Ali-A-Sulaimania" pitchFamily="2" charset="-78"/>
              </a:rPr>
              <a:t>2. Behavior change</a:t>
            </a:r>
          </a:p>
          <a:p>
            <a:pPr algn="l" rtl="0">
              <a:buNone/>
            </a:pPr>
            <a:r>
              <a:rPr lang="en-US" dirty="0" smtClean="0">
                <a:latin typeface="Albertus Extra Bold" pitchFamily="34" charset="0"/>
                <a:cs typeface="Ali-A-Sulaimania" pitchFamily="2" charset="-78"/>
              </a:rPr>
              <a:t>3. Educational            </a:t>
            </a:r>
          </a:p>
          <a:p>
            <a:pPr algn="l" rtl="0">
              <a:buNone/>
            </a:pPr>
            <a:r>
              <a:rPr lang="en-US" dirty="0" smtClean="0">
                <a:latin typeface="Albertus Extra Bold" pitchFamily="34" charset="0"/>
                <a:cs typeface="Ali-A-Sulaimania" pitchFamily="2" charset="-78"/>
              </a:rPr>
              <a:t>4. Empowerment</a:t>
            </a:r>
          </a:p>
          <a:p>
            <a:pPr algn="l" rtl="0">
              <a:buNone/>
            </a:pPr>
            <a:r>
              <a:rPr lang="en-US" dirty="0" smtClean="0">
                <a:latin typeface="Albertus Extra Bold" pitchFamily="34" charset="0"/>
                <a:cs typeface="Ali-A-Sulaimania" pitchFamily="2" charset="-78"/>
              </a:rPr>
              <a:t>5. Social change</a:t>
            </a:r>
            <a:endParaRPr lang="ar-IQ" dirty="0">
              <a:latin typeface="Albertus Extra Bold" pitchFamily="34" charset="0"/>
              <a:cs typeface="Ali-A-Sulaimania"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a:bodyPr>
          <a:lstStyle/>
          <a:p>
            <a:pPr algn="l" rtl="0">
              <a:buNone/>
            </a:pPr>
            <a:r>
              <a:rPr lang="en-US" sz="2000" b="1" dirty="0" smtClean="0"/>
              <a:t>                                              Individual Factors</a:t>
            </a:r>
            <a:endParaRPr lang="en-US" sz="2000" dirty="0" smtClean="0"/>
          </a:p>
          <a:p>
            <a:pPr algn="l" rtl="0">
              <a:buNone/>
            </a:pPr>
            <a:r>
              <a:rPr lang="en-US" sz="2000" dirty="0" smtClean="0"/>
              <a:t>                                                     1.   Improve education and awareness</a:t>
            </a:r>
          </a:p>
          <a:p>
            <a:pPr algn="l" rtl="0">
              <a:buNone/>
            </a:pPr>
            <a:r>
              <a:rPr lang="en-US" sz="2000" dirty="0" smtClean="0"/>
              <a:t>                                                     2.  Reduce barriers to health care seeking</a:t>
            </a:r>
          </a:p>
          <a:p>
            <a:pPr algn="l" rtl="0"/>
            <a:r>
              <a:rPr lang="en-US" sz="2000" dirty="0" smtClean="0"/>
              <a:t>                                                 practices</a:t>
            </a:r>
          </a:p>
          <a:p>
            <a:pPr algn="l" rtl="0"/>
            <a:r>
              <a:rPr lang="en-US" sz="2000" b="1" dirty="0" smtClean="0"/>
              <a:t>Social Environment</a:t>
            </a:r>
          </a:p>
          <a:p>
            <a:pPr algn="l" rtl="0"/>
            <a:r>
              <a:rPr lang="en-US" sz="2000" dirty="0" smtClean="0"/>
              <a:t>Marketing healthy</a:t>
            </a:r>
          </a:p>
          <a:p>
            <a:pPr algn="l" rtl="0"/>
            <a:r>
              <a:rPr lang="en-US" sz="2000" dirty="0" smtClean="0"/>
              <a:t>behavior influencing social</a:t>
            </a:r>
          </a:p>
          <a:p>
            <a:pPr algn="l" rtl="0"/>
            <a:r>
              <a:rPr lang="en-US" sz="2000" dirty="0" smtClean="0"/>
              <a:t>and family norms that link</a:t>
            </a:r>
          </a:p>
          <a:p>
            <a:pPr algn="l" rtl="0"/>
            <a:r>
              <a:rPr lang="en-US" sz="2000" dirty="0" smtClean="0"/>
              <a:t>to oral health knowledge,</a:t>
            </a:r>
          </a:p>
          <a:p>
            <a:pPr algn="l" rtl="0"/>
            <a:r>
              <a:rPr lang="en-US" sz="2000" dirty="0" smtClean="0"/>
              <a:t>attitudes, beliefs, values.</a:t>
            </a:r>
            <a:endParaRPr lang="ar-IQ" sz="2000" dirty="0"/>
          </a:p>
        </p:txBody>
      </p:sp>
      <p:pic>
        <p:nvPicPr>
          <p:cNvPr id="3074" name="Picture 2"/>
          <p:cNvPicPr>
            <a:picLocks noChangeAspect="1" noChangeArrowheads="1"/>
          </p:cNvPicPr>
          <p:nvPr/>
        </p:nvPicPr>
        <p:blipFill>
          <a:blip r:embed="rId2"/>
          <a:srcRect/>
          <a:stretch>
            <a:fillRect/>
          </a:stretch>
        </p:blipFill>
        <p:spPr bwMode="auto">
          <a:xfrm>
            <a:off x="0" y="0"/>
            <a:ext cx="9144000" cy="16954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929058" y="3143248"/>
            <a:ext cx="1928826" cy="1700205"/>
          </a:xfrm>
          <a:prstGeom prst="rect">
            <a:avLst/>
          </a:prstGeom>
          <a:noFill/>
          <a:ln w="9525">
            <a:noFill/>
            <a:miter lim="800000"/>
            <a:headEnd/>
            <a:tailEnd/>
          </a:ln>
          <a:effectLst/>
        </p:spPr>
      </p:pic>
      <p:sp>
        <p:nvSpPr>
          <p:cNvPr id="6" name="Rectangle 5"/>
          <p:cNvSpPr/>
          <p:nvPr/>
        </p:nvSpPr>
        <p:spPr>
          <a:xfrm>
            <a:off x="5929322" y="4572008"/>
            <a:ext cx="3214678" cy="1477328"/>
          </a:xfrm>
          <a:prstGeom prst="rect">
            <a:avLst/>
          </a:prstGeom>
        </p:spPr>
        <p:txBody>
          <a:bodyPr wrap="square">
            <a:spAutoFit/>
          </a:bodyPr>
          <a:lstStyle/>
          <a:p>
            <a:pPr algn="l" rtl="0"/>
            <a:r>
              <a:rPr lang="en-US" b="1" dirty="0" smtClean="0"/>
              <a:t>Environmental conditions</a:t>
            </a:r>
          </a:p>
          <a:p>
            <a:pPr algn="l" rtl="0"/>
            <a:r>
              <a:rPr lang="en-US" dirty="0" smtClean="0"/>
              <a:t>Water fluoridation</a:t>
            </a:r>
          </a:p>
          <a:p>
            <a:pPr algn="l" rtl="0"/>
            <a:r>
              <a:rPr lang="en-US" dirty="0" smtClean="0"/>
              <a:t>Restricting marketing and</a:t>
            </a:r>
          </a:p>
          <a:p>
            <a:pPr algn="l" rtl="0"/>
            <a:r>
              <a:rPr lang="en-US" dirty="0" smtClean="0"/>
              <a:t>improving </a:t>
            </a:r>
            <a:r>
              <a:rPr lang="en-US" dirty="0" err="1" smtClean="0"/>
              <a:t>labelling</a:t>
            </a:r>
            <a:r>
              <a:rPr lang="en-US" dirty="0" smtClean="0"/>
              <a:t> of food</a:t>
            </a:r>
          </a:p>
          <a:p>
            <a:pPr algn="l" rtl="0"/>
            <a:r>
              <a:rPr lang="en-US" dirty="0" smtClean="0"/>
              <a:t>products</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a:t> Oral health is fundamental to overall health,</a:t>
            </a:r>
          </a:p>
          <a:p>
            <a:pPr algn="l" rtl="0">
              <a:buNone/>
            </a:pPr>
            <a:r>
              <a:rPr lang="en-US" dirty="0"/>
              <a:t>wellbeing and quality of life</a:t>
            </a:r>
            <a:r>
              <a:rPr lang="en-US" dirty="0" smtClean="0"/>
              <a:t>.</a:t>
            </a:r>
          </a:p>
          <a:p>
            <a:pPr algn="l" rtl="0">
              <a:buNone/>
            </a:pPr>
            <a:r>
              <a:rPr lang="en-US" dirty="0" smtClean="0"/>
              <a:t> </a:t>
            </a:r>
            <a:r>
              <a:rPr lang="en-US" dirty="0"/>
              <a:t>A healthy </a:t>
            </a:r>
            <a:r>
              <a:rPr lang="en-US" dirty="0" smtClean="0"/>
              <a:t>mouth enables </a:t>
            </a:r>
            <a:r>
              <a:rPr lang="en-US" dirty="0"/>
              <a:t>people to eat, speak, work and </a:t>
            </a:r>
            <a:r>
              <a:rPr lang="en-US" dirty="0" smtClean="0"/>
              <a:t>socialize without </a:t>
            </a:r>
            <a:r>
              <a:rPr lang="en-US" dirty="0"/>
              <a:t>pain, discomfort or embarrassment.</a:t>
            </a:r>
            <a:endParaRPr lang="ar-IQ" dirty="0"/>
          </a:p>
        </p:txBody>
      </p:sp>
      <p:pic>
        <p:nvPicPr>
          <p:cNvPr id="3074" name="Picture 2"/>
          <p:cNvPicPr>
            <a:picLocks noChangeAspect="1" noChangeArrowheads="1"/>
          </p:cNvPicPr>
          <p:nvPr/>
        </p:nvPicPr>
        <p:blipFill>
          <a:blip r:embed="rId2"/>
          <a:srcRect/>
          <a:stretch>
            <a:fillRect/>
          </a:stretch>
        </p:blipFill>
        <p:spPr bwMode="auto">
          <a:xfrm>
            <a:off x="357159" y="285728"/>
            <a:ext cx="8501122" cy="11715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fontScale="92500" lnSpcReduction="20000"/>
          </a:bodyPr>
          <a:lstStyle/>
          <a:p>
            <a:pPr algn="l" rtl="0">
              <a:buNone/>
            </a:pPr>
            <a:r>
              <a:rPr lang="en-US" dirty="0" smtClean="0"/>
              <a:t>A number of systematic reviews have been conducted on the available evidence for the effectiveness of school-based behavioral interventions .</a:t>
            </a:r>
          </a:p>
          <a:p>
            <a:pPr algn="l" rtl="0">
              <a:buNone/>
            </a:pPr>
            <a:r>
              <a:rPr lang="en-US" dirty="0" smtClean="0"/>
              <a:t>        These have shown that oral health education can be effective in increasing knowledge in the short term and to some extent, behavior such as tooth brushing and healthy eating. However there is a limited evidence for its effectiveness on children’s oral health in terms of reducing dental plaque and dental caries.</a:t>
            </a:r>
            <a:endParaRPr lang="ar-IQ" dirty="0"/>
          </a:p>
        </p:txBody>
      </p:sp>
      <p:pic>
        <p:nvPicPr>
          <p:cNvPr id="1026" name="Picture 2"/>
          <p:cNvPicPr>
            <a:picLocks noChangeAspect="1" noChangeArrowheads="1"/>
          </p:cNvPicPr>
          <p:nvPr/>
        </p:nvPicPr>
        <p:blipFill>
          <a:blip r:embed="rId3"/>
          <a:srcRect/>
          <a:stretch>
            <a:fillRect/>
          </a:stretch>
        </p:blipFill>
        <p:spPr bwMode="auto">
          <a:xfrm>
            <a:off x="928662" y="285728"/>
            <a:ext cx="7858180" cy="11715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098" name="Picture 2"/>
          <p:cNvPicPr>
            <a:picLocks noChangeAspect="1" noChangeArrowheads="1"/>
          </p:cNvPicPr>
          <p:nvPr/>
        </p:nvPicPr>
        <p:blipFill>
          <a:blip r:embed="rId2"/>
          <a:srcRect/>
          <a:stretch>
            <a:fillRect/>
          </a:stretch>
        </p:blipFill>
        <p:spPr bwMode="auto">
          <a:xfrm>
            <a:off x="0" y="0"/>
            <a:ext cx="11782425" cy="70199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a:t>“The mouth is the gateway to the </a:t>
            </a:r>
            <a:r>
              <a:rPr lang="en-US" dirty="0" smtClean="0"/>
              <a:t>rest of </a:t>
            </a:r>
            <a:r>
              <a:rPr lang="en-US" dirty="0"/>
              <a:t>the body, a mirror of our overall wellbeing.”</a:t>
            </a:r>
          </a:p>
          <a:p>
            <a:pPr algn="l" rtl="0">
              <a:buNone/>
            </a:pPr>
            <a:r>
              <a:rPr lang="en-US" dirty="0"/>
              <a:t>Along this, oral health must </a:t>
            </a:r>
            <a:r>
              <a:rPr lang="en-US" dirty="0" smtClean="0"/>
              <a:t>be perceived </a:t>
            </a:r>
            <a:r>
              <a:rPr lang="en-US" dirty="0"/>
              <a:t>as a critical component </a:t>
            </a:r>
            <a:r>
              <a:rPr lang="en-US" dirty="0" smtClean="0"/>
              <a:t>of general </a:t>
            </a:r>
            <a:r>
              <a:rPr lang="en-US" dirty="0"/>
              <a:t>health.</a:t>
            </a:r>
            <a:endParaRPr lang="ar-IQ" dirty="0"/>
          </a:p>
        </p:txBody>
      </p:sp>
      <p:pic>
        <p:nvPicPr>
          <p:cNvPr id="4098" name="Picture 2"/>
          <p:cNvPicPr>
            <a:picLocks noChangeAspect="1" noChangeArrowheads="1"/>
          </p:cNvPicPr>
          <p:nvPr/>
        </p:nvPicPr>
        <p:blipFill>
          <a:blip r:embed="rId2"/>
          <a:srcRect/>
          <a:stretch>
            <a:fillRect/>
          </a:stretch>
        </p:blipFill>
        <p:spPr bwMode="auto">
          <a:xfrm>
            <a:off x="6429388" y="3929065"/>
            <a:ext cx="2395527" cy="250033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034" y="285728"/>
            <a:ext cx="8143932" cy="1181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algn="l" rtl="0">
              <a:buNone/>
            </a:pPr>
            <a:r>
              <a:rPr lang="en-US" dirty="0" smtClean="0"/>
              <a:t>       Dental </a:t>
            </a:r>
            <a:r>
              <a:rPr lang="en-US" dirty="0"/>
              <a:t>disease negatively impacts general quality </a:t>
            </a:r>
            <a:r>
              <a:rPr lang="en-US" dirty="0" smtClean="0"/>
              <a:t>of life</a:t>
            </a:r>
            <a:r>
              <a:rPr lang="en-US" dirty="0"/>
              <a:t>, affecting not only physical wellbeing but </a:t>
            </a:r>
            <a:r>
              <a:rPr lang="en-US" dirty="0" smtClean="0"/>
              <a:t>also psychological </a:t>
            </a:r>
            <a:r>
              <a:rPr lang="en-US" dirty="0"/>
              <a:t>and social wellbeing.</a:t>
            </a:r>
            <a:endParaRPr lang="ar-IQ" dirty="0"/>
          </a:p>
        </p:txBody>
      </p:sp>
      <p:pic>
        <p:nvPicPr>
          <p:cNvPr id="5122" name="Picture 2"/>
          <p:cNvPicPr>
            <a:picLocks noChangeAspect="1" noChangeArrowheads="1"/>
          </p:cNvPicPr>
          <p:nvPr/>
        </p:nvPicPr>
        <p:blipFill>
          <a:blip r:embed="rId2"/>
          <a:srcRect/>
          <a:stretch>
            <a:fillRect/>
          </a:stretch>
        </p:blipFill>
        <p:spPr bwMode="auto">
          <a:xfrm>
            <a:off x="500034" y="285728"/>
            <a:ext cx="8215370" cy="11715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srcRect/>
          <a:stretch>
            <a:fillRect/>
          </a:stretch>
        </p:blipFill>
        <p:spPr bwMode="auto">
          <a:xfrm>
            <a:off x="1000100" y="571480"/>
            <a:ext cx="7143800" cy="54292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a:bodyPr>
          <a:lstStyle/>
          <a:p>
            <a:pPr algn="l" rtl="0">
              <a:buNone/>
            </a:pPr>
            <a:r>
              <a:rPr lang="en-US" dirty="0"/>
              <a:t> Further, the mouth is often an </a:t>
            </a:r>
            <a:r>
              <a:rPr lang="en-US" dirty="0" smtClean="0"/>
              <a:t>entry point </a:t>
            </a:r>
            <a:r>
              <a:rPr lang="en-US" dirty="0"/>
              <a:t>for infections, which may spread </a:t>
            </a:r>
            <a:r>
              <a:rPr lang="en-US" dirty="0" smtClean="0"/>
              <a:t>to other </a:t>
            </a:r>
            <a:r>
              <a:rPr lang="en-US" dirty="0"/>
              <a:t>parts of the </a:t>
            </a:r>
            <a:r>
              <a:rPr lang="en-US" dirty="0" smtClean="0"/>
              <a:t>body.</a:t>
            </a:r>
          </a:p>
          <a:p>
            <a:pPr algn="l" rtl="0">
              <a:buNone/>
            </a:pPr>
            <a:r>
              <a:rPr lang="en-US" dirty="0" smtClean="0"/>
              <a:t>. </a:t>
            </a:r>
            <a:r>
              <a:rPr lang="en-US" dirty="0"/>
              <a:t>A person whose appearance and speech are impaired </a:t>
            </a:r>
            <a:r>
              <a:rPr lang="en-US" dirty="0" smtClean="0"/>
              <a:t>by dental </a:t>
            </a:r>
            <a:r>
              <a:rPr lang="en-US" dirty="0"/>
              <a:t>disease can experience anxiety, depression, poor </a:t>
            </a:r>
            <a:r>
              <a:rPr lang="en-US" dirty="0" smtClean="0"/>
              <a:t>self–esteem </a:t>
            </a:r>
            <a:r>
              <a:rPr lang="en-US" dirty="0"/>
              <a:t>and social stigma which in turn may </a:t>
            </a:r>
            <a:r>
              <a:rPr lang="en-US" dirty="0" smtClean="0"/>
              <a:t>inhibit lucky chance </a:t>
            </a:r>
            <a:r>
              <a:rPr lang="en-US" dirty="0"/>
              <a:t>for education, employment and alter the </a:t>
            </a:r>
            <a:r>
              <a:rPr lang="en-US" dirty="0" smtClean="0"/>
              <a:t>ability to assist  </a:t>
            </a:r>
            <a:r>
              <a:rPr lang="en-US" dirty="0"/>
              <a:t>and build social relationships”.</a:t>
            </a: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a:bodyPr>
          <a:lstStyle/>
          <a:p>
            <a:pPr algn="l" rtl="0">
              <a:buNone/>
            </a:pPr>
            <a:r>
              <a:rPr lang="en-US" dirty="0" smtClean="0"/>
              <a:t>Oral health problems can affect a person's ability to maintain a job or get promotions. They can also contribute to lowered academic achievement and goals. </a:t>
            </a:r>
          </a:p>
          <a:p>
            <a:pPr algn="l" rtl="0">
              <a:buNone/>
            </a:pPr>
            <a:r>
              <a:rPr lang="en-US" dirty="0" smtClean="0"/>
              <a:t>These effects have increased when a deformity due to the oral health condition is involved</a:t>
            </a:r>
            <a:endParaRPr lang="ar-IQ" dirty="0"/>
          </a:p>
        </p:txBody>
      </p:sp>
      <p:pic>
        <p:nvPicPr>
          <p:cNvPr id="1026" name="Picture 2"/>
          <p:cNvPicPr>
            <a:picLocks noChangeAspect="1" noChangeArrowheads="1"/>
          </p:cNvPicPr>
          <p:nvPr/>
        </p:nvPicPr>
        <p:blipFill>
          <a:blip r:embed="rId2"/>
          <a:srcRect/>
          <a:stretch>
            <a:fillRect/>
          </a:stretch>
        </p:blipFill>
        <p:spPr bwMode="auto">
          <a:xfrm>
            <a:off x="500034" y="285728"/>
            <a:ext cx="7029450" cy="11715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6"/>
          <a:srcRect/>
          <a:stretch>
            <a:fillRect/>
          </a:stretch>
        </p:blipFill>
        <p:spPr bwMode="auto">
          <a:xfrm>
            <a:off x="428596" y="214290"/>
            <a:ext cx="8429684" cy="11811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1096</Words>
  <Application>Microsoft Office PowerPoint</Application>
  <PresentationFormat>On-screen Show (4:3)</PresentationFormat>
  <Paragraphs>137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EDUCATIONAL AIDS USEDIN HEALTH EDUCATION </vt:lpstr>
      <vt:lpstr>Slide 20</vt:lpstr>
      <vt:lpstr>Slide 21</vt:lpstr>
      <vt:lpstr>Slide 22</vt:lpstr>
      <vt:lpstr>Advantages  </vt:lpstr>
      <vt:lpstr>Slide 24</vt:lpstr>
      <vt:lpstr>Slide 25</vt:lpstr>
      <vt:lpstr>Health promotion</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ANKAWA PC&amp;MOBILE</dc:creator>
  <cp:lastModifiedBy>ANKAWA PC&amp;MOBILE</cp:lastModifiedBy>
  <cp:revision>11</cp:revision>
  <dcterms:created xsi:type="dcterms:W3CDTF">2018-03-10T12:51:32Z</dcterms:created>
  <dcterms:modified xsi:type="dcterms:W3CDTF">2018-03-14T06:51:08Z</dcterms:modified>
</cp:coreProperties>
</file>