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6" r:id="rId3"/>
    <p:sldId id="257" r:id="rId4"/>
    <p:sldId id="258" r:id="rId5"/>
    <p:sldId id="259" r:id="rId6"/>
    <p:sldId id="260" r:id="rId7"/>
    <p:sldId id="261" r:id="rId8"/>
    <p:sldId id="264" r:id="rId9"/>
    <p:sldId id="262" r:id="rId10"/>
    <p:sldId id="263"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DD942-C17D-45AE-A7B7-3C978C1A113C}"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IQ"/>
        </a:p>
      </dgm:t>
    </dgm:pt>
    <dgm:pt modelId="{4BE7B15C-DEAD-4EF6-98A2-7706A66693F5}">
      <dgm:prSet/>
      <dgm:spPr/>
      <dgm:t>
        <a:bodyPr/>
        <a:lstStyle/>
        <a:p>
          <a:pPr rtl="1"/>
          <a:r>
            <a:rPr lang="en-US" b="1" i="0" smtClean="0"/>
            <a:t>The Ideal Properties of Denture Cleanser </a:t>
          </a:r>
          <a:endParaRPr lang="ar-IQ"/>
        </a:p>
      </dgm:t>
    </dgm:pt>
    <dgm:pt modelId="{598B5849-3C94-4E51-8F86-08D04D4C0A32}" type="parTrans" cxnId="{165BD06B-B5AB-432D-9870-283EA563DD8D}">
      <dgm:prSet/>
      <dgm:spPr/>
      <dgm:t>
        <a:bodyPr/>
        <a:lstStyle/>
        <a:p>
          <a:pPr rtl="1"/>
          <a:endParaRPr lang="ar-IQ"/>
        </a:p>
      </dgm:t>
    </dgm:pt>
    <dgm:pt modelId="{D2ED0D24-EE5E-4743-B70F-9D16FE16FCC4}" type="sibTrans" cxnId="{165BD06B-B5AB-432D-9870-283EA563DD8D}">
      <dgm:prSet/>
      <dgm:spPr/>
      <dgm:t>
        <a:bodyPr/>
        <a:lstStyle/>
        <a:p>
          <a:pPr rtl="1"/>
          <a:endParaRPr lang="ar-IQ"/>
        </a:p>
      </dgm:t>
    </dgm:pt>
    <dgm:pt modelId="{A6806961-04D3-4565-817F-7F6463799471}" type="pres">
      <dgm:prSet presAssocID="{FFDDD942-C17D-45AE-A7B7-3C978C1A113C}" presName="linear" presStyleCnt="0">
        <dgm:presLayoutVars>
          <dgm:animLvl val="lvl"/>
          <dgm:resizeHandles val="exact"/>
        </dgm:presLayoutVars>
      </dgm:prSet>
      <dgm:spPr/>
      <dgm:t>
        <a:bodyPr/>
        <a:lstStyle/>
        <a:p>
          <a:pPr rtl="1"/>
          <a:endParaRPr lang="ar-IQ"/>
        </a:p>
      </dgm:t>
    </dgm:pt>
    <dgm:pt modelId="{E841C8EE-4986-4308-BE80-362BBA877C03}" type="pres">
      <dgm:prSet presAssocID="{4BE7B15C-DEAD-4EF6-98A2-7706A66693F5}" presName="parentText" presStyleLbl="node1" presStyleIdx="0" presStyleCnt="1">
        <dgm:presLayoutVars>
          <dgm:chMax val="0"/>
          <dgm:bulletEnabled val="1"/>
        </dgm:presLayoutVars>
      </dgm:prSet>
      <dgm:spPr/>
      <dgm:t>
        <a:bodyPr/>
        <a:lstStyle/>
        <a:p>
          <a:pPr rtl="1"/>
          <a:endParaRPr lang="ar-IQ"/>
        </a:p>
      </dgm:t>
    </dgm:pt>
  </dgm:ptLst>
  <dgm:cxnLst>
    <dgm:cxn modelId="{165BD06B-B5AB-432D-9870-283EA563DD8D}" srcId="{FFDDD942-C17D-45AE-A7B7-3C978C1A113C}" destId="{4BE7B15C-DEAD-4EF6-98A2-7706A66693F5}" srcOrd="0" destOrd="0" parTransId="{598B5849-3C94-4E51-8F86-08D04D4C0A32}" sibTransId="{D2ED0D24-EE5E-4743-B70F-9D16FE16FCC4}"/>
    <dgm:cxn modelId="{988B0B38-D630-49BB-8162-01B0D00FC499}" type="presOf" srcId="{FFDDD942-C17D-45AE-A7B7-3C978C1A113C}" destId="{A6806961-04D3-4565-817F-7F6463799471}" srcOrd="0" destOrd="0" presId="urn:microsoft.com/office/officeart/2005/8/layout/vList2"/>
    <dgm:cxn modelId="{991C6E8D-BB3C-47C2-B286-3E528CE23790}" type="presOf" srcId="{4BE7B15C-DEAD-4EF6-98A2-7706A66693F5}" destId="{E841C8EE-4986-4308-BE80-362BBA877C03}" srcOrd="0" destOrd="0" presId="urn:microsoft.com/office/officeart/2005/8/layout/vList2"/>
    <dgm:cxn modelId="{D190CBCC-6A19-447C-971D-2969F4892CE6}" type="presParOf" srcId="{A6806961-04D3-4565-817F-7F6463799471}" destId="{E841C8EE-4986-4308-BE80-362BBA877C0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1C8EE-4986-4308-BE80-362BBA877C03}">
      <dsp:nvSpPr>
        <dsp:cNvPr id="0" name=""/>
        <dsp:cNvSpPr/>
      </dsp:nvSpPr>
      <dsp:spPr>
        <a:xfrm>
          <a:off x="0" y="208608"/>
          <a:ext cx="7175351" cy="6715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en-US" sz="2800" b="1" i="0" kern="1200" smtClean="0"/>
            <a:t>The Ideal Properties of Denture Cleanser </a:t>
          </a:r>
          <a:endParaRPr lang="ar-IQ" sz="2800" kern="1200"/>
        </a:p>
      </dsp:txBody>
      <dsp:txXfrm>
        <a:off x="32784" y="241392"/>
        <a:ext cx="7109783" cy="6060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F5F83E8-9381-41AB-9C1C-09A2AC6E4996}" type="slidenum">
              <a:rPr lang="ar-IQ" smtClean="0"/>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A552E34-CDF6-4EB6-9271-C9662A7C5F59}" type="datetimeFigureOut">
              <a:rPr lang="ar-IQ" smtClean="0"/>
              <a:t>19/03/1439</a:t>
            </a:fld>
            <a:endParaRPr lang="ar-IQ"/>
          </a:p>
        </p:txBody>
      </p:sp>
      <p:sp>
        <p:nvSpPr>
          <p:cNvPr id="8" name="Slide Number Placeholder 7"/>
          <p:cNvSpPr>
            <a:spLocks noGrp="1"/>
          </p:cNvSpPr>
          <p:nvPr>
            <p:ph type="sldNum" sz="quarter" idx="11"/>
          </p:nvPr>
        </p:nvSpPr>
        <p:spPr/>
        <p:txBody>
          <a:bodyPr/>
          <a:lstStyle/>
          <a:p>
            <a:fld id="{7F5F83E8-9381-41AB-9C1C-09A2AC6E4996}"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552E34-CDF6-4EB6-9271-C9662A7C5F59}" type="datetimeFigureOut">
              <a:rPr lang="ar-IQ" smtClean="0"/>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552E34-CDF6-4EB6-9271-C9662A7C5F59}" type="datetimeFigureOut">
              <a:rPr lang="ar-IQ" smtClean="0"/>
              <a:t>19/03/1439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552E34-CDF6-4EB6-9271-C9662A7C5F59}" type="datetimeFigureOut">
              <a:rPr lang="ar-IQ" smtClean="0"/>
              <a:t>19/03/1439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52E34-CDF6-4EB6-9271-C9662A7C5F59}" type="datetimeFigureOut">
              <a:rPr lang="ar-IQ" smtClean="0"/>
              <a:t>19/03/1439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52E34-CDF6-4EB6-9271-C9662A7C5F59}" type="datetimeFigureOut">
              <a:rPr lang="ar-IQ" smtClean="0"/>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F83E8-9381-41AB-9C1C-09A2AC6E4996}"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52E34-CDF6-4EB6-9271-C9662A7C5F59}" type="datetimeFigureOut">
              <a:rPr lang="ar-IQ" smtClean="0"/>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F5F83E8-9381-41AB-9C1C-09A2AC6E4996}" type="slidenum">
              <a:rPr lang="ar-IQ" smtClean="0"/>
              <a:t>‹#›</a:t>
            </a:fld>
            <a:endParaRPr lang="ar-IQ"/>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552E34-CDF6-4EB6-9271-C9662A7C5F59}" type="datetimeFigureOut">
              <a:rPr lang="ar-IQ" smtClean="0"/>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A552E34-CDF6-4EB6-9271-C9662A7C5F59}" type="datetimeFigureOut">
              <a:rPr lang="ar-IQ" smtClean="0"/>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F83E8-9381-41AB-9C1C-09A2AC6E4996}"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552E34-CDF6-4EB6-9271-C9662A7C5F59}" type="datetimeFigureOut">
              <a:rPr lang="ar-IQ" smtClean="0"/>
              <a:t>19/03/1439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F83E8-9381-41AB-9C1C-09A2AC6E4996}"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552E34-CDF6-4EB6-9271-C9662A7C5F59}" type="datetimeFigureOut">
              <a:rPr lang="ar-IQ" smtClean="0"/>
              <a:t>19/03/1439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52E34-CDF6-4EB6-9271-C9662A7C5F59}" type="datetimeFigureOut">
              <a:rPr lang="ar-IQ" smtClean="0"/>
              <a:t>19/03/1439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52E34-CDF6-4EB6-9271-C9662A7C5F59}" type="datetimeFigureOut">
              <a:rPr lang="ar-IQ" smtClean="0"/>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F83E8-9381-41AB-9C1C-09A2AC6E499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52E34-CDF6-4EB6-9271-C9662A7C5F59}" type="datetimeFigureOut">
              <a:rPr lang="ar-IQ" smtClean="0"/>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F83E8-9381-41AB-9C1C-09A2AC6E4996}"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A552E34-CDF6-4EB6-9271-C9662A7C5F59}" type="datetimeFigureOut">
              <a:rPr lang="ar-IQ" smtClean="0"/>
              <a:t>19/03/1439</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F5F83E8-9381-41AB-9C1C-09A2AC6E499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A552E34-CDF6-4EB6-9271-C9662A7C5F59}" type="datetimeFigureOut">
              <a:rPr lang="ar-IQ" smtClean="0"/>
              <a:t>19/03/1439</a:t>
            </a:fld>
            <a:endParaRPr lang="ar-IQ"/>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F5F83E8-9381-41AB-9C1C-09A2AC6E4996}" type="slidenum">
              <a:rPr lang="ar-IQ" smtClean="0"/>
              <a:t>‹#›</a:t>
            </a:fld>
            <a:endParaRPr lang="ar-IQ"/>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060848"/>
            <a:ext cx="7175351" cy="1793167"/>
          </a:xfrm>
        </p:spPr>
        <p:txBody>
          <a:bodyPr/>
          <a:lstStyle/>
          <a:p>
            <a:pPr marL="182880" indent="0" algn="ctr" rtl="0">
              <a:buNone/>
            </a:pPr>
            <a:r>
              <a:rPr lang="en-US" dirty="0" smtClean="0"/>
              <a:t>Denture cleanser</a:t>
            </a:r>
            <a:endParaRPr lang="ar-IQ"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5439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628800"/>
            <a:ext cx="7776864" cy="4030384"/>
          </a:xfrm>
        </p:spPr>
        <p:txBody>
          <a:bodyPr/>
          <a:lstStyle/>
          <a:p>
            <a:pPr marL="342900" indent="-342900" algn="l" rtl="0">
              <a:lnSpc>
                <a:spcPct val="150000"/>
              </a:lnSpc>
              <a:buFont typeface="+mj-lt"/>
              <a:buAutoNum type="arabicPeriod"/>
            </a:pPr>
            <a:r>
              <a:rPr lang="en-US" sz="2400" dirty="0">
                <a:effectLst/>
              </a:rPr>
              <a:t>Saliva:</a:t>
            </a:r>
            <a:br>
              <a:rPr lang="en-US" sz="2400" dirty="0">
                <a:effectLst/>
              </a:rPr>
            </a:br>
            <a:r>
              <a:rPr lang="en-US" sz="2400" dirty="0" smtClean="0">
                <a:effectLst/>
              </a:rPr>
              <a:t/>
            </a:r>
            <a:br>
              <a:rPr lang="en-US" sz="2400" dirty="0" smtClean="0">
                <a:effectLst/>
              </a:rPr>
            </a:br>
            <a:r>
              <a:rPr lang="en-US" sz="2400" dirty="0" smtClean="0">
                <a:solidFill>
                  <a:srgbClr val="FF0000"/>
                </a:solidFill>
                <a:effectLst/>
              </a:rPr>
              <a:t>Saliva </a:t>
            </a:r>
            <a:r>
              <a:rPr lang="en-US" sz="2400" dirty="0">
                <a:solidFill>
                  <a:srgbClr val="FF0000"/>
                </a:solidFill>
                <a:effectLst/>
              </a:rPr>
              <a:t>is a mixture of water, proteins, electrolyte and mineral elements. </a:t>
            </a:r>
            <a:br>
              <a:rPr lang="en-US" sz="2400" dirty="0">
                <a:solidFill>
                  <a:srgbClr val="FF0000"/>
                </a:solidFill>
                <a:effectLst/>
              </a:rPr>
            </a:br>
            <a:r>
              <a:rPr lang="en-US" sz="2400" dirty="0">
                <a:solidFill>
                  <a:srgbClr val="FF0000"/>
                </a:solidFill>
                <a:effectLst/>
              </a:rPr>
              <a:t>Saliva has the propensity to cause extrinsic discoloration or staining of denture base </a:t>
            </a:r>
            <a:r>
              <a:rPr lang="en-US" sz="2400" dirty="0" smtClean="0">
                <a:solidFill>
                  <a:srgbClr val="FF0000"/>
                </a:solidFill>
                <a:effectLst/>
              </a:rPr>
              <a:t>materials.</a:t>
            </a:r>
            <a:endParaRPr lang="ar-IQ" sz="2400" dirty="0">
              <a:solidFill>
                <a:srgbClr val="FF0000"/>
              </a:solidFill>
            </a:endParaRPr>
          </a:p>
        </p:txBody>
      </p:sp>
      <p:sp>
        <p:nvSpPr>
          <p:cNvPr id="3" name="Content Placeholder 2"/>
          <p:cNvSpPr>
            <a:spLocks noGrp="1"/>
          </p:cNvSpPr>
          <p:nvPr>
            <p:ph sz="quarter" idx="13"/>
          </p:nvPr>
        </p:nvSpPr>
        <p:spPr>
          <a:xfrm>
            <a:off x="1143000" y="731520"/>
            <a:ext cx="6400800" cy="825272"/>
          </a:xfrm>
        </p:spPr>
        <p:txBody>
          <a:bodyPr/>
          <a:lstStyle/>
          <a:p>
            <a:pPr marL="45720" indent="0" algn="l" rtl="0">
              <a:buNone/>
            </a:pPr>
            <a:r>
              <a:rPr lang="en-US" b="1" dirty="0"/>
              <a:t>Factors Affecting the Staining of Acrylic Resin</a:t>
            </a:r>
            <a:endParaRPr lang="ar-IQ" dirty="0"/>
          </a:p>
        </p:txBody>
      </p:sp>
    </p:spTree>
    <p:extLst>
      <p:ext uri="{BB962C8B-B14F-4D97-AF65-F5344CB8AC3E}">
        <p14:creationId xmlns:p14="http://schemas.microsoft.com/office/powerpoint/2010/main" val="64126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96752"/>
            <a:ext cx="7920880" cy="4536504"/>
          </a:xfrm>
        </p:spPr>
        <p:txBody>
          <a:bodyPr/>
          <a:lstStyle/>
          <a:p>
            <a:pPr marL="342900" indent="-342900" algn="l" rtl="0">
              <a:lnSpc>
                <a:spcPct val="150000"/>
              </a:lnSpc>
              <a:buFont typeface="+mj-lt"/>
              <a:buAutoNum type="arabicPeriod" startAt="2"/>
            </a:pPr>
            <a:r>
              <a:rPr lang="en-US" sz="2400" dirty="0">
                <a:effectLst/>
              </a:rPr>
              <a:t>Beverages:</a:t>
            </a:r>
            <a:r>
              <a:rPr lang="en-US" sz="1400" dirty="0">
                <a:effectLst/>
              </a:rPr>
              <a:t/>
            </a:r>
            <a:br>
              <a:rPr lang="en-US" sz="1400" dirty="0">
                <a:effectLst/>
              </a:rPr>
            </a:br>
            <a:r>
              <a:rPr lang="en-US" sz="2000" dirty="0">
                <a:solidFill>
                  <a:srgbClr val="FF0000"/>
                </a:solidFill>
                <a:effectLst/>
              </a:rPr>
              <a:t>The solutions that induced more staining were the concentrated coffee and tea solutions, then concentrated grape juice solution, followed by concentrated tomato grape solution and least stain induced by concentrated orange juice solution.</a:t>
            </a:r>
            <a:br>
              <a:rPr lang="en-US" sz="2000" dirty="0">
                <a:solidFill>
                  <a:srgbClr val="FF0000"/>
                </a:solidFill>
                <a:effectLst/>
              </a:rPr>
            </a:br>
            <a:r>
              <a:rPr lang="en-US" sz="2000" dirty="0">
                <a:solidFill>
                  <a:srgbClr val="FF0000"/>
                </a:solidFill>
                <a:effectLst/>
              </a:rPr>
              <a:t> Smoking cigarettes is considered as one of the factors that significantly affect the color of resin based restorative.</a:t>
            </a:r>
            <a:br>
              <a:rPr lang="en-US" sz="2000" dirty="0">
                <a:solidFill>
                  <a:srgbClr val="FF0000"/>
                </a:solidFill>
                <a:effectLst/>
              </a:rPr>
            </a:br>
            <a:endParaRPr lang="ar-IQ" sz="2000" dirty="0">
              <a:solidFill>
                <a:srgbClr val="FF0000"/>
              </a:solidFill>
            </a:endParaRPr>
          </a:p>
        </p:txBody>
      </p:sp>
    </p:spTree>
    <p:extLst>
      <p:ext uri="{BB962C8B-B14F-4D97-AF65-F5344CB8AC3E}">
        <p14:creationId xmlns:p14="http://schemas.microsoft.com/office/powerpoint/2010/main" val="7685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96752"/>
            <a:ext cx="7848871" cy="3744416"/>
          </a:xfrm>
        </p:spPr>
        <p:txBody>
          <a:bodyPr/>
          <a:lstStyle/>
          <a:p>
            <a:pPr marL="342900" indent="-342900" algn="l" rtl="0">
              <a:buFont typeface="+mj-lt"/>
              <a:buAutoNum type="arabicPeriod" startAt="3"/>
            </a:pPr>
            <a:r>
              <a:rPr lang="en-US" sz="2000" dirty="0">
                <a:effectLst/>
              </a:rPr>
              <a:t>Denture Surface: </a:t>
            </a:r>
            <a:r>
              <a:rPr lang="en-US" sz="1400" dirty="0">
                <a:effectLst/>
              </a:rPr>
              <a:t/>
            </a:r>
            <a:br>
              <a:rPr lang="en-US" sz="1400" dirty="0">
                <a:effectLst/>
              </a:rPr>
            </a:br>
            <a:r>
              <a:rPr lang="en-US" sz="2400" dirty="0">
                <a:solidFill>
                  <a:srgbClr val="FF0000"/>
                </a:solidFill>
                <a:effectLst/>
              </a:rPr>
              <a:t>Any dental restoration or appliance placed permanently in the oral cavity should be highly polished because the rough surface is uncomfortable, and food and other debris cling to it.</a:t>
            </a:r>
            <a:br>
              <a:rPr lang="en-US" sz="2400" dirty="0">
                <a:solidFill>
                  <a:srgbClr val="FF0000"/>
                </a:solidFill>
                <a:effectLst/>
              </a:rPr>
            </a:br>
            <a:r>
              <a:rPr lang="en-US" sz="2400" dirty="0">
                <a:solidFill>
                  <a:srgbClr val="FF0000"/>
                </a:solidFill>
                <a:effectLst/>
              </a:rPr>
              <a:t>The accumulation of debris on the rough surface also leads to significant discoloration and loss of glossiness of resin materials</a:t>
            </a:r>
            <a:endParaRPr lang="ar-IQ" sz="2400" dirty="0">
              <a:solidFill>
                <a:srgbClr val="FF0000"/>
              </a:solidFill>
            </a:endParaRPr>
          </a:p>
        </p:txBody>
      </p:sp>
    </p:spTree>
    <p:extLst>
      <p:ext uri="{BB962C8B-B14F-4D97-AF65-F5344CB8AC3E}">
        <p14:creationId xmlns:p14="http://schemas.microsoft.com/office/powerpoint/2010/main" val="48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5" y="476672"/>
            <a:ext cx="7478216" cy="5038496"/>
          </a:xfrm>
        </p:spPr>
        <p:txBody>
          <a:bodyPr/>
          <a:lstStyle/>
          <a:p>
            <a:pPr marL="0" indent="0" algn="l" rtl="0">
              <a:buNone/>
            </a:pPr>
            <a:r>
              <a:rPr lang="en-US" sz="2000" dirty="0">
                <a:solidFill>
                  <a:schemeClr val="bg2">
                    <a:lumMod val="10000"/>
                  </a:schemeClr>
                </a:solidFill>
                <a:effectLst/>
              </a:rPr>
              <a:t>Oral Hygiene and Denture Stomatitis</a:t>
            </a:r>
            <a:r>
              <a:rPr lang="en-US" sz="1600" dirty="0">
                <a:effectLst/>
              </a:rPr>
              <a:t/>
            </a:r>
            <a:br>
              <a:rPr lang="en-US" sz="1600" dirty="0">
                <a:effectLst/>
              </a:rPr>
            </a:br>
            <a:r>
              <a:rPr lang="en-US" sz="1600" dirty="0" smtClean="0">
                <a:effectLst/>
              </a:rPr>
              <a:t/>
            </a:r>
            <a:br>
              <a:rPr lang="en-US" sz="1600" dirty="0" smtClean="0">
                <a:effectLst/>
              </a:rPr>
            </a:br>
            <a:r>
              <a:rPr lang="en-US" sz="2400" dirty="0" smtClean="0">
                <a:solidFill>
                  <a:schemeClr val="accent5">
                    <a:lumMod val="75000"/>
                  </a:schemeClr>
                </a:solidFill>
                <a:effectLst/>
              </a:rPr>
              <a:t>Denture </a:t>
            </a:r>
            <a:r>
              <a:rPr lang="en-US" sz="2400" dirty="0">
                <a:solidFill>
                  <a:schemeClr val="accent5">
                    <a:lumMod val="75000"/>
                  </a:schemeClr>
                </a:solidFill>
                <a:effectLst/>
              </a:rPr>
              <a:t>stomatitis is a commonly recurring problem of denture wearers. It is characterized by erythema and found under complete or partial denture but more frequently in the maxilla .</a:t>
            </a:r>
            <a:br>
              <a:rPr lang="en-US" sz="2400" dirty="0">
                <a:solidFill>
                  <a:schemeClr val="accent5">
                    <a:lumMod val="75000"/>
                  </a:schemeClr>
                </a:solidFill>
                <a:effectLst/>
              </a:rPr>
            </a:br>
            <a:r>
              <a:rPr lang="en-US" sz="2400" dirty="0" smtClean="0">
                <a:solidFill>
                  <a:schemeClr val="accent5">
                    <a:lumMod val="75000"/>
                  </a:schemeClr>
                </a:solidFill>
                <a:effectLst/>
              </a:rPr>
              <a:t/>
            </a:r>
            <a:br>
              <a:rPr lang="en-US" sz="2400" dirty="0" smtClean="0">
                <a:solidFill>
                  <a:schemeClr val="accent5">
                    <a:lumMod val="75000"/>
                  </a:schemeClr>
                </a:solidFill>
                <a:effectLst/>
              </a:rPr>
            </a:br>
            <a:r>
              <a:rPr lang="en-US" sz="2400" dirty="0" smtClean="0">
                <a:solidFill>
                  <a:schemeClr val="accent5">
                    <a:lumMod val="75000"/>
                  </a:schemeClr>
                </a:solidFill>
                <a:effectLst/>
              </a:rPr>
              <a:t>The </a:t>
            </a:r>
            <a:r>
              <a:rPr lang="en-US" sz="2400" dirty="0">
                <a:solidFill>
                  <a:schemeClr val="accent5">
                    <a:lumMod val="75000"/>
                  </a:schemeClr>
                </a:solidFill>
                <a:effectLst/>
              </a:rPr>
              <a:t>elderly patients should be carefully instructed on how to perform a good oral and denture hygiene through explanation and physical demonstration of how to remove the denture plaque.</a:t>
            </a:r>
            <a:br>
              <a:rPr lang="en-US" sz="2400" dirty="0">
                <a:solidFill>
                  <a:schemeClr val="accent5">
                    <a:lumMod val="75000"/>
                  </a:schemeClr>
                </a:solidFill>
                <a:effectLst/>
              </a:rPr>
            </a:br>
            <a:r>
              <a:rPr lang="en-US" sz="2400" dirty="0">
                <a:solidFill>
                  <a:schemeClr val="accent5">
                    <a:lumMod val="75000"/>
                  </a:schemeClr>
                </a:solidFill>
                <a:effectLst/>
              </a:rPr>
              <a:t>Edentate adults must employ oral hygiene procedure after each meal with denture cleansers and brushes to decrease the likelihood of developing oral mucosal disease and fungal infections.</a:t>
            </a:r>
          </a:p>
        </p:txBody>
      </p:sp>
    </p:spTree>
    <p:extLst>
      <p:ext uri="{BB962C8B-B14F-4D97-AF65-F5344CB8AC3E}">
        <p14:creationId xmlns:p14="http://schemas.microsoft.com/office/powerpoint/2010/main" val="3135388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1772816"/>
            <a:ext cx="8280920" cy="4161849"/>
          </a:xfrm>
        </p:spPr>
        <p:txBody>
          <a:bodyPr>
            <a:normAutofit lnSpcReduction="10000"/>
          </a:bodyPr>
          <a:lstStyle/>
          <a:p>
            <a:pPr rtl="0"/>
            <a:r>
              <a:rPr lang="en-US" dirty="0">
                <a:solidFill>
                  <a:schemeClr val="accent5">
                    <a:lumMod val="75000"/>
                  </a:schemeClr>
                </a:solidFill>
              </a:rPr>
              <a:t>1. Nontoxic and easy to remove, leaving no traces of irritant material. </a:t>
            </a:r>
          </a:p>
          <a:p>
            <a:pPr rtl="0"/>
            <a:r>
              <a:rPr lang="en-US" dirty="0">
                <a:solidFill>
                  <a:schemeClr val="accent5">
                    <a:lumMod val="75000"/>
                  </a:schemeClr>
                </a:solidFill>
              </a:rPr>
              <a:t>2. Able to attack or dissolve both organic and inorganic portions of denture deposits.</a:t>
            </a:r>
          </a:p>
          <a:p>
            <a:pPr rtl="0"/>
            <a:r>
              <a:rPr lang="en-US" dirty="0">
                <a:solidFill>
                  <a:schemeClr val="accent5">
                    <a:lumMod val="75000"/>
                  </a:schemeClr>
                </a:solidFill>
              </a:rPr>
              <a:t>3. Harmless to all materials used in construction of denture including denture base polymers</a:t>
            </a:r>
            <a:r>
              <a:rPr lang="en-US" dirty="0" smtClean="0">
                <a:solidFill>
                  <a:schemeClr val="accent5">
                    <a:lumMod val="75000"/>
                  </a:schemeClr>
                </a:solidFill>
              </a:rPr>
              <a:t>, alloys, acrylic </a:t>
            </a:r>
            <a:r>
              <a:rPr lang="en-US" dirty="0">
                <a:solidFill>
                  <a:schemeClr val="accent5">
                    <a:lumMod val="75000"/>
                  </a:schemeClr>
                </a:solidFill>
              </a:rPr>
              <a:t>and porcelain teeth and resilient lining materials. </a:t>
            </a:r>
          </a:p>
          <a:p>
            <a:pPr rtl="0"/>
            <a:r>
              <a:rPr lang="en-US" dirty="0">
                <a:solidFill>
                  <a:schemeClr val="accent5">
                    <a:lumMod val="75000"/>
                  </a:schemeClr>
                </a:solidFill>
              </a:rPr>
              <a:t>4. Not harmful to eyes, skin or clothing if accidentally spilled or splashed.</a:t>
            </a:r>
          </a:p>
          <a:p>
            <a:pPr rtl="0"/>
            <a:r>
              <a:rPr lang="en-US" dirty="0">
                <a:solidFill>
                  <a:schemeClr val="accent5">
                    <a:lumMod val="75000"/>
                  </a:schemeClr>
                </a:solidFill>
              </a:rPr>
              <a:t>5. Stable during storage.</a:t>
            </a:r>
          </a:p>
          <a:p>
            <a:pPr rtl="0"/>
            <a:r>
              <a:rPr lang="en-US" dirty="0">
                <a:solidFill>
                  <a:schemeClr val="accent5">
                    <a:lumMod val="75000"/>
                  </a:schemeClr>
                </a:solidFill>
              </a:rPr>
              <a:t>6. Preferably bactericidal and fungicidal. </a:t>
            </a:r>
          </a:p>
          <a:p>
            <a:endParaRPr lang="ar-IQ" dirty="0">
              <a:solidFill>
                <a:schemeClr val="accent5">
                  <a:lumMod val="75000"/>
                </a:schemeClr>
              </a:solidFill>
            </a:endParaRPr>
          </a:p>
        </p:txBody>
      </p:sp>
      <p:graphicFrame>
        <p:nvGraphicFramePr>
          <p:cNvPr id="5" name="Diagram 4"/>
          <p:cNvGraphicFramePr/>
          <p:nvPr/>
        </p:nvGraphicFramePr>
        <p:xfrm>
          <a:off x="827584" y="548680"/>
          <a:ext cx="7175351" cy="1088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76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p:txBody>
          <a:bodyPr/>
          <a:lstStyle/>
          <a:p>
            <a:endParaRPr lang="ar-IQ"/>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3" y="698500"/>
            <a:ext cx="5172075" cy="546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9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ar-IQ"/>
          </a:p>
        </p:txBody>
      </p:sp>
      <p:sp>
        <p:nvSpPr>
          <p:cNvPr id="3" name="Title 2"/>
          <p:cNvSpPr>
            <a:spLocks noGrp="1"/>
          </p:cNvSpPr>
          <p:nvPr>
            <p:ph type="ctrTitle"/>
          </p:nvPr>
        </p:nvSpPr>
        <p:spPr/>
        <p:txBody>
          <a:bodyPr/>
          <a:lstStyle/>
          <a:p>
            <a:endParaRPr lang="ar-IQ"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68761"/>
            <a:ext cx="6768751" cy="3501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55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ar-IQ"/>
          </a:p>
        </p:txBody>
      </p:sp>
      <p:sp>
        <p:nvSpPr>
          <p:cNvPr id="3" name="Title 2"/>
          <p:cNvSpPr>
            <a:spLocks noGrp="1"/>
          </p:cNvSpPr>
          <p:nvPr>
            <p:ph type="ctrTitle"/>
          </p:nvPr>
        </p:nvSpPr>
        <p:spPr/>
        <p:txBody>
          <a:bodyPr/>
          <a:lstStyle/>
          <a:p>
            <a:endParaRPr lang="ar-IQ"/>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764704"/>
            <a:ext cx="6048672"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80041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TotalTime>
  <Words>114</Words>
  <Application>Microsoft Office PowerPoint</Application>
  <PresentationFormat>On-screen Show (4:3)</PresentationFormat>
  <Paragraphs>13</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Slipstream</vt:lpstr>
      <vt:lpstr>Essential</vt:lpstr>
      <vt:lpstr>Denture cleanser</vt:lpstr>
      <vt:lpstr>Saliva:  Saliva is a mixture of water, proteins, electrolyte and mineral elements.  Saliva has the propensity to cause extrinsic discoloration or staining of denture base materials.</vt:lpstr>
      <vt:lpstr>Beverages: The solutions that induced more staining were the concentrated coffee and tea solutions, then concentrated grape juice solution, followed by concentrated tomato grape solution and least stain induced by concentrated orange juice solution.  Smoking cigarettes is considered as one of the factors that significantly affect the color of resin based restorative. </vt:lpstr>
      <vt:lpstr>Denture Surface:  Any dental restoration or appliance placed permanently in the oral cavity should be highly polished because the rough surface is uncomfortable, and food and other debris cling to it. The accumulation of debris on the rough surface also leads to significant discoloration and loss of glossiness of resin materials</vt:lpstr>
      <vt:lpstr>Oral Hygiene and Denture Stomatitis  Denture stomatitis is a commonly recurring problem of denture wearers. It is characterized by erythema and found under complete or partial denture but more frequently in the maxilla .  The elderly patients should be carefully instructed on how to perform a good oral and denture hygiene through explanation and physical demonstration of how to remove the denture plaque. Edentate adults must employ oral hygiene procedure after each meal with denture cleansers and brushes to decrease the likelihood of developing oral mucosal disease and fungal infections.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Denture cleanser</dc:title>
  <dc:creator>Omar</dc:creator>
  <cp:lastModifiedBy>Omar</cp:lastModifiedBy>
  <cp:revision>3</cp:revision>
  <dcterms:created xsi:type="dcterms:W3CDTF">2014-05-06T18:49:55Z</dcterms:created>
  <dcterms:modified xsi:type="dcterms:W3CDTF">2017-12-06T21:34:24Z</dcterms:modified>
</cp:coreProperties>
</file>