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31"/>
  </p:notesMasterIdLst>
  <p:sldIdLst>
    <p:sldId id="256" r:id="rId2"/>
    <p:sldId id="286" r:id="rId3"/>
    <p:sldId id="348" r:id="rId4"/>
    <p:sldId id="287" r:id="rId5"/>
    <p:sldId id="349" r:id="rId6"/>
    <p:sldId id="306" r:id="rId7"/>
    <p:sldId id="326" r:id="rId8"/>
    <p:sldId id="303" r:id="rId9"/>
    <p:sldId id="307" r:id="rId10"/>
    <p:sldId id="350" r:id="rId11"/>
    <p:sldId id="328" r:id="rId12"/>
    <p:sldId id="345" r:id="rId13"/>
    <p:sldId id="351" r:id="rId14"/>
    <p:sldId id="346" r:id="rId15"/>
    <p:sldId id="277" r:id="rId16"/>
    <p:sldId id="288" r:id="rId17"/>
    <p:sldId id="347" r:id="rId18"/>
    <p:sldId id="329" r:id="rId19"/>
    <p:sldId id="278" r:id="rId20"/>
    <p:sldId id="292" r:id="rId21"/>
    <p:sldId id="331" r:id="rId22"/>
    <p:sldId id="330" r:id="rId23"/>
    <p:sldId id="333" r:id="rId24"/>
    <p:sldId id="304" r:id="rId25"/>
    <p:sldId id="334" r:id="rId26"/>
    <p:sldId id="279" r:id="rId27"/>
    <p:sldId id="335" r:id="rId28"/>
    <p:sldId id="293" r:id="rId29"/>
    <p:sldId id="336" r:id="rId30"/>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2621" autoAdjust="0"/>
  </p:normalViewPr>
  <p:slideViewPr>
    <p:cSldViewPr snapToGrid="0">
      <p:cViewPr varScale="1">
        <p:scale>
          <a:sx n="60" d="100"/>
          <a:sy n="60" d="100"/>
        </p:scale>
        <p:origin x="102" y="150"/>
      </p:cViewPr>
      <p:guideLst>
        <p:guide orient="horz" pos="2160"/>
        <p:guide pos="384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snapToGrid="0">
      <p:cViewPr varScale="1">
        <p:scale>
          <a:sx n="61" d="100"/>
          <a:sy n="61" d="100"/>
        </p:scale>
        <p:origin x="27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AA04B61-DA3F-4CF9-A6F6-33708B259C8D}" type="datetimeFigureOut">
              <a:rPr lang="ar-IQ" smtClean="0"/>
              <a:t>17/07/1439</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699504B-A791-495B-9053-BCEEC9F2012D}" type="slidenum">
              <a:rPr lang="ar-IQ" smtClean="0"/>
              <a:t>‹#›</a:t>
            </a:fld>
            <a:endParaRPr lang="ar-IQ"/>
          </a:p>
        </p:txBody>
      </p:sp>
    </p:spTree>
    <p:extLst>
      <p:ext uri="{BB962C8B-B14F-4D97-AF65-F5344CB8AC3E}">
        <p14:creationId xmlns:p14="http://schemas.microsoft.com/office/powerpoint/2010/main" val="21437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1</a:t>
            </a:fld>
            <a:endParaRPr lang="ar-IQ"/>
          </a:p>
        </p:txBody>
      </p:sp>
    </p:spTree>
    <p:extLst>
      <p:ext uri="{BB962C8B-B14F-4D97-AF65-F5344CB8AC3E}">
        <p14:creationId xmlns:p14="http://schemas.microsoft.com/office/powerpoint/2010/main" val="154453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6</a:t>
            </a:fld>
            <a:endParaRPr lang="ar-IQ"/>
          </a:p>
        </p:txBody>
      </p:sp>
    </p:spTree>
    <p:extLst>
      <p:ext uri="{BB962C8B-B14F-4D97-AF65-F5344CB8AC3E}">
        <p14:creationId xmlns:p14="http://schemas.microsoft.com/office/powerpoint/2010/main" val="39227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7</a:t>
            </a:fld>
            <a:endParaRPr lang="ar-IQ"/>
          </a:p>
        </p:txBody>
      </p:sp>
    </p:spTree>
    <p:extLst>
      <p:ext uri="{BB962C8B-B14F-4D97-AF65-F5344CB8AC3E}">
        <p14:creationId xmlns:p14="http://schemas.microsoft.com/office/powerpoint/2010/main" val="253576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t>16</a:t>
            </a:fld>
            <a:endParaRPr lang="ar-IQ"/>
          </a:p>
        </p:txBody>
      </p:sp>
    </p:spTree>
    <p:extLst>
      <p:ext uri="{BB962C8B-B14F-4D97-AF65-F5344CB8AC3E}">
        <p14:creationId xmlns:p14="http://schemas.microsoft.com/office/powerpoint/2010/main" val="414918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17/07/1439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2676385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226510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26489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596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94098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220EA6D-7C1C-4E08-88D1-E3E5558872FC}" type="datetimeFigureOut">
              <a:rPr lang="ar-IQ" smtClean="0"/>
              <a:t>17/07/1439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00369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220EA6D-7C1C-4E08-88D1-E3E5558872FC}" type="datetimeFigureOut">
              <a:rPr lang="ar-IQ" smtClean="0"/>
              <a:t>17/07/1439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17826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17/07/1439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94220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17/07/1439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5558553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EA6D-7C1C-4E08-88D1-E3E5558872FC}" type="datetimeFigureOut">
              <a:rPr lang="ar-IQ" smtClean="0"/>
              <a:t>17/07/1439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60892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20EA6D-7C1C-4E08-88D1-E3E5558872FC}" type="datetimeFigureOut">
              <a:rPr lang="ar-IQ" smtClean="0"/>
              <a:t>17/07/1439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2802303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27585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20EA6D-7C1C-4E08-88D1-E3E5558872FC}" type="datetimeFigureOut">
              <a:rPr lang="ar-IQ" smtClean="0"/>
              <a:t>17/07/1439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314856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20EA6D-7C1C-4E08-88D1-E3E5558872FC}" type="datetimeFigureOut">
              <a:rPr lang="ar-IQ" smtClean="0"/>
              <a:t>17/07/1439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35886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0EA6D-7C1C-4E08-88D1-E3E5558872FC}" type="datetimeFigureOut">
              <a:rPr lang="ar-IQ" smtClean="0"/>
              <a:t>17/07/1439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114696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226319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20EA6D-7C1C-4E08-88D1-E3E5558872FC}" type="datetimeFigureOut">
              <a:rPr lang="ar-IQ" smtClean="0"/>
              <a:t>17/07/1439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t>‹#›</a:t>
            </a:fld>
            <a:endParaRPr lang="ar-IQ"/>
          </a:p>
        </p:txBody>
      </p:sp>
    </p:spTree>
    <p:extLst>
      <p:ext uri="{BB962C8B-B14F-4D97-AF65-F5344CB8AC3E}">
        <p14:creationId xmlns:p14="http://schemas.microsoft.com/office/powerpoint/2010/main" val="248145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20EA6D-7C1C-4E08-88D1-E3E5558872FC}" type="datetimeFigureOut">
              <a:rPr lang="ar-IQ" smtClean="0"/>
              <a:t>17/07/1439</a:t>
            </a:fld>
            <a:endParaRPr lang="ar-IQ"/>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F3CE02E-0A5F-4FF8-9291-0A70826CAA2E}" type="slidenum">
              <a:rPr lang="ar-IQ" smtClean="0"/>
              <a:t>‹#›</a:t>
            </a:fld>
            <a:endParaRPr lang="ar-IQ"/>
          </a:p>
        </p:txBody>
      </p:sp>
    </p:spTree>
    <p:extLst>
      <p:ext uri="{BB962C8B-B14F-4D97-AF65-F5344CB8AC3E}">
        <p14:creationId xmlns:p14="http://schemas.microsoft.com/office/powerpoint/2010/main" val="4239690399"/>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6975" y="2170280"/>
            <a:ext cx="10921284" cy="1599615"/>
          </a:xfrm>
        </p:spPr>
        <p:txBody>
          <a:bodyPr>
            <a:noAutofit/>
          </a:bodyPr>
          <a:lstStyle/>
          <a:p>
            <a:pPr lvl="0"/>
            <a:r>
              <a:rPr lang="en-US" sz="6600" dirty="0">
                <a:solidFill>
                  <a:srgbClr val="FFFF00"/>
                </a:solidFill>
                <a:latin typeface="Monotype Corsiva" panose="03010101010201010101" pitchFamily="66" charset="0"/>
              </a:rPr>
              <a:t>Infection of the Fascial spaces</a:t>
            </a:r>
            <a:r>
              <a:rPr lang="en-GB" sz="6600" dirty="0">
                <a:solidFill>
                  <a:srgbClr val="FFFF00"/>
                </a:solidFill>
                <a:latin typeface="Monotype Corsiva" panose="03010101010201010101" pitchFamily="66" charset="0"/>
              </a:rPr>
              <a:t> </a:t>
            </a:r>
          </a:p>
          <a:p>
            <a:r>
              <a:rPr lang="en-GB" sz="6000" dirty="0" smtClean="0">
                <a:solidFill>
                  <a:srgbClr val="FFFF00"/>
                </a:solidFill>
                <a:latin typeface="Monotype Corsiva" panose="03010101010201010101" pitchFamily="66" charset="0"/>
              </a:rPr>
              <a:t>2</a:t>
            </a:r>
            <a:endParaRPr lang="ar-IQ" sz="6000"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val="226203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1" y="255181"/>
            <a:ext cx="11738344" cy="6273210"/>
          </a:xfrm>
        </p:spPr>
        <p:txBody>
          <a:bodyPr/>
          <a:lstStyle/>
          <a:p>
            <a:pPr lvl="0" algn="just" rtl="0">
              <a:lnSpc>
                <a:spcPct val="115000"/>
              </a:lnSpc>
            </a:pP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Pus may drain partially through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sinus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osteum</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extraction of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causative tooth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leads to drainage of pus but it may leave a defect in the floor of the sinus and cause </a:t>
            </a:r>
            <a:r>
              <a:rPr lang="en-US" sz="2800" dirty="0" err="1" smtClean="0">
                <a:solidFill>
                  <a:srgbClr val="FFC000"/>
                </a:solidFill>
                <a:effectLst/>
                <a:latin typeface="Arial" panose="020B0604020202020204" pitchFamily="34" charset="0"/>
                <a:ea typeface="Calibri" panose="020F0502020204030204" pitchFamily="34" charset="0"/>
                <a:cs typeface="Arial" panose="020B0604020202020204" pitchFamily="34" charset="0"/>
              </a:rPr>
              <a:t>oro</a:t>
            </a:r>
            <a:r>
              <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-antral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fistula.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If the defect is small and with antibiotic treatment the socket may heal uneventfully, but larger defects may require further management.  </a:t>
            </a:r>
            <a:endParaRPr lang="en-US" sz="2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rtl="0">
              <a:buNone/>
            </a:pPr>
            <a:endParaRPr lang="ar-IQ" sz="2800" dirty="0">
              <a:solidFill>
                <a:prstClr val="white"/>
              </a:solidFill>
            </a:endParaRPr>
          </a:p>
          <a:p>
            <a:pPr algn="just"/>
            <a:endParaRPr lang="ar-IQ" dirty="0"/>
          </a:p>
        </p:txBody>
      </p:sp>
    </p:spTree>
    <p:extLst>
      <p:ext uri="{BB962C8B-B14F-4D97-AF65-F5344CB8AC3E}">
        <p14:creationId xmlns:p14="http://schemas.microsoft.com/office/powerpoint/2010/main" val="25014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87" y="132735"/>
            <a:ext cx="11887200" cy="6548284"/>
          </a:xfrm>
        </p:spPr>
        <p:txBody>
          <a:bodyPr>
            <a:normAutofit/>
          </a:bodyPr>
          <a:lstStyle/>
          <a:p>
            <a:pPr marL="514350" indent="-514350" algn="justLow" rtl="0">
              <a:lnSpc>
                <a:spcPct val="115000"/>
              </a:lnSpc>
              <a:buFont typeface="+mj-lt"/>
              <a:buAutoNum type="arabicPeriod" startAt="6"/>
            </a:pPr>
            <a:r>
              <a:rPr lang="en-US" sz="2800"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   </a:t>
            </a:r>
            <a:r>
              <a:rPr lang="en-US" sz="2800"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Infratemporal </a:t>
            </a:r>
            <a:r>
              <a:rPr lang="en-US" sz="2800" u="sng" dirty="0">
                <a:solidFill>
                  <a:srgbClr val="92D050"/>
                </a:solidFill>
                <a:effectLst/>
                <a:latin typeface="Arial" panose="020B0604020202020204" pitchFamily="34" charset="0"/>
                <a:ea typeface="Calibri" panose="020F0502020204030204" pitchFamily="34" charset="0"/>
                <a:cs typeface="Arial" panose="020B0604020202020204" pitchFamily="34" charset="0"/>
              </a:rPr>
              <a:t>space infection </a:t>
            </a:r>
            <a:r>
              <a:rPr lang="en-US" sz="2800"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Anatomic boundaries</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a:t>
            </a:r>
            <a:r>
              <a:rPr lang="en-US" sz="2800" dirty="0" smtClean="0">
                <a:effectLst/>
                <a:latin typeface="Arial" panose="020B0604020202020204" pitchFamily="34" charset="0"/>
                <a:ea typeface="Calibri" panose="020F0502020204030204" pitchFamily="34" charset="0"/>
                <a:cs typeface="Arial" panose="020B0604020202020204" pitchFamily="34" charset="0"/>
              </a:rPr>
              <a:t>this </a:t>
            </a:r>
            <a:r>
              <a:rPr lang="en-US" sz="2800" dirty="0">
                <a:effectLst/>
                <a:latin typeface="Arial" panose="020B0604020202020204" pitchFamily="34" charset="0"/>
                <a:ea typeface="Calibri" panose="020F0502020204030204" pitchFamily="34" charset="0"/>
                <a:cs typeface="Arial" panose="020B0604020202020204" pitchFamily="34" charset="0"/>
              </a:rPr>
              <a:t>space is bounded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laterally</a:t>
            </a:r>
            <a:r>
              <a:rPr lang="en-US" sz="2800" dirty="0">
                <a:effectLst/>
                <a:latin typeface="Arial" panose="020B0604020202020204" pitchFamily="34" charset="0"/>
                <a:ea typeface="Calibri" panose="020F0502020204030204" pitchFamily="34" charset="0"/>
                <a:cs typeface="Arial" panose="020B0604020202020204" pitchFamily="34" charset="0"/>
              </a:rPr>
              <a:t> by the ramus of the mandible and the Temporalis muscle,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medially</a:t>
            </a:r>
            <a:r>
              <a:rPr lang="en-US" sz="2800" dirty="0">
                <a:effectLst/>
                <a:latin typeface="Arial" panose="020B0604020202020204" pitchFamily="34" charset="0"/>
                <a:ea typeface="Calibri" panose="020F0502020204030204" pitchFamily="34" charset="0"/>
                <a:cs typeface="Arial" panose="020B0604020202020204" pitchFamily="34" charset="0"/>
              </a:rPr>
              <a:t> by lateral   </a:t>
            </a:r>
            <a:r>
              <a:rPr lang="en-US" sz="2800" dirty="0" smtClean="0">
                <a:effectLst/>
                <a:latin typeface="Arial" panose="020B0604020202020204" pitchFamily="34" charset="0"/>
                <a:ea typeface="Calibri" panose="020F0502020204030204" pitchFamily="34" charset="0"/>
                <a:cs typeface="Arial" panose="020B0604020202020204" pitchFamily="34" charset="0"/>
              </a:rPr>
              <a:t>pterygoid </a:t>
            </a:r>
            <a:r>
              <a:rPr lang="en-US" sz="2800" dirty="0">
                <a:effectLst/>
                <a:latin typeface="Arial" panose="020B0604020202020204" pitchFamily="34" charset="0"/>
                <a:ea typeface="Calibri" panose="020F0502020204030204" pitchFamily="34" charset="0"/>
                <a:cs typeface="Arial" panose="020B0604020202020204" pitchFamily="34" charset="0"/>
              </a:rPr>
              <a:t>plate,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superiorly</a:t>
            </a:r>
            <a:r>
              <a:rPr lang="en-US" sz="2800" dirty="0">
                <a:effectLst/>
                <a:latin typeface="Arial" panose="020B0604020202020204" pitchFamily="34" charset="0"/>
                <a:ea typeface="Calibri" panose="020F0502020204030204" pitchFamily="34" charset="0"/>
                <a:cs typeface="Arial" panose="020B0604020202020204" pitchFamily="34" charset="0"/>
              </a:rPr>
              <a:t> by infratemporal surface of the greater wing of the </a:t>
            </a:r>
            <a:r>
              <a:rPr lang="en-US" sz="2800" dirty="0" smtClean="0">
                <a:effectLst/>
                <a:latin typeface="Arial" panose="020B0604020202020204" pitchFamily="34" charset="0"/>
                <a:ea typeface="Calibri" panose="020F0502020204030204" pitchFamily="34" charset="0"/>
                <a:cs typeface="Arial" panose="020B0604020202020204" pitchFamily="34" charset="0"/>
              </a:rPr>
              <a:t>sphenoid.</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smtClean="0">
                <a:effectLst/>
                <a:latin typeface="Arial" panose="020B0604020202020204" pitchFamily="34" charset="0"/>
                <a:ea typeface="Calibri" panose="020F0502020204030204" pitchFamily="34" charset="0"/>
                <a:cs typeface="Arial" panose="020B0604020202020204" pitchFamily="34" charset="0"/>
              </a:rPr>
              <a:t>It </a:t>
            </a:r>
            <a:r>
              <a:rPr lang="en-US" sz="2800" dirty="0">
                <a:effectLst/>
                <a:latin typeface="Arial" panose="020B0604020202020204" pitchFamily="34" charset="0"/>
                <a:ea typeface="Calibri" panose="020F0502020204030204" pitchFamily="34" charset="0"/>
                <a:cs typeface="Arial" panose="020B0604020202020204" pitchFamily="34" charset="0"/>
              </a:rPr>
              <a:t>is traversed by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maxillary artery </a:t>
            </a:r>
            <a:r>
              <a:rPr lang="en-US" sz="2800" dirty="0">
                <a:effectLst/>
                <a:latin typeface="Arial" panose="020B0604020202020204" pitchFamily="34" charset="0"/>
                <a:ea typeface="Calibri" panose="020F0502020204030204" pitchFamily="34" charset="0"/>
                <a:cs typeface="Arial" panose="020B0604020202020204" pitchFamily="34" charset="0"/>
              </a:rPr>
              <a:t>and contains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pterygoid venous plexus.</a:t>
            </a:r>
            <a:r>
              <a:rPr lang="en-US" sz="2800" dirty="0">
                <a:effectLst/>
                <a:latin typeface="Arial" panose="020B0604020202020204" pitchFamily="34" charset="0"/>
                <a:ea typeface="Calibri" panose="020F0502020204030204" pitchFamily="34" charset="0"/>
                <a:cs typeface="Arial" panose="020B0604020202020204" pitchFamily="34" charset="0"/>
              </a:rPr>
              <a:t> It represents the upper extremity of the </a:t>
            </a:r>
            <a:r>
              <a:rPr lang="en-US" sz="2800" dirty="0" err="1">
                <a:effectLst/>
                <a:latin typeface="Arial" panose="020B0604020202020204" pitchFamily="34" charset="0"/>
                <a:ea typeface="Calibri" panose="020F0502020204030204" pitchFamily="34" charset="0"/>
                <a:cs typeface="Arial" panose="020B0604020202020204" pitchFamily="34" charset="0"/>
              </a:rPr>
              <a:t>pterygomandibular</a:t>
            </a:r>
            <a:r>
              <a:rPr lang="en-US" sz="2800" dirty="0">
                <a:effectLst/>
                <a:latin typeface="Arial" panose="020B0604020202020204" pitchFamily="34" charset="0"/>
                <a:ea typeface="Calibri" panose="020F0502020204030204" pitchFamily="34" charset="0"/>
                <a:cs typeface="Arial" panose="020B0604020202020204" pitchFamily="34" charset="0"/>
              </a:rPr>
              <a:t> space.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ctr" rtl="0">
              <a:buNone/>
            </a:pPr>
            <a:endParaRPr lang="ar-IQ"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432" y="3406876"/>
            <a:ext cx="1241135" cy="3276000"/>
          </a:xfrm>
          <a:prstGeom prst="rect">
            <a:avLst/>
          </a:prstGeom>
        </p:spPr>
      </p:pic>
    </p:spTree>
    <p:extLst>
      <p:ext uri="{BB962C8B-B14F-4D97-AF65-F5344CB8AC3E}">
        <p14:creationId xmlns:p14="http://schemas.microsoft.com/office/powerpoint/2010/main" val="237349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037102" cy="6685612"/>
          </a:xfrm>
        </p:spPr>
        <p:txBody>
          <a:bodyPr>
            <a:normAutofit/>
          </a:bodyPr>
          <a:lstStyle/>
          <a:p>
            <a:pPr algn="justLow" rtl="0">
              <a:lnSpc>
                <a:spcPct val="115000"/>
              </a:lnSpc>
              <a:spcAft>
                <a:spcPts val="0"/>
              </a:spcAft>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Source of </a:t>
            </a: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infection:</a:t>
            </a:r>
            <a:r>
              <a:rPr lang="en-US" sz="2800"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directly from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upper molar teeth </a:t>
            </a:r>
            <a:r>
              <a:rPr lang="en-US" sz="2800" dirty="0">
                <a:effectLst/>
                <a:latin typeface="Arial" panose="020B0604020202020204" pitchFamily="34" charset="0"/>
                <a:ea typeface="Calibri" panose="020F0502020204030204" pitchFamily="34" charset="0"/>
                <a:cs typeface="Arial" panose="020B0604020202020204" pitchFamily="34" charset="0"/>
              </a:rPr>
              <a:t>or through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contaminated needle from the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pterygomandibular</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space. Infection may spread to the temporal space.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37" y="1996545"/>
            <a:ext cx="8415435" cy="3816000"/>
          </a:xfrm>
          <a:prstGeom prst="rect">
            <a:avLst/>
          </a:prstGeom>
        </p:spPr>
      </p:pic>
    </p:spTree>
    <p:extLst>
      <p:ext uri="{BB962C8B-B14F-4D97-AF65-F5344CB8AC3E}">
        <p14:creationId xmlns:p14="http://schemas.microsoft.com/office/powerpoint/2010/main" val="352002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2" y="304799"/>
            <a:ext cx="11726779" cy="6272463"/>
          </a:xfrm>
        </p:spPr>
        <p:txBody>
          <a:bodyPr/>
          <a:lstStyle/>
          <a:p>
            <a:pPr algn="just" rtl="0"/>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Sign and symptoms</a:t>
            </a:r>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a:t>
            </a:r>
          </a:p>
          <a:p>
            <a:pPr algn="just" rtl="0"/>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moderate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s</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welling</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in the temporal </a:t>
            </a:r>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region.</a:t>
            </a:r>
          </a:p>
          <a:p>
            <a:pPr algn="just" rtl="0"/>
            <a:r>
              <a:rPr lang="en-US" sz="2800" dirty="0" err="1" smtClean="0">
                <a:solidFill>
                  <a:srgbClr val="FFC000"/>
                </a:solidFill>
                <a:effectLst/>
                <a:latin typeface="Arial" panose="020B0604020202020204" pitchFamily="34" charset="0"/>
                <a:ea typeface="Calibri" panose="020F0502020204030204" pitchFamily="34" charset="0"/>
                <a:cs typeface="Arial" panose="020B0604020202020204" pitchFamily="34" charset="0"/>
              </a:rPr>
              <a:t>trismus</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pPr algn="just" rtl="0"/>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patient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is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toxic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with high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temperature. </a:t>
            </a:r>
            <a:endPar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pPr algn="just" rtl="0"/>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can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spread through the pterygoid venous plexus to the cavernous sinus through emissary vein or it can spread to the middle cranial fossa with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headache</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photophobia,</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irritability</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vomiting and drowsiness</a:t>
            </a:r>
            <a:endParaRPr lang="ar-IQ" dirty="0">
              <a:solidFill>
                <a:srgbClr val="FFC000"/>
              </a:solidFill>
            </a:endParaRPr>
          </a:p>
        </p:txBody>
      </p:sp>
    </p:spTree>
    <p:extLst>
      <p:ext uri="{BB962C8B-B14F-4D97-AF65-F5344CB8AC3E}">
        <p14:creationId xmlns:p14="http://schemas.microsoft.com/office/powerpoint/2010/main" val="2475029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793" y="224851"/>
            <a:ext cx="11497456" cy="6265889"/>
          </a:xfrm>
        </p:spPr>
        <p:txBody>
          <a:bodyPr>
            <a:normAutofit/>
          </a:bodyPr>
          <a:lstStyle/>
          <a:p>
            <a:pPr algn="justLow" rtl="0">
              <a:lnSpc>
                <a:spcPct val="115000"/>
              </a:lnSpc>
              <a:spcAft>
                <a:spcPts val="0"/>
              </a:spcAft>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Site of incision and </a:t>
            </a: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drainage:</a:t>
            </a:r>
          </a:p>
          <a:p>
            <a:pPr algn="justLow" rtl="0">
              <a:lnSpc>
                <a:spcPct val="115000"/>
              </a:lnSpc>
              <a:spcAft>
                <a:spcPts val="0"/>
              </a:spcAft>
            </a:pPr>
            <a:r>
              <a:rPr lang="en-US" sz="2800"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u="sng"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intraorally:</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through an incision buccal to the upper third molar following the medial surface of the </a:t>
            </a:r>
            <a:r>
              <a:rPr lang="en-US" sz="2800" dirty="0" err="1">
                <a:effectLst/>
                <a:latin typeface="Arial" panose="020B0604020202020204" pitchFamily="34" charset="0"/>
                <a:ea typeface="Calibri" panose="020F0502020204030204" pitchFamily="34" charset="0"/>
                <a:cs typeface="Arial" panose="020B0604020202020204" pitchFamily="34" charset="0"/>
              </a:rPr>
              <a:t>corronoid</a:t>
            </a:r>
            <a:r>
              <a:rPr lang="en-US" sz="2800" dirty="0">
                <a:effectLst/>
                <a:latin typeface="Arial" panose="020B0604020202020204" pitchFamily="34" charset="0"/>
                <a:ea typeface="Calibri" panose="020F0502020204030204" pitchFamily="34" charset="0"/>
                <a:cs typeface="Arial" panose="020B0604020202020204" pitchFamily="34" charset="0"/>
              </a:rPr>
              <a:t> upward and backward, but with the presence of </a:t>
            </a:r>
            <a:r>
              <a:rPr lang="en-US" sz="2800" dirty="0" err="1">
                <a:effectLst/>
                <a:latin typeface="Arial" panose="020B0604020202020204" pitchFamily="34" charset="0"/>
                <a:ea typeface="Calibri" panose="020F0502020204030204" pitchFamily="34" charset="0"/>
                <a:cs typeface="Arial" panose="020B0604020202020204" pitchFamily="34" charset="0"/>
              </a:rPr>
              <a:t>trismus</a:t>
            </a:r>
            <a:r>
              <a:rPr lang="en-US" sz="2800" dirty="0">
                <a:effectLst/>
                <a:latin typeface="Arial" panose="020B0604020202020204" pitchFamily="34" charset="0"/>
                <a:ea typeface="Calibri" panose="020F0502020204030204" pitchFamily="34" charset="0"/>
                <a:cs typeface="Arial" panose="020B0604020202020204" pitchFamily="34" charset="0"/>
              </a:rPr>
              <a:t> this approach is difficult. </a:t>
            </a:r>
            <a:endParaRPr lang="en-US" sz="2800" dirty="0" smtClean="0">
              <a:effectLst/>
              <a:latin typeface="Arial" panose="020B060402020202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u="sng" dirty="0" err="1" smtClean="0">
                <a:solidFill>
                  <a:srgbClr val="FFC000"/>
                </a:solidFill>
                <a:effectLst/>
                <a:latin typeface="Arial" panose="020B0604020202020204" pitchFamily="34" charset="0"/>
                <a:ea typeface="Calibri" panose="020F0502020204030204" pitchFamily="34" charset="0"/>
                <a:cs typeface="Arial" panose="020B0604020202020204" pitchFamily="34" charset="0"/>
              </a:rPr>
              <a:t>Extraorally</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through an incision in the upper and posterior edges of the Temporalis muscle within the hair line passing downward, forward and medially</a:t>
            </a:r>
            <a:r>
              <a:rPr lang="en-US" sz="2800" dirty="0" smtClean="0">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endParaRPr lang="ar-IQ" sz="2800" u="sng" dirty="0">
              <a:solidFill>
                <a:srgbClr val="FFC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781" y="3688056"/>
            <a:ext cx="6510051" cy="2952000"/>
          </a:xfrm>
          <a:prstGeom prst="rect">
            <a:avLst/>
          </a:prstGeom>
        </p:spPr>
      </p:pic>
    </p:spTree>
    <p:extLst>
      <p:ext uri="{BB962C8B-B14F-4D97-AF65-F5344CB8AC3E}">
        <p14:creationId xmlns:p14="http://schemas.microsoft.com/office/powerpoint/2010/main" val="224677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180109"/>
            <a:ext cx="11734800" cy="6442364"/>
          </a:xfrm>
        </p:spPr>
        <p:txBody>
          <a:bodyPr>
            <a:normAutofit/>
          </a:bodyPr>
          <a:lstStyle/>
          <a:p>
            <a:pPr marL="0" indent="0" algn="ctr" rtl="0">
              <a:lnSpc>
                <a:spcPct val="115000"/>
              </a:lnSpc>
              <a:spcAft>
                <a:spcPts val="0"/>
              </a:spcAft>
              <a:buNone/>
            </a:pPr>
            <a:r>
              <a:rPr lang="en-US" sz="2800" b="1" u="sng" dirty="0">
                <a:solidFill>
                  <a:schemeClr val="tx2">
                    <a:lumMod val="90000"/>
                  </a:schemeClr>
                </a:solidFill>
                <a:effectLst/>
                <a:latin typeface="Arial" panose="020B0604020202020204" pitchFamily="34" charset="0"/>
                <a:ea typeface="Calibri" panose="020F0502020204030204" pitchFamily="34" charset="0"/>
                <a:cs typeface="Arial" panose="020B0604020202020204" pitchFamily="34" charset="0"/>
              </a:rPr>
              <a:t>Cavernous sinus thrombosis </a:t>
            </a:r>
            <a:endParaRPr lang="en-US" sz="2800" u="sng" dirty="0">
              <a:solidFill>
                <a:schemeClr val="tx2">
                  <a:lumMod val="9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It is a very serious ascending infection, although not a fascial space infection but it can be caused by odontogenic infections especially of upper teeth. It can also result from upper lip, nasal and orbital infections.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Infection can spread to the cavernous sinus through two routes: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spcAft>
                <a:spcPts val="0"/>
              </a:spcAft>
              <a:buFont typeface="Symbol" panose="05050102010706020507" pitchFamily="18" charset="2"/>
              <a:buChar char=""/>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Anterior route;</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through the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valveless</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angular vein </a:t>
            </a:r>
            <a:r>
              <a:rPr lang="en-US" sz="2800" dirty="0">
                <a:effectLst/>
                <a:latin typeface="Arial" panose="020B0604020202020204" pitchFamily="34" charset="0"/>
                <a:ea typeface="Calibri" panose="020F0502020204030204" pitchFamily="34" charset="0"/>
                <a:cs typeface="Arial" panose="020B0604020202020204" pitchFamily="34" charset="0"/>
              </a:rPr>
              <a:t>and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inferior ophthalmic vein. </a:t>
            </a:r>
            <a:endParaRPr lang="en-US" sz="1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spcAft>
                <a:spcPts val="0"/>
              </a:spcAft>
              <a:buFont typeface="Symbol" panose="05050102010706020507" pitchFamily="18" charset="2"/>
              <a:buChar char=""/>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Posterior route;</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through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pterygoid venous plexus </a:t>
            </a:r>
            <a:r>
              <a:rPr lang="en-US" sz="2800" dirty="0">
                <a:effectLst/>
                <a:latin typeface="Arial" panose="020B0604020202020204" pitchFamily="34" charset="0"/>
                <a:ea typeface="Calibri" panose="020F0502020204030204" pitchFamily="34" charset="0"/>
                <a:cs typeface="Arial" panose="020B0604020202020204" pitchFamily="34" charset="0"/>
              </a:rPr>
              <a:t>and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transverse facial vein.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This infection has a high mortality rate.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en-US" sz="2800" dirty="0"/>
          </a:p>
        </p:txBody>
      </p:sp>
    </p:spTree>
    <p:extLst>
      <p:ext uri="{BB962C8B-B14F-4D97-AF65-F5344CB8AC3E}">
        <p14:creationId xmlns:p14="http://schemas.microsoft.com/office/powerpoint/2010/main" val="88199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 y="138545"/>
            <a:ext cx="11762510" cy="6525491"/>
          </a:xfrm>
        </p:spPr>
        <p:txBody>
          <a:bodyPr>
            <a:normAutofit/>
          </a:bodyPr>
          <a:lstStyle/>
          <a:p>
            <a:pPr marL="0" indent="0" algn="just" rtl="0">
              <a:lnSpc>
                <a:spcPct val="115000"/>
              </a:lnSpc>
              <a:spcAft>
                <a:spcPts val="0"/>
              </a:spcAft>
              <a:buNone/>
            </a:pPr>
            <a:r>
              <a:rPr lang="en-US" sz="2800" b="1" dirty="0" smtClean="0">
                <a:effectLst/>
                <a:latin typeface="Arial" panose="020B0604020202020204" pitchFamily="34" charset="0"/>
                <a:ea typeface="Calibri" panose="020F0502020204030204" pitchFamily="34" charset="0"/>
                <a:cs typeface="Arial" panose="020B0604020202020204" pitchFamily="34" charset="0"/>
              </a:rPr>
              <a:t>   </a:t>
            </a:r>
            <a:r>
              <a:rPr lang="en-US" sz="2800" b="1"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Clinical </a:t>
            </a:r>
            <a:r>
              <a:rPr lang="en-US" sz="2800" b="1"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features</a:t>
            </a: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endParaRPr lang="en-US" sz="18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a:effectLst/>
                <a:latin typeface="Arial" panose="020B0604020202020204" pitchFamily="34" charset="0"/>
                <a:ea typeface="Calibri" panose="020F0502020204030204" pitchFamily="34" charset="0"/>
                <a:cs typeface="Arial" panose="020B0604020202020204" pitchFamily="34" charset="0"/>
              </a:rPr>
              <a:t>Marked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edema and congestion </a:t>
            </a:r>
            <a:r>
              <a:rPr lang="en-US" sz="2800" dirty="0">
                <a:effectLst/>
                <a:latin typeface="Arial" panose="020B0604020202020204" pitchFamily="34" charset="0"/>
                <a:ea typeface="Calibri" panose="020F0502020204030204" pitchFamily="34" charset="0"/>
                <a:cs typeface="Arial" panose="020B0604020202020204" pitchFamily="34" charset="0"/>
              </a:rPr>
              <a:t>of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eyelids and conjunctiva </a:t>
            </a:r>
            <a:r>
              <a:rPr lang="en-US" sz="2800" dirty="0">
                <a:effectLst/>
                <a:latin typeface="Arial" panose="020B0604020202020204" pitchFamily="34" charset="0"/>
                <a:ea typeface="Calibri" panose="020F0502020204030204" pitchFamily="34" charset="0"/>
                <a:cs typeface="Arial" panose="020B0604020202020204" pitchFamily="34" charset="0"/>
              </a:rPr>
              <a:t>which can be bilateral due to the spread of infection to the other side.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Proptosis</a:t>
            </a:r>
            <a:r>
              <a:rPr lang="en-US" sz="2800" dirty="0">
                <a:effectLst/>
                <a:latin typeface="Arial" panose="020B0604020202020204" pitchFamily="34" charset="0"/>
                <a:ea typeface="Calibri" panose="020F0502020204030204" pitchFamily="34" charset="0"/>
                <a:cs typeface="Arial" panose="020B0604020202020204" pitchFamily="34" charset="0"/>
              </a:rPr>
              <a:t> (exophthalmos) and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ptosis.</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Ophthalmoplegia</a:t>
            </a:r>
            <a:r>
              <a:rPr lang="en-US" sz="2800" dirty="0">
                <a:effectLst/>
                <a:latin typeface="Arial" panose="020B0604020202020204" pitchFamily="34" charset="0"/>
                <a:ea typeface="Calibri" panose="020F0502020204030204" pitchFamily="34" charset="0"/>
                <a:cs typeface="Arial" panose="020B0604020202020204" pitchFamily="34" charset="0"/>
              </a:rPr>
              <a:t> and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dilated pupil. </a:t>
            </a:r>
            <a:endParaRPr lang="en-US" sz="1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Papilloedema</a:t>
            </a:r>
            <a:r>
              <a:rPr lang="en-US" sz="2800" dirty="0">
                <a:effectLst/>
                <a:latin typeface="Arial" panose="020B0604020202020204" pitchFamily="34" charset="0"/>
                <a:ea typeface="Calibri" panose="020F0502020204030204" pitchFamily="34" charset="0"/>
                <a:cs typeface="Arial" panose="020B0604020202020204" pitchFamily="34" charset="0"/>
              </a:rPr>
              <a:t> with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multiple retinal hemorrhage</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Fever</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Depressed level of consciousness. </a:t>
            </a:r>
            <a:endParaRPr lang="en-US" sz="1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buFont typeface="+mj-lt"/>
              <a:buAutoNum type="arabicPeriod"/>
            </a:pPr>
            <a:endParaRPr lang="ar-IQ" sz="2800"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01" y="3659307"/>
            <a:ext cx="3864786" cy="2880000"/>
          </a:xfrm>
          <a:prstGeom prst="rect">
            <a:avLst/>
          </a:prstGeom>
        </p:spPr>
      </p:pic>
    </p:spTree>
    <p:extLst>
      <p:ext uri="{BB962C8B-B14F-4D97-AF65-F5344CB8AC3E}">
        <p14:creationId xmlns:p14="http://schemas.microsoft.com/office/powerpoint/2010/main" val="933711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13" y="239842"/>
            <a:ext cx="11482466" cy="6385809"/>
          </a:xfrm>
        </p:spPr>
        <p:txBody>
          <a:bodyPr>
            <a:normAutofit/>
          </a:bodyPr>
          <a:lstStyle/>
          <a:p>
            <a:pPr marL="0" indent="0" algn="just" rtl="0">
              <a:lnSpc>
                <a:spcPct val="115000"/>
              </a:lnSpc>
              <a:spcAft>
                <a:spcPts val="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3200" b="1"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Treatment</a:t>
            </a:r>
            <a:r>
              <a:rPr lang="en-US" sz="3200" b="1"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endParaRPr lang="en-US"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It is an emergency that requires a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neurosurgical consultation</a:t>
            </a:r>
            <a:r>
              <a:rPr lang="en-US" sz="2800" dirty="0">
                <a:effectLst/>
                <a:latin typeface="Arial" panose="020B0604020202020204" pitchFamily="34" charset="0"/>
                <a:ea typeface="Calibri" panose="020F0502020204030204" pitchFamily="34" charset="0"/>
                <a:cs typeface="Arial" panose="020B0604020202020204" pitchFamily="34" charset="0"/>
              </a:rPr>
              <a:t>, the lines of treatment include: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Antibiotic treatment </a:t>
            </a:r>
            <a:endParaRPr lang="en-US" sz="1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smtClean="0">
                <a:solidFill>
                  <a:srgbClr val="FFC000"/>
                </a:solidFill>
                <a:effectLst/>
                <a:latin typeface="Arial" panose="020B0604020202020204" pitchFamily="34" charset="0"/>
                <a:ea typeface="Calibri" panose="020F0502020204030204" pitchFamily="34" charset="0"/>
                <a:cs typeface="Arial" panose="020B0604020202020204" pitchFamily="34" charset="0"/>
              </a:rPr>
              <a:t>Heparinization</a:t>
            </a:r>
            <a:r>
              <a:rPr lang="en-US" sz="2800" dirty="0" smtClean="0">
                <a:effectLst/>
                <a:latin typeface="Arial" panose="020B0604020202020204" pitchFamily="34" charset="0"/>
                <a:ea typeface="Calibri" panose="020F0502020204030204" pitchFamily="34" charset="0"/>
                <a:cs typeface="Arial" panose="020B0604020202020204" pitchFamily="34" charset="0"/>
              </a:rPr>
              <a:t> to </a:t>
            </a:r>
            <a:r>
              <a:rPr lang="en-US" sz="2800" dirty="0">
                <a:effectLst/>
                <a:latin typeface="Arial" panose="020B0604020202020204" pitchFamily="34" charset="0"/>
                <a:ea typeface="Calibri" panose="020F0502020204030204" pitchFamily="34" charset="0"/>
                <a:cs typeface="Arial" panose="020B0604020202020204" pitchFamily="34" charset="0"/>
              </a:rPr>
              <a:t>prevent extension of thrombosis.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 rtl="0">
              <a:lnSpc>
                <a:spcPct val="115000"/>
              </a:lnSpc>
              <a:spcAft>
                <a:spcPts val="0"/>
              </a:spcAft>
              <a:buFont typeface="+mj-lt"/>
              <a:buAutoNum type="arabicPeriod"/>
            </a:pPr>
            <a:r>
              <a:rPr lang="en-US" sz="2800" dirty="0">
                <a:effectLst/>
                <a:latin typeface="Arial" panose="020B0604020202020204" pitchFamily="34" charset="0"/>
                <a:ea typeface="Calibri" panose="020F0502020204030204" pitchFamily="34" charset="0"/>
                <a:cs typeface="Arial" panose="020B0604020202020204" pitchFamily="34" charset="0"/>
              </a:rPr>
              <a:t>Treatment of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odontogenic cause. </a:t>
            </a:r>
            <a:endParaRPr lang="en-US" sz="1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3554625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152" y="115910"/>
            <a:ext cx="11887200" cy="6645498"/>
          </a:xfrm>
        </p:spPr>
        <p:txBody>
          <a:bodyPr>
            <a:normAutofit/>
          </a:bodyPr>
          <a:lstStyle/>
          <a:p>
            <a:pPr marL="0" indent="0" algn="ctr" rtl="0">
              <a:lnSpc>
                <a:spcPct val="115000"/>
              </a:lnSpc>
              <a:spcAft>
                <a:spcPts val="0"/>
              </a:spcAft>
              <a:buNone/>
            </a:pPr>
            <a:r>
              <a:rPr lang="en-US" sz="3200" b="1" u="sng" dirty="0">
                <a:solidFill>
                  <a:schemeClr val="tx2">
                    <a:lumMod val="90000"/>
                  </a:schemeClr>
                </a:solidFill>
                <a:effectLst/>
                <a:latin typeface="Arial" panose="020B0604020202020204" pitchFamily="34" charset="0"/>
                <a:ea typeface="Calibri" panose="020F0502020204030204" pitchFamily="34" charset="0"/>
                <a:cs typeface="Arial" panose="020B0604020202020204" pitchFamily="34" charset="0"/>
              </a:rPr>
              <a:t>Principles of treatment of odontogenic infections </a:t>
            </a:r>
            <a:endParaRPr lang="en-US" sz="3200" u="sng" dirty="0">
              <a:solidFill>
                <a:schemeClr val="tx2">
                  <a:lumMod val="90000"/>
                </a:schemeClr>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a:pPr>
            <a:r>
              <a:rPr lang="en-US" sz="2800" dirty="0">
                <a:effectLst/>
                <a:latin typeface="Arial" panose="020B0604020202020204" pitchFamily="34" charset="0"/>
                <a:ea typeface="Calibri" panose="020F0502020204030204" pitchFamily="34" charset="0"/>
                <a:cs typeface="Arial" panose="020B0604020202020204" pitchFamily="34" charset="0"/>
              </a:rPr>
              <a:t>In treating odontogenic infections, the clinicians need to identify the presence of infection through the presence of the local and systemic signs and symptoms of the infection and whether it is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cellulitis </a:t>
            </a:r>
            <a:r>
              <a:rPr lang="en-US" sz="2800" dirty="0">
                <a:effectLst/>
                <a:latin typeface="Arial" panose="020B0604020202020204" pitchFamily="34" charset="0"/>
                <a:ea typeface="Calibri" panose="020F0502020204030204" pitchFamily="34" charset="0"/>
                <a:cs typeface="Arial" panose="020B0604020202020204" pitchFamily="34" charset="0"/>
              </a:rPr>
              <a:t>or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abscess</a:t>
            </a:r>
            <a:r>
              <a:rPr lang="en-US" sz="2800" dirty="0">
                <a:effectLst/>
                <a:latin typeface="Arial" panose="020B0604020202020204" pitchFamily="34" charset="0"/>
                <a:ea typeface="Calibri" panose="020F0502020204030204" pitchFamily="34" charset="0"/>
                <a:cs typeface="Arial" panose="020B0604020202020204" pitchFamily="34" charset="0"/>
              </a:rPr>
              <a:t>, also to determine the state of the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host defenses</a:t>
            </a:r>
            <a:r>
              <a:rPr lang="en-US" sz="2800" dirty="0">
                <a:effectLst/>
                <a:latin typeface="Arial" panose="020B0604020202020204" pitchFamily="34" charset="0"/>
                <a:ea typeface="Calibri" panose="020F0502020204030204" pitchFamily="34" charset="0"/>
                <a:cs typeface="Arial" panose="020B0604020202020204" pitchFamily="34" charset="0"/>
              </a:rPr>
              <a:t>, as these can be depressed by many factors such as;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physiologic factors</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disease related factors,</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immune-system</a:t>
            </a:r>
            <a:r>
              <a:rPr lang="en-US" sz="2800" dirty="0">
                <a:effectLst/>
                <a:latin typeface="Arial" panose="020B0604020202020204" pitchFamily="34" charset="0"/>
                <a:ea typeface="Calibri" panose="020F0502020204030204" pitchFamily="34" charset="0"/>
                <a:cs typeface="Arial" panose="020B0604020202020204" pitchFamily="34" charset="0"/>
              </a:rPr>
              <a:t> related factors and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drug suppression related factors. </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a:pPr>
            <a:r>
              <a:rPr lang="en-US" sz="2800" dirty="0">
                <a:effectLst/>
                <a:latin typeface="Arial" panose="020B0604020202020204" pitchFamily="34" charset="0"/>
                <a:ea typeface="Calibri" panose="020F0502020204030204" pitchFamily="34" charset="0"/>
                <a:cs typeface="Arial" panose="020B0604020202020204" pitchFamily="34" charset="0"/>
              </a:rPr>
              <a:t>Treatment of odontogenic infections requires medical, surgical or dental therapy or a combination.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solidFill>
                <a:srgbClr val="FF0000"/>
              </a:solidFill>
            </a:endParaRPr>
          </a:p>
        </p:txBody>
      </p:sp>
    </p:spTree>
    <p:extLst>
      <p:ext uri="{BB962C8B-B14F-4D97-AF65-F5344CB8AC3E}">
        <p14:creationId xmlns:p14="http://schemas.microsoft.com/office/powerpoint/2010/main" val="3061006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221673"/>
            <a:ext cx="11734800" cy="6456218"/>
          </a:xfrm>
        </p:spPr>
        <p:txBody>
          <a:bodyPr>
            <a:normAutofit/>
          </a:bodyPr>
          <a:lstStyle/>
          <a:p>
            <a:pPr marL="514350" indent="-514350" algn="justLow" rtl="0">
              <a:lnSpc>
                <a:spcPct val="115000"/>
              </a:lnSpc>
              <a:spcAft>
                <a:spcPts val="0"/>
              </a:spcAft>
              <a:buFont typeface="+mj-lt"/>
              <a:buAutoNum type="arabicPeriod" startAt="3"/>
            </a:pPr>
            <a:r>
              <a:rPr lang="en-US" sz="28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Dental treatment</a:t>
            </a:r>
            <a:r>
              <a:rPr lang="en-US" sz="2800" dirty="0">
                <a:effectLst/>
                <a:latin typeface="Arial" panose="020B0604020202020204" pitchFamily="34" charset="0"/>
                <a:ea typeface="Calibri" panose="020F0502020204030204" pitchFamily="34" charset="0"/>
                <a:cs typeface="Arial" panose="020B0604020202020204" pitchFamily="34" charset="0"/>
              </a:rPr>
              <a:t>; it aims to eliminate the source of infection through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endodontic treatment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periodontal treatment </a:t>
            </a:r>
            <a:r>
              <a:rPr lang="en-US" sz="2800" dirty="0">
                <a:effectLst/>
                <a:latin typeface="Arial" panose="020B0604020202020204" pitchFamily="34" charset="0"/>
                <a:ea typeface="Calibri" panose="020F0502020204030204" pitchFamily="34" charset="0"/>
                <a:cs typeface="Arial" panose="020B0604020202020204" pitchFamily="34" charset="0"/>
              </a:rPr>
              <a:t>or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extraction</a:t>
            </a:r>
            <a:r>
              <a:rPr lang="en-US" sz="2800" dirty="0">
                <a:effectLst/>
                <a:latin typeface="Arial" panose="020B0604020202020204" pitchFamily="34" charset="0"/>
                <a:ea typeface="Calibri" panose="020F0502020204030204" pitchFamily="34" charset="0"/>
                <a:cs typeface="Arial" panose="020B0604020202020204" pitchFamily="34" charset="0"/>
              </a:rPr>
              <a:t> of the offending tooth. These factors should be taken in consideration: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Arial" panose="020B0604020202020204" pitchFamily="34" charset="0"/>
              </a:rPr>
              <a:t>The extent of infection.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Arial" panose="020B0604020202020204" pitchFamily="34" charset="0"/>
              </a:rPr>
              <a:t>Patient general health status.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Arial" panose="020B0604020202020204" pitchFamily="34" charset="0"/>
              </a:rPr>
              <a:t>Degree of </a:t>
            </a:r>
            <a:r>
              <a:rPr lang="en-US" sz="2800" dirty="0" err="1">
                <a:effectLst/>
                <a:latin typeface="Arial" panose="020B0604020202020204" pitchFamily="34" charset="0"/>
                <a:ea typeface="Calibri" panose="020F0502020204030204" pitchFamily="34" charset="0"/>
                <a:cs typeface="Arial" panose="020B0604020202020204" pitchFamily="34" charset="0"/>
              </a:rPr>
              <a:t>trismus</a:t>
            </a:r>
            <a:r>
              <a:rPr lang="en-US" sz="2800"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Arial" panose="020B0604020202020204" pitchFamily="34" charset="0"/>
              </a:rPr>
              <a:t>Biomechanical necessity of retaining the tooth.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lvl="0" indent="-514350" algn="justLow" rtl="0">
              <a:lnSpc>
                <a:spcPct val="115000"/>
              </a:lnSpc>
              <a:buFont typeface="+mj-lt"/>
              <a:buAutoNum type="arabicPeriod" startAt="4"/>
            </a:pPr>
            <a:r>
              <a:rPr lang="en-US" sz="28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Surgical treatment</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it aims to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drain the accumulated pus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to rid the body of the toxic purulent material and to relieve and decompress the tissues allowing better perfusion of blood to the infected area.   </a:t>
            </a:r>
            <a:endParaRPr lang="en-US" sz="1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lvl="0" algn="justLow" rtl="0">
              <a:lnSpc>
                <a:spcPct val="115000"/>
              </a:lnSpc>
            </a:pP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prstClr val="white"/>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en-US" sz="2800" dirty="0"/>
          </a:p>
        </p:txBody>
      </p:sp>
    </p:spTree>
    <p:extLst>
      <p:ext uri="{BB962C8B-B14F-4D97-AF65-F5344CB8AC3E}">
        <p14:creationId xmlns:p14="http://schemas.microsoft.com/office/powerpoint/2010/main" val="414721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44" y="138544"/>
            <a:ext cx="11561624" cy="6278298"/>
          </a:xfrm>
        </p:spPr>
        <p:txBody>
          <a:bodyPr>
            <a:normAutofit/>
          </a:bodyPr>
          <a:lstStyle/>
          <a:p>
            <a:pPr marL="0" indent="0" algn="ctr" rtl="0">
              <a:lnSpc>
                <a:spcPct val="115000"/>
              </a:lnSpc>
              <a:spcAft>
                <a:spcPts val="0"/>
              </a:spcAft>
              <a:buNone/>
            </a:pPr>
            <a:r>
              <a:rPr lang="en-US" sz="28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Infections of spaces in relation to the upper jaw</a:t>
            </a:r>
            <a:endParaRPr lang="en-US" sz="28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Low" rtl="0">
              <a:lnSpc>
                <a:spcPct val="115000"/>
              </a:lnSpc>
              <a:spcAft>
                <a:spcPts val="0"/>
              </a:spcAft>
              <a:buFont typeface="+mj-lt"/>
              <a:buAutoNum type="arabicPeriod"/>
            </a:pPr>
            <a:r>
              <a:rPr lang="en-US" sz="2800" b="1"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Upper lip infection </a:t>
            </a:r>
            <a:endParaRPr lang="en-US" sz="1800" u="sng" dirty="0" smtClean="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Infections of the </a:t>
            </a:r>
            <a:r>
              <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upper incisors and canines </a:t>
            </a:r>
            <a:r>
              <a:rPr lang="en-US" sz="2800" dirty="0" smtClean="0">
                <a:effectLst/>
                <a:latin typeface="Arial" panose="020B0604020202020204" pitchFamily="34" charset="0"/>
                <a:ea typeface="Calibri" panose="020F0502020204030204" pitchFamily="34" charset="0"/>
                <a:cs typeface="Arial" panose="020B0604020202020204" pitchFamily="34" charset="0"/>
              </a:rPr>
              <a:t>can spread to the upper lip usually on the oral side of Orbicularis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Oris</a:t>
            </a:r>
            <a:r>
              <a:rPr lang="en-US" sz="2800" dirty="0" smtClean="0">
                <a:effectLst/>
                <a:latin typeface="Arial" panose="020B0604020202020204" pitchFamily="34" charset="0"/>
                <a:ea typeface="Calibri" panose="020F0502020204030204" pitchFamily="34" charset="0"/>
                <a:cs typeface="Arial" panose="020B0604020202020204" pitchFamily="34" charset="0"/>
              </a:rPr>
              <a:t> muscle and points in the vestibule.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Infection </a:t>
            </a:r>
            <a:r>
              <a:rPr lang="en-US" sz="2800" dirty="0">
                <a:effectLst/>
                <a:latin typeface="Arial" panose="020B0604020202020204" pitchFamily="34" charset="0"/>
                <a:ea typeface="Calibri" panose="020F0502020204030204" pitchFamily="34" charset="0"/>
                <a:cs typeface="Arial" panose="020B0604020202020204" pitchFamily="34" charset="0"/>
              </a:rPr>
              <a:t>of the upper lip can </a:t>
            </a:r>
            <a:r>
              <a:rPr lang="en-US" sz="2800" dirty="0" smtClean="0">
                <a:effectLst/>
                <a:latin typeface="Arial" panose="020B0604020202020204" pitchFamily="34" charset="0"/>
                <a:ea typeface="Calibri" panose="020F0502020204030204" pitchFamily="34" charset="0"/>
                <a:cs typeface="Arial" panose="020B0604020202020204" pitchFamily="34" charset="0"/>
              </a:rPr>
              <a:t>lead </a:t>
            </a:r>
            <a:r>
              <a:rPr lang="en-US" sz="2800" dirty="0">
                <a:effectLst/>
                <a:latin typeface="Arial" panose="020B0604020202020204" pitchFamily="34" charset="0"/>
                <a:ea typeface="Calibri" panose="020F0502020204030204" pitchFamily="34" charset="0"/>
                <a:cs typeface="Arial" panose="020B0604020202020204" pitchFamily="34" charset="0"/>
              </a:rPr>
              <a:t>to serious complications like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orbital cellulitis</a:t>
            </a:r>
            <a:r>
              <a:rPr lang="en-US" sz="2800" dirty="0">
                <a:effectLst/>
                <a:latin typeface="Arial" panose="020B0604020202020204" pitchFamily="34" charset="0"/>
                <a:ea typeface="Calibri" panose="020F0502020204030204" pitchFamily="34" charset="0"/>
                <a:cs typeface="Arial" panose="020B0604020202020204" pitchFamily="34" charset="0"/>
              </a:rPr>
              <a:t> or </a:t>
            </a:r>
            <a:r>
              <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cavernous sinus thrombosis </a:t>
            </a:r>
            <a:r>
              <a:rPr lang="en-US" sz="2800" dirty="0" smtClean="0">
                <a:effectLst/>
                <a:latin typeface="Arial" panose="020B0604020202020204" pitchFamily="34" charset="0"/>
                <a:ea typeface="Calibri" panose="020F0502020204030204" pitchFamily="34" charset="0"/>
                <a:cs typeface="Arial" panose="020B0604020202020204" pitchFamily="34" charset="0"/>
              </a:rPr>
              <a:t>by </a:t>
            </a:r>
            <a:r>
              <a:rPr lang="en-US" sz="2800" dirty="0">
                <a:effectLst/>
                <a:latin typeface="Arial" panose="020B0604020202020204" pitchFamily="34" charset="0"/>
                <a:ea typeface="Calibri" panose="020F0502020204030204" pitchFamily="34" charset="0"/>
                <a:cs typeface="Arial" panose="020B0604020202020204" pitchFamily="34" charset="0"/>
              </a:rPr>
              <a:t>extension of infection through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superior labial vein </a:t>
            </a:r>
            <a:r>
              <a:rPr lang="en-US" sz="2800" dirty="0">
                <a:effectLst/>
                <a:latin typeface="Arial" panose="020B0604020202020204" pitchFamily="34" charset="0"/>
                <a:ea typeface="Calibri" panose="020F0502020204030204" pitchFamily="34" charset="0"/>
                <a:cs typeface="Arial" panose="020B0604020202020204" pitchFamily="34" charset="0"/>
              </a:rPr>
              <a:t>to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anterior facial vein </a:t>
            </a:r>
            <a:r>
              <a:rPr lang="en-US" sz="2800" dirty="0">
                <a:effectLst/>
                <a:latin typeface="Arial" panose="020B0604020202020204" pitchFamily="34" charset="0"/>
                <a:ea typeface="Calibri" panose="020F0502020204030204" pitchFamily="34" charset="0"/>
                <a:cs typeface="Arial" panose="020B0604020202020204" pitchFamily="34" charset="0"/>
              </a:rPr>
              <a:t>to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ophthalmic vein</a:t>
            </a:r>
            <a:r>
              <a:rPr lang="en-US" sz="2800" dirty="0">
                <a:effectLst/>
                <a:latin typeface="Arial" panose="020B0604020202020204" pitchFamily="34" charset="0"/>
                <a:ea typeface="Calibri" panose="020F0502020204030204" pitchFamily="34" charset="0"/>
                <a:cs typeface="Arial" panose="020B0604020202020204" pitchFamily="34" charset="0"/>
              </a:rPr>
              <a:t> to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cavernous sinus</a:t>
            </a:r>
            <a:r>
              <a:rPr lang="en-US" sz="2800" dirty="0">
                <a:effectLst/>
                <a:latin typeface="Arial" panose="020B0604020202020204" pitchFamily="34" charset="0"/>
                <a:ea typeface="Calibri" panose="020F0502020204030204" pitchFamily="34" charset="0"/>
                <a:cs typeface="Arial" panose="020B0604020202020204" pitchFamily="34" charset="0"/>
              </a:rPr>
              <a:t>. Incision for drainage is made near the vestibule intraorally.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46249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630" y="208547"/>
            <a:ext cx="11694695" cy="6432885"/>
          </a:xfrm>
        </p:spPr>
        <p:txBody>
          <a:bodyPr>
            <a:normAutofit/>
          </a:bodyPr>
          <a:lstStyle/>
          <a:p>
            <a:pPr marL="0" indent="0" algn="just" rtl="0">
              <a:lnSpc>
                <a:spcPct val="115000"/>
              </a:lnSpc>
              <a:spcAft>
                <a:spcPts val="0"/>
              </a:spcAft>
              <a:buNone/>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Methods of drainage</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1. Through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root canal </a:t>
            </a:r>
            <a:r>
              <a:rPr lang="en-US" sz="2800" dirty="0">
                <a:effectLst/>
                <a:latin typeface="Arial" panose="020B0604020202020204" pitchFamily="34" charset="0"/>
                <a:ea typeface="Calibri" panose="020F0502020204030204" pitchFamily="34" charset="0"/>
                <a:cs typeface="Arial" panose="020B0604020202020204" pitchFamily="34" charset="0"/>
              </a:rPr>
              <a:t>after access opening.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2. Through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socket by extraction </a:t>
            </a:r>
            <a:r>
              <a:rPr lang="en-US" sz="2800" dirty="0">
                <a:effectLst/>
                <a:latin typeface="Arial" panose="020B0604020202020204" pitchFamily="34" charset="0"/>
                <a:ea typeface="Calibri" panose="020F0502020204030204" pitchFamily="34" charset="0"/>
                <a:cs typeface="Arial" panose="020B0604020202020204" pitchFamily="34" charset="0"/>
              </a:rPr>
              <a:t>of the offending </a:t>
            </a:r>
            <a:r>
              <a:rPr lang="en-US" sz="2800" dirty="0" smtClean="0">
                <a:effectLst/>
                <a:latin typeface="Arial" panose="020B0604020202020204" pitchFamily="34" charset="0"/>
                <a:ea typeface="Calibri" panose="020F0502020204030204" pitchFamily="34" charset="0"/>
                <a:cs typeface="Arial" panose="020B0604020202020204" pitchFamily="34" charset="0"/>
              </a:rPr>
              <a:t>tooth.</a:t>
            </a:r>
          </a:p>
          <a:p>
            <a:pPr marL="0" indent="0" algn="just" rtl="0">
              <a:lnSpc>
                <a:spcPct val="115000"/>
              </a:lnSpc>
              <a:spcAft>
                <a:spcPts val="0"/>
              </a:spcAft>
              <a:buNone/>
            </a:pPr>
            <a:r>
              <a:rPr lang="en-US" sz="2800" dirty="0" smtClean="0">
                <a:effectLst/>
                <a:latin typeface="Arial" panose="020B0604020202020204" pitchFamily="34" charset="0"/>
                <a:ea typeface="Calibri" panose="020F0502020204030204" pitchFamily="34" charset="0"/>
                <a:cs typeface="Arial" panose="020B0604020202020204" pitchFamily="34" charset="0"/>
              </a:rPr>
              <a:t>3</a:t>
            </a:r>
            <a:r>
              <a:rPr lang="en-US" sz="2800" dirty="0">
                <a:effectLst/>
                <a:latin typeface="Arial" panose="020B0604020202020204" pitchFamily="34" charset="0"/>
                <a:ea typeface="Calibri" panose="020F0502020204030204" pitchFamily="34" charset="0"/>
                <a:cs typeface="Arial" panose="020B0604020202020204" pitchFamily="34" charset="0"/>
              </a:rPr>
              <a:t>. Through f</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enestration of alveolar bone </a:t>
            </a:r>
            <a:r>
              <a:rPr lang="en-US" sz="2800" dirty="0" smtClean="0">
                <a:effectLst/>
                <a:latin typeface="Arial" panose="020B0604020202020204" pitchFamily="34" charset="0"/>
                <a:ea typeface="Calibri" panose="020F0502020204030204" pitchFamily="34" charset="0"/>
                <a:cs typeface="Arial" panose="020B0604020202020204" pitchFamily="34" charset="0"/>
              </a:rPr>
              <a:t>using</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surgical </a:t>
            </a:r>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hand piece</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 and </a:t>
            </a:r>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bur made </a:t>
            </a: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at the level of the root apex, to drain </a:t>
            </a:r>
            <a:r>
              <a:rPr lang="en-US" sz="2800" dirty="0" smtClean="0">
                <a:solidFill>
                  <a:prstClr val="white"/>
                </a:solidFill>
                <a:effectLst/>
                <a:latin typeface="Arial" panose="020B0604020202020204" pitchFamily="34" charset="0"/>
                <a:ea typeface="Calibri" panose="020F0502020204030204" pitchFamily="34" charset="0"/>
                <a:cs typeface="Arial" panose="020B0604020202020204" pitchFamily="34" charset="0"/>
              </a:rPr>
              <a:t>periapical</a:t>
            </a:r>
            <a:r>
              <a:rPr lang="en-US" sz="2800" dirty="0" smtClean="0">
                <a:solidFill>
                  <a:prstClr val="white"/>
                </a:solidFill>
                <a:effectLst/>
                <a:latin typeface="Calibri" panose="020F0502020204030204" pitchFamily="34" charset="0"/>
                <a:ea typeface="Calibri" panose="020F0502020204030204" pitchFamily="34" charset="0"/>
                <a:cs typeface="Arial" panose="020B0604020202020204" pitchFamily="34" charset="0"/>
              </a:rPr>
              <a:t> </a:t>
            </a:r>
            <a:r>
              <a:rPr lang="en-US" sz="2800" dirty="0" smtClean="0">
                <a:effectLst/>
                <a:latin typeface="Arial" panose="020B0604020202020204" pitchFamily="34" charset="0"/>
                <a:ea typeface="Calibri" panose="020F0502020204030204" pitchFamily="34" charset="0"/>
                <a:cs typeface="Arial" panose="020B0604020202020204" pitchFamily="34" charset="0"/>
              </a:rPr>
              <a:t>abscess</a:t>
            </a:r>
            <a:r>
              <a:rPr lang="en-US" sz="2800" dirty="0">
                <a:effectLst/>
                <a:latin typeface="Arial" panose="020B0604020202020204" pitchFamily="34" charset="0"/>
                <a:ea typeface="Calibri" panose="020F0502020204030204" pitchFamily="34" charset="0"/>
                <a:cs typeface="Arial" panose="020B0604020202020204" pitchFamily="34" charset="0"/>
              </a:rPr>
              <a:t>, after reflection of a semilunar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mucoperiosteal</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flap.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4. Through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incision and drainage </a:t>
            </a:r>
            <a:r>
              <a:rPr lang="en-US" sz="2800" dirty="0">
                <a:effectLst/>
                <a:latin typeface="Arial" panose="020B0604020202020204" pitchFamily="34" charset="0"/>
                <a:ea typeface="Calibri" panose="020F0502020204030204" pitchFamily="34" charset="0"/>
                <a:cs typeface="Arial" panose="020B0604020202020204" pitchFamily="34" charset="0"/>
              </a:rPr>
              <a:t>of an abscess.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15000"/>
              </a:lnSpc>
              <a:spcAft>
                <a:spcPts val="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1482545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21" y="208547"/>
            <a:ext cx="11855116" cy="6384758"/>
          </a:xfrm>
        </p:spPr>
        <p:txBody>
          <a:bodyPr>
            <a:normAutofit/>
          </a:bodyPr>
          <a:lstStyle/>
          <a:p>
            <a:pPr algn="just" rtl="0">
              <a:lnSpc>
                <a:spcPct val="115000"/>
              </a:lnSpc>
              <a:spcAft>
                <a:spcPts val="0"/>
              </a:spcAft>
            </a:pP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Incision and drainage: </a:t>
            </a:r>
            <a:endParaRPr lang="en-US" sz="2800" dirty="0" smtClean="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Is one of the oldest surgical procedures, it requires a thorough knowledge of facial and neck anatomy which is necessary particularly in draining deep tissue abscesses, on the other hand drainage of vestibular and </a:t>
            </a:r>
            <a:r>
              <a:rPr lang="en-US" sz="2800" dirty="0" err="1" smtClean="0">
                <a:effectLst/>
                <a:latin typeface="Arial" panose="020B0604020202020204" pitchFamily="34" charset="0"/>
                <a:ea typeface="Calibri" panose="020F0502020204030204" pitchFamily="34" charset="0"/>
                <a:cs typeface="Arial" panose="020B0604020202020204" pitchFamily="34" charset="0"/>
              </a:rPr>
              <a:t>dentoalveolar</a:t>
            </a:r>
            <a:r>
              <a:rPr lang="en-US" sz="2800" dirty="0" smtClean="0">
                <a:effectLst/>
                <a:latin typeface="Arial" panose="020B0604020202020204" pitchFamily="34" charset="0"/>
                <a:ea typeface="Calibri" panose="020F0502020204030204" pitchFamily="34" charset="0"/>
                <a:cs typeface="Arial" panose="020B0604020202020204" pitchFamily="34" charset="0"/>
              </a:rPr>
              <a:t> abscess is easily carried out.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spTree>
    <p:extLst>
      <p:ext uri="{BB962C8B-B14F-4D97-AF65-F5344CB8AC3E}">
        <p14:creationId xmlns:p14="http://schemas.microsoft.com/office/powerpoint/2010/main" val="310368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28" y="103239"/>
            <a:ext cx="11769213" cy="6607277"/>
          </a:xfrm>
        </p:spPr>
        <p:txBody>
          <a:bodyPr>
            <a:normAutofit/>
          </a:bodyPr>
          <a:lstStyle/>
          <a:p>
            <a:pPr algn="justLow" rtl="0">
              <a:lnSpc>
                <a:spcPct val="115000"/>
              </a:lnSpc>
              <a:spcAft>
                <a:spcPts val="0"/>
              </a:spcAft>
            </a:pPr>
            <a:r>
              <a:rPr lang="en-US" sz="2800" b="1"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Indications of incision and </a:t>
            </a:r>
            <a:r>
              <a:rPr lang="en-US" sz="2800" b="1"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drainage:</a:t>
            </a: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a:t>
            </a:r>
            <a:endParaRPr lang="en-US" sz="28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pPr>
            <a:r>
              <a:rPr lang="en-US" sz="2800" dirty="0">
                <a:effectLst/>
                <a:latin typeface="Arial" panose="020B0604020202020204" pitchFamily="34" charset="0"/>
                <a:ea typeface="Calibri" panose="020F0502020204030204" pitchFamily="34" charset="0"/>
                <a:cs typeface="Arial" panose="020B0604020202020204" pitchFamily="34" charset="0"/>
              </a:rPr>
              <a:t>When there are signs of accumulation of pus, ideally abscess should be drained when fluctuant, prior to spontaneous rupture and drainage.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16" y="1943601"/>
            <a:ext cx="5870057" cy="4572000"/>
          </a:xfrm>
          <a:prstGeom prst="rect">
            <a:avLst/>
          </a:prstGeom>
        </p:spPr>
      </p:pic>
    </p:spTree>
    <p:extLst>
      <p:ext uri="{BB962C8B-B14F-4D97-AF65-F5344CB8AC3E}">
        <p14:creationId xmlns:p14="http://schemas.microsoft.com/office/powerpoint/2010/main" val="110942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21" y="240632"/>
            <a:ext cx="11806990" cy="6448926"/>
          </a:xfrm>
        </p:spPr>
        <p:txBody>
          <a:bodyPr>
            <a:normAutofit/>
          </a:bodyPr>
          <a:lstStyle/>
          <a:p>
            <a:pPr algn="just" rtl="0">
              <a:lnSpc>
                <a:spcPct val="115000"/>
              </a:lnSpc>
              <a:spcAft>
                <a:spcPts val="0"/>
              </a:spcAft>
            </a:pPr>
            <a:r>
              <a:rPr lang="en-US" sz="2800" b="1"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Principles of incision and </a:t>
            </a:r>
            <a:r>
              <a:rPr lang="en-US" sz="2800" b="1"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drainage:</a:t>
            </a: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a:t>
            </a:r>
            <a:endParaRPr lang="en-US" sz="2800" u="sng"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a:pPr>
            <a:r>
              <a:rPr lang="en-US" sz="2800" dirty="0" smtClean="0">
                <a:effectLst/>
                <a:latin typeface="Arial" panose="020B0604020202020204" pitchFamily="34" charset="0"/>
                <a:ea typeface="Calibri" panose="020F0502020204030204" pitchFamily="34" charset="0"/>
                <a:cs typeface="Arial" panose="020B0604020202020204" pitchFamily="34" charset="0"/>
              </a:rPr>
              <a:t> incisions </a:t>
            </a:r>
            <a:r>
              <a:rPr lang="en-US" sz="2800" dirty="0">
                <a:effectLst/>
                <a:latin typeface="Arial" panose="020B0604020202020204" pitchFamily="34" charset="0"/>
                <a:ea typeface="Calibri" panose="020F0502020204030204" pitchFamily="34" charset="0"/>
                <a:cs typeface="Arial" panose="020B0604020202020204" pitchFamily="34" charset="0"/>
              </a:rPr>
              <a:t>should be placed in an area of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maximum fluctuation</a:t>
            </a:r>
            <a:r>
              <a:rPr lang="en-US" sz="2800" dirty="0">
                <a:effectLst/>
                <a:latin typeface="Arial" panose="020B0604020202020204" pitchFamily="34" charset="0"/>
                <a:ea typeface="Calibri" panose="020F0502020204030204" pitchFamily="34" charset="0"/>
                <a:cs typeface="Arial" panose="020B0604020202020204" pitchFamily="34" charset="0"/>
              </a:rPr>
              <a:t> in a dependent position to encourage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drainage by gravity</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smtClean="0">
              <a:effectLst/>
              <a:latin typeface="Arial" panose="020B060402020202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a:pPr>
            <a:r>
              <a:rPr lang="en-US" sz="2800" dirty="0">
                <a:solidFill>
                  <a:prstClr val="white"/>
                </a:solidFill>
                <a:effectLst/>
                <a:latin typeface="Arial" panose="020B0604020202020204" pitchFamily="34" charset="0"/>
                <a:ea typeface="Calibri" panose="020F0502020204030204" pitchFamily="34" charset="0"/>
                <a:cs typeface="Arial" panose="020B0604020202020204" pitchFamily="34" charset="0"/>
              </a:rPr>
              <a:t>Incise in healthy skin and mucosa as possible </a:t>
            </a:r>
            <a:r>
              <a:rPr lang="en-US" sz="2800" dirty="0" smtClean="0">
                <a:effectLst/>
                <a:latin typeface="Arial" panose="020B0604020202020204" pitchFamily="34" charset="0"/>
                <a:ea typeface="Calibri" panose="020F0502020204030204" pitchFamily="34" charset="0"/>
                <a:cs typeface="Arial" panose="020B0604020202020204" pitchFamily="34" charset="0"/>
              </a:rPr>
              <a:t>Incisions </a:t>
            </a:r>
            <a:r>
              <a:rPr lang="en-US" sz="2800" dirty="0">
                <a:effectLst/>
                <a:latin typeface="Arial" panose="020B0604020202020204" pitchFamily="34" charset="0"/>
                <a:ea typeface="Calibri" panose="020F0502020204030204" pitchFamily="34" charset="0"/>
                <a:cs typeface="Arial" panose="020B0604020202020204" pitchFamily="34" charset="0"/>
              </a:rPr>
              <a:t>made in areas where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tissue is necrotic </a:t>
            </a:r>
            <a:r>
              <a:rPr lang="en-US" sz="2800" dirty="0">
                <a:effectLst/>
                <a:latin typeface="Arial" panose="020B0604020202020204" pitchFamily="34" charset="0"/>
                <a:ea typeface="Calibri" panose="020F0502020204030204" pitchFamily="34" charset="0"/>
                <a:cs typeface="Arial" panose="020B0604020202020204" pitchFamily="34" charset="0"/>
              </a:rPr>
              <a:t>or beginning to perforate may leave unaesthetic scars.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a:pPr>
            <a:r>
              <a:rPr lang="en-US" sz="2800" dirty="0" smtClean="0">
                <a:effectLst/>
                <a:latin typeface="Arial" panose="020B0604020202020204" pitchFamily="34" charset="0"/>
                <a:ea typeface="Calibri" panose="020F0502020204030204" pitchFamily="34" charset="0"/>
                <a:cs typeface="Arial" panose="020B0604020202020204" pitchFamily="34" charset="0"/>
              </a:rPr>
              <a:t>It </a:t>
            </a:r>
            <a:r>
              <a:rPr lang="en-US" sz="2800" dirty="0">
                <a:effectLst/>
                <a:latin typeface="Arial" panose="020B0604020202020204" pitchFamily="34" charset="0"/>
                <a:ea typeface="Calibri" panose="020F0502020204030204" pitchFamily="34" charset="0"/>
                <a:cs typeface="Arial" panose="020B0604020202020204" pitchFamily="34" charset="0"/>
              </a:rPr>
              <a:t>should be placed in an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esthetically acceptable </a:t>
            </a:r>
            <a:r>
              <a:rPr lang="en-US" sz="2800" dirty="0">
                <a:effectLst/>
                <a:latin typeface="Arial" panose="020B0604020202020204" pitchFamily="34" charset="0"/>
                <a:ea typeface="Calibri" panose="020F0502020204030204" pitchFamily="34" charset="0"/>
                <a:cs typeface="Arial" panose="020B0604020202020204" pitchFamily="34" charset="0"/>
              </a:rPr>
              <a:t>area, in a natural skin crease or fold.</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spTree>
    <p:extLst>
      <p:ext uri="{BB962C8B-B14F-4D97-AF65-F5344CB8AC3E}">
        <p14:creationId xmlns:p14="http://schemas.microsoft.com/office/powerpoint/2010/main" val="893819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66255"/>
            <a:ext cx="11845636" cy="6483927"/>
          </a:xfrm>
        </p:spPr>
        <p:txBody>
          <a:bodyPr>
            <a:normAutofit/>
          </a:bodyPr>
          <a:lstStyle/>
          <a:p>
            <a:pPr marL="514350" indent="-514350" algn="just" rtl="0">
              <a:buFont typeface="+mj-lt"/>
              <a:buAutoNum type="arabicPeriod" startAt="4"/>
            </a:pPr>
            <a:r>
              <a:rPr lang="en-US" sz="2800" dirty="0" smtClean="0">
                <a:effectLst/>
                <a:latin typeface="Arial" panose="020B0604020202020204" pitchFamily="34" charset="0"/>
                <a:ea typeface="Calibri" panose="020F0502020204030204" pitchFamily="34" charset="0"/>
              </a:rPr>
              <a:t>Incision </a:t>
            </a:r>
            <a:r>
              <a:rPr lang="en-US" sz="2800" dirty="0">
                <a:effectLst/>
                <a:latin typeface="Arial" panose="020B0604020202020204" pitchFamily="34" charset="0"/>
                <a:ea typeface="Calibri" panose="020F0502020204030204" pitchFamily="34" charset="0"/>
              </a:rPr>
              <a:t>in the skin of face and neck should include </a:t>
            </a:r>
            <a:r>
              <a:rPr lang="en-US" sz="2800" dirty="0">
                <a:solidFill>
                  <a:srgbClr val="FFC000"/>
                </a:solidFill>
                <a:effectLst/>
                <a:latin typeface="Arial" panose="020B0604020202020204" pitchFamily="34" charset="0"/>
                <a:ea typeface="Calibri" panose="020F0502020204030204" pitchFamily="34" charset="0"/>
              </a:rPr>
              <a:t>only the skin and subcutaneous tissues</a:t>
            </a:r>
            <a:r>
              <a:rPr lang="en-US" sz="2800" dirty="0">
                <a:effectLst/>
                <a:latin typeface="Arial" panose="020B0604020202020204" pitchFamily="34" charset="0"/>
                <a:ea typeface="Calibri" panose="020F0502020204030204" pitchFamily="34" charset="0"/>
              </a:rPr>
              <a:t> and the dissection through deeper tissues is continued </a:t>
            </a:r>
            <a:r>
              <a:rPr lang="en-US" sz="2800" dirty="0">
                <a:solidFill>
                  <a:srgbClr val="FFC000"/>
                </a:solidFill>
                <a:effectLst/>
                <a:latin typeface="Arial" panose="020B0604020202020204" pitchFamily="34" charset="0"/>
                <a:ea typeface="Calibri" panose="020F0502020204030204" pitchFamily="34" charset="0"/>
              </a:rPr>
              <a:t>bluntly</a:t>
            </a:r>
            <a:r>
              <a:rPr lang="en-US" sz="2800" dirty="0">
                <a:effectLst/>
                <a:latin typeface="Arial" panose="020B0604020202020204" pitchFamily="34" charset="0"/>
                <a:ea typeface="Calibri" panose="020F0502020204030204" pitchFamily="34" charset="0"/>
              </a:rPr>
              <a:t> using closed sinus or artery forceps which are advanced by controlled pressure to the pus containing tissue space and ,opened inside the cavity, then the forceps are drawn open then closed again and reinserted. The process is repeated until all the pus is evacuated. This is termed Hilton's method (after john Hilton, an English surgeon 1804-1878). </a:t>
            </a:r>
            <a:endParaRPr lang="ar-IQ" sz="2800" dirty="0"/>
          </a:p>
        </p:txBody>
      </p:sp>
    </p:spTree>
    <p:extLst>
      <p:ext uri="{BB962C8B-B14F-4D97-AF65-F5344CB8AC3E}">
        <p14:creationId xmlns:p14="http://schemas.microsoft.com/office/powerpoint/2010/main" val="3939851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6674" y="224589"/>
            <a:ext cx="11646568" cy="6352674"/>
          </a:xfrm>
        </p:spPr>
        <p:txBody>
          <a:bodyPr>
            <a:normAutofit/>
          </a:bodyPr>
          <a:lstStyle/>
          <a:p>
            <a:pPr marL="514350" indent="-514350" algn="just" rtl="0">
              <a:lnSpc>
                <a:spcPct val="115000"/>
              </a:lnSpc>
              <a:spcAft>
                <a:spcPts val="0"/>
              </a:spcAft>
              <a:buFont typeface="+mj-lt"/>
              <a:buAutoNum type="arabicPeriod" startAt="5"/>
            </a:pPr>
            <a:r>
              <a:rPr lang="en-US" sz="2800" dirty="0">
                <a:effectLst/>
                <a:latin typeface="Arial" panose="020B0604020202020204" pitchFamily="34" charset="0"/>
                <a:ea typeface="Calibri" panose="020F0502020204030204" pitchFamily="34" charset="0"/>
                <a:cs typeface="Arial" panose="020B0604020202020204" pitchFamily="34" charset="0"/>
              </a:rPr>
              <a:t>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forceps</a:t>
            </a:r>
            <a:r>
              <a:rPr lang="en-US" sz="2800" dirty="0">
                <a:effectLst/>
                <a:latin typeface="Arial" panose="020B0604020202020204" pitchFamily="34" charset="0"/>
                <a:ea typeface="Calibri" panose="020F0502020204030204" pitchFamily="34" charset="0"/>
                <a:cs typeface="Arial" panose="020B0604020202020204" pitchFamily="34" charset="0"/>
              </a:rPr>
              <a:t> should not be closed inside the tissue to avoid damage to vital structures.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startAt="5"/>
            </a:pPr>
            <a:r>
              <a:rPr lang="en-US" sz="2800" b="1" dirty="0" smtClean="0">
                <a:effectLst/>
                <a:latin typeface="Arial" panose="020B0604020202020204" pitchFamily="34" charset="0"/>
                <a:ea typeface="Calibri" panose="020F0502020204030204" pitchFamily="34" charset="0"/>
                <a:cs typeface="Arial" panose="020B0604020202020204" pitchFamily="34" charset="0"/>
              </a:rPr>
              <a:t>Intraorally</a:t>
            </a:r>
            <a:r>
              <a:rPr lang="en-US" sz="2800" dirty="0">
                <a:effectLst/>
                <a:latin typeface="Arial" panose="020B0604020202020204" pitchFamily="34" charset="0"/>
                <a:ea typeface="Calibri" panose="020F0502020204030204" pitchFamily="34" charset="0"/>
                <a:cs typeface="Arial" panose="020B0604020202020204" pitchFamily="34" charset="0"/>
              </a:rPr>
              <a:t>, in vestibular abscess, the pus accumulates under the mucosa with no intervening vital structures, so incision and drainage is made by the scalpel through the abscess cavity,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here scalpel blade no. 11 is preferably used. </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marL="514350" indent="-514350" algn="just" rtl="0">
              <a:lnSpc>
                <a:spcPct val="115000"/>
              </a:lnSpc>
              <a:spcAft>
                <a:spcPts val="0"/>
              </a:spcAft>
              <a:buFont typeface="+mj-lt"/>
              <a:buAutoNum type="arabicPeriod" startAt="5"/>
            </a:pPr>
            <a:r>
              <a:rPr lang="en-US" sz="2800" dirty="0" smtClean="0">
                <a:effectLst/>
                <a:latin typeface="Arial" panose="020B0604020202020204" pitchFamily="34" charset="0"/>
                <a:ea typeface="Calibri" panose="020F0502020204030204" pitchFamily="34" charset="0"/>
                <a:cs typeface="Arial" panose="020B0604020202020204" pitchFamily="34" charset="0"/>
              </a:rPr>
              <a:t>Generally </a:t>
            </a:r>
            <a:r>
              <a:rPr lang="en-US" sz="2800" dirty="0">
                <a:effectLst/>
                <a:latin typeface="Arial" panose="020B0604020202020204" pitchFamily="34" charset="0"/>
                <a:ea typeface="Calibri" panose="020F0502020204030204" pitchFamily="34" charset="0"/>
                <a:cs typeface="Arial" panose="020B0604020202020204" pitchFamily="34" charset="0"/>
              </a:rPr>
              <a:t>all portions of the abscess cavity should be explored to ensure evacuation of all compartments, sometimes through and through drainage is necessary.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spTree>
    <p:extLst>
      <p:ext uri="{BB962C8B-B14F-4D97-AF65-F5344CB8AC3E}">
        <p14:creationId xmlns:p14="http://schemas.microsoft.com/office/powerpoint/2010/main" val="1641335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93963"/>
            <a:ext cx="11679382" cy="6442363"/>
          </a:xfrm>
        </p:spPr>
        <p:txBody>
          <a:bodyPr>
            <a:normAutofit/>
          </a:bodyPr>
          <a:lstStyle/>
          <a:p>
            <a:pPr marL="514350" indent="-514350" algn="justLow" rtl="0">
              <a:lnSpc>
                <a:spcPct val="115000"/>
              </a:lnSpc>
              <a:spcAft>
                <a:spcPts val="0"/>
              </a:spcAft>
              <a:buFont typeface="+mj-lt"/>
              <a:buAutoNum type="arabicPeriod" startAt="8"/>
            </a:pP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After incision and evacuation of pus a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drain is inserted </a:t>
            </a:r>
            <a:r>
              <a:rPr lang="en-US" sz="2800" dirty="0">
                <a:effectLst/>
                <a:latin typeface="Arial" panose="020B0604020202020204" pitchFamily="34" charset="0"/>
                <a:ea typeface="Calibri" panose="020F0502020204030204" pitchFamily="34" charset="0"/>
                <a:cs typeface="Arial" panose="020B0604020202020204" pitchFamily="34" charset="0"/>
              </a:rPr>
              <a:t>into the abscess cavity and is stabilized with suture.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Corrugated drains </a:t>
            </a:r>
            <a:r>
              <a:rPr lang="en-US" sz="2800" dirty="0">
                <a:effectLst/>
                <a:latin typeface="Arial" panose="020B0604020202020204" pitchFamily="34" charset="0"/>
                <a:ea typeface="Calibri" panose="020F0502020204030204" pitchFamily="34" charset="0"/>
                <a:cs typeface="Arial" panose="020B0604020202020204" pitchFamily="34" charset="0"/>
              </a:rPr>
              <a:t>or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Iodoform</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ribbon gauze </a:t>
            </a:r>
            <a:r>
              <a:rPr lang="en-US" sz="2800" dirty="0">
                <a:effectLst/>
                <a:latin typeface="Arial" panose="020B0604020202020204" pitchFamily="34" charset="0"/>
                <a:ea typeface="Calibri" panose="020F0502020204030204" pitchFamily="34" charset="0"/>
                <a:cs typeface="Arial" panose="020B0604020202020204" pitchFamily="34" charset="0"/>
              </a:rPr>
              <a:t>can be used for this purpose. Drains should not be left for long periods, they should be removed when the drainage is minimal</a:t>
            </a:r>
            <a:r>
              <a:rPr lang="en-US" sz="2800" dirty="0" smtClean="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66" y="3415144"/>
            <a:ext cx="3212186" cy="259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512" y="2911236"/>
            <a:ext cx="3528000" cy="352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833" y="2911235"/>
            <a:ext cx="2825221" cy="3528000"/>
          </a:xfrm>
          <a:prstGeom prst="rect">
            <a:avLst/>
          </a:prstGeom>
        </p:spPr>
      </p:pic>
    </p:spTree>
    <p:extLst>
      <p:ext uri="{BB962C8B-B14F-4D97-AF65-F5344CB8AC3E}">
        <p14:creationId xmlns:p14="http://schemas.microsoft.com/office/powerpoint/2010/main" val="2620478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735" y="132735"/>
            <a:ext cx="11857704" cy="6577781"/>
          </a:xfrm>
        </p:spPr>
        <p:txBody>
          <a:bodyPr>
            <a:normAutofit/>
          </a:bodyPr>
          <a:lstStyle/>
          <a:p>
            <a:pPr marL="514350" indent="-514350" algn="justLow" rtl="0">
              <a:lnSpc>
                <a:spcPct val="115000"/>
              </a:lnSpc>
              <a:spcAft>
                <a:spcPts val="0"/>
              </a:spcAft>
              <a:buFont typeface="+mj-lt"/>
              <a:buAutoNum type="arabicPeriod" startAt="9"/>
            </a:pP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Wound margins should be cleaned daily to remove clots and debris. </a:t>
            </a:r>
            <a:r>
              <a:rPr lang="en-US" sz="2800" dirty="0" smtClean="0">
                <a:effectLst/>
                <a:latin typeface="Arial" panose="020B0604020202020204" pitchFamily="34" charset="0"/>
                <a:ea typeface="Calibri" panose="020F0502020204030204" pitchFamily="34" charset="0"/>
                <a:cs typeface="Arial" panose="020B0604020202020204" pitchFamily="34" charset="0"/>
              </a:rPr>
              <a:t>a </a:t>
            </a:r>
            <a:r>
              <a:rPr lang="en-US" sz="2800" dirty="0">
                <a:effectLst/>
                <a:latin typeface="Arial" panose="020B0604020202020204" pitchFamily="34" charset="0"/>
                <a:ea typeface="Calibri" panose="020F0502020204030204" pitchFamily="34" charset="0"/>
                <a:cs typeface="Arial" panose="020B0604020202020204" pitchFamily="34" charset="0"/>
              </a:rPr>
              <a:t>sample of pus should be obtained and sent to the laboratory for culture and sensitivity, sometimes this can be achieved by aspiration with a syringe and needle prior to incision and drainage</a:t>
            </a:r>
            <a:r>
              <a:rPr lang="en-US" sz="2800" dirty="0" smtClean="0">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337" y="2660917"/>
            <a:ext cx="5391373" cy="2844000"/>
          </a:xfrm>
          <a:prstGeom prst="rect">
            <a:avLst/>
          </a:prstGeom>
        </p:spPr>
      </p:pic>
    </p:spTree>
    <p:extLst>
      <p:ext uri="{BB962C8B-B14F-4D97-AF65-F5344CB8AC3E}">
        <p14:creationId xmlns:p14="http://schemas.microsoft.com/office/powerpoint/2010/main" val="3281040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729" y="176981"/>
            <a:ext cx="11651226" cy="6474542"/>
          </a:xfrm>
        </p:spPr>
        <p:txBody>
          <a:bodyPr>
            <a:normAutofit/>
          </a:bodyPr>
          <a:lstStyle/>
          <a:p>
            <a:pPr algn="just" rtl="0">
              <a:lnSpc>
                <a:spcPct val="115000"/>
              </a:lnSpc>
              <a:spcAft>
                <a:spcPts val="0"/>
              </a:spcAft>
            </a:pPr>
            <a:r>
              <a:rPr lang="en-US" sz="2800" b="1"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Medical treatment</a:t>
            </a:r>
            <a:r>
              <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smtClean="0">
                <a:effectLst/>
                <a:latin typeface="Arial" panose="020B0604020202020204" pitchFamily="34" charset="0"/>
                <a:ea typeface="Calibri" panose="020F0502020204030204" pitchFamily="34" charset="0"/>
                <a:cs typeface="Arial" panose="020B0604020202020204" pitchFamily="34" charset="0"/>
              </a:rPr>
              <a:t>it </a:t>
            </a:r>
            <a:r>
              <a:rPr lang="en-US" sz="2800" dirty="0">
                <a:effectLst/>
                <a:latin typeface="Arial" panose="020B0604020202020204" pitchFamily="34" charset="0"/>
                <a:ea typeface="Calibri" panose="020F0502020204030204" pitchFamily="34" charset="0"/>
                <a:cs typeface="Arial" panose="020B0604020202020204" pitchFamily="34" charset="0"/>
              </a:rPr>
              <a:t>consists of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supportive care </a:t>
            </a:r>
            <a:r>
              <a:rPr lang="en-US" sz="2800" dirty="0">
                <a:effectLst/>
                <a:latin typeface="Arial" panose="020B0604020202020204" pitchFamily="34" charset="0"/>
                <a:ea typeface="Calibri" panose="020F0502020204030204" pitchFamily="34" charset="0"/>
                <a:cs typeface="Arial" panose="020B0604020202020204" pitchFamily="34" charset="0"/>
              </a:rPr>
              <a:t>which include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hydration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soft diet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analgesics</a:t>
            </a:r>
            <a:r>
              <a:rPr lang="en-US" sz="2800" dirty="0">
                <a:effectLst/>
                <a:latin typeface="Arial" panose="020B0604020202020204" pitchFamily="34" charset="0"/>
                <a:ea typeface="Calibri" panose="020F0502020204030204" pitchFamily="34" charset="0"/>
                <a:cs typeface="Arial" panose="020B0604020202020204" pitchFamily="34" charset="0"/>
              </a:rPr>
              <a:t> and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good oral hygiene</a:t>
            </a:r>
            <a:r>
              <a:rPr lang="en-US" sz="2800" dirty="0">
                <a:effectLst/>
                <a:latin typeface="Arial" panose="020B0604020202020204" pitchFamily="34" charset="0"/>
                <a:ea typeface="Calibri" panose="020F0502020204030204" pitchFamily="34" charset="0"/>
                <a:cs typeface="Arial" panose="020B0604020202020204" pitchFamily="34" charset="0"/>
              </a:rPr>
              <a:t>, and </a:t>
            </a:r>
            <a:r>
              <a:rPr lang="en-US" sz="2800" u="sng" dirty="0">
                <a:solidFill>
                  <a:srgbClr val="FFC000"/>
                </a:solidFill>
                <a:effectLst/>
                <a:latin typeface="Arial" panose="020B0604020202020204" pitchFamily="34" charset="0"/>
                <a:ea typeface="Calibri" panose="020F0502020204030204" pitchFamily="34" charset="0"/>
                <a:cs typeface="Arial" panose="020B0604020202020204" pitchFamily="34" charset="0"/>
              </a:rPr>
              <a:t>antibiotic therapy</a:t>
            </a:r>
            <a:r>
              <a:rPr lang="en-US" sz="2800" dirty="0">
                <a:effectLst/>
                <a:latin typeface="Arial" panose="020B0604020202020204" pitchFamily="34" charset="0"/>
                <a:ea typeface="Calibri" panose="020F0502020204030204" pitchFamily="34" charset="0"/>
                <a:cs typeface="Arial" panose="020B0604020202020204" pitchFamily="34" charset="0"/>
              </a:rPr>
              <a:t>. It is essential to say that medical treatment is not a substitute for surgical treatment if indicated.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In treatment of odontogenic infections</a:t>
            </a:r>
            <a:r>
              <a:rPr lang="en-US" sz="2800" dirty="0" smtClean="0">
                <a:effectLst/>
                <a:latin typeface="Arial" panose="020B0604020202020204" pitchFamily="34" charset="0"/>
                <a:ea typeface="Calibri" panose="020F0502020204030204" pitchFamily="34" charset="0"/>
                <a:cs typeface="Arial" panose="020B0604020202020204" pitchFamily="34" charset="0"/>
              </a:rPr>
              <a:t>, antibiotics </a:t>
            </a:r>
            <a:r>
              <a:rPr lang="en-US" sz="2800" dirty="0">
                <a:effectLst/>
                <a:latin typeface="Arial" panose="020B0604020202020204" pitchFamily="34" charset="0"/>
                <a:ea typeface="Calibri" panose="020F0502020204030204" pitchFamily="34" charset="0"/>
                <a:cs typeface="Arial" panose="020B0604020202020204" pitchFamily="34" charset="0"/>
              </a:rPr>
              <a:t>are indicated therapeutically in the following cases: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1</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 Acute cellulitis</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2. </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Acute </a:t>
            </a:r>
            <a:r>
              <a:rPr lang="en-US" sz="2800" dirty="0" err="1">
                <a:solidFill>
                  <a:srgbClr val="92D050"/>
                </a:solidFill>
                <a:effectLst/>
                <a:latin typeface="Arial" panose="020B0604020202020204" pitchFamily="34" charset="0"/>
                <a:ea typeface="Calibri" panose="020F0502020204030204" pitchFamily="34" charset="0"/>
                <a:cs typeface="Arial" panose="020B0604020202020204" pitchFamily="34" charset="0"/>
              </a:rPr>
              <a:t>pericoronitis</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with </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elevated temperature and </a:t>
            </a:r>
            <a:r>
              <a:rPr lang="en-US" sz="2800" dirty="0" err="1">
                <a:solidFill>
                  <a:srgbClr val="92D050"/>
                </a:solidFill>
                <a:effectLst/>
                <a:latin typeface="Arial" panose="020B0604020202020204" pitchFamily="34" charset="0"/>
                <a:ea typeface="Calibri" panose="020F0502020204030204" pitchFamily="34" charset="0"/>
                <a:cs typeface="Arial" panose="020B0604020202020204" pitchFamily="34" charset="0"/>
              </a:rPr>
              <a:t>trismus</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3</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 Deep fascial space infections</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4. </a:t>
            </a:r>
            <a:r>
              <a:rPr lang="en-US"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Dental infections in the compromised host.  </a:t>
            </a:r>
            <a:endParaRPr lang="en-US" sz="2800"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r>
              <a:rPr lang="en-US" sz="2800" dirty="0" smtClean="0"/>
              <a:t> </a:t>
            </a:r>
            <a:endParaRPr lang="ar-IQ" sz="2800" dirty="0"/>
          </a:p>
        </p:txBody>
      </p:sp>
    </p:spTree>
    <p:extLst>
      <p:ext uri="{BB962C8B-B14F-4D97-AF65-F5344CB8AC3E}">
        <p14:creationId xmlns:p14="http://schemas.microsoft.com/office/powerpoint/2010/main" val="3261638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68000" cy="6857999"/>
          </a:xfrm>
        </p:spPr>
      </p:pic>
    </p:spTree>
    <p:extLst>
      <p:ext uri="{BB962C8B-B14F-4D97-AF65-F5344CB8AC3E}">
        <p14:creationId xmlns:p14="http://schemas.microsoft.com/office/powerpoint/2010/main" val="236592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582" y="18243"/>
            <a:ext cx="10278670" cy="6840000"/>
          </a:xfrm>
        </p:spPr>
      </p:pic>
    </p:spTree>
    <p:extLst>
      <p:ext uri="{BB962C8B-B14F-4D97-AF65-F5344CB8AC3E}">
        <p14:creationId xmlns:p14="http://schemas.microsoft.com/office/powerpoint/2010/main" val="32776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069" y="232011"/>
            <a:ext cx="11737074" cy="6455391"/>
          </a:xfrm>
        </p:spPr>
        <p:txBody>
          <a:bodyPr>
            <a:normAutofit/>
          </a:bodyPr>
          <a:lstStyle/>
          <a:p>
            <a:pPr marL="457200" lvl="0" indent="-457200" algn="justLow" rtl="0">
              <a:lnSpc>
                <a:spcPct val="115000"/>
              </a:lnSpc>
              <a:spcAft>
                <a:spcPts val="0"/>
              </a:spcAft>
              <a:buFont typeface="+mj-lt"/>
              <a:buAutoNum type="arabicPeriod" startAt="2"/>
            </a:pPr>
            <a:r>
              <a:rPr lang="en-US" sz="2800" b="1" u="sng" dirty="0">
                <a:solidFill>
                  <a:srgbClr val="92D050"/>
                </a:solidFill>
                <a:effectLst/>
                <a:latin typeface="Arial" panose="020B0604020202020204" pitchFamily="34" charset="0"/>
                <a:ea typeface="Calibri" panose="020F0502020204030204" pitchFamily="34" charset="0"/>
                <a:cs typeface="Arial" panose="020B0604020202020204" pitchFamily="34" charset="0"/>
              </a:rPr>
              <a:t>Canine fossa infections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Anatomic boundaries</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it lies between the canine fossa and the muscles of the facial expression.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Source of </a:t>
            </a: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infection</a:t>
            </a:r>
            <a:r>
              <a:rPr lang="en-US" sz="2800" dirty="0" smtClean="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mostly is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canine and first premolar </a:t>
            </a:r>
            <a:r>
              <a:rPr lang="en-US" sz="2800" dirty="0">
                <a:effectLst/>
                <a:latin typeface="Arial" panose="020B0604020202020204" pitchFamily="34" charset="0"/>
                <a:ea typeface="Calibri" panose="020F0502020204030204" pitchFamily="34" charset="0"/>
                <a:cs typeface="Arial" panose="020B0604020202020204" pitchFamily="34" charset="0"/>
              </a:rPr>
              <a:t>but the infection can spread from upper incisor teeth.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Infection occurs when it spreads in the area above the origin of the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Levator</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Anguli</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Oris</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and is directed toward the medial edge of the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Levator</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Labii</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Superioris</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The swelling is lateral to the nose leading to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obliteration of the nasolabial fold</a:t>
            </a:r>
            <a:r>
              <a:rPr lang="en-US" sz="2800" dirty="0">
                <a:effectLst/>
                <a:latin typeface="Arial" panose="020B0604020202020204" pitchFamily="34" charset="0"/>
                <a:ea typeface="Calibri" panose="020F0502020204030204" pitchFamily="34" charset="0"/>
                <a:cs typeface="Arial" panose="020B0604020202020204" pitchFamily="34" charset="0"/>
              </a:rPr>
              <a:t> and may lead to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periorbital cellulitis</a:t>
            </a:r>
            <a:r>
              <a:rPr lang="en-US" sz="2800" dirty="0">
                <a:effectLst/>
                <a:latin typeface="Arial" panose="020B0604020202020204" pitchFamily="34" charset="0"/>
                <a:ea typeface="Calibri" panose="020F0502020204030204" pitchFamily="34" charset="0"/>
                <a:cs typeface="Arial" panose="020B0604020202020204" pitchFamily="34" charset="0"/>
              </a:rPr>
              <a:t>, there is risk of cavernous sinus thrombosis.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spTree>
    <p:extLst>
      <p:ext uri="{BB962C8B-B14F-4D97-AF65-F5344CB8AC3E}">
        <p14:creationId xmlns:p14="http://schemas.microsoft.com/office/powerpoint/2010/main" val="320179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 y="-1"/>
            <a:ext cx="4517755" cy="6876000"/>
          </a:xfrm>
        </p:spPr>
      </p:pic>
      <p:sp>
        <p:nvSpPr>
          <p:cNvPr id="5" name="Rectangle 4"/>
          <p:cNvSpPr/>
          <p:nvPr/>
        </p:nvSpPr>
        <p:spPr>
          <a:xfrm>
            <a:off x="4828674" y="185808"/>
            <a:ext cx="7042484" cy="954107"/>
          </a:xfrm>
          <a:prstGeom prst="rect">
            <a:avLst/>
          </a:prstGeom>
        </p:spPr>
        <p:txBody>
          <a:bodyPr wrap="square">
            <a:spAutoFit/>
          </a:bodyPr>
          <a:lstStyle/>
          <a:p>
            <a:pPr algn="just"/>
            <a:r>
              <a:rPr lang="en-US" sz="2800" u="sng" dirty="0">
                <a:solidFill>
                  <a:srgbClr val="FFFF00"/>
                </a:solidFill>
                <a:latin typeface="Arial" panose="020B0604020202020204" pitchFamily="34" charset="0"/>
                <a:ea typeface="Calibri" panose="020F0502020204030204" pitchFamily="34" charset="0"/>
                <a:cs typeface="Arial" panose="020B0604020202020204" pitchFamily="34" charset="0"/>
              </a:rPr>
              <a:t>Site of incision and </a:t>
            </a:r>
            <a:r>
              <a:rPr lang="en-US" sz="2800" u="sng" dirty="0" smtClean="0">
                <a:solidFill>
                  <a:srgbClr val="FFFF00"/>
                </a:solidFill>
                <a:latin typeface="Arial" panose="020B0604020202020204" pitchFamily="34" charset="0"/>
                <a:ea typeface="Calibri" panose="020F0502020204030204" pitchFamily="34" charset="0"/>
                <a:cs typeface="Arial" panose="020B0604020202020204" pitchFamily="34" charset="0"/>
              </a:rPr>
              <a:t>drainage:</a:t>
            </a:r>
            <a:r>
              <a:rPr lang="en-US" sz="2800" dirty="0"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800" dirty="0">
                <a:solidFill>
                  <a:prstClr val="white"/>
                </a:solidFill>
                <a:latin typeface="Arial" panose="020B0604020202020204" pitchFamily="34" charset="0"/>
                <a:ea typeface="Calibri" panose="020F0502020204030204" pitchFamily="34" charset="0"/>
                <a:cs typeface="Arial" panose="020B0604020202020204" pitchFamily="34" charset="0"/>
              </a:rPr>
              <a:t>intraoral horizontal incision in the buccal vestibule. </a:t>
            </a:r>
            <a:endParaRPr lang="ar-IQ"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845" y="2446668"/>
            <a:ext cx="6296165" cy="3708000"/>
          </a:xfrm>
          <a:prstGeom prst="rect">
            <a:avLst/>
          </a:prstGeom>
        </p:spPr>
      </p:pic>
    </p:spTree>
    <p:extLst>
      <p:ext uri="{BB962C8B-B14F-4D97-AF65-F5344CB8AC3E}">
        <p14:creationId xmlns:p14="http://schemas.microsoft.com/office/powerpoint/2010/main" val="251913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622" y="194692"/>
            <a:ext cx="11641063" cy="6510908"/>
          </a:xfrm>
        </p:spPr>
        <p:txBody>
          <a:bodyPr>
            <a:normAutofit/>
          </a:bodyPr>
          <a:lstStyle/>
          <a:p>
            <a:pPr marL="342900" lvl="0" indent="-342900" algn="justLow" rtl="0">
              <a:lnSpc>
                <a:spcPct val="115000"/>
              </a:lnSpc>
              <a:spcAft>
                <a:spcPts val="0"/>
              </a:spcAft>
              <a:buFont typeface="+mj-lt"/>
              <a:buAutoNum type="arabicPeriod" startAt="3"/>
            </a:pPr>
            <a:r>
              <a:rPr lang="en-US" sz="2800" b="1"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Buccal space infections</a:t>
            </a:r>
            <a:r>
              <a:rPr lang="en-US" sz="2800"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lang="en-US" sz="1800" u="sng" dirty="0" smtClean="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0"/>
              </a:spcAft>
            </a:pPr>
            <a:r>
              <a:rPr lang="en-US" sz="2800" dirty="0" smtClean="0">
                <a:effectLst/>
                <a:latin typeface="Arial" panose="020B0604020202020204" pitchFamily="34" charset="0"/>
                <a:ea typeface="Calibri" panose="020F0502020204030204" pitchFamily="34" charset="0"/>
                <a:cs typeface="Arial" panose="020B0604020202020204" pitchFamily="34" charset="0"/>
              </a:rPr>
              <a:t>Infections </a:t>
            </a:r>
            <a:r>
              <a:rPr lang="en-US" sz="2800" dirty="0">
                <a:effectLst/>
                <a:latin typeface="Arial" panose="020B0604020202020204" pitchFamily="34" charset="0"/>
                <a:ea typeface="Calibri" panose="020F0502020204030204" pitchFamily="34" charset="0"/>
                <a:cs typeface="Arial" panose="020B0604020202020204" pitchFamily="34" charset="0"/>
              </a:rPr>
              <a:t>spread from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infected upper molar </a:t>
            </a:r>
            <a:r>
              <a:rPr lang="en-US" sz="2800" dirty="0">
                <a:effectLst/>
                <a:latin typeface="Arial" panose="020B0604020202020204" pitchFamily="34" charset="0"/>
                <a:ea typeface="Calibri" panose="020F0502020204030204" pitchFamily="34" charset="0"/>
                <a:cs typeface="Arial" panose="020B0604020202020204" pitchFamily="34" charset="0"/>
              </a:rPr>
              <a:t>teeth where it spreads </a:t>
            </a:r>
            <a:r>
              <a:rPr lang="en-US" sz="2800" dirty="0" err="1">
                <a:effectLst/>
                <a:latin typeface="Arial" panose="020B0604020202020204" pitchFamily="34" charset="0"/>
                <a:ea typeface="Calibri" panose="020F0502020204030204" pitchFamily="34" charset="0"/>
                <a:cs typeface="Arial" panose="020B0604020202020204" pitchFamily="34" charset="0"/>
              </a:rPr>
              <a:t>buccally</a:t>
            </a:r>
            <a:r>
              <a:rPr lang="en-US" sz="2800" dirty="0">
                <a:effectLst/>
                <a:latin typeface="Arial" panose="020B0604020202020204" pitchFamily="34" charset="0"/>
                <a:ea typeface="Calibri" panose="020F0502020204030204" pitchFamily="34" charset="0"/>
                <a:cs typeface="Arial" panose="020B0604020202020204" pitchFamily="34" charset="0"/>
              </a:rPr>
              <a:t> above the attachment of </a:t>
            </a:r>
            <a:r>
              <a:rPr lang="en-US" sz="2800" dirty="0" err="1">
                <a:effectLst/>
                <a:latin typeface="Arial" panose="020B0604020202020204" pitchFamily="34" charset="0"/>
                <a:ea typeface="Calibri" panose="020F0502020204030204" pitchFamily="34" charset="0"/>
                <a:cs typeface="Arial" panose="020B0604020202020204" pitchFamily="34" charset="0"/>
              </a:rPr>
              <a:t>Buccinator</a:t>
            </a:r>
            <a:r>
              <a:rPr lang="en-US" sz="2800" dirty="0">
                <a:effectLst/>
                <a:latin typeface="Arial" panose="020B0604020202020204" pitchFamily="34" charset="0"/>
                <a:ea typeface="Calibri" panose="020F0502020204030204" pitchFamily="34" charset="0"/>
                <a:cs typeface="Arial" panose="020B0604020202020204" pitchFamily="34" charset="0"/>
              </a:rPr>
              <a:t> muscle. This space is already discussed.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ar-IQ"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22" y="2445488"/>
            <a:ext cx="3078000" cy="410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167" y="2445488"/>
            <a:ext cx="3105000" cy="4140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675" y="2785728"/>
            <a:ext cx="4752000" cy="3564000"/>
          </a:xfrm>
          <a:prstGeom prst="rect">
            <a:avLst/>
          </a:prstGeom>
        </p:spPr>
      </p:pic>
    </p:spTree>
    <p:extLst>
      <p:ext uri="{BB962C8B-B14F-4D97-AF65-F5344CB8AC3E}">
        <p14:creationId xmlns:p14="http://schemas.microsoft.com/office/powerpoint/2010/main" val="875031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32" y="162231"/>
            <a:ext cx="11887200" cy="6563033"/>
          </a:xfrm>
        </p:spPr>
        <p:txBody>
          <a:bodyPr>
            <a:normAutofit/>
          </a:bodyPr>
          <a:lstStyle/>
          <a:p>
            <a:pPr marL="342900" lvl="0" indent="-342900" algn="just" rtl="0">
              <a:lnSpc>
                <a:spcPct val="115000"/>
              </a:lnSpc>
              <a:spcAft>
                <a:spcPts val="0"/>
              </a:spcAft>
              <a:buFont typeface="+mj-lt"/>
              <a:buAutoNum type="arabicPeriod" startAt="4"/>
            </a:pPr>
            <a:r>
              <a:rPr lang="en-US" sz="2800" b="1"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Sub periosteal </a:t>
            </a:r>
            <a:r>
              <a:rPr lang="en-US" sz="2800" b="1" u="sng" dirty="0">
                <a:solidFill>
                  <a:srgbClr val="92D050"/>
                </a:solidFill>
                <a:effectLst/>
                <a:latin typeface="Arial" panose="020B0604020202020204" pitchFamily="34" charset="0"/>
                <a:ea typeface="Calibri" panose="020F0502020204030204" pitchFamily="34" charset="0"/>
                <a:cs typeface="Arial" panose="020B0604020202020204" pitchFamily="34" charset="0"/>
              </a:rPr>
              <a:t>abscess in the </a:t>
            </a:r>
            <a:r>
              <a:rPr lang="en-US" sz="2800" b="1"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palate:</a:t>
            </a:r>
            <a:r>
              <a:rPr lang="en-US" sz="2800"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This potential space lies between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palatal </a:t>
            </a:r>
            <a:r>
              <a:rPr lang="en-US" sz="2800" dirty="0" err="1">
                <a:solidFill>
                  <a:srgbClr val="FFC000"/>
                </a:solidFill>
                <a:effectLst/>
                <a:latin typeface="Arial" panose="020B0604020202020204" pitchFamily="34" charset="0"/>
                <a:ea typeface="Calibri" panose="020F0502020204030204" pitchFamily="34" charset="0"/>
                <a:cs typeface="Arial" panose="020B0604020202020204" pitchFamily="34" charset="0"/>
              </a:rPr>
              <a:t>mucoperiosteum</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and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underlying bone</a:t>
            </a:r>
            <a:r>
              <a:rPr lang="en-US" sz="2800" dirty="0">
                <a:effectLst/>
                <a:latin typeface="Arial" panose="020B0604020202020204" pitchFamily="34" charset="0"/>
                <a:ea typeface="Calibri" panose="020F0502020204030204" pitchFamily="34" charset="0"/>
                <a:cs typeface="Arial" panose="020B0604020202020204" pitchFamily="34" charset="0"/>
              </a:rPr>
              <a:t>, the </a:t>
            </a:r>
            <a:r>
              <a:rPr lang="en-US" sz="2800" dirty="0" err="1">
                <a:effectLst/>
                <a:latin typeface="Arial" panose="020B0604020202020204" pitchFamily="34" charset="0"/>
                <a:ea typeface="Calibri" panose="020F0502020204030204" pitchFamily="34" charset="0"/>
                <a:cs typeface="Arial" panose="020B0604020202020204" pitchFamily="34" charset="0"/>
              </a:rPr>
              <a:t>mucoperiosteum</a:t>
            </a:r>
            <a:r>
              <a:rPr lang="en-US" sz="2800" dirty="0">
                <a:effectLst/>
                <a:latin typeface="Arial" panose="020B0604020202020204" pitchFamily="34" charset="0"/>
                <a:ea typeface="Calibri" panose="020F0502020204030204" pitchFamily="34" charset="0"/>
                <a:cs typeface="Arial" panose="020B0604020202020204" pitchFamily="34" charset="0"/>
              </a:rPr>
              <a:t> is strongly attached in the midline and at the gingival margin, pus may accumulate beneath the </a:t>
            </a:r>
            <a:r>
              <a:rPr lang="en-US" sz="2800" dirty="0" err="1">
                <a:effectLst/>
                <a:latin typeface="Arial" panose="020B0604020202020204" pitchFamily="34" charset="0"/>
                <a:ea typeface="Calibri" panose="020F0502020204030204" pitchFamily="34" charset="0"/>
                <a:cs typeface="Arial" panose="020B0604020202020204" pitchFamily="34" charset="0"/>
              </a:rPr>
              <a:t>mucoperiosteum</a:t>
            </a:r>
            <a:r>
              <a:rPr lang="en-US" sz="2800" dirty="0">
                <a:effectLst/>
                <a:latin typeface="Arial" panose="020B0604020202020204" pitchFamily="34" charset="0"/>
                <a:ea typeface="Calibri" panose="020F0502020204030204" pitchFamily="34" charset="0"/>
                <a:cs typeface="Arial" panose="020B0604020202020204" pitchFamily="34" charset="0"/>
              </a:rPr>
              <a:t> leading to its separation from the underlying bone.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ar-IQ"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779" y="3092617"/>
            <a:ext cx="4321763" cy="3492000"/>
          </a:xfrm>
          <a:prstGeom prst="rect">
            <a:avLst/>
          </a:prstGeom>
        </p:spPr>
      </p:pic>
    </p:spTree>
    <p:extLst>
      <p:ext uri="{BB962C8B-B14F-4D97-AF65-F5344CB8AC3E}">
        <p14:creationId xmlns:p14="http://schemas.microsoft.com/office/powerpoint/2010/main" val="286336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6255"/>
            <a:ext cx="11999494" cy="6475177"/>
          </a:xfrm>
        </p:spPr>
        <p:txBody>
          <a:bodyPr>
            <a:normAutofit/>
          </a:bodyPr>
          <a:lstStyle/>
          <a:p>
            <a:pPr algn="just" rtl="0">
              <a:lnSpc>
                <a:spcPct val="115000"/>
              </a:lnSpc>
              <a:spcAft>
                <a:spcPts val="0"/>
              </a:spcAft>
            </a:pP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Source of infection</a:t>
            </a:r>
            <a:r>
              <a:rPr lang="en-US" sz="28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a:t>
            </a:r>
            <a:r>
              <a:rPr lang="en-US" sz="2800" dirty="0" smtClean="0">
                <a:effectLst/>
                <a:latin typeface="Arial" panose="020B0604020202020204" pitchFamily="34" charset="0"/>
                <a:ea typeface="Calibri" panose="020F0502020204030204" pitchFamily="34" charset="0"/>
                <a:cs typeface="Arial" panose="020B0604020202020204" pitchFamily="34" charset="0"/>
              </a:rPr>
              <a:t>it </a:t>
            </a:r>
            <a:r>
              <a:rPr lang="en-US" sz="2800" dirty="0">
                <a:effectLst/>
                <a:latin typeface="Arial" panose="020B0604020202020204" pitchFamily="34" charset="0"/>
                <a:ea typeface="Calibri" panose="020F0502020204030204" pitchFamily="34" charset="0"/>
                <a:cs typeface="Arial" panose="020B0604020202020204" pitchFamily="34" charset="0"/>
              </a:rPr>
              <a:t>may spread from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apex of the lateral incisor </a:t>
            </a:r>
            <a:r>
              <a:rPr lang="en-US" sz="2800" dirty="0">
                <a:effectLst/>
                <a:latin typeface="Arial" panose="020B0604020202020204" pitchFamily="34" charset="0"/>
                <a:ea typeface="Calibri" panose="020F0502020204030204" pitchFamily="34" charset="0"/>
                <a:cs typeface="Arial" panose="020B0604020202020204" pitchFamily="34" charset="0"/>
              </a:rPr>
              <a:t>which is close to the palatal bone. Also infection can spread from the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palatal root of </a:t>
            </a:r>
            <a:r>
              <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multi-rooted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upper molars</a:t>
            </a:r>
            <a:r>
              <a:rPr lang="en-US" sz="2800" dirty="0">
                <a:effectLst/>
                <a:latin typeface="Arial" panose="020B0604020202020204" pitchFamily="34" charset="0"/>
                <a:ea typeface="Calibri" panose="020F0502020204030204" pitchFamily="34" charset="0"/>
                <a:cs typeface="Arial" panose="020B0604020202020204" pitchFamily="34" charset="0"/>
              </a:rPr>
              <a:t>. It can also originate from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palatal periodontal pocket. </a:t>
            </a:r>
            <a:endParaRPr lang="en-US" sz="1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The swelling causes palatal bulge between the gingival margin and the midline, confined to one side</a:t>
            </a:r>
            <a:r>
              <a:rPr lang="en-US" sz="2800" dirty="0" smtClean="0">
                <a:effectLst/>
                <a:latin typeface="Arial" panose="020B0604020202020204" pitchFamily="34" charset="0"/>
                <a:ea typeface="Calibri" panose="020F0502020204030204" pitchFamily="34" charset="0"/>
                <a:cs typeface="Arial" panose="020B0604020202020204" pitchFamily="34" charset="0"/>
              </a:rPr>
              <a:t>.</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0">
              <a:lnSpc>
                <a:spcPct val="115000"/>
              </a:lnSpc>
              <a:spcAft>
                <a:spcPts val="0"/>
              </a:spcAft>
            </a:pP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Site </a:t>
            </a:r>
            <a:r>
              <a:rPr lang="en-US" sz="2800" u="sng" dirty="0">
                <a:solidFill>
                  <a:srgbClr val="FFFF00"/>
                </a:solidFill>
                <a:effectLst/>
                <a:latin typeface="Arial" panose="020B0604020202020204" pitchFamily="34" charset="0"/>
                <a:ea typeface="Calibri" panose="020F0502020204030204" pitchFamily="34" charset="0"/>
                <a:cs typeface="Arial" panose="020B0604020202020204" pitchFamily="34" charset="0"/>
              </a:rPr>
              <a:t>of incision and </a:t>
            </a:r>
            <a:r>
              <a:rPr lang="en-US" sz="2800" u="sng"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drainage:</a:t>
            </a:r>
            <a:r>
              <a:rPr lang="en-US" sz="2800"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anteroposterior incision parallel to greater palatine vessels.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buNone/>
            </a:pP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869" y="4029075"/>
            <a:ext cx="3508518" cy="2628000"/>
          </a:xfrm>
          <a:prstGeom prst="rect">
            <a:avLst/>
          </a:prstGeom>
        </p:spPr>
      </p:pic>
    </p:spTree>
    <p:extLst>
      <p:ext uri="{BB962C8B-B14F-4D97-AF65-F5344CB8AC3E}">
        <p14:creationId xmlns:p14="http://schemas.microsoft.com/office/powerpoint/2010/main" val="3663886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52400"/>
            <a:ext cx="11607800" cy="6565900"/>
          </a:xfrm>
        </p:spPr>
        <p:txBody>
          <a:bodyPr>
            <a:noAutofit/>
          </a:bodyPr>
          <a:lstStyle/>
          <a:p>
            <a:pPr marL="342900" lvl="0" indent="-342900" algn="justLow" rtl="0">
              <a:lnSpc>
                <a:spcPct val="115000"/>
              </a:lnSpc>
              <a:spcAft>
                <a:spcPts val="0"/>
              </a:spcAft>
              <a:buFont typeface="+mj-lt"/>
              <a:buAutoNum type="arabicPeriod" startAt="5"/>
            </a:pPr>
            <a:r>
              <a:rPr lang="en-US" sz="2800" b="1" u="sng" dirty="0">
                <a:solidFill>
                  <a:srgbClr val="92D050"/>
                </a:solidFill>
                <a:effectLst/>
                <a:latin typeface="Arial" panose="020B0604020202020204" pitchFamily="34" charset="0"/>
                <a:ea typeface="Calibri" panose="020F0502020204030204" pitchFamily="34" charset="0"/>
                <a:cs typeface="Arial" panose="020B0604020202020204" pitchFamily="34" charset="0"/>
              </a:rPr>
              <a:t>Maxillary antrum </a:t>
            </a:r>
            <a:r>
              <a:rPr lang="en-US" sz="2800" b="1" u="sng"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a:t>
            </a:r>
            <a:endParaRPr lang="en-US" sz="2800" u="sng" dirty="0">
              <a:solidFill>
                <a:srgbClr val="92D050"/>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pPr>
            <a:r>
              <a:rPr lang="en-US" sz="2800" dirty="0">
                <a:effectLst/>
                <a:latin typeface="Arial" panose="020B0604020202020204" pitchFamily="34" charset="0"/>
                <a:ea typeface="Calibri" panose="020F0502020204030204" pitchFamily="34" charset="0"/>
                <a:cs typeface="Arial" panose="020B0604020202020204" pitchFamily="34" charset="0"/>
              </a:rPr>
              <a:t>Infection from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upper molars and less frequently premolars </a:t>
            </a:r>
            <a:r>
              <a:rPr lang="en-US" sz="2800" dirty="0">
                <a:effectLst/>
                <a:latin typeface="Arial" panose="020B0604020202020204" pitchFamily="34" charset="0"/>
                <a:ea typeface="Calibri" panose="020F0502020204030204" pitchFamily="34" charset="0"/>
                <a:cs typeface="Arial" panose="020B0604020202020204" pitchFamily="34" charset="0"/>
              </a:rPr>
              <a:t>may spread to the maxillary antrum, this depends on the size of the maxillary antrum and the length of the root.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pPr>
            <a:r>
              <a:rPr lang="en-US" sz="2800" dirty="0">
                <a:effectLst/>
                <a:latin typeface="Arial" panose="020B0604020202020204" pitchFamily="34" charset="0"/>
                <a:ea typeface="Calibri" panose="020F0502020204030204" pitchFamily="34" charset="0"/>
                <a:cs typeface="Arial" panose="020B0604020202020204" pitchFamily="34" charset="0"/>
              </a:rPr>
              <a:t>It causes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acute sinusitis </a:t>
            </a:r>
            <a:r>
              <a:rPr lang="en-US" sz="2800" dirty="0">
                <a:effectLst/>
                <a:latin typeface="Arial" panose="020B0604020202020204" pitchFamily="34" charset="0"/>
                <a:ea typeface="Calibri" panose="020F0502020204030204" pitchFamily="34" charset="0"/>
                <a:cs typeface="Arial" panose="020B0604020202020204" pitchFamily="34" charset="0"/>
              </a:rPr>
              <a:t>with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facial pain </a:t>
            </a:r>
            <a:r>
              <a:rPr lang="en-US" sz="2800" dirty="0">
                <a:effectLst/>
                <a:latin typeface="Arial" panose="020B0604020202020204" pitchFamily="34" charset="0"/>
                <a:ea typeface="Calibri" panose="020F0502020204030204" pitchFamily="34" charset="0"/>
                <a:cs typeface="Arial" panose="020B0604020202020204" pitchFamily="34" charset="0"/>
              </a:rPr>
              <a:t>that worsens on bending or leaning forward, the infection may lead a chronic course leading to mucosal thickening and polyps. </a:t>
            </a:r>
            <a:r>
              <a:rPr lang="en-US" sz="2800" dirty="0" err="1" smtClean="0">
                <a:solidFill>
                  <a:srgbClr val="FFC000"/>
                </a:solidFill>
                <a:effectLst/>
                <a:latin typeface="Arial" panose="020B0604020202020204" pitchFamily="34" charset="0"/>
                <a:ea typeface="Calibri" panose="020F0502020204030204" pitchFamily="34" charset="0"/>
                <a:cs typeface="Arial" panose="020B0604020202020204" pitchFamily="34" charset="0"/>
              </a:rPr>
              <a:t>Occipito</a:t>
            </a:r>
            <a:r>
              <a:rPr lang="en-US" sz="2800" dirty="0" smtClean="0">
                <a:solidFill>
                  <a:srgbClr val="FFC000"/>
                </a:solidFill>
                <a:effectLst/>
                <a:latin typeface="Arial" panose="020B0604020202020204" pitchFamily="34" charset="0"/>
                <a:ea typeface="Calibri" panose="020F0502020204030204" pitchFamily="34" charset="0"/>
                <a:cs typeface="Arial" panose="020B0604020202020204" pitchFamily="34" charset="0"/>
              </a:rPr>
              <a:t>-mental </a:t>
            </a:r>
            <a:r>
              <a:rPr lang="en-US" sz="2800" dirty="0">
                <a:solidFill>
                  <a:srgbClr val="FFC000"/>
                </a:solidFill>
                <a:effectLst/>
                <a:latin typeface="Arial" panose="020B0604020202020204" pitchFamily="34" charset="0"/>
                <a:ea typeface="Calibri" panose="020F0502020204030204" pitchFamily="34" charset="0"/>
                <a:cs typeface="Arial" panose="020B0604020202020204" pitchFamily="34" charset="0"/>
              </a:rPr>
              <a:t>radiograph </a:t>
            </a:r>
            <a:r>
              <a:rPr lang="en-US" sz="2800" dirty="0">
                <a:effectLst/>
                <a:latin typeface="Arial" panose="020B0604020202020204" pitchFamily="34" charset="0"/>
                <a:ea typeface="Calibri" panose="020F0502020204030204" pitchFamily="34" charset="0"/>
                <a:cs typeface="Arial" panose="020B0604020202020204" pitchFamily="34" charset="0"/>
              </a:rPr>
              <a:t>shows opaque maxillary sinus or fluid level.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571" y="4030404"/>
            <a:ext cx="3017272" cy="273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251" y="4030404"/>
            <a:ext cx="2834436" cy="2772000"/>
          </a:xfrm>
          <a:prstGeom prst="rect">
            <a:avLst/>
          </a:prstGeom>
        </p:spPr>
      </p:pic>
    </p:spTree>
    <p:extLst>
      <p:ext uri="{BB962C8B-B14F-4D97-AF65-F5344CB8AC3E}">
        <p14:creationId xmlns:p14="http://schemas.microsoft.com/office/powerpoint/2010/main" val="830298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2092</TotalTime>
  <Words>1555</Words>
  <Application>Microsoft Office PowerPoint</Application>
  <PresentationFormat>Widescreen</PresentationFormat>
  <Paragraphs>95</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Bookman Old Style</vt:lpstr>
      <vt:lpstr>Calibri</vt:lpstr>
      <vt:lpstr>Monotype Corsiva</vt:lpstr>
      <vt:lpstr>Rockwell</vt:lpstr>
      <vt:lpstr>Symbol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Dr.Najat</dc:creator>
  <cp:lastModifiedBy>Dr.Najat</cp:lastModifiedBy>
  <cp:revision>213</cp:revision>
  <dcterms:created xsi:type="dcterms:W3CDTF">2016-10-01T19:17:44Z</dcterms:created>
  <dcterms:modified xsi:type="dcterms:W3CDTF">2018-04-02T18:03:44Z</dcterms:modified>
</cp:coreProperties>
</file>