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301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defTabSz="914400">
              <a:defRPr b="1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rtl="1">
              <a:defRPr/>
            </a:lvl1pPr>
          </a:lstStyle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7.jpeg"/><Relationship Id="rId4" Type="http://schemas.openxmlformats.org/officeDocument/2006/relationships/image" Target="../media/image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8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9.jpeg"/><Relationship Id="rId4" Type="http://schemas.openxmlformats.org/officeDocument/2006/relationships/image" Target="../media/image9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Relationship Id="rId4" Type="http://schemas.openxmlformats.org/officeDocument/2006/relationships/image" Target="../media/image22.jpeg"/><Relationship Id="rId5" Type="http://schemas.openxmlformats.org/officeDocument/2006/relationships/image" Target="../media/image1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1371600" y="2286000"/>
            <a:ext cx="6705600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93192">
              <a:defRPr sz="6708">
                <a:ln w="1761">
                  <a:solidFill>
                    <a:srgbClr val="000000"/>
                  </a:solidFill>
                </a:ln>
                <a:solidFill>
                  <a:srgbClr val="99898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Spinal Injuries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67" name="Shape 67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Column</a:t>
            </a:r>
          </a:p>
        </p:txBody>
      </p:sp>
      <p:pic>
        <p:nvPicPr>
          <p:cNvPr id="68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ligaments2.jpg" descr="ligaments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600" y="4495800"/>
            <a:ext cx="25146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72" name="Shape 7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Column</a:t>
            </a:r>
          </a:p>
        </p:txBody>
      </p:sp>
      <p:pic>
        <p:nvPicPr>
          <p:cNvPr id="73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spine2.png" descr="spine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4495800"/>
            <a:ext cx="27432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77" name="Shape 77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Column</a:t>
            </a:r>
          </a:p>
        </p:txBody>
      </p:sp>
      <p:pic>
        <p:nvPicPr>
          <p:cNvPr id="78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atlas.jpg" descr="atl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2209800"/>
            <a:ext cx="2481263" cy="208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ver.jpg" descr="ve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6600" y="2209800"/>
            <a:ext cx="2514600" cy="208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vertebrae4.jpg" descr="vertebrae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3600" y="2209800"/>
            <a:ext cx="2743200" cy="209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ligaments1.jpg" descr="ligaments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600" y="4495800"/>
            <a:ext cx="2514600" cy="1976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ligaments2.jpg" descr="ligaments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6600" y="4495800"/>
            <a:ext cx="2514600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spine2.png" descr="spine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43600" y="4495800"/>
            <a:ext cx="27432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87" name="Shape 87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Cord </a:t>
            </a:r>
          </a:p>
        </p:txBody>
      </p:sp>
      <p:pic>
        <p:nvPicPr>
          <p:cNvPr id="88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tras section cord anatomy.jpg" descr="tras section cord anatomy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1400" y="1676400"/>
            <a:ext cx="5232400" cy="491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92" name="Shape 9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Cord </a:t>
            </a:r>
          </a:p>
        </p:txBody>
      </p:sp>
      <p:pic>
        <p:nvPicPr>
          <p:cNvPr id="93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spinal cord anatomy dome.jpg" descr="spinal cord anatomy dom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2133600"/>
            <a:ext cx="7391400" cy="4467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The Three columns</a:t>
            </a:r>
          </a:p>
        </p:txBody>
      </p:sp>
      <p:pic>
        <p:nvPicPr>
          <p:cNvPr id="97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v6c13c.jpg" descr="http://www.hawaii.edu/medicine/pediatrics/pemxray/v6c13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6350" y="1600200"/>
            <a:ext cx="4286250" cy="4827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28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What are the differences between UMN and LMN? (e.g., cauda equina vs. myelopathy)</a:t>
            </a:r>
          </a:p>
        </p:txBody>
      </p:sp>
      <p:pic>
        <p:nvPicPr>
          <p:cNvPr id="101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0" y="250825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Untitled-Scanned-01.jpg" descr="Untitled-Scanned-0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460625"/>
            <a:ext cx="8610600" cy="3178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32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    So to determine the level of injury?</a:t>
            </a:r>
          </a:p>
        </p:txBody>
      </p:sp>
      <p:pic>
        <p:nvPicPr>
          <p:cNvPr id="105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0" y="250825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body" idx="4294967295"/>
          </p:nvPr>
        </p:nvSpPr>
        <p:spPr>
          <a:xfrm>
            <a:off x="685800" y="1600199"/>
            <a:ext cx="7772400" cy="457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Motor level = the last level with at least 3/5 (against gravity) function</a:t>
            </a:r>
          </a:p>
          <a:p>
            <a:pPr lvl="2" marL="1143000" indent="-228600" rtl="0">
              <a:spcBef>
                <a:spcPts val="0"/>
              </a:spcBef>
              <a:defRPr b="1" sz="20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NB: this is the most important for clinical purposes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Sensory level = the last level with preserved sensation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Radiographic level = the level of fracture on plain XRays / CT scan / MRI</a:t>
            </a:r>
          </a:p>
          <a:p>
            <a:pPr lvl="1" marL="742950" indent="-285750" rtl="0">
              <a:spcBef>
                <a:spcPts val="0"/>
              </a:spcBef>
              <a:buChar char="•"/>
              <a:defRPr b="1" sz="24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NB: spine level does not correspond to spinal cord level below the cervical region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 idx="4294967295"/>
          </p:nvPr>
        </p:nvSpPr>
        <p:spPr>
          <a:xfrm>
            <a:off x="685800" y="228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32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High cervical injuries (C3 and above)</a:t>
            </a:r>
          </a:p>
        </p:txBody>
      </p:sp>
      <p:sp>
        <p:nvSpPr>
          <p:cNvPr id="109" name="Shape 109"/>
          <p:cNvSpPr/>
          <p:nvPr>
            <p:ph type="body" idx="4294967295"/>
          </p:nvPr>
        </p:nvSpPr>
        <p:spPr>
          <a:xfrm>
            <a:off x="685800" y="1600199"/>
            <a:ext cx="7772400" cy="457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Motor and sensory deficits involve the entire arms and legs 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Dependent on mechanical ventilation for breathing (diaphragm is innervated by C3-C5 levels)</a:t>
            </a:r>
          </a:p>
        </p:txBody>
      </p:sp>
      <p:sp>
        <p:nvSpPr>
          <p:cNvPr id="110" name="Shape 110"/>
          <p:cNvSpPr/>
          <p:nvPr/>
        </p:nvSpPr>
        <p:spPr>
          <a:xfrm>
            <a:off x="685800" y="1295400"/>
            <a:ext cx="76962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b="1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 idx="4294967295"/>
          </p:nvPr>
        </p:nvSpPr>
        <p:spPr>
          <a:xfrm>
            <a:off x="685800" y="228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32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Midcervical injuries (C3-C5)</a:t>
            </a:r>
          </a:p>
        </p:txBody>
      </p:sp>
      <p:sp>
        <p:nvSpPr>
          <p:cNvPr id="113" name="Shape 113"/>
          <p:cNvSpPr/>
          <p:nvPr>
            <p:ph type="body" idx="4294967295"/>
          </p:nvPr>
        </p:nvSpPr>
        <p:spPr>
          <a:xfrm>
            <a:off x="685800" y="1600199"/>
            <a:ext cx="7772400" cy="457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Varying degrees of diaphragm dysfunction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need ventilatory assistance in the acute phase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Shock</a:t>
            </a:r>
          </a:p>
        </p:txBody>
      </p:sp>
      <p:sp>
        <p:nvSpPr>
          <p:cNvPr id="114" name="Shape 114"/>
          <p:cNvSpPr/>
          <p:nvPr/>
        </p:nvSpPr>
        <p:spPr>
          <a:xfrm>
            <a:off x="685800" y="1295400"/>
            <a:ext cx="76962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b="1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horz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Objectives</a:t>
            </a:r>
          </a:p>
        </p:txBody>
      </p:sp>
      <p:sp>
        <p:nvSpPr>
          <p:cNvPr id="30" name="Shape 30"/>
          <p:cNvSpPr/>
          <p:nvPr>
            <p:ph type="body" idx="4294967295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sz="2800">
                <a:solidFill>
                  <a:srgbClr val="99FF99"/>
                </a:solidFill>
              </a:defRPr>
            </a:pPr>
            <a:r>
              <a:t>The ability to demonstrate knowledge of the following:</a:t>
            </a:r>
          </a:p>
          <a:p>
            <a:pPr rtl="0">
              <a:buChar char="•"/>
              <a:defRPr sz="2800">
                <a:solidFill>
                  <a:srgbClr val="99FF99"/>
                </a:solidFill>
              </a:defRPr>
            </a:pP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Basic anatomy of the spine.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Initial assessment and treatment of spinal injuries at the field.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Principle of spinal stability.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Understanding of neurologic syndromes caused by spinal trauma.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Management of Cauda equina syndrome.</a:t>
            </a:r>
          </a:p>
        </p:txBody>
      </p:sp>
      <p:pic>
        <p:nvPicPr>
          <p:cNvPr id="31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 idx="4294967295"/>
          </p:nvPr>
        </p:nvSpPr>
        <p:spPr>
          <a:xfrm>
            <a:off x="642937" y="-1"/>
            <a:ext cx="777240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32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What is the difference between spinal shock and neurogenic shock?</a:t>
            </a:r>
          </a:p>
        </p:txBody>
      </p:sp>
      <p:sp>
        <p:nvSpPr>
          <p:cNvPr id="117" name="Shape 117"/>
          <p:cNvSpPr/>
          <p:nvPr>
            <p:ph type="body" idx="4294967295"/>
          </p:nvPr>
        </p:nvSpPr>
        <p:spPr>
          <a:xfrm>
            <a:off x="685800" y="1600199"/>
            <a:ext cx="7772400" cy="457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685800" y="1295400"/>
            <a:ext cx="76962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b="1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aphicFrame>
        <p:nvGraphicFramePr>
          <p:cNvPr id="119" name="Table 119"/>
          <p:cNvGraphicFramePr/>
          <p:nvPr/>
        </p:nvGraphicFramePr>
        <p:xfrm>
          <a:off x="457200" y="1295400"/>
          <a:ext cx="8305800" cy="51831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92362"/>
                <a:gridCol w="2990850"/>
                <a:gridCol w="2922587"/>
              </a:tblGrid>
              <a:tr h="538162">
                <a:tc>
                  <a:txBody>
                    <a:bodyPr/>
                    <a:lstStyle/>
                    <a:p>
                      <a:pPr defTabSz="914400">
                        <a:def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721" marR="45721" marT="45721" marB="45721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Neurogenic </a:t>
                      </a:r>
                    </a:p>
                  </a:txBody>
                  <a:tcPr marL="45721" marR="45721" marT="45721" marB="45721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Hypovolemic </a:t>
                      </a:r>
                    </a:p>
                  </a:txBody>
                  <a:tcPr marL="45721" marR="45721" marT="45721" marB="45721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808080"/>
                    </a:solidFill>
                  </a:tcPr>
                </a:tc>
              </a:tr>
              <a:tr h="142557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Etiology </a:t>
                      </a:r>
                    </a:p>
                  </a:txBody>
                  <a:tcPr marL="45721" marR="45721" marT="45721" marB="45721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 of sympathetic outflow</a:t>
                      </a:r>
                    </a:p>
                  </a:txBody>
                  <a:tcPr marL="45721" marR="45721" marT="45721" marB="45721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 of blood volume</a:t>
                      </a:r>
                    </a:p>
                  </a:txBody>
                  <a:tcPr marL="45721" marR="45721" marT="45721" marB="45721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91281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Blood pressure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Hypotension 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Hypotension 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</a:tr>
              <a:tr h="53816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Heart rate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Bradycardia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Tachycardia 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</a:tr>
              <a:tr h="985837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Skin temperature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 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Cold 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</a:tr>
              <a:tr h="782637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Urine output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Normal 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 </a:t>
                      </a:r>
                    </a:p>
                  </a:txBody>
                  <a:tcPr marL="45721" marR="45721" marT="45721" marB="45721" anchor="t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horz"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 idx="4294967295"/>
          </p:nvPr>
        </p:nvSpPr>
        <p:spPr>
          <a:xfrm>
            <a:off x="685800" y="228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32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Low cervical injuries (C6-T1)</a:t>
            </a:r>
          </a:p>
        </p:txBody>
      </p:sp>
      <p:sp>
        <p:nvSpPr>
          <p:cNvPr id="122" name="Shape 122"/>
          <p:cNvSpPr/>
          <p:nvPr>
            <p:ph type="body" idx="4294967295"/>
          </p:nvPr>
        </p:nvSpPr>
        <p:spPr>
          <a:xfrm>
            <a:off x="685800" y="1600199"/>
            <a:ext cx="7772400" cy="457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Usually able to breathe, although occasionally cord swelling can lead to temporary C3-C5 involvement (need mechanical ventilation)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level can be determined by physical exam</a:t>
            </a:r>
          </a:p>
        </p:txBody>
      </p:sp>
      <p:sp>
        <p:nvSpPr>
          <p:cNvPr id="123" name="Shape 123"/>
          <p:cNvSpPr/>
          <p:nvPr/>
        </p:nvSpPr>
        <p:spPr>
          <a:xfrm>
            <a:off x="685800" y="1295400"/>
            <a:ext cx="76962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b="1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horz"/>
      </p:transition>
    </mc:Choice>
    <mc:Fallback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 idx="4294967295"/>
          </p:nvPr>
        </p:nvSpPr>
        <p:spPr>
          <a:xfrm>
            <a:off x="685800" y="228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32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So what do you expect with a cervical lesion?</a:t>
            </a:r>
          </a:p>
        </p:txBody>
      </p:sp>
      <p:sp>
        <p:nvSpPr>
          <p:cNvPr id="126" name="Shape 126"/>
          <p:cNvSpPr/>
          <p:nvPr>
            <p:ph type="body" idx="4294967295"/>
          </p:nvPr>
        </p:nvSpPr>
        <p:spPr>
          <a:xfrm>
            <a:off x="685800" y="1600199"/>
            <a:ext cx="7772400" cy="457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Quadriplegia or quadriparesis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Bowel/bladder retention (spastic)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Various degrees of breathing difficulties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Neurogenic and/or spinal shock</a:t>
            </a:r>
          </a:p>
        </p:txBody>
      </p:sp>
      <p:sp>
        <p:nvSpPr>
          <p:cNvPr id="127" name="Shape 127"/>
          <p:cNvSpPr/>
          <p:nvPr/>
        </p:nvSpPr>
        <p:spPr>
          <a:xfrm>
            <a:off x="685800" y="1295400"/>
            <a:ext cx="76962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b="1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horz"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 idx="4294967295"/>
          </p:nvPr>
        </p:nvSpPr>
        <p:spPr>
          <a:xfrm>
            <a:off x="685800" y="228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32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Thoracic injuries (T2-L1)</a:t>
            </a:r>
          </a:p>
        </p:txBody>
      </p:sp>
      <p:sp>
        <p:nvSpPr>
          <p:cNvPr id="130" name="Shape 130"/>
          <p:cNvSpPr/>
          <p:nvPr>
            <p:ph type="body" idx="4294967295"/>
          </p:nvPr>
        </p:nvSpPr>
        <p:spPr>
          <a:xfrm>
            <a:off x="685800" y="1600199"/>
            <a:ext cx="7772400" cy="457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Paraparesis or paraplegia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UMN (upper motor neuron) signs</a:t>
            </a:r>
          </a:p>
        </p:txBody>
      </p:sp>
      <p:sp>
        <p:nvSpPr>
          <p:cNvPr id="131" name="Shape 131"/>
          <p:cNvSpPr/>
          <p:nvPr/>
        </p:nvSpPr>
        <p:spPr>
          <a:xfrm>
            <a:off x="685800" y="1295400"/>
            <a:ext cx="76962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b="1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horz"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 idx="4294967295"/>
          </p:nvPr>
        </p:nvSpPr>
        <p:spPr>
          <a:xfrm>
            <a:off x="685800" y="228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3200">
                <a:solidFill>
                  <a:srgbClr val="F4FCA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Cauda equina injuries (L2 or below)</a:t>
            </a:r>
          </a:p>
        </p:txBody>
      </p:sp>
      <p:sp>
        <p:nvSpPr>
          <p:cNvPr id="134" name="Shape 134"/>
          <p:cNvSpPr/>
          <p:nvPr>
            <p:ph type="body" idx="4294967295"/>
          </p:nvPr>
        </p:nvSpPr>
        <p:spPr>
          <a:xfrm>
            <a:off x="685800" y="1600199"/>
            <a:ext cx="7772400" cy="4572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Paraparesis or paraplegia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LMN (lower motor neuron) signs</a:t>
            </a:r>
          </a:p>
          <a:p>
            <a:pPr rtl="0">
              <a:spcBef>
                <a:spcPts val="600"/>
              </a:spcBef>
              <a:buChar char="•"/>
              <a:defRPr b="1" sz="2800">
                <a:solidFill>
                  <a:srgbClr val="CC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Thigh flexion is almost always preserved to some degree</a:t>
            </a:r>
          </a:p>
        </p:txBody>
      </p:sp>
      <p:sp>
        <p:nvSpPr>
          <p:cNvPr id="135" name="Shape 135"/>
          <p:cNvSpPr/>
          <p:nvPr/>
        </p:nvSpPr>
        <p:spPr>
          <a:xfrm>
            <a:off x="685800" y="1295400"/>
            <a:ext cx="76962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b="1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horz"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Assessment</a:t>
            </a:r>
          </a:p>
        </p:txBody>
      </p:sp>
      <p:sp>
        <p:nvSpPr>
          <p:cNvPr id="138" name="Shape 138"/>
          <p:cNvSpPr/>
          <p:nvPr>
            <p:ph type="body" idx="4294967295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In cases of trauma, ABC…..</a:t>
            </a:r>
            <a:r>
              <a:t> must be assessed first and treated appropriately.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Patients should be examined with spinal collar until spinal pathology is excluded.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Careful log rolling keeping the head, neck and pelvis in line should be done to examine the spine properly.</a:t>
            </a:r>
          </a:p>
        </p:txBody>
      </p:sp>
      <p:pic>
        <p:nvPicPr>
          <p:cNvPr id="139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blinds dir="horz"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Assessment</a:t>
            </a:r>
          </a:p>
        </p:txBody>
      </p:sp>
      <p:sp>
        <p:nvSpPr>
          <p:cNvPr id="142" name="Shape 142"/>
          <p:cNvSpPr/>
          <p:nvPr>
            <p:ph type="body" idx="4294967295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Immobilization.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History: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Mechanism of injury: </a:t>
            </a:r>
          </a:p>
          <a:p>
            <a:pPr lvl="2" marL="1143000" indent="-228600" rtl="0">
              <a:spcBef>
                <a:spcPts val="0"/>
              </a:spcBef>
              <a:defRPr sz="2400">
                <a:solidFill>
                  <a:srgbClr val="99FF99"/>
                </a:solidFill>
              </a:defRPr>
            </a:pPr>
            <a:r>
              <a:t>compression, flexion, extension, distraction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Other injuries.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Seat belt.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Other causalities.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Physical examination: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Inspection, palpation.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Neurologic examination.</a:t>
            </a:r>
          </a:p>
        </p:txBody>
      </p:sp>
      <p:pic>
        <p:nvPicPr>
          <p:cNvPr id="143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Immobilization</a:t>
            </a:r>
          </a:p>
        </p:txBody>
      </p:sp>
      <p:pic>
        <p:nvPicPr>
          <p:cNvPr id="146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collar.jpg" descr="colla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2286000"/>
            <a:ext cx="1935163" cy="197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miamij.jpg" descr="miamij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" y="4419600"/>
            <a:ext cx="1903413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back board.jpg" descr="back boar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91387" y="2286000"/>
            <a:ext cx="1366838" cy="441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10FF5B.jpg" descr="http://127.0.0.1:1818/images/10FF5B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24200" y="2263775"/>
            <a:ext cx="3429000" cy="444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Neurologic </a:t>
            </a:r>
          </a:p>
        </p:txBody>
      </p:sp>
      <p:sp>
        <p:nvSpPr>
          <p:cNvPr id="153" name="Shape 153"/>
          <p:cNvSpPr/>
          <p:nvPr>
            <p:ph type="body" idx="4294967295"/>
          </p:nvPr>
        </p:nvSpPr>
        <p:spPr>
          <a:xfrm>
            <a:off x="457200" y="1600200"/>
            <a:ext cx="8458200" cy="48006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</p:spPr>
        <p:txBody>
          <a:bodyPr>
            <a:normAutofit fontScale="100000" lnSpcReduction="0"/>
          </a:bodyPr>
          <a:lstStyle/>
          <a:p>
            <a:pPr rtl="0">
              <a:spcBef>
                <a:spcPts val="900"/>
              </a:spcBef>
              <a:buChar char="•"/>
              <a:defRPr b="1" sz="40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Muscle Test</a:t>
            </a:r>
          </a:p>
          <a:p>
            <a:pPr rtl="0">
              <a:spcBef>
                <a:spcPts val="900"/>
              </a:spcBef>
              <a:buChar char="•"/>
              <a:defRPr b="1" sz="40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Sensory exam</a:t>
            </a:r>
          </a:p>
          <a:p>
            <a:pPr rtl="0">
              <a:spcBef>
                <a:spcPts val="900"/>
              </a:spcBef>
              <a:buSzTx/>
              <a:buNone/>
              <a:defRPr b="1" sz="40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0" sz="2000">
                <a:latin typeface="Bradley Hand ITC"/>
                <a:ea typeface="Bradley Hand ITC"/>
                <a:cs typeface="Bradley Hand ITC"/>
                <a:sym typeface="Bradley Hand ITC"/>
              </a:rPr>
              <a:t>  </a:t>
            </a:r>
            <a:r>
              <a:rPr b="0" sz="20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rPr>
              <a:t>light touch, Sharp dull discrimination, Vibration sense, Proprioception and two-point discrimination</a:t>
            </a:r>
            <a:endParaRPr>
              <a:solidFill>
                <a:schemeClr val="accent1"/>
              </a:solidFill>
            </a:endParaRPr>
          </a:p>
          <a:p>
            <a:pPr rtl="0">
              <a:spcBef>
                <a:spcPts val="900"/>
              </a:spcBef>
              <a:buChar char="•"/>
              <a:defRPr b="1" sz="40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Reflexes</a:t>
            </a:r>
          </a:p>
        </p:txBody>
      </p:sp>
      <p:pic>
        <p:nvPicPr>
          <p:cNvPr id="154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336675"/>
            <a:ext cx="7315200" cy="542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>
            <p:ph type="title" idx="4294967295"/>
          </p:nvPr>
        </p:nvSpPr>
        <p:spPr>
          <a:xfrm>
            <a:off x="4572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Asia Score: Brief Trauma Neurologic Survey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Epidemiology</a:t>
            </a:r>
          </a:p>
        </p:txBody>
      </p:sp>
      <p:sp>
        <p:nvSpPr>
          <p:cNvPr id="34" name="Shape 34"/>
          <p:cNvSpPr/>
          <p:nvPr>
            <p:ph type="body" idx="4294967295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15-20% multiple non-contiguous levels. 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10% involving the cervical spine.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90% involving thoracolumbar spine.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25% have neurologic deficit.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Age: mostly between 15-24 years.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Gender: mostly males (4:1).</a:t>
            </a:r>
          </a:p>
        </p:txBody>
      </p:sp>
      <p:pic>
        <p:nvPicPr>
          <p:cNvPr id="35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30622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3276600" y="771346"/>
            <a:ext cx="5715000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Level of Cord Injury determines level of function</a:t>
            </a:r>
          </a:p>
        </p:txBody>
      </p:sp>
      <p:sp>
        <p:nvSpPr>
          <p:cNvPr id="163" name="Shape 163"/>
          <p:cNvSpPr/>
          <p:nvPr>
            <p:ph type="title" idx="4294967295"/>
          </p:nvPr>
        </p:nvSpPr>
        <p:spPr>
          <a:xfrm>
            <a:off x="3200400" y="2438400"/>
            <a:ext cx="5715000" cy="19510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905255">
              <a:defRPr sz="4356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Prognosis for Recovery of spinal Cord Injury:</a:t>
            </a:r>
          </a:p>
        </p:txBody>
      </p:sp>
      <p:sp>
        <p:nvSpPr>
          <p:cNvPr id="164" name="Shape 164"/>
          <p:cNvSpPr/>
          <p:nvPr/>
        </p:nvSpPr>
        <p:spPr>
          <a:xfrm>
            <a:off x="3810000" y="4419600"/>
            <a:ext cx="4946239" cy="1961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800">
                <a:solidFill>
                  <a:srgbClr val="99FF99"/>
                </a:solidFill>
              </a:defRPr>
            </a:pPr>
            <a:r>
              <a:t>Poor prognosis for recovery if:</a:t>
            </a:r>
          </a:p>
          <a:p>
            <a:pPr defTabSz="457200">
              <a:defRPr sz="2800">
                <a:solidFill>
                  <a:srgbClr val="99FF99"/>
                </a:solidFill>
              </a:defRPr>
            </a:pPr>
          </a:p>
          <a:p>
            <a:pPr defTabSz="457200">
              <a:defRPr sz="2400">
                <a:solidFill>
                  <a:srgbClr val="99FF99"/>
                </a:solidFill>
              </a:defRPr>
            </a:pPr>
            <a:r>
              <a:t>	-pt arrives in shock</a:t>
            </a:r>
          </a:p>
          <a:p>
            <a:pPr defTabSz="457200">
              <a:defRPr sz="2400">
                <a:solidFill>
                  <a:srgbClr val="99FF99"/>
                </a:solidFill>
              </a:defRPr>
            </a:pPr>
            <a:r>
              <a:t>	-pt cannot breath</a:t>
            </a:r>
          </a:p>
          <a:p>
            <a:pPr defTabSz="457200">
              <a:defRPr sz="2400">
                <a:solidFill>
                  <a:srgbClr val="99FF99"/>
                </a:solidFill>
              </a:defRPr>
            </a:pPr>
            <a:r>
              <a:t>	-pt has a complete injury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Assessment</a:t>
            </a:r>
          </a:p>
        </p:txBody>
      </p:sp>
      <p:pic>
        <p:nvPicPr>
          <p:cNvPr id="167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457200" y="1600200"/>
            <a:ext cx="8229600" cy="52136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Severity of neurologic deficit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spcBef>
                <a:spcPts val="4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342900" indent="-342900" defTabSz="457200">
              <a:spcBef>
                <a:spcPts val="700"/>
              </a:spcBef>
              <a:defRPr b="1" sz="32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</a:t>
            </a:r>
            <a:r>
              <a:rPr b="0">
                <a:latin typeface="Bradley Hand ITC"/>
                <a:ea typeface="Bradley Hand ITC"/>
                <a:cs typeface="Bradley Hand ITC"/>
                <a:sym typeface="Bradley Hand ITC"/>
              </a:rPr>
              <a:t>Complete</a:t>
            </a:r>
            <a:endParaRPr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lvl="2" defTabSz="457200">
              <a:defRPr>
                <a:solidFill>
                  <a:srgbClr val="99FF99"/>
                </a:solidFill>
              </a:defRPr>
            </a:pPr>
            <a:r>
              <a:t>Flaccid paralysis below level of injury.</a:t>
            </a:r>
          </a:p>
          <a:p>
            <a:pPr lvl="2" defTabSz="457200">
              <a:defRPr>
                <a:solidFill>
                  <a:srgbClr val="99FF99"/>
                </a:solidFill>
              </a:defRPr>
            </a:pPr>
            <a:r>
              <a:t>May involve diaphragm if injury above C5.</a:t>
            </a:r>
          </a:p>
          <a:p>
            <a:pPr lvl="2" defTabSz="457200">
              <a:defRPr>
                <a:solidFill>
                  <a:srgbClr val="99FF99"/>
                </a:solidFill>
              </a:defRPr>
            </a:pPr>
            <a:r>
              <a:t>Sympathetic tone lost if fracture above T6.</a:t>
            </a: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  Incomplete </a:t>
            </a: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    </a:t>
            </a:r>
            <a:r>
              <a:rPr>
                <a:solidFill>
                  <a:srgbClr val="99FF99"/>
                </a:solidFill>
              </a:rPr>
              <a:t>? </a:t>
            </a:r>
            <a:r>
              <a:rPr>
                <a:solidFill>
                  <a:srgbClr val="99FF99"/>
                </a:solidFill>
                <a:latin typeface="Arial"/>
                <a:ea typeface="Arial"/>
                <a:cs typeface="Arial"/>
                <a:sym typeface="Arial"/>
              </a:rPr>
              <a:t>Any sensation.</a:t>
            </a:r>
            <a:endParaRPr>
              <a:solidFill>
                <a:srgbClr val="99FF99"/>
              </a:solidFill>
            </a:endParaRP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rgbClr val="99FF99"/>
                </a:solidFill>
              </a:defRPr>
            </a:pPr>
            <a:r>
              <a:t>             ? Sacral spairing.</a:t>
            </a: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Assessment</a:t>
            </a:r>
          </a:p>
        </p:txBody>
      </p:sp>
      <p:pic>
        <p:nvPicPr>
          <p:cNvPr id="171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57200" y="1600200"/>
            <a:ext cx="8229600" cy="65873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Severity of neurologic deficit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  Incomplete</a:t>
            </a: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	Central cord syndrome: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</a:t>
            </a: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    </a:t>
            </a:r>
          </a:p>
        </p:txBody>
      </p:sp>
      <p:sp>
        <p:nvSpPr>
          <p:cNvPr id="173" name="Shape 173"/>
          <p:cNvSpPr/>
          <p:nvPr/>
        </p:nvSpPr>
        <p:spPr>
          <a:xfrm>
            <a:off x="533400" y="2332037"/>
            <a:ext cx="8229600" cy="63160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endParaRPr>
              <a:solidFill>
                <a:schemeClr val="accent1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rgbClr val="99FF99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# Characterized by disproportionally (UL&gt;LL).</a:t>
            </a:r>
            <a:endParaRPr sz="2400"/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Mechanism: hyper-extension.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Occur with or without fractures.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Recovery: 50% regaining function.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Prognosis is fair.</a:t>
            </a: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pic>
        <p:nvPicPr>
          <p:cNvPr id="174" name="hyper ext.jpg" descr="hyper ex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0" y="4267200"/>
            <a:ext cx="2281238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362" y="1825969"/>
            <a:ext cx="2418170" cy="2032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20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  <p:bldP build="whole" bldLvl="1" animBg="1" rev="0" advAuto="0" spid="174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Assessment</a:t>
            </a:r>
          </a:p>
        </p:txBody>
      </p:sp>
      <p:pic>
        <p:nvPicPr>
          <p:cNvPr id="178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457200" y="1600200"/>
            <a:ext cx="8229600" cy="65873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Severity of neurologic deficit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  Incomplete</a:t>
            </a: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	Anterior cord syndrome: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</a:t>
            </a: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    </a:t>
            </a:r>
          </a:p>
        </p:txBody>
      </p:sp>
      <p:sp>
        <p:nvSpPr>
          <p:cNvPr id="180" name="Shape 180"/>
          <p:cNvSpPr/>
          <p:nvPr/>
        </p:nvSpPr>
        <p:spPr>
          <a:xfrm>
            <a:off x="457200" y="2286000"/>
            <a:ext cx="8229600" cy="70272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endParaRPr>
              <a:solidFill>
                <a:schemeClr val="accent1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rgbClr val="99FF99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# Characterized by loss of corticospinal and spinothalamic tract with preserved posterior column.</a:t>
            </a:r>
            <a:endParaRPr sz="2400"/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Mechanism: ischemia or infarction to spinal cord..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Common injury.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Recovery: 10%.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Prognosis is good if progressive recovery within 24hrs, absent SS after 24hrs protends a poor outcome.</a:t>
            </a: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pic>
        <p:nvPicPr>
          <p:cNvPr id="181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5300" y="1880443"/>
            <a:ext cx="1764457" cy="1764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Assessment</a:t>
            </a:r>
          </a:p>
        </p:txBody>
      </p:sp>
      <p:pic>
        <p:nvPicPr>
          <p:cNvPr id="184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457200" y="1600200"/>
            <a:ext cx="8229600" cy="65873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Severity of neurologic deficit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  Incomplete</a:t>
            </a: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	Brown-Sequard syndrome: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</a:t>
            </a: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    </a:t>
            </a:r>
          </a:p>
        </p:txBody>
      </p:sp>
      <p:sp>
        <p:nvSpPr>
          <p:cNvPr id="186" name="Shape 186"/>
          <p:cNvSpPr/>
          <p:nvPr/>
        </p:nvSpPr>
        <p:spPr>
          <a:xfrm>
            <a:off x="381000" y="2286000"/>
            <a:ext cx="8229600" cy="65253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endParaRPr>
              <a:solidFill>
                <a:schemeClr val="accent1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  <a:r>
              <a:rPr sz="2400">
                <a:solidFill>
                  <a:srgbClr val="99FF99"/>
                </a:solidFill>
                <a:latin typeface="Arial"/>
                <a:ea typeface="Arial"/>
                <a:cs typeface="Arial"/>
                <a:sym typeface="Arial"/>
              </a:rPr>
              <a:t># Characterized by hemicord injury with ipsilateral paralysis, loss of proprioception and fine touch, and contralateral temperature and pain loss.</a:t>
            </a:r>
            <a:endParaRPr sz="2400">
              <a:solidFill>
                <a:srgbClr val="99FF99"/>
              </a:solidFill>
            </a:endParaRP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Prognosis is good, with over 90% regaining of bowel and bladder function and ambulatory capacity.</a:t>
            </a: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pic>
        <p:nvPicPr>
          <p:cNvPr id="18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9575" y="2044240"/>
            <a:ext cx="2067998" cy="1665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Assessment</a:t>
            </a:r>
          </a:p>
        </p:txBody>
      </p:sp>
      <p:pic>
        <p:nvPicPr>
          <p:cNvPr id="190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457200" y="1600200"/>
            <a:ext cx="8229600" cy="65873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Severity of neurologic deficit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  Incomplete</a:t>
            </a: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	Conus Medullaris syndrome: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</a:t>
            </a: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    </a:t>
            </a:r>
          </a:p>
        </p:txBody>
      </p:sp>
      <p:sp>
        <p:nvSpPr>
          <p:cNvPr id="192" name="Shape 192"/>
          <p:cNvSpPr/>
          <p:nvPr/>
        </p:nvSpPr>
        <p:spPr>
          <a:xfrm>
            <a:off x="381000" y="2286000"/>
            <a:ext cx="8229600" cy="62428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endParaRPr>
              <a:solidFill>
                <a:schemeClr val="accent1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  <a:r>
              <a:rPr sz="2400">
                <a:solidFill>
                  <a:srgbClr val="99FF99"/>
                </a:solidFill>
                <a:latin typeface="Arial"/>
                <a:ea typeface="Arial"/>
                <a:cs typeface="Arial"/>
                <a:sym typeface="Arial"/>
              </a:rPr>
              <a:t># Seen in T12-L1 injuries.</a:t>
            </a:r>
            <a:endParaRPr sz="2400">
              <a:solidFill>
                <a:srgbClr val="99FF99"/>
              </a:solidFill>
            </a:endParaRP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Loss of voluntary bowel and bladder control with preserved lumbar root function.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Uncommon as pure lesion (mixed conus-cauda).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          </a:t>
            </a: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Assessment</a:t>
            </a:r>
          </a:p>
        </p:txBody>
      </p:sp>
      <p:pic>
        <p:nvPicPr>
          <p:cNvPr id="195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457200" y="1600200"/>
            <a:ext cx="8229600" cy="65873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Severity of neurologic deficit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  Incomplete</a:t>
            </a: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	Cauda Equina syndrome: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</a:t>
            </a: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    </a:t>
            </a:r>
          </a:p>
        </p:txBody>
      </p:sp>
      <p:sp>
        <p:nvSpPr>
          <p:cNvPr id="197" name="Shape 197"/>
          <p:cNvSpPr/>
          <p:nvPr/>
        </p:nvSpPr>
        <p:spPr>
          <a:xfrm>
            <a:off x="381000" y="2286000"/>
            <a:ext cx="8229600" cy="61697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7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endParaRPr>
              <a:solidFill>
                <a:schemeClr val="accent1"/>
              </a:solidFill>
              <a:latin typeface="Bradley Hand ITC"/>
              <a:ea typeface="Bradley Hand ITC"/>
              <a:cs typeface="Bradley Hand ITC"/>
              <a:sym typeface="Bradley Hand ITC"/>
            </a:endParaR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rgbClr val="99FF99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# Saddle anesthesia, urinary retention and stool incontinence.</a:t>
            </a:r>
            <a:endParaRPr sz="2400"/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99FF99"/>
                </a:solidFill>
              </a:defRPr>
            </a:pPr>
            <a:r>
              <a:t>          # </a:t>
            </a:r>
            <a:r>
              <a:t>Usually due to large central disc herniation rather than fracture</a:t>
            </a:r>
            <a:r>
              <a:t>.</a:t>
            </a:r>
          </a:p>
          <a:p>
            <a:pPr marL="342900" indent="-342900" defTabSz="457200"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          </a:t>
            </a:r>
          </a:p>
          <a:p>
            <a:pPr marL="342900" indent="-342900" defTabSz="457200">
              <a:spcBef>
                <a:spcPts val="600"/>
              </a:spcBef>
              <a:defRPr sz="28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</a:t>
            </a: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b="1" sz="3200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98" name="Shape 198"/>
          <p:cNvSpPr/>
          <p:nvPr/>
        </p:nvSpPr>
        <p:spPr>
          <a:xfrm>
            <a:off x="457200" y="4648200"/>
            <a:ext cx="8229600" cy="59232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		Nerve root deficit: </a:t>
            </a:r>
            <a:r>
              <a:rPr sz="2800">
                <a:solidFill>
                  <a:srgbClr val="99FF99"/>
                </a:solidFill>
                <a:latin typeface="Arial"/>
                <a:ea typeface="Arial"/>
                <a:cs typeface="Arial"/>
                <a:sym typeface="Arial"/>
              </a:rPr>
              <a:t>LMN</a:t>
            </a:r>
            <a:endParaRPr sz="2800">
              <a:solidFill>
                <a:srgbClr val="99FF99"/>
              </a:solidFill>
            </a:endParaR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4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</a:p>
          <a:p>
            <a:pPr marL="342900" indent="-342900" defTabSz="457200">
              <a:spcBef>
                <a:spcPts val="700"/>
              </a:spcBef>
              <a:defRPr sz="32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</a:t>
            </a:r>
          </a:p>
          <a:p>
            <a:pPr marL="342900" indent="-342900" defTabSz="457200">
              <a:spcBef>
                <a:spcPts val="400"/>
              </a:spcBef>
              <a:defRPr sz="20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body" idx="4294967295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Char char="•"/>
              <a:defRPr sz="2800">
                <a:solidFill>
                  <a:srgbClr val="FFFFFF"/>
                </a:solidFill>
              </a:defRPr>
            </a:pPr>
            <a:r>
              <a:t>Spinal Shock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Transient loss of spinal reflexes.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Lasts 24-72 hours.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</a:p>
          <a:p>
            <a:pPr rtl="0">
              <a:spcBef>
                <a:spcPts val="600"/>
              </a:spcBef>
              <a:buChar char="•"/>
              <a:defRPr sz="2800">
                <a:solidFill>
                  <a:srgbClr val="FFFFFF"/>
                </a:solidFill>
              </a:defRPr>
            </a:pPr>
            <a:r>
              <a:t>Neurogenic shock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Reduced tissue perfusion due to loss of sympathetic outflow and un-apposed vagal tone.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Peripheral vasodilatation (hypotension and bradycardia).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Rx: fluid resuscitation and vasopressors.</a:t>
            </a:r>
          </a:p>
        </p:txBody>
      </p:sp>
      <p:pic>
        <p:nvPicPr>
          <p:cNvPr id="201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DAEDEF"/>
                </a:solidFill>
              </a:defRPr>
            </a:pPr>
            <a:r>
              <a:t>X-rays: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Cervical: 3 views.</a:t>
            </a:r>
          </a:p>
          <a:p>
            <a:pPr lvl="2" marL="1143000" indent="-228600" rtl="0">
              <a:spcBef>
                <a:spcPts val="0"/>
              </a:spcBef>
              <a:defRPr sz="2400">
                <a:solidFill>
                  <a:srgbClr val="99FF99"/>
                </a:solidFill>
              </a:defRPr>
            </a:pPr>
            <a:r>
              <a:t>AP, lateral and open mouth.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Thoraco-lumbar: 2 views.</a:t>
            </a:r>
          </a:p>
          <a:p>
            <a:pPr lvl="2" marL="1143000" indent="-228600" rtl="0">
              <a:spcBef>
                <a:spcPts val="0"/>
              </a:spcBef>
              <a:defRPr sz="2400">
                <a:solidFill>
                  <a:srgbClr val="99FF99"/>
                </a:solidFill>
              </a:defRPr>
            </a:pPr>
            <a:r>
              <a:t>AP &amp; lateral.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Flexion-Extension views.</a:t>
            </a:r>
          </a:p>
          <a:p>
            <a:pPr rtl="0">
              <a:buChar char="•"/>
              <a:defRPr>
                <a:solidFill>
                  <a:srgbClr val="DAEDEF"/>
                </a:solidFill>
              </a:defRPr>
            </a:pPr>
            <a:r>
              <a:t>CT: </a:t>
            </a:r>
            <a:r>
              <a:rPr>
                <a:solidFill>
                  <a:srgbClr val="99FF99"/>
                </a:solidFill>
              </a:rPr>
              <a:t>best for bony anatomy.</a:t>
            </a:r>
            <a:endParaRPr>
              <a:solidFill>
                <a:srgbClr val="99FF99"/>
              </a:solidFill>
            </a:endParaRPr>
          </a:p>
          <a:p>
            <a:pPr rtl="0">
              <a:buChar char="•"/>
              <a:defRPr>
                <a:solidFill>
                  <a:srgbClr val="DAEDEF"/>
                </a:solidFill>
              </a:defRPr>
            </a:pPr>
            <a:r>
              <a:t>MRI: </a:t>
            </a:r>
            <a:r>
              <a:rPr>
                <a:solidFill>
                  <a:srgbClr val="99FF99"/>
                </a:solidFill>
              </a:rPr>
              <a:t>best to evaluate soft tissue.</a:t>
            </a:r>
          </a:p>
        </p:txBody>
      </p:sp>
      <p:sp>
        <p:nvSpPr>
          <p:cNvPr id="205" name="Shape 20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Imaging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DAEDEF"/>
                </a:solidFill>
              </a:defRPr>
            </a:pPr>
            <a:r>
              <a:t>Depends on: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Level of injury.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Degree and morphology of injury: </a:t>
            </a:r>
            <a:r>
              <a:rPr b="1" u="sng"/>
              <a:t>STABILITY</a:t>
            </a:r>
            <a:endParaRPr b="1" u="sng"/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Presence of neurologic deficit.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Other factors.</a:t>
            </a:r>
          </a:p>
        </p:txBody>
      </p:sp>
      <p:sp>
        <p:nvSpPr>
          <p:cNvPr id="209" name="Shape 20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Management of Spinal Injuries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Mechanism of Injury</a:t>
            </a:r>
          </a:p>
        </p:txBody>
      </p:sp>
      <p:sp>
        <p:nvSpPr>
          <p:cNvPr id="38" name="Shape 38"/>
          <p:cNvSpPr/>
          <p:nvPr>
            <p:ph type="body" idx="4294967295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>
                <a:alpha val="74996"/>
              </a:srgbClr>
            </a:outerShdw>
          </a:effectLst>
        </p:spPr>
        <p:txBody>
          <a:bodyPr>
            <a:normAutofit fontScale="100000" lnSpcReduction="0"/>
          </a:bodyPr>
          <a:lstStyle/>
          <a:p>
            <a:pPr rtl="0">
              <a:spcBef>
                <a:spcPts val="500"/>
              </a:spcBef>
              <a:buChar char="•"/>
              <a:defRPr sz="2400">
                <a:solidFill>
                  <a:srgbClr val="99FF99"/>
                </a:solidFill>
              </a:defRPr>
            </a:pPr>
            <a:r>
              <a:t>High energy trauma such as an MVA or fall from a height or a horse. </a:t>
            </a:r>
          </a:p>
          <a:p>
            <a:pPr rtl="0">
              <a:buChar char="•"/>
              <a:defRPr sz="2400">
                <a:solidFill>
                  <a:srgbClr val="99FF99"/>
                </a:solidFill>
              </a:defRPr>
            </a:pPr>
          </a:p>
          <a:p>
            <a:pPr lvl="1" marL="742950" indent="-285750" rtl="0">
              <a:spcBef>
                <a:spcPts val="0"/>
              </a:spcBef>
              <a:defRPr sz="1600">
                <a:solidFill>
                  <a:srgbClr val="99FF99"/>
                </a:solidFill>
              </a:defRPr>
            </a:pPr>
            <a:r>
              <a:t>MVA: 40-55%</a:t>
            </a:r>
          </a:p>
          <a:p>
            <a:pPr lvl="1" marL="742950" indent="-285750" rtl="0">
              <a:spcBef>
                <a:spcPts val="0"/>
              </a:spcBef>
              <a:defRPr sz="1600">
                <a:solidFill>
                  <a:srgbClr val="99FF99"/>
                </a:solidFill>
              </a:defRPr>
            </a:pPr>
            <a:r>
              <a:t>Falls: 20-30%</a:t>
            </a:r>
          </a:p>
          <a:p>
            <a:pPr lvl="1" marL="742950" indent="-285750" rtl="0">
              <a:spcBef>
                <a:spcPts val="0"/>
              </a:spcBef>
              <a:defRPr sz="1600">
                <a:solidFill>
                  <a:srgbClr val="99FF99"/>
                </a:solidFill>
              </a:defRPr>
            </a:pPr>
            <a:r>
              <a:t>Sports: 6-12%</a:t>
            </a:r>
          </a:p>
          <a:p>
            <a:pPr lvl="1" marL="742950" indent="-285750" rtl="0">
              <a:spcBef>
                <a:spcPts val="0"/>
              </a:spcBef>
              <a:defRPr sz="1600">
                <a:solidFill>
                  <a:srgbClr val="99FF99"/>
                </a:solidFill>
              </a:defRPr>
            </a:pPr>
            <a:r>
              <a:t>Others: 12-21%</a:t>
            </a:r>
          </a:p>
          <a:p>
            <a:pPr lvl="1" marL="742950" indent="-285750" rtl="0">
              <a:spcBef>
                <a:spcPts val="0"/>
              </a:spcBef>
              <a:defRPr sz="2000">
                <a:solidFill>
                  <a:srgbClr val="99FF99"/>
                </a:solidFill>
              </a:defRPr>
            </a:pPr>
          </a:p>
          <a:p>
            <a:pPr rtl="0">
              <a:spcBef>
                <a:spcPts val="500"/>
              </a:spcBef>
              <a:buChar char="•"/>
              <a:defRPr sz="2400">
                <a:solidFill>
                  <a:srgbClr val="99FF99"/>
                </a:solidFill>
              </a:defRPr>
            </a:pPr>
            <a:r>
              <a:t>Low energy trauma in a high risk patient (ie a patient with known spinal canal compromise such as ankylosing spondylitis, Osteoporosis or metatstatic vertebral lesions)</a:t>
            </a:r>
          </a:p>
          <a:p>
            <a:pPr rtl="0">
              <a:spcBef>
                <a:spcPts val="500"/>
              </a:spcBef>
              <a:buChar char="•"/>
              <a:defRPr sz="2400">
                <a:solidFill>
                  <a:srgbClr val="99FF99"/>
                </a:solidFill>
              </a:defRPr>
            </a:pPr>
            <a:r>
              <a:t>Penetrating trauma from gunshot or knives.</a:t>
            </a:r>
          </a:p>
        </p:txBody>
      </p:sp>
      <p:pic>
        <p:nvPicPr>
          <p:cNvPr id="39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DAEDEF"/>
                </a:solidFill>
              </a:defRPr>
            </a:pPr>
            <a:r>
              <a:t>Some general rules:</a:t>
            </a:r>
          </a:p>
          <a:p>
            <a:pPr lvl="1" marL="742950" indent="-285750" rtl="0">
              <a:spcBef>
                <a:spcPts val="0"/>
              </a:spcBef>
              <a:defRPr b="1" i="1" u="sng">
                <a:solidFill>
                  <a:srgbClr val="99FF99"/>
                </a:solidFill>
              </a:defRPr>
            </a:pPr>
            <a:r>
              <a:t>Stable</a:t>
            </a:r>
            <a:r>
              <a:rPr b="0" i="0" sz="2800" u="none"/>
              <a:t> injuries are usually treated </a:t>
            </a:r>
            <a:r>
              <a:rPr b="0" i="0" sz="2800"/>
              <a:t>conservatively.</a:t>
            </a:r>
            <a:endParaRPr sz="2800"/>
          </a:p>
          <a:p>
            <a:pPr lvl="1" marL="742950" indent="-285750" rtl="0">
              <a:spcBef>
                <a:spcPts val="0"/>
              </a:spcBef>
              <a:defRPr b="1" i="1" u="sng">
                <a:solidFill>
                  <a:srgbClr val="99FF99"/>
                </a:solidFill>
              </a:defRPr>
            </a:pPr>
            <a:r>
              <a:t>Unstable</a:t>
            </a:r>
            <a:r>
              <a:rPr b="0" i="0" sz="2800" u="none"/>
              <a:t> injuries usually require </a:t>
            </a:r>
            <a:r>
              <a:rPr b="0" i="0" sz="2800"/>
              <a:t>surgery.</a:t>
            </a:r>
            <a:endParaRPr sz="2800"/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Neurologic compression requires decompression.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Specific Injuries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Cervical spine fractures</a:t>
            </a:r>
          </a:p>
        </p:txBody>
      </p:sp>
      <p:sp>
        <p:nvSpPr>
          <p:cNvPr id="219" name="Shape 219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Descriptive: depends on mechanism of injury.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Flexion/extension.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Compression/distraction.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Shear.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Presence of subluxation/dislocation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SCI: 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high fracture results in quadriplegia.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Low fracture results in paraplegia.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Cervical spine fractures</a:t>
            </a:r>
          </a:p>
        </p:txBody>
      </p:sp>
      <p:pic>
        <p:nvPicPr>
          <p:cNvPr id="223" name="cspinealign-thumb1.png" descr="cspinealign-thumb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447800"/>
            <a:ext cx="2949575" cy="491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cspine-bifacet-thumb #.png" descr="cspine-bifacet-thumb #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8200" y="1447800"/>
            <a:ext cx="2925763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Thoraco-Lumbar fractures</a:t>
            </a:r>
          </a:p>
        </p:txBody>
      </p:sp>
      <p:sp>
        <p:nvSpPr>
          <p:cNvPr id="228" name="Shape 228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Spinal cord terminates at L1/2 disc in adult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L2/3 in a child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50% of injuries occur at Thoraco-lumbar junction.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Common fractures: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Wedge fracture (flexion/compression).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Burst (compression).</a:t>
            </a:r>
          </a:p>
          <a:p>
            <a:pPr lvl="1" marL="742950" indent="-285750" rtl="0">
              <a:spcBef>
                <a:spcPts val="0"/>
              </a:spcBef>
              <a:defRPr sz="2800">
                <a:solidFill>
                  <a:srgbClr val="99FF99"/>
                </a:solidFill>
              </a:defRPr>
            </a:pPr>
            <a:r>
              <a:t>Chance (flexion/distraction).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Wedge fracture</a:t>
            </a:r>
          </a:p>
        </p:txBody>
      </p:sp>
      <p:pic>
        <p:nvPicPr>
          <p:cNvPr id="232" name="Anteroposterior and lateral radiographs of an L1 .jpg" descr="Anteroposterior and lateral radiographs of an L1 ..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2057400"/>
            <a:ext cx="5378450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Burst fracture</a:t>
            </a:r>
          </a:p>
        </p:txBody>
      </p:sp>
      <p:pic>
        <p:nvPicPr>
          <p:cNvPr id="236" name="picrender.jpg" descr="http://www.ncbi.nlm.nih.gov/bookshelf/picrender.fcgi?book=spinalcord&amp;part=A282&amp;blobname=ch3f2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1905000"/>
            <a:ext cx="4143375" cy="3843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3287" y="1905000"/>
            <a:ext cx="2144713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6400800" y="5334000"/>
            <a:ext cx="457200" cy="38100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sx="100000" sy="100000" kx="0" ky="0" algn="b" rotWithShape="0" blurRad="63500" dist="23000" dir="5400000">
              <a:srgbClr val="808080">
                <a:alpha val="34997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Chance fracture</a:t>
            </a:r>
          </a:p>
        </p:txBody>
      </p:sp>
      <p:pic>
        <p:nvPicPr>
          <p:cNvPr id="24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1676400"/>
            <a:ext cx="4876800" cy="2563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.png"/>
          <p:cNvPicPr>
            <a:picLocks noChangeAspect="1"/>
          </p:cNvPicPr>
          <p:nvPr/>
        </p:nvPicPr>
        <p:blipFill>
          <a:blip r:embed="rId4">
            <a:extLst/>
          </a:blip>
          <a:srcRect l="18429" t="0" r="22184" b="0"/>
          <a:stretch>
            <a:fillRect/>
          </a:stretch>
        </p:blipFill>
        <p:spPr>
          <a:xfrm>
            <a:off x="6019800" y="1676400"/>
            <a:ext cx="2590801" cy="2560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13989"/>
          <a:stretch>
            <a:fillRect/>
          </a:stretch>
        </p:blipFill>
        <p:spPr>
          <a:xfrm>
            <a:off x="381000" y="4419600"/>
            <a:ext cx="2133600" cy="2341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Fracture dislocation</a:t>
            </a:r>
          </a:p>
        </p:txBody>
      </p:sp>
      <p:pic>
        <p:nvPicPr>
          <p:cNvPr id="248" name="spine complex.jpg" descr="spine complex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295400"/>
            <a:ext cx="3689350" cy="541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spine com CT.jpg" descr="spine com C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0600" y="2590800"/>
            <a:ext cx="4081463" cy="4095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16" presetID="4" grpId="2" fill="hold">
                                  <p:stCondLst>
                                    <p:cond delay="4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in)" transition="out">
                                      <p:cBhvr>
                                        <p:cTn id="9" dur="2000" fill="hold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  <p:bldP build="whole" bldLvl="1" animBg="1" rev="0" advAuto="0" spid="249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Pathologic fractures</a:t>
            </a:r>
          </a:p>
        </p:txBody>
      </p:sp>
      <p:sp>
        <p:nvSpPr>
          <p:cNvPr id="253" name="Shape 253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Low-energy fractures.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Osteoporotic is common.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Usually due to infection or tumor.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X-rays: “winking owl” sign.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42" name="Shape 4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Column</a:t>
            </a:r>
          </a:p>
        </p:txBody>
      </p:sp>
      <p:pic>
        <p:nvPicPr>
          <p:cNvPr id="43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46_VERTEBRAL_COLUMN.jpg" descr="P46_VERTEBRAL_COLUM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2362200"/>
            <a:ext cx="2895600" cy="426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Pathologic fractures</a:t>
            </a:r>
          </a:p>
        </p:txBody>
      </p:sp>
      <p:pic>
        <p:nvPicPr>
          <p:cNvPr id="25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1600200"/>
            <a:ext cx="4311650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qoct06_fig1_mag.jpg" descr="http://www.ejbjs.org/Image_Quiz/2006/oct06/iqoct06_fig1_ma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" y="1600200"/>
            <a:ext cx="3505200" cy="3776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600" y="5638800"/>
            <a:ext cx="1511300" cy="100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Cauda Equina Syndrome</a:t>
            </a:r>
          </a:p>
        </p:txBody>
      </p:sp>
      <p:sp>
        <p:nvSpPr>
          <p:cNvPr id="263" name="Shape 263"/>
          <p:cNvSpPr/>
          <p:nvPr>
            <p:ph type="body" idx="4294967295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A surgical emergency.</a:t>
            </a:r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Requires full neurologic examination </a:t>
            </a:r>
            <a:r>
              <a:rPr i="1" u="sng"/>
              <a:t>including rectal examination for anal tone.</a:t>
            </a:r>
            <a:endParaRPr i="1" u="sng"/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Investigations: X-rays initially, but </a:t>
            </a:r>
            <a:r>
              <a:rPr i="1"/>
              <a:t>MRI is mandatory as X-rays are usually unremarkable.</a:t>
            </a:r>
            <a:endParaRPr i="1"/>
          </a:p>
          <a:p>
            <a:pPr rtl="0">
              <a:buChar char="•"/>
              <a:defRPr>
                <a:solidFill>
                  <a:srgbClr val="99FF99"/>
                </a:solidFill>
              </a:defRPr>
            </a:pPr>
            <a:r>
              <a:t>Treatment: Emergency decompression-usually discectomy and wide laminectomy within 24 hours.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>
            <p:ph type="title" idx="4294967295"/>
          </p:nvPr>
        </p:nvSpPr>
        <p:spPr>
          <a:xfrm>
            <a:off x="381000" y="2285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Cauda Equina Syndrome</a:t>
            </a:r>
          </a:p>
        </p:txBody>
      </p:sp>
      <p:pic>
        <p:nvPicPr>
          <p:cNvPr id="26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1371600"/>
            <a:ext cx="4221163" cy="266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0" y="1441450"/>
            <a:ext cx="3482975" cy="4959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 idx="4294967295"/>
          </p:nvPr>
        </p:nvSpPr>
        <p:spPr>
          <a:xfrm>
            <a:off x="457200" y="2590800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66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Thank you</a:t>
            </a:r>
          </a:p>
        </p:txBody>
      </p:sp>
      <p:sp>
        <p:nvSpPr>
          <p:cNvPr id="271" name="Shape 271"/>
          <p:cNvSpPr/>
          <p:nvPr>
            <p:ph type="body" idx="4294967295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spcBef>
                <a:spcPts val="600"/>
              </a:spcBef>
              <a:buSzTx/>
              <a:buNone/>
              <a:defRPr sz="2800">
                <a:solidFill>
                  <a:schemeClr val="accent1"/>
                </a:solidFill>
                <a:latin typeface="Bradley Hand ITC"/>
                <a:ea typeface="Bradley Hand ITC"/>
                <a:cs typeface="Bradley Hand ITC"/>
                <a:sym typeface="Bradley Hand ITC"/>
              </a:defRPr>
            </a:pPr>
            <a:r>
              <a:t> </a:t>
            </a:r>
          </a:p>
          <a:p>
            <a:pPr rtl="0">
              <a:buSzTx/>
              <a:buNone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</a:t>
            </a:r>
          </a:p>
        </p:txBody>
      </p:sp>
      <p:pic>
        <p:nvPicPr>
          <p:cNvPr id="272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47" name="Shape 47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Column</a:t>
            </a:r>
          </a:p>
        </p:txBody>
      </p:sp>
      <p:pic>
        <p:nvPicPr>
          <p:cNvPr id="48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atlas.jpg" descr="atl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2209800"/>
            <a:ext cx="2481263" cy="2084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52" name="Shape 5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Column</a:t>
            </a:r>
          </a:p>
        </p:txBody>
      </p:sp>
      <p:pic>
        <p:nvPicPr>
          <p:cNvPr id="53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ver.jpg" descr="v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600" y="2209800"/>
            <a:ext cx="2514600" cy="2087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57" name="Shape 57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Column</a:t>
            </a:r>
          </a:p>
        </p:txBody>
      </p:sp>
      <p:pic>
        <p:nvPicPr>
          <p:cNvPr id="58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vertebrae4.jpg" descr="vertebrae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2209800"/>
            <a:ext cx="2743200" cy="209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A27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5400">
                <a:solidFill>
                  <a:srgbClr val="FFFFFF"/>
                </a:solidFill>
                <a:latin typeface="Castellar"/>
                <a:ea typeface="Castellar"/>
                <a:cs typeface="Castellar"/>
                <a:sym typeface="Castellar"/>
              </a:defRPr>
            </a:lvl1pPr>
          </a:lstStyle>
          <a:p>
            <a:pPr rtl="0">
              <a:defRPr/>
            </a:pPr>
            <a:r>
              <a:t>Anatomy</a:t>
            </a:r>
          </a:p>
        </p:txBody>
      </p:sp>
      <p:sp>
        <p:nvSpPr>
          <p:cNvPr id="62" name="Shape 62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har char="•"/>
              <a:defRPr b="1">
                <a:solidFill>
                  <a:srgbClr val="99FF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Spinal Column</a:t>
            </a:r>
          </a:p>
        </p:txBody>
      </p:sp>
      <p:pic>
        <p:nvPicPr>
          <p:cNvPr id="63" name="back veiw.jpg" descr="back veiw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0" y="152400"/>
            <a:ext cx="904875" cy="1190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ligaments1.jpg" descr="ligaments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4495800"/>
            <a:ext cx="2514600" cy="197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