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media/image1.jpeg" ContentType="image/jpeg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9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notesSlides/notesSlide1.xml" ContentType="application/vnd.openxmlformats-officedocument.presentationml.notesSlid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</p:sldIdLst>
  <p:sldSz cx="9144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News Gothic MT"/>
        <a:ea typeface="News Gothic MT"/>
        <a:cs typeface="News Gothic MT"/>
        <a:sym typeface="News Gothic M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BD6DF"/>
          </a:solidFill>
        </a:fill>
      </a:tcStyle>
    </a:wholeTbl>
    <a:band2H>
      <a:tcTxStyle b="def" i="def"/>
      <a:tcStyle>
        <a:tcBdr/>
        <a:fill>
          <a:solidFill>
            <a:srgbClr val="E7ECE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News Gothic MT"/>
          <a:ea typeface="News Gothic MT"/>
          <a:cs typeface="News Gothic MT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Times New Roman"/>
      </a:defRPr>
    </a:lvl9pPr>
  </p:notesStyle>
</p:notesMaster>
</file>

<file path=ppt/notesSlides/_rels/notesSlide1.xml.rels><?xml version="1.0" encoding="UTF-8" standalone="yes"?>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</Relationships>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/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07" name="Shape 207"/>
          <p:cNvSpPr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Primary microcephaly- due to familial and AD microcephaly, chromosomal syndromes</a:t>
            </a:r>
          </a:p>
          <a:p>
            <a:pPr/>
            <a:r>
              <a:t>Secondary microcephaly- noxious agents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>
            <a:off x="1328737" y="1295400"/>
            <a:ext cx="6486526" cy="3152775"/>
          </a:xfrm>
          <a:prstGeom prst="rect">
            <a:avLst/>
          </a:prstGeom>
          <a:ln w="3175">
            <a:solidFill>
              <a:srgbClr val="FFFFFF"/>
            </a:solidFill>
          </a:ln>
          <a:effectLst>
            <a:outerShdw sx="100000" sy="100000" kx="0" ky="0" algn="b" rotWithShape="0" blurRad="63500" dist="0" dir="0">
              <a:srgbClr val="808080">
                <a:alpha val="50000"/>
              </a:srgbClr>
            </a:outerShdw>
          </a:effectLst>
        </p:spPr>
        <p:txBody>
          <a:bodyPr lIns="45719" rIns="45719"/>
          <a:lstStyle/>
          <a:p>
            <a:pPr>
              <a:spcBef>
                <a:spcPts val="2000"/>
              </a:spcBef>
              <a:defRPr sz="3200">
                <a:solidFill>
                  <a:srgbClr val="595959"/>
                </a:solidFill>
              </a:defRPr>
            </a:pPr>
          </a:p>
        </p:txBody>
      </p:sp>
      <p:sp>
        <p:nvSpPr>
          <p:cNvPr id="26" name="Shape 2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/>
          <p:nvPr>
            <p:ph type="sldNum" sz="quarter" idx="2"/>
          </p:nvPr>
        </p:nvSpPr>
        <p:spPr>
          <a:xfrm>
            <a:off x="8417014" y="6158230"/>
            <a:ext cx="612687" cy="637541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rcRect l="0" t="0" r="0" b="0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457200" y="0"/>
            <a:ext cx="8229600" cy="14176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b"/>
          <a:lstStyle/>
          <a:p>
            <a:pPr/>
            <a:r>
              <a:t>Title Text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8275726" y="6139180"/>
            <a:ext cx="612687" cy="6375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3600"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</p:sldLayoutIdLst>
  <p:transition xmlns:p14="http://schemas.microsoft.com/office/powerpoint/2010/main" spd="med" advClick="1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600" u="none">
          <a:ln>
            <a:noFill/>
          </a:ln>
          <a:solidFill>
            <a:schemeClr val="accent1"/>
          </a:solidFill>
          <a:uFillTx/>
          <a:latin typeface="News Gothic MT"/>
          <a:ea typeface="News Gothic MT"/>
          <a:cs typeface="News Gothic MT"/>
          <a:sym typeface="News Gothic MT"/>
        </a:defRPr>
      </a:lvl9pPr>
    </p:titleStyle>
    <p:bodyStyle>
      <a:lvl1pPr marL="349250" marR="0" indent="-34925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1pPr>
      <a:lvl2pPr marL="716395" marR="0" indent="-367145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2pPr>
      <a:lvl3pPr marL="1024889" marR="0" indent="-339089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3pPr>
      <a:lvl4pPr marL="1362075" marR="0" indent="-393700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4pPr>
      <a:lvl5pPr marL="16404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●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5pPr>
      <a:lvl6pPr marL="20976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•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6pPr>
      <a:lvl7pPr marL="25548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•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7pPr>
      <a:lvl8pPr marL="30120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•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8pPr>
      <a:lvl9pPr marL="3469216" marR="0" indent="-376766" algn="l" defTabSz="914400" rtl="0" latinLnBrk="0">
        <a:lnSpc>
          <a:spcPct val="100000"/>
        </a:lnSpc>
        <a:spcBef>
          <a:spcPts val="2000"/>
        </a:spcBef>
        <a:spcAft>
          <a:spcPts val="0"/>
        </a:spcAft>
        <a:buClr>
          <a:srgbClr val="6FB7D7"/>
        </a:buClr>
        <a:buSzPct val="110000"/>
        <a:buFont typeface="Wingdings 2"/>
        <a:buChar char="•"/>
        <a:tabLst/>
        <a:defRPr b="0" baseline="0" cap="none" i="0" spc="0" strike="noStrike" sz="2400" u="none">
          <a:ln>
            <a:noFill/>
          </a:ln>
          <a:solidFill>
            <a:srgbClr val="595959"/>
          </a:solidFill>
          <a:uFillTx/>
          <a:latin typeface="News Gothic MT"/>
          <a:ea typeface="News Gothic MT"/>
          <a:cs typeface="News Gothic MT"/>
          <a:sym typeface="News Gothic MT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3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News Gothic M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3.xml"/></Relationships>
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Relationship Id="rId4" Type="http://schemas.openxmlformats.org/officeDocument/2006/relationships/image" Target="../media/image6.jpeg"/></Relationships>
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3" Type="http://schemas.openxmlformats.org/officeDocument/2006/relationships/image" Target="../media/image8.jpeg"/></Relationships>
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6" Type="http://schemas.openxmlformats.org/officeDocument/2006/relationships/image" Target="../media/image12.jpeg"/><Relationship Id="rId7" Type="http://schemas.openxmlformats.org/officeDocument/2006/relationships/image" Target="../media/image13.jpeg"/><Relationship Id="rId8" Type="http://schemas.openxmlformats.org/officeDocument/2006/relationships/image" Target="../media/image14.jpeg"/></Relationships>

</file>

<file path=ppt/slides/_rels/slide2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Relationship Id="rId3" Type="http://schemas.openxmlformats.org/officeDocument/2006/relationships/image" Target="../media/image16.jpeg"/><Relationship Id="rId4" Type="http://schemas.openxmlformats.org/officeDocument/2006/relationships/image" Target="../media/image17.jpeg"/></Relationships>

</file>

<file path=ppt/slides/_rels/slide2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2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eg"/></Relationships>

</file>

<file path=ppt/slides/_rels/slide3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/Relationships>

</file>

<file path=ppt/slides/_rels/slide3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3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/>
          <p:nvPr>
            <p:ph type="title" idx="4294967295"/>
          </p:nvPr>
        </p:nvSpPr>
        <p:spPr>
          <a:xfrm>
            <a:off x="1322387" y="1524000"/>
            <a:ext cx="6499226" cy="1725613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96111">
              <a:defRPr sz="4018"/>
            </a:lvl1pPr>
          </a:lstStyle>
          <a:p>
            <a:pPr/>
            <a:r>
              <a:t>Congenital Anomalies of the Central Nervous System</a:t>
            </a:r>
          </a:p>
        </p:txBody>
      </p:sp>
      <p:sp>
        <p:nvSpPr>
          <p:cNvPr id="43" name="Shape 43"/>
          <p:cNvSpPr/>
          <p:nvPr>
            <p:ph type="body" sz="half" idx="4294967295"/>
          </p:nvPr>
        </p:nvSpPr>
        <p:spPr>
          <a:xfrm>
            <a:off x="1600200" y="4876800"/>
            <a:ext cx="7213600" cy="1752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0" indent="0" algn="ctr">
              <a:buSzTx/>
              <a:buNone/>
              <a:defRPr b="1">
                <a:solidFill>
                  <a:srgbClr val="898989"/>
                </a:solidFill>
              </a:defRPr>
            </a:pPr>
            <a:r>
              <a:t>DR.HAYDER QATRAN</a:t>
            </a:r>
          </a:p>
          <a:p>
            <a:pPr marL="0" indent="0" algn="ctr">
              <a:buSzTx/>
              <a:buNone/>
              <a:defRPr b="1">
                <a:solidFill>
                  <a:srgbClr val="898989"/>
                </a:solidFill>
              </a:defRPr>
            </a:pPr>
            <a:r>
              <a:t>NEUROSURGERY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Spina Bifida Occulta</a:t>
            </a:r>
          </a:p>
        </p:txBody>
      </p:sp>
      <p:sp>
        <p:nvSpPr>
          <p:cNvPr id="72" name="Shape 72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</a:pPr>
            <a:r>
              <a:t>Midline defect of the vertebral bodies without protrusion of the SC or meninges</a:t>
            </a:r>
          </a:p>
          <a:p>
            <a:pPr>
              <a:lnSpc>
                <a:spcPct val="90000"/>
              </a:lnSpc>
            </a:pPr>
            <a:r>
              <a:t>May be asymptomatic without neuro signs</a:t>
            </a:r>
          </a:p>
          <a:p>
            <a:pPr>
              <a:lnSpc>
                <a:spcPct val="90000"/>
              </a:lnSpc>
            </a:pPr>
            <a:r>
              <a:t>In some, patches of hair, lipoma, discoloration of skin or dermal sinus may be present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Spina Bifida Occulta</a:t>
            </a:r>
          </a:p>
        </p:txBody>
      </p:sp>
      <p:sp>
        <p:nvSpPr>
          <p:cNvPr id="75" name="Shape 75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</a:pPr>
            <a:r>
              <a:t>Spine x-ray: defect in closure of the posterior vertebral arches and laminae, usually in L5 and S1</a:t>
            </a:r>
          </a:p>
          <a:p>
            <a:pPr>
              <a:lnSpc>
                <a:spcPct val="90000"/>
              </a:lnSpc>
            </a:pPr>
            <a:r>
              <a:t>May be associated with syringomyelia, diastematomyelia, and tethered cord</a:t>
            </a:r>
          </a:p>
          <a:p>
            <a:pPr>
              <a:lnSpc>
                <a:spcPct val="90000"/>
              </a:lnSpc>
            </a:pPr>
            <a:r>
              <a:t>Recurrent meningitis of occult origin  should prompt careful exam for  dermal sinus tract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Navarro4.jpeg" descr="Navarro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2250" y="598487"/>
            <a:ext cx="3733800" cy="2800351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hape 78"/>
          <p:cNvSpPr/>
          <p:nvPr/>
        </p:nvSpPr>
        <p:spPr>
          <a:xfrm>
            <a:off x="1219200" y="6370637"/>
            <a:ext cx="6934200" cy="1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79" name="Shape 79"/>
          <p:cNvSpPr/>
          <p:nvPr/>
        </p:nvSpPr>
        <p:spPr>
          <a:xfrm>
            <a:off x="1143000" y="6399212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80" name="Shape 80"/>
          <p:cNvSpPr/>
          <p:nvPr/>
        </p:nvSpPr>
        <p:spPr>
          <a:xfrm>
            <a:off x="2009775" y="6416675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81" name="Shape 81"/>
          <p:cNvSpPr/>
          <p:nvPr/>
        </p:nvSpPr>
        <p:spPr>
          <a:xfrm>
            <a:off x="2924175" y="6416675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82" name="Shape 82"/>
          <p:cNvSpPr/>
          <p:nvPr/>
        </p:nvSpPr>
        <p:spPr>
          <a:xfrm>
            <a:off x="3762375" y="6434137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83" name="Shape 83"/>
          <p:cNvSpPr/>
          <p:nvPr/>
        </p:nvSpPr>
        <p:spPr>
          <a:xfrm>
            <a:off x="4524375" y="6416675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84" name="Shape 84"/>
          <p:cNvSpPr/>
          <p:nvPr/>
        </p:nvSpPr>
        <p:spPr>
          <a:xfrm>
            <a:off x="5362575" y="6434137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85" name="Shape 85"/>
          <p:cNvSpPr/>
          <p:nvPr/>
        </p:nvSpPr>
        <p:spPr>
          <a:xfrm>
            <a:off x="6124575" y="6434137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86" name="Shape 86"/>
          <p:cNvSpPr/>
          <p:nvPr/>
        </p:nvSpPr>
        <p:spPr>
          <a:xfrm>
            <a:off x="7038975" y="6451600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87" name="Shape 87"/>
          <p:cNvSpPr/>
          <p:nvPr/>
        </p:nvSpPr>
        <p:spPr>
          <a:xfrm>
            <a:off x="7877175" y="6461125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88" name="Shape 88"/>
          <p:cNvSpPr/>
          <p:nvPr/>
        </p:nvSpPr>
        <p:spPr>
          <a:xfrm>
            <a:off x="1219200" y="6294437"/>
            <a:ext cx="0" cy="152401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89" name="Shape 89"/>
          <p:cNvSpPr/>
          <p:nvPr/>
        </p:nvSpPr>
        <p:spPr>
          <a:xfrm>
            <a:off x="3482975" y="6040437"/>
            <a:ext cx="2049721" cy="320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Gestational Age in Months</a:t>
            </a:r>
          </a:p>
        </p:txBody>
      </p:sp>
      <p:sp>
        <p:nvSpPr>
          <p:cNvPr id="90" name="Shape 90"/>
          <p:cNvSpPr/>
          <p:nvPr/>
        </p:nvSpPr>
        <p:spPr>
          <a:xfrm>
            <a:off x="8153400" y="6142037"/>
            <a:ext cx="0" cy="457201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91" name="Shape 91"/>
          <p:cNvSpPr/>
          <p:nvPr/>
        </p:nvSpPr>
        <p:spPr>
          <a:xfrm>
            <a:off x="8175625" y="6218237"/>
            <a:ext cx="885823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Postnatal</a:t>
            </a:r>
          </a:p>
        </p:txBody>
      </p:sp>
      <p:sp>
        <p:nvSpPr>
          <p:cNvPr id="92" name="Shape 92"/>
          <p:cNvSpPr/>
          <p:nvPr/>
        </p:nvSpPr>
        <p:spPr>
          <a:xfrm>
            <a:off x="1111250" y="5751512"/>
            <a:ext cx="1967345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Neurulation Period</a:t>
            </a:r>
          </a:p>
        </p:txBody>
      </p:sp>
      <p:sp>
        <p:nvSpPr>
          <p:cNvPr id="93" name="Shape 93"/>
          <p:cNvSpPr/>
          <p:nvPr/>
        </p:nvSpPr>
        <p:spPr>
          <a:xfrm>
            <a:off x="1568450" y="3732212"/>
            <a:ext cx="4038600" cy="1158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18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S. N., 2 mos old, female</a:t>
            </a:r>
          </a:p>
          <a:p>
            <a:pPr>
              <a:defRPr b="1" sz="18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b="1" sz="18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Marked obstructive Hydrocephalus</a:t>
            </a:r>
          </a:p>
          <a:p>
            <a:pPr>
              <a:defRPr b="1" sz="18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secondary to ARNOLD CHIARI II</a:t>
            </a:r>
          </a:p>
        </p:txBody>
      </p:sp>
      <p:pic>
        <p:nvPicPr>
          <p:cNvPr id="94" name="navarro_01.jpg" descr="navarro_01"/>
          <p:cNvPicPr>
            <a:picLocks noChangeAspect="1"/>
          </p:cNvPicPr>
          <p:nvPr/>
        </p:nvPicPr>
        <p:blipFill>
          <a:blip r:embed="rId3">
            <a:extLst/>
          </a:blip>
          <a:srcRect l="10417" t="7986" r="4167" b="0"/>
          <a:stretch>
            <a:fillRect/>
          </a:stretch>
        </p:blipFill>
        <p:spPr>
          <a:xfrm>
            <a:off x="5683249" y="503237"/>
            <a:ext cx="3276601" cy="2762251"/>
          </a:xfrm>
          <a:prstGeom prst="rect">
            <a:avLst/>
          </a:prstGeom>
          <a:ln w="12700">
            <a:miter lim="400000"/>
          </a:ln>
        </p:spPr>
      </p:pic>
      <p:pic>
        <p:nvPicPr>
          <p:cNvPr id="95" name="navarro_02.jpg" descr="navarro_02"/>
          <p:cNvPicPr>
            <a:picLocks noChangeAspect="1"/>
          </p:cNvPicPr>
          <p:nvPr/>
        </p:nvPicPr>
        <p:blipFill>
          <a:blip r:embed="rId4">
            <a:extLst/>
          </a:blip>
          <a:srcRect l="7316" t="8728" r="0" b="3999"/>
          <a:stretch>
            <a:fillRect/>
          </a:stretch>
        </p:blipFill>
        <p:spPr>
          <a:xfrm>
            <a:off x="5683249" y="3322637"/>
            <a:ext cx="3276601" cy="2586038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Shape 96"/>
          <p:cNvSpPr/>
          <p:nvPr/>
        </p:nvSpPr>
        <p:spPr>
          <a:xfrm flipV="1">
            <a:off x="1295400" y="6172200"/>
            <a:ext cx="0" cy="228600"/>
          </a:xfrm>
          <a:prstGeom prst="line">
            <a:avLst/>
          </a:prstGeom>
          <a:ln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type="title" idx="4294967295"/>
          </p:nvPr>
        </p:nvSpPr>
        <p:spPr>
          <a:xfrm>
            <a:off x="549275" y="571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Meningocoele</a:t>
            </a:r>
          </a:p>
        </p:txBody>
      </p:sp>
      <p:sp>
        <p:nvSpPr>
          <p:cNvPr id="99" name="Shape 99"/>
          <p:cNvSpPr/>
          <p:nvPr>
            <p:ph type="body" idx="4294967295"/>
          </p:nvPr>
        </p:nvSpPr>
        <p:spPr>
          <a:xfrm>
            <a:off x="1257300" y="1981200"/>
            <a:ext cx="7772400" cy="4876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Formed when the meninges herniate through a defect in the posterior vertebral arches</a:t>
            </a:r>
          </a:p>
          <a:p>
            <a:pPr/>
            <a:r>
              <a:t>SC may be normal, or may present with tethering, syringomyelia, or diastematomyelia</a:t>
            </a:r>
          </a:p>
          <a:p>
            <a:pPr/>
            <a:r>
              <a:t>A fluctuant mass that may transilluminate along the vertebral  column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Meningocoele</a:t>
            </a:r>
          </a:p>
        </p:txBody>
      </p:sp>
      <p:sp>
        <p:nvSpPr>
          <p:cNvPr id="102" name="Shape 102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</a:pPr>
            <a:r>
              <a:t>Dxtic: plain x-ray, u/s, MRI for the spine, CT of the head to R/O(role out) HCP (hydrocephalous)</a:t>
            </a:r>
          </a:p>
          <a:p>
            <a:pPr>
              <a:lnSpc>
                <a:spcPct val="90000"/>
              </a:lnSpc>
            </a:pPr>
            <a:r>
              <a:t>Txtic: Asymptomatic children with Normal neuro findings and full-thickness skin may have surgery delayed.</a:t>
            </a:r>
          </a:p>
          <a:p>
            <a:pPr>
              <a:lnSpc>
                <a:spcPct val="90000"/>
              </a:lnSpc>
              <a:buSzTx/>
              <a:buNone/>
            </a:pPr>
            <a:r>
              <a:t>   Patients with leaking  CSF or a thin skin covering should undergo immediate repair to prevent meningitis.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Meningocoele</a:t>
            </a:r>
          </a:p>
        </p:txBody>
      </p:sp>
      <p:sp>
        <p:nvSpPr>
          <p:cNvPr id="105" name="Shape 105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</a:pPr>
            <a:r>
              <a:t>Anterior meningocoele may project into the pelvis through a defect in the sacrum causing symptoms of constipation and bladder dysfunction</a:t>
            </a:r>
          </a:p>
          <a:p>
            <a:pPr>
              <a:lnSpc>
                <a:spcPct val="90000"/>
              </a:lnSpc>
            </a:pPr>
            <a:r>
              <a:t>Female patients may have associated anomalies of  the genital tract (rectovaginal fistula, vaginal septa)</a:t>
            </a:r>
          </a:p>
          <a:p>
            <a:pPr>
              <a:lnSpc>
                <a:spcPct val="90000"/>
              </a:lnSpc>
            </a:pPr>
            <a:r>
              <a:t>Dxtic: plain x-ray, CT, MRI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Myelomeningocoele</a:t>
            </a:r>
          </a:p>
        </p:txBody>
      </p:sp>
      <p:sp>
        <p:nvSpPr>
          <p:cNvPr id="108" name="Shape 108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14325" indent="-314325" defTabSz="822959">
              <a:lnSpc>
                <a:spcPct val="90000"/>
              </a:lnSpc>
              <a:spcBef>
                <a:spcPts val="1800"/>
              </a:spcBef>
              <a:defRPr sz="2520"/>
            </a:pPr>
            <a:r>
              <a:t>Most severe form of dysraphism involving the vertebral column with an incidence of </a:t>
            </a:r>
            <a:r>
              <a:rPr>
                <a:latin typeface="Symbol"/>
                <a:ea typeface="Symbol"/>
                <a:cs typeface="Symbol"/>
                <a:sym typeface="Symbol"/>
              </a:rPr>
              <a:t>∼</a:t>
            </a:r>
            <a:r>
              <a:t>1/4000 LB</a:t>
            </a:r>
          </a:p>
          <a:p>
            <a:pPr marL="314325" indent="-314325" defTabSz="822959">
              <a:lnSpc>
                <a:spcPct val="90000"/>
              </a:lnSpc>
              <a:spcBef>
                <a:spcPts val="1800"/>
              </a:spcBef>
              <a:defRPr sz="2520"/>
            </a:pPr>
            <a:r>
              <a:t>Risk of recurrence after one affected child increases to 3-4% and increases to ~10% with 2 previous abnormal pregnancies</a:t>
            </a:r>
          </a:p>
          <a:p>
            <a:pPr marL="314325" indent="-314325" defTabSz="822959">
              <a:lnSpc>
                <a:spcPct val="90000"/>
              </a:lnSpc>
              <a:spcBef>
                <a:spcPts val="1800"/>
              </a:spcBef>
              <a:defRPr sz="2520"/>
            </a:pPr>
            <a:r>
              <a:t>Certain drugs that antagonize folic acid ( AEDs: tegretol, phynitoin,primidone) increase the risk of myelomeningocoele</a:t>
            </a:r>
          </a:p>
          <a:p>
            <a:pPr marL="314325" indent="-314325" defTabSz="822959">
              <a:lnSpc>
                <a:spcPct val="90000"/>
              </a:lnSpc>
              <a:spcBef>
                <a:spcPts val="1800"/>
              </a:spcBef>
              <a:defRPr sz="2520"/>
            </a:pPr>
            <a:r>
              <a:t>Valproic acid(depakine) cause NT defects in ~1-2% of pregnancies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Myelomeningocoele</a:t>
            </a:r>
          </a:p>
        </p:txBody>
      </p:sp>
      <p:sp>
        <p:nvSpPr>
          <p:cNvPr id="111" name="Shape 111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5757" indent="-345757" defTabSz="905255">
              <a:lnSpc>
                <a:spcPct val="90000"/>
              </a:lnSpc>
              <a:spcBef>
                <a:spcPts val="1900"/>
              </a:spcBef>
              <a:defRPr sz="2772"/>
            </a:pPr>
            <a:r>
              <a:t>May be located anywhere along the neuraxis but the LS (lumbo-sacral) region accounts for 75% of the cases</a:t>
            </a:r>
          </a:p>
          <a:p>
            <a:pPr marL="345757" indent="-345757" defTabSz="905255">
              <a:lnSpc>
                <a:spcPct val="90000"/>
              </a:lnSpc>
              <a:spcBef>
                <a:spcPts val="1900"/>
              </a:spcBef>
              <a:defRPr sz="2772"/>
            </a:pPr>
            <a:r>
              <a:t>Extent and degree of the neuro deficit depend on the location (more high up more damage)</a:t>
            </a:r>
          </a:p>
          <a:p>
            <a:pPr marL="345757" indent="-345757" defTabSz="905255">
              <a:lnSpc>
                <a:spcPct val="90000"/>
              </a:lnSpc>
              <a:spcBef>
                <a:spcPts val="1900"/>
              </a:spcBef>
              <a:defRPr sz="2772"/>
            </a:pPr>
            <a:r>
              <a:t> flaccid paralysis, absent DTRs(deep tendon reflexes), sensory deficit below the affected level,  postural abnormality of the LE (clubfeet, subluxation of the hips), constant urinary dribbling and a relaxed anal sphincter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Myelomeningocoele</a:t>
            </a:r>
          </a:p>
        </p:txBody>
      </p:sp>
      <p:sp>
        <p:nvSpPr>
          <p:cNvPr id="114" name="Shape 114"/>
          <p:cNvSpPr/>
          <p:nvPr>
            <p:ph type="body" idx="4294967295"/>
          </p:nvPr>
        </p:nvSpPr>
        <p:spPr>
          <a:xfrm>
            <a:off x="1371600" y="19050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5757" indent="-345757" defTabSz="905255">
              <a:lnSpc>
                <a:spcPct val="90000"/>
              </a:lnSpc>
              <a:spcBef>
                <a:spcPts val="1900"/>
              </a:spcBef>
              <a:defRPr sz="2772"/>
            </a:pPr>
            <a:r>
              <a:t>HCP (hydrocephalous) in association with a type II Chiari defect develops in at least 80% with myelomeningocoele</a:t>
            </a:r>
          </a:p>
          <a:p>
            <a:pPr marL="345757" indent="-345757" defTabSz="905255">
              <a:lnSpc>
                <a:spcPct val="90000"/>
              </a:lnSpc>
              <a:spcBef>
                <a:spcPts val="1900"/>
              </a:spcBef>
              <a:defRPr sz="2772"/>
            </a:pPr>
            <a:r>
              <a:t>Infants with HCP and Chiari II develop symptoms of hindbrain dysfunction: difficulty feeding, choking, stridor, apnea, VC paralysis, pooling of secretions, spasticity of UEs</a:t>
            </a:r>
          </a:p>
          <a:p>
            <a:pPr marL="345757" indent="-345757" defTabSz="905255">
              <a:lnSpc>
                <a:spcPct val="90000"/>
              </a:lnSpc>
              <a:spcBef>
                <a:spcPts val="1900"/>
              </a:spcBef>
              <a:defRPr i="1" sz="2772"/>
            </a:pPr>
            <a:r>
              <a:t>Chiari crisis</a:t>
            </a:r>
            <a:r>
              <a:rPr i="0"/>
              <a:t> is due to downward herniation of the medulla and cerebellar tonsils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Myelomeningocoele</a:t>
            </a:r>
          </a:p>
        </p:txBody>
      </p:sp>
      <p:sp>
        <p:nvSpPr>
          <p:cNvPr id="117" name="Shape 117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35279" indent="-335279" defTabSz="877823">
              <a:lnSpc>
                <a:spcPct val="90000"/>
              </a:lnSpc>
              <a:spcBef>
                <a:spcPts val="1900"/>
              </a:spcBef>
              <a:defRPr sz="2688"/>
            </a:pPr>
            <a:r>
              <a:t>Requires a multidisciplinary approach: surgeon, therapist, pediatrician</a:t>
            </a:r>
          </a:p>
          <a:p>
            <a:pPr marL="335279" indent="-335279" defTabSz="877823">
              <a:lnSpc>
                <a:spcPct val="90000"/>
              </a:lnSpc>
              <a:spcBef>
                <a:spcPts val="1900"/>
              </a:spcBef>
              <a:defRPr sz="2688"/>
            </a:pPr>
            <a:r>
              <a:t>Surgery: repair and shunting; orthopedic procedure, urologic evaluation</a:t>
            </a:r>
          </a:p>
          <a:p>
            <a:pPr marL="335279" indent="-335279" defTabSz="877823">
              <a:lnSpc>
                <a:spcPct val="90000"/>
              </a:lnSpc>
              <a:spcBef>
                <a:spcPts val="1900"/>
              </a:spcBef>
              <a:defRPr sz="2688"/>
            </a:pPr>
            <a:r>
              <a:t>GUT: regular catheterization to prevent UTI and reflux leading to PN (pyeloniphritis) and hydronephrosis, urine cult, serum electrolytes, creatinine, renal scan, IV pyelogram, U/s</a:t>
            </a:r>
          </a:p>
          <a:p>
            <a:pPr marL="335279" indent="-335279" defTabSz="877823">
              <a:lnSpc>
                <a:spcPct val="90000"/>
              </a:lnSpc>
              <a:spcBef>
                <a:spcPts val="1900"/>
              </a:spcBef>
              <a:defRPr sz="2688"/>
            </a:pPr>
            <a:r>
              <a:t>Rehab: functional ambulation (sacral or LS lesion)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fig3.jpg" descr="fig3"/>
          <p:cNvPicPr>
            <a:picLocks noChangeAspect="1"/>
          </p:cNvPicPr>
          <p:nvPr/>
        </p:nvPicPr>
        <p:blipFill>
          <a:blip r:embed="rId2">
            <a:extLst/>
          </a:blip>
          <a:srcRect l="0" t="0" r="1554" b="1609"/>
          <a:stretch>
            <a:fillRect/>
          </a:stretch>
        </p:blipFill>
        <p:spPr>
          <a:xfrm>
            <a:off x="3505200" y="457199"/>
            <a:ext cx="5426075" cy="6400801"/>
          </a:xfrm>
          <a:prstGeom prst="rect">
            <a:avLst/>
          </a:prstGeom>
          <a:ln w="57150">
            <a:solidFill>
              <a:srgbClr val="09213B"/>
            </a:solidFill>
          </a:ln>
        </p:spPr>
      </p:pic>
      <p:sp>
        <p:nvSpPr>
          <p:cNvPr id="46" name="Shape 46"/>
          <p:cNvSpPr/>
          <p:nvPr/>
        </p:nvSpPr>
        <p:spPr>
          <a:xfrm>
            <a:off x="1143000" y="609600"/>
            <a:ext cx="1755575" cy="2047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1800">
                <a:solidFill>
                  <a:srgbClr val="09213B"/>
                </a:solidFill>
              </a:defRPr>
            </a:pPr>
            <a:r>
              <a:t>Transverse </a:t>
            </a:r>
          </a:p>
          <a:p>
            <a:pPr>
              <a:defRPr b="1" sz="1800">
                <a:solidFill>
                  <a:srgbClr val="09213B"/>
                </a:solidFill>
              </a:defRPr>
            </a:pPr>
            <a:r>
              <a:t>sections of</a:t>
            </a:r>
          </a:p>
          <a:p>
            <a:pPr>
              <a:defRPr b="1" sz="1800">
                <a:solidFill>
                  <a:srgbClr val="09213B"/>
                </a:solidFill>
              </a:defRPr>
            </a:pPr>
            <a:r>
              <a:t>embryos at </a:t>
            </a:r>
          </a:p>
          <a:p>
            <a:pPr>
              <a:defRPr b="1" sz="1800">
                <a:solidFill>
                  <a:srgbClr val="09213B"/>
                </a:solidFill>
              </a:defRPr>
            </a:pPr>
            <a:r>
              <a:t>Different ages </a:t>
            </a:r>
          </a:p>
          <a:p>
            <a:pPr>
              <a:defRPr b="1" sz="1800">
                <a:solidFill>
                  <a:srgbClr val="09213B"/>
                </a:solidFill>
              </a:defRPr>
            </a:pPr>
            <a:r>
              <a:t>to show the</a:t>
            </a:r>
          </a:p>
          <a:p>
            <a:pPr>
              <a:defRPr b="1" sz="1800">
                <a:solidFill>
                  <a:srgbClr val="09213B"/>
                </a:solidFill>
              </a:defRPr>
            </a:pPr>
            <a:r>
              <a:t>Dev’t of</a:t>
            </a:r>
          </a:p>
          <a:p>
            <a:pPr>
              <a:defRPr b="1" sz="1800">
                <a:solidFill>
                  <a:srgbClr val="09213B"/>
                </a:solidFill>
              </a:defRPr>
            </a:pPr>
            <a:r>
              <a:t>the spinal cord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Myelomeningocoele</a:t>
            </a:r>
          </a:p>
        </p:txBody>
      </p:sp>
      <p:sp>
        <p:nvSpPr>
          <p:cNvPr id="120" name="Shape 120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Prognosis: 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MR- 10-15% 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Most deaths occur before age 4 years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70% have normal intelligence, but learning problems and seizure disorders are common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sz="2200"/>
            </a:pPr>
            <a:r>
              <a:t>History of meningitis or ventriculitis adversely affect the ultimate IQ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" name="MVC-002F.jpg" descr="MVC-002F"/>
          <p:cNvPicPr>
            <a:picLocks noChangeAspect="1"/>
          </p:cNvPicPr>
          <p:nvPr/>
        </p:nvPicPr>
        <p:blipFill>
          <a:blip r:embed="rId2">
            <a:extLst/>
          </a:blip>
          <a:srcRect l="21794" t="20512" r="28205" b="12820"/>
          <a:stretch>
            <a:fillRect/>
          </a:stretch>
        </p:blipFill>
        <p:spPr>
          <a:xfrm>
            <a:off x="4724400" y="1066799"/>
            <a:ext cx="4419600" cy="44196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MVC-006F.jpg" descr="MVC-006F"/>
          <p:cNvPicPr>
            <a:picLocks noChangeAspect="1"/>
          </p:cNvPicPr>
          <p:nvPr/>
        </p:nvPicPr>
        <p:blipFill>
          <a:blip r:embed="rId3">
            <a:extLst/>
          </a:blip>
          <a:srcRect l="0" t="0" r="13333" b="0"/>
          <a:stretch>
            <a:fillRect/>
          </a:stretch>
        </p:blipFill>
        <p:spPr>
          <a:xfrm>
            <a:off x="609600" y="381000"/>
            <a:ext cx="3962401" cy="3429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4" name="Shape 124"/>
          <p:cNvSpPr/>
          <p:nvPr/>
        </p:nvSpPr>
        <p:spPr>
          <a:xfrm>
            <a:off x="1295400" y="6067425"/>
            <a:ext cx="6934200" cy="0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25" name="Shape 125"/>
          <p:cNvSpPr/>
          <p:nvPr/>
        </p:nvSpPr>
        <p:spPr>
          <a:xfrm>
            <a:off x="1219200" y="6096000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26" name="Shape 126"/>
          <p:cNvSpPr/>
          <p:nvPr/>
        </p:nvSpPr>
        <p:spPr>
          <a:xfrm>
            <a:off x="2085975" y="6113462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27" name="Shape 127"/>
          <p:cNvSpPr/>
          <p:nvPr/>
        </p:nvSpPr>
        <p:spPr>
          <a:xfrm>
            <a:off x="3000375" y="6113462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28" name="Shape 128"/>
          <p:cNvSpPr/>
          <p:nvPr/>
        </p:nvSpPr>
        <p:spPr>
          <a:xfrm>
            <a:off x="3838575" y="6130925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29" name="Shape 129"/>
          <p:cNvSpPr/>
          <p:nvPr/>
        </p:nvSpPr>
        <p:spPr>
          <a:xfrm>
            <a:off x="4600575" y="6113462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30" name="Shape 130"/>
          <p:cNvSpPr/>
          <p:nvPr/>
        </p:nvSpPr>
        <p:spPr>
          <a:xfrm>
            <a:off x="5438775" y="6130925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31" name="Shape 131"/>
          <p:cNvSpPr/>
          <p:nvPr/>
        </p:nvSpPr>
        <p:spPr>
          <a:xfrm>
            <a:off x="6200775" y="6130925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32" name="Shape 132"/>
          <p:cNvSpPr/>
          <p:nvPr/>
        </p:nvSpPr>
        <p:spPr>
          <a:xfrm>
            <a:off x="7115175" y="6148387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133" name="Shape 133"/>
          <p:cNvSpPr/>
          <p:nvPr/>
        </p:nvSpPr>
        <p:spPr>
          <a:xfrm>
            <a:off x="7953375" y="6157912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134" name="Shape 134"/>
          <p:cNvSpPr/>
          <p:nvPr/>
        </p:nvSpPr>
        <p:spPr>
          <a:xfrm>
            <a:off x="1295400" y="5991225"/>
            <a:ext cx="0" cy="1524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5" name="Shape 135"/>
          <p:cNvSpPr/>
          <p:nvPr/>
        </p:nvSpPr>
        <p:spPr>
          <a:xfrm>
            <a:off x="3559175" y="5737225"/>
            <a:ext cx="2049721" cy="320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6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Gestational Age in Months</a:t>
            </a:r>
          </a:p>
        </p:txBody>
      </p:sp>
      <p:sp>
        <p:nvSpPr>
          <p:cNvPr id="136" name="Shape 136"/>
          <p:cNvSpPr/>
          <p:nvPr/>
        </p:nvSpPr>
        <p:spPr>
          <a:xfrm>
            <a:off x="8229600" y="5838825"/>
            <a:ext cx="0" cy="457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37" name="Shape 137"/>
          <p:cNvSpPr/>
          <p:nvPr/>
        </p:nvSpPr>
        <p:spPr>
          <a:xfrm>
            <a:off x="8251825" y="5915025"/>
            <a:ext cx="88582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Postnatal</a:t>
            </a:r>
          </a:p>
        </p:txBody>
      </p:sp>
      <p:sp>
        <p:nvSpPr>
          <p:cNvPr id="138" name="Shape 138"/>
          <p:cNvSpPr/>
          <p:nvPr/>
        </p:nvSpPr>
        <p:spPr>
          <a:xfrm flipV="1">
            <a:off x="1339850" y="6448425"/>
            <a:ext cx="0" cy="228600"/>
          </a:xfrm>
          <a:prstGeom prst="line">
            <a:avLst/>
          </a:prstGeom>
          <a:ln w="19050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39" name="Shape 139"/>
          <p:cNvSpPr/>
          <p:nvPr/>
        </p:nvSpPr>
        <p:spPr>
          <a:xfrm>
            <a:off x="1187450" y="5448300"/>
            <a:ext cx="1967345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Neurulation Period</a:t>
            </a:r>
          </a:p>
        </p:txBody>
      </p:sp>
      <p:sp>
        <p:nvSpPr>
          <p:cNvPr id="140" name="Shape 140"/>
          <p:cNvSpPr/>
          <p:nvPr/>
        </p:nvSpPr>
        <p:spPr>
          <a:xfrm>
            <a:off x="1600200" y="3962400"/>
            <a:ext cx="1604774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11 mos old, male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Encephalocoele</a:t>
            </a:r>
          </a:p>
        </p:txBody>
      </p:sp>
      <p:sp>
        <p:nvSpPr>
          <p:cNvPr id="143" name="Shape 143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45757" indent="-345757" defTabSz="905255">
              <a:spcBef>
                <a:spcPts val="1900"/>
              </a:spcBef>
              <a:defRPr i="1" sz="2772"/>
            </a:pPr>
            <a:r>
              <a:t>Cranium meningocoele</a:t>
            </a:r>
            <a:r>
              <a:rPr i="0"/>
              <a:t>: CSF-filled meningeal sac only</a:t>
            </a:r>
          </a:p>
          <a:p>
            <a:pPr marL="345757" indent="-345757" defTabSz="905255">
              <a:spcBef>
                <a:spcPts val="1900"/>
              </a:spcBef>
              <a:defRPr i="1" sz="2772"/>
            </a:pPr>
            <a:r>
              <a:t>Cranial encephalocoele</a:t>
            </a:r>
            <a:r>
              <a:rPr i="0"/>
              <a:t>: contains the sac plus cerebral cortex, cerebellum or portions of the brainstem usually with abnormalities</a:t>
            </a:r>
          </a:p>
          <a:p>
            <a:pPr marL="345757" indent="-345757" defTabSz="905255">
              <a:spcBef>
                <a:spcPts val="1900"/>
              </a:spcBef>
              <a:defRPr sz="2772"/>
            </a:pPr>
            <a:r>
              <a:t>Usually occurs in the occipital region or below the inion, although in some countries, frontal or nasofrontal encephalocoeles are more prominent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Encephalocoele</a:t>
            </a:r>
          </a:p>
        </p:txBody>
      </p:sp>
      <p:sp>
        <p:nvSpPr>
          <p:cNvPr id="146" name="Shape 146"/>
          <p:cNvSpPr/>
          <p:nvPr>
            <p:ph type="body" idx="4294967295"/>
          </p:nvPr>
        </p:nvSpPr>
        <p:spPr>
          <a:xfrm>
            <a:off x="1257300" y="1600199"/>
            <a:ext cx="7772400" cy="4953002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2800"/>
            </a:pPr>
            <a:r>
              <a:t>Dxtic: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Plain x-ray of the skull and cervical spine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Cranial u/s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In utero: AFP, biparietal diameter</a:t>
            </a:r>
          </a:p>
          <a:p>
            <a:pPr>
              <a:defRPr sz="2800"/>
            </a:pPr>
            <a:r>
              <a:t>Prognosis: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Encephalocoele- at risk for visual problems, microcephaly, Mental retardation, seizures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  <a:defRPr i="1"/>
            </a:pPr>
            <a:r>
              <a:t>Meckel-Gruber syndrome</a:t>
            </a:r>
            <a:r>
              <a:rPr i="0"/>
              <a:t>: occipital encephalocoele, cleft lip or palate, microcephaly, microphthalmia, abnormal genitalia, polycystic kidneys, and polydactyly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Anencephaly</a:t>
            </a:r>
          </a:p>
        </p:txBody>
      </p:sp>
      <p:sp>
        <p:nvSpPr>
          <p:cNvPr id="149" name="Shape 149"/>
          <p:cNvSpPr/>
          <p:nvPr>
            <p:ph type="body" idx="4294967295"/>
          </p:nvPr>
        </p:nvSpPr>
        <p:spPr>
          <a:xfrm>
            <a:off x="1371600" y="17526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17817" indent="-317817" defTabSz="832104">
              <a:lnSpc>
                <a:spcPct val="90000"/>
              </a:lnSpc>
              <a:spcBef>
                <a:spcPts val="1800"/>
              </a:spcBef>
              <a:defRPr sz="2548"/>
            </a:pPr>
            <a:r>
              <a:t>Large defect of the calvarium, meninges, and scalp associated with a rudimentary brain which results from failure of closure of the rostral neuropore</a:t>
            </a:r>
          </a:p>
          <a:p>
            <a:pPr marL="317817" indent="-317817" defTabSz="832104">
              <a:lnSpc>
                <a:spcPct val="90000"/>
              </a:lnSpc>
              <a:spcBef>
                <a:spcPts val="1800"/>
              </a:spcBef>
              <a:defRPr sz="2548"/>
            </a:pPr>
            <a:r>
              <a:t>Primitive brain consists of portions of connective tissue, vessels and neuroglia</a:t>
            </a:r>
          </a:p>
          <a:p>
            <a:pPr marL="317817" indent="-317817" defTabSz="832104">
              <a:lnSpc>
                <a:spcPct val="90000"/>
              </a:lnSpc>
              <a:spcBef>
                <a:spcPts val="1800"/>
              </a:spcBef>
              <a:defRPr sz="2548"/>
            </a:pPr>
            <a:r>
              <a:t>The  cerebral  and cerebellar hemispheres are usually absent, and only a residue of the brainstem can be identified; the pituitary gland is hypoplastic, and the SC pyramidal tracts are absent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Anencephaly</a:t>
            </a:r>
          </a:p>
        </p:txBody>
      </p:sp>
      <p:sp>
        <p:nvSpPr>
          <p:cNvPr id="152" name="Shape 152"/>
          <p:cNvSpPr/>
          <p:nvPr>
            <p:ph type="body" idx="4294967295"/>
          </p:nvPr>
        </p:nvSpPr>
        <p:spPr>
          <a:xfrm>
            <a:off x="1371600" y="1828800"/>
            <a:ext cx="7772400" cy="4114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 marL="310832" indent="-310832" defTabSz="813816">
              <a:lnSpc>
                <a:spcPct val="90000"/>
              </a:lnSpc>
              <a:spcBef>
                <a:spcPts val="1700"/>
              </a:spcBef>
              <a:defRPr sz="2492"/>
            </a:pPr>
            <a:r>
              <a:t>Associated anomalies: folding of the ears, cleft palate, congenital heart defects (10-20%)</a:t>
            </a:r>
          </a:p>
          <a:p>
            <a:pPr marL="310832" indent="-310832" defTabSz="813816">
              <a:lnSpc>
                <a:spcPct val="90000"/>
              </a:lnSpc>
              <a:spcBef>
                <a:spcPts val="1700"/>
              </a:spcBef>
              <a:defRPr sz="2492"/>
            </a:pPr>
            <a:r>
              <a:t>Die within several days of birth</a:t>
            </a:r>
          </a:p>
          <a:p>
            <a:pPr marL="310832" indent="-310832" defTabSz="813816">
              <a:lnSpc>
                <a:spcPct val="90000"/>
              </a:lnSpc>
              <a:spcBef>
                <a:spcPts val="1700"/>
              </a:spcBef>
              <a:defRPr sz="2492"/>
            </a:pPr>
            <a:r>
              <a:t>Frequency: 1/1000 LB</a:t>
            </a:r>
          </a:p>
          <a:p>
            <a:pPr marL="310832" indent="-310832" defTabSz="813816">
              <a:lnSpc>
                <a:spcPct val="90000"/>
              </a:lnSpc>
              <a:spcBef>
                <a:spcPts val="1700"/>
              </a:spcBef>
              <a:defRPr sz="2492"/>
            </a:pPr>
            <a:r>
              <a:t>Recurrence risk: 4% and increases to 10% with 2 previously affected pregnancies</a:t>
            </a:r>
          </a:p>
          <a:p>
            <a:pPr marL="310832" indent="-310832" defTabSz="813816">
              <a:lnSpc>
                <a:spcPct val="90000"/>
              </a:lnSpc>
              <a:spcBef>
                <a:spcPts val="1700"/>
              </a:spcBef>
              <a:defRPr sz="2492"/>
            </a:pPr>
            <a:r>
              <a:t>Monitoring of succeeding pregnancies: amniocentesis, AFP levels, U/s between 14-16</a:t>
            </a:r>
            <a:r>
              <a:rPr baseline="29752"/>
              <a:t>th</a:t>
            </a:r>
            <a:r>
              <a:t> week of gestation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" name="N9_21S.png" descr="N9_21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676400" y="4572000"/>
            <a:ext cx="2503488" cy="228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manuel_01.jpg" descr="manuel_01"/>
          <p:cNvPicPr>
            <a:picLocks noChangeAspect="1"/>
          </p:cNvPicPr>
          <p:nvPr/>
        </p:nvPicPr>
        <p:blipFill>
          <a:blip r:embed="rId3">
            <a:extLst/>
          </a:blip>
          <a:srcRect l="6655" t="5758" r="4148" b="10159"/>
          <a:stretch>
            <a:fillRect/>
          </a:stretch>
        </p:blipFill>
        <p:spPr>
          <a:xfrm>
            <a:off x="228599" y="79374"/>
            <a:ext cx="3048002" cy="212883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manuel_02.jpg" descr="manuel_02"/>
          <p:cNvPicPr>
            <a:picLocks noChangeAspect="1"/>
          </p:cNvPicPr>
          <p:nvPr/>
        </p:nvPicPr>
        <p:blipFill>
          <a:blip r:embed="rId4">
            <a:extLst/>
          </a:blip>
          <a:srcRect l="2734" t="6657" r="4273" b="0"/>
          <a:stretch>
            <a:fillRect/>
          </a:stretch>
        </p:blipFill>
        <p:spPr>
          <a:xfrm>
            <a:off x="3352799" y="76199"/>
            <a:ext cx="2590801" cy="21367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manuel_03.jpg" descr="manuel_03"/>
          <p:cNvPicPr>
            <a:picLocks noChangeAspect="1"/>
          </p:cNvPicPr>
          <p:nvPr/>
        </p:nvPicPr>
        <p:blipFill>
          <a:blip r:embed="rId5">
            <a:extLst/>
          </a:blip>
          <a:srcRect l="5192" t="10762" r="5416" b="0"/>
          <a:stretch>
            <a:fillRect/>
          </a:stretch>
        </p:blipFill>
        <p:spPr>
          <a:xfrm>
            <a:off x="6019799" y="98424"/>
            <a:ext cx="2819401" cy="212407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manuel_04.jpg" descr="manuel_04"/>
          <p:cNvPicPr>
            <a:picLocks noChangeAspect="1"/>
          </p:cNvPicPr>
          <p:nvPr/>
        </p:nvPicPr>
        <p:blipFill>
          <a:blip r:embed="rId6">
            <a:extLst/>
          </a:blip>
          <a:srcRect l="11047" t="9806" r="0" b="5746"/>
          <a:stretch>
            <a:fillRect/>
          </a:stretch>
        </p:blipFill>
        <p:spPr>
          <a:xfrm>
            <a:off x="152399" y="2289174"/>
            <a:ext cx="3048002" cy="2286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manuel_05.jpg" descr="manuel_05"/>
          <p:cNvPicPr>
            <a:picLocks noChangeAspect="1"/>
          </p:cNvPicPr>
          <p:nvPr/>
        </p:nvPicPr>
        <p:blipFill>
          <a:blip r:embed="rId7">
            <a:extLst/>
          </a:blip>
          <a:srcRect l="2708" t="7080" r="5192" b="0"/>
          <a:stretch>
            <a:fillRect/>
          </a:stretch>
        </p:blipFill>
        <p:spPr>
          <a:xfrm>
            <a:off x="6172200" y="2322512"/>
            <a:ext cx="2819401" cy="225266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manuel_06.jpg" descr="manuel_06"/>
          <p:cNvPicPr>
            <a:picLocks noChangeAspect="1"/>
          </p:cNvPicPr>
          <p:nvPr/>
        </p:nvPicPr>
        <p:blipFill>
          <a:blip r:embed="rId8">
            <a:extLst/>
          </a:blip>
          <a:srcRect l="5366" t="7174" r="6092" b="0"/>
          <a:stretch>
            <a:fillRect/>
          </a:stretch>
        </p:blipFill>
        <p:spPr>
          <a:xfrm>
            <a:off x="3200399" y="2289175"/>
            <a:ext cx="2971802" cy="2332038"/>
          </a:xfrm>
          <a:prstGeom prst="rect">
            <a:avLst/>
          </a:prstGeom>
          <a:ln w="12700">
            <a:miter lim="400000"/>
          </a:ln>
        </p:spPr>
      </p:pic>
      <p:sp>
        <p:nvSpPr>
          <p:cNvPr id="161" name="Shape 161"/>
          <p:cNvSpPr/>
          <p:nvPr/>
        </p:nvSpPr>
        <p:spPr>
          <a:xfrm>
            <a:off x="4419600" y="4648200"/>
            <a:ext cx="4724400" cy="1539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solidFill>
                  <a:srgbClr val="09213B"/>
                </a:solidFill>
              </a:defRPr>
            </a:pPr>
            <a:r>
              <a:t>P.M, 22 days old CA 36-37 wks, with cleft lip and palate</a:t>
            </a:r>
          </a:p>
          <a:p>
            <a:pPr>
              <a:defRPr sz="1600">
                <a:solidFill>
                  <a:srgbClr val="09213B"/>
                </a:solidFill>
              </a:defRPr>
            </a:pPr>
            <a:r>
              <a:t>Holoprosencephaly, semilobar</a:t>
            </a:r>
          </a:p>
          <a:p>
            <a:pPr>
              <a:defRPr sz="1600">
                <a:solidFill>
                  <a:srgbClr val="09213B"/>
                </a:solidFill>
              </a:defRPr>
            </a:pPr>
            <a:r>
              <a:t>Macrogyria</a:t>
            </a:r>
          </a:p>
          <a:p>
            <a:pPr>
              <a:defRPr sz="1600">
                <a:solidFill>
                  <a:srgbClr val="09213B"/>
                </a:solidFill>
              </a:defRPr>
            </a:pPr>
            <a:r>
              <a:t>Absent Septum Pellucidum</a:t>
            </a:r>
          </a:p>
          <a:p>
            <a:pPr>
              <a:defRPr sz="1600">
                <a:solidFill>
                  <a:srgbClr val="09213B"/>
                </a:solidFill>
              </a:defRPr>
            </a:pPr>
            <a:r>
              <a:t>Dysgenesis of the Corpus Callosum</a:t>
            </a:r>
          </a:p>
        </p:txBody>
      </p:sp>
      <p:sp>
        <p:nvSpPr>
          <p:cNvPr id="162" name="Shape 162"/>
          <p:cNvSpPr/>
          <p:nvPr/>
        </p:nvSpPr>
        <p:spPr>
          <a:xfrm>
            <a:off x="565150" y="5943600"/>
            <a:ext cx="0" cy="1524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63" name="Shape 163"/>
          <p:cNvSpPr/>
          <p:nvPr/>
        </p:nvSpPr>
        <p:spPr>
          <a:xfrm>
            <a:off x="7499350" y="5791200"/>
            <a:ext cx="0" cy="457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5" name="malto_02.jpg" descr="malto_02"/>
          <p:cNvPicPr>
            <a:picLocks noChangeAspect="1"/>
          </p:cNvPicPr>
          <p:nvPr/>
        </p:nvPicPr>
        <p:blipFill>
          <a:blip r:embed="rId2">
            <a:extLst/>
          </a:blip>
          <a:srcRect l="0" t="7539" r="3846" b="0"/>
          <a:stretch>
            <a:fillRect/>
          </a:stretch>
        </p:blipFill>
        <p:spPr>
          <a:xfrm>
            <a:off x="5105400" y="3047999"/>
            <a:ext cx="3505200" cy="2735264"/>
          </a:xfrm>
          <a:prstGeom prst="rect">
            <a:avLst/>
          </a:prstGeom>
          <a:ln w="12700">
            <a:miter lim="400000"/>
          </a:ln>
        </p:spPr>
      </p:pic>
      <p:sp>
        <p:nvSpPr>
          <p:cNvPr id="166" name="Shape 166"/>
          <p:cNvSpPr/>
          <p:nvPr/>
        </p:nvSpPr>
        <p:spPr>
          <a:xfrm>
            <a:off x="1187450" y="3032125"/>
            <a:ext cx="4267200" cy="24282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A.M., 2 months old</a:t>
            </a:r>
          </a:p>
          <a:p>
            <a: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was noted to be microcephalic w/ sz</a:t>
            </a:r>
          </a:p>
          <a:p>
            <a: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</a:p>
          <a:p>
            <a: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Porencephalic Cyst</a:t>
            </a:r>
          </a:p>
          <a:p>
            <a: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Schizencephaly</a:t>
            </a:r>
          </a:p>
          <a:p>
            <a: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Absent Septum Pellucidum</a:t>
            </a:r>
          </a:p>
          <a:p>
            <a: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Dysgenetic Corpus Callosum</a:t>
            </a:r>
          </a:p>
          <a:p>
            <a: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pPr>
            <a:r>
              <a:t>Aqueductal Stenosis</a:t>
            </a:r>
          </a:p>
        </p:txBody>
      </p:sp>
      <p:pic>
        <p:nvPicPr>
          <p:cNvPr id="167" name="MVC-003F.jpg" descr="MVC-003F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71600" y="304800"/>
            <a:ext cx="3200400" cy="24003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MVC-002F.jpg" descr="MVC-002F"/>
          <p:cNvPicPr>
            <a:picLocks noChangeAspect="1"/>
          </p:cNvPicPr>
          <p:nvPr/>
        </p:nvPicPr>
        <p:blipFill>
          <a:blip r:embed="rId4">
            <a:extLst/>
          </a:blip>
          <a:srcRect l="16072" t="0" r="17857" b="5262"/>
          <a:stretch>
            <a:fillRect/>
          </a:stretch>
        </p:blipFill>
        <p:spPr>
          <a:xfrm>
            <a:off x="5486400" y="381000"/>
            <a:ext cx="2698751" cy="2625726"/>
          </a:xfrm>
          <a:prstGeom prst="rect">
            <a:avLst/>
          </a:prstGeom>
          <a:ln w="12700">
            <a:miter lim="400000"/>
          </a:ln>
        </p:spPr>
      </p:pic>
      <p:sp>
        <p:nvSpPr>
          <p:cNvPr id="169" name="Shape 169"/>
          <p:cNvSpPr/>
          <p:nvPr/>
        </p:nvSpPr>
        <p:spPr>
          <a:xfrm>
            <a:off x="1219200" y="6172200"/>
            <a:ext cx="6934200" cy="0"/>
          </a:xfrm>
          <a:prstGeom prst="line">
            <a:avLst/>
          </a:prstGeom>
          <a:ln w="19050">
            <a:solidFill>
              <a:srgbClr val="00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  <p:sp>
        <p:nvSpPr>
          <p:cNvPr id="170" name="Shape 170"/>
          <p:cNvSpPr/>
          <p:nvPr/>
        </p:nvSpPr>
        <p:spPr>
          <a:xfrm>
            <a:off x="1143000" y="6200775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71" name="Shape 171"/>
          <p:cNvSpPr/>
          <p:nvPr/>
        </p:nvSpPr>
        <p:spPr>
          <a:xfrm>
            <a:off x="2009775" y="6218237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2</a:t>
            </a:r>
          </a:p>
        </p:txBody>
      </p:sp>
      <p:sp>
        <p:nvSpPr>
          <p:cNvPr id="172" name="Shape 172"/>
          <p:cNvSpPr/>
          <p:nvPr/>
        </p:nvSpPr>
        <p:spPr>
          <a:xfrm>
            <a:off x="2924175" y="6218237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3</a:t>
            </a:r>
          </a:p>
        </p:txBody>
      </p:sp>
      <p:sp>
        <p:nvSpPr>
          <p:cNvPr id="173" name="Shape 173"/>
          <p:cNvSpPr/>
          <p:nvPr/>
        </p:nvSpPr>
        <p:spPr>
          <a:xfrm>
            <a:off x="3762375" y="6235700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4</a:t>
            </a:r>
          </a:p>
        </p:txBody>
      </p:sp>
      <p:sp>
        <p:nvSpPr>
          <p:cNvPr id="174" name="Shape 174"/>
          <p:cNvSpPr/>
          <p:nvPr/>
        </p:nvSpPr>
        <p:spPr>
          <a:xfrm>
            <a:off x="4524375" y="6218237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175" name="Shape 175"/>
          <p:cNvSpPr/>
          <p:nvPr/>
        </p:nvSpPr>
        <p:spPr>
          <a:xfrm>
            <a:off x="5362575" y="6235700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6</a:t>
            </a:r>
          </a:p>
        </p:txBody>
      </p:sp>
      <p:sp>
        <p:nvSpPr>
          <p:cNvPr id="176" name="Shape 176"/>
          <p:cNvSpPr/>
          <p:nvPr/>
        </p:nvSpPr>
        <p:spPr>
          <a:xfrm>
            <a:off x="6124575" y="6235700"/>
            <a:ext cx="219978" cy="383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7</a:t>
            </a:r>
          </a:p>
        </p:txBody>
      </p:sp>
      <p:sp>
        <p:nvSpPr>
          <p:cNvPr id="177" name="Shape 177"/>
          <p:cNvSpPr/>
          <p:nvPr/>
        </p:nvSpPr>
        <p:spPr>
          <a:xfrm>
            <a:off x="7038975" y="6253162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8</a:t>
            </a:r>
          </a:p>
        </p:txBody>
      </p:sp>
      <p:sp>
        <p:nvSpPr>
          <p:cNvPr id="178" name="Shape 178"/>
          <p:cNvSpPr/>
          <p:nvPr/>
        </p:nvSpPr>
        <p:spPr>
          <a:xfrm>
            <a:off x="7877175" y="6262687"/>
            <a:ext cx="219978" cy="3835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0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9</a:t>
            </a:r>
          </a:p>
        </p:txBody>
      </p:sp>
      <p:sp>
        <p:nvSpPr>
          <p:cNvPr id="179" name="Shape 179"/>
          <p:cNvSpPr/>
          <p:nvPr/>
        </p:nvSpPr>
        <p:spPr>
          <a:xfrm>
            <a:off x="1219200" y="6096000"/>
            <a:ext cx="0" cy="152400"/>
          </a:xfrm>
          <a:prstGeom prst="line">
            <a:avLst/>
          </a:prstGeom>
          <a:ln w="19050"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0" name="Shape 180"/>
          <p:cNvSpPr/>
          <p:nvPr/>
        </p:nvSpPr>
        <p:spPr>
          <a:xfrm>
            <a:off x="3482975" y="5867400"/>
            <a:ext cx="1806523" cy="2946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4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Gestational Age in Months</a:t>
            </a:r>
          </a:p>
        </p:txBody>
      </p:sp>
      <p:sp>
        <p:nvSpPr>
          <p:cNvPr id="181" name="Shape 181"/>
          <p:cNvSpPr/>
          <p:nvPr/>
        </p:nvSpPr>
        <p:spPr>
          <a:xfrm>
            <a:off x="8153400" y="5943600"/>
            <a:ext cx="0" cy="457200"/>
          </a:xfrm>
          <a:prstGeom prst="line">
            <a:avLst/>
          </a:prstGeom>
          <a:ln>
            <a:solidFill>
              <a:srgbClr val="000000"/>
            </a:solidFill>
          </a:ln>
        </p:spPr>
        <p:txBody>
          <a:bodyPr lIns="45719" rIns="45719"/>
          <a:lstStyle/>
          <a:p>
            <a:pPr/>
          </a:p>
        </p:txBody>
      </p:sp>
      <p:sp>
        <p:nvSpPr>
          <p:cNvPr id="182" name="Shape 182"/>
          <p:cNvSpPr/>
          <p:nvPr/>
        </p:nvSpPr>
        <p:spPr>
          <a:xfrm>
            <a:off x="8175625" y="6019800"/>
            <a:ext cx="885823" cy="3581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1800">
                <a:solidFill>
                  <a:srgbClr val="09213B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Postnatal</a:t>
            </a:r>
          </a:p>
        </p:txBody>
      </p:sp>
      <p:sp>
        <p:nvSpPr>
          <p:cNvPr id="183" name="Shape 183"/>
          <p:cNvSpPr/>
          <p:nvPr/>
        </p:nvSpPr>
        <p:spPr>
          <a:xfrm>
            <a:off x="1111250" y="5576887"/>
            <a:ext cx="1812166" cy="358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FF0000"/>
                </a:solidFill>
                <a:latin typeface="Arial Narrow"/>
                <a:ea typeface="Arial Narrow"/>
                <a:cs typeface="Arial Narrow"/>
                <a:sym typeface="Arial Narrow"/>
              </a:defRPr>
            </a:lvl1pPr>
          </a:lstStyle>
          <a:p>
            <a:pPr/>
            <a:r>
              <a:t>Neuronal Migration</a:t>
            </a:r>
          </a:p>
        </p:txBody>
      </p:sp>
      <p:sp>
        <p:nvSpPr>
          <p:cNvPr id="184" name="Shape 184"/>
          <p:cNvSpPr/>
          <p:nvPr/>
        </p:nvSpPr>
        <p:spPr>
          <a:xfrm>
            <a:off x="3016249" y="6705599"/>
            <a:ext cx="1600201" cy="14289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185" name="Shape 185"/>
          <p:cNvSpPr/>
          <p:nvPr/>
        </p:nvSpPr>
        <p:spPr>
          <a:xfrm>
            <a:off x="3016250" y="6553200"/>
            <a:ext cx="0" cy="15240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186" name="Shape 186"/>
          <p:cNvSpPr/>
          <p:nvPr/>
        </p:nvSpPr>
        <p:spPr>
          <a:xfrm>
            <a:off x="4692650" y="6553200"/>
            <a:ext cx="0" cy="152400"/>
          </a:xfrm>
          <a:prstGeom prst="line">
            <a:avLst/>
          </a:prstGeom>
          <a:ln>
            <a:solidFill>
              <a:srgbClr val="000000"/>
            </a:solidFill>
            <a:prstDash val="sysDot"/>
          </a:ln>
        </p:spPr>
        <p:txBody>
          <a:bodyPr lIns="45719" rIns="45719"/>
          <a:lstStyle/>
          <a:p>
            <a:pPr/>
          </a:p>
        </p:txBody>
      </p:sp>
      <p:sp>
        <p:nvSpPr>
          <p:cNvPr id="187" name="Shape 187"/>
          <p:cNvSpPr/>
          <p:nvPr/>
        </p:nvSpPr>
        <p:spPr>
          <a:xfrm flipH="1" flipV="1">
            <a:off x="4768849" y="6629399"/>
            <a:ext cx="381001" cy="228602"/>
          </a:xfrm>
          <a:prstGeom prst="line">
            <a:avLst/>
          </a:prstGeom>
          <a:ln w="28575">
            <a:solidFill>
              <a:srgbClr val="FF0000"/>
            </a:solidFill>
            <a:tailEnd type="triangle"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Shape 189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Porencephaly</a:t>
            </a:r>
          </a:p>
        </p:txBody>
      </p:sp>
      <p:sp>
        <p:nvSpPr>
          <p:cNvPr id="190" name="Shape 190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Cysts or cavities within the brain that may or may not communicate with the ventricular system, resulting from vascular or infectious results during late fetal or early infantile life</a:t>
            </a:r>
          </a:p>
          <a:p>
            <a:pPr/>
            <a:r>
              <a:t>Usually present with hemiparesis and focal seizures during the 1</a:t>
            </a:r>
            <a:r>
              <a:rPr baseline="30000"/>
              <a:t>st</a:t>
            </a:r>
            <a:r>
              <a:t> year of life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N9_27S.png" descr="N9_27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5400" y="1447800"/>
            <a:ext cx="7848600" cy="4578350"/>
          </a:xfrm>
          <a:prstGeom prst="rect">
            <a:avLst/>
          </a:prstGeom>
          <a:ln w="12700">
            <a:miter lim="400000"/>
          </a:ln>
        </p:spPr>
      </p:pic>
      <p:sp>
        <p:nvSpPr>
          <p:cNvPr id="193" name="Shape 193"/>
          <p:cNvSpPr/>
          <p:nvPr/>
        </p:nvSpPr>
        <p:spPr>
          <a:xfrm>
            <a:off x="3505200" y="533400"/>
            <a:ext cx="3521333" cy="7645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sz="4400"/>
            </a:lvl1pPr>
          </a:lstStyle>
          <a:p>
            <a:pPr/>
            <a:r>
              <a:t>Porencephaly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" name="fig3.jpg" descr="fig3"/>
          <p:cNvPicPr>
            <a:picLocks noChangeAspect="1"/>
          </p:cNvPicPr>
          <p:nvPr/>
        </p:nvPicPr>
        <p:blipFill>
          <a:blip r:embed="rId2">
            <a:extLst/>
          </a:blip>
          <a:srcRect l="0" t="6260" r="0" b="0"/>
          <a:stretch>
            <a:fillRect/>
          </a:stretch>
        </p:blipFill>
        <p:spPr>
          <a:xfrm>
            <a:off x="1219200" y="838199"/>
            <a:ext cx="7924800" cy="4564064"/>
          </a:xfrm>
          <a:prstGeom prst="rect">
            <a:avLst/>
          </a:prstGeom>
          <a:ln w="12700">
            <a:miter lim="400000"/>
          </a:ln>
        </p:spPr>
      </p:pic>
      <p:sp>
        <p:nvSpPr>
          <p:cNvPr id="49" name="Shape 49"/>
          <p:cNvSpPr/>
          <p:nvPr/>
        </p:nvSpPr>
        <p:spPr>
          <a:xfrm>
            <a:off x="1600200" y="304800"/>
            <a:ext cx="5439629" cy="370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1800">
                <a:solidFill>
                  <a:srgbClr val="09213B"/>
                </a:solidFill>
              </a:defRPr>
            </a:lvl1pPr>
          </a:lstStyle>
          <a:p>
            <a:pPr/>
            <a:r>
              <a:t>Early development of the human nervous system</a:t>
            </a:r>
          </a:p>
        </p:txBody>
      </p:sp>
      <p:sp>
        <p:nvSpPr>
          <p:cNvPr id="50" name="Shape 50"/>
          <p:cNvSpPr/>
          <p:nvPr/>
        </p:nvSpPr>
        <p:spPr>
          <a:xfrm>
            <a:off x="1143000" y="5410200"/>
            <a:ext cx="2419038" cy="100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/>
            </a:pPr>
            <a:r>
              <a:t>late presomite and</a:t>
            </a:r>
          </a:p>
          <a:p>
            <a:pPr>
              <a:defRPr b="1" sz="2000"/>
            </a:pPr>
            <a:r>
              <a:t>early neural plate </a:t>
            </a:r>
          </a:p>
          <a:p>
            <a:pPr>
              <a:defRPr b="1" sz="2000"/>
            </a:pPr>
            <a:r>
              <a:t>stage</a:t>
            </a:r>
          </a:p>
        </p:txBody>
      </p:sp>
      <p:sp>
        <p:nvSpPr>
          <p:cNvPr id="51" name="Shape 51"/>
          <p:cNvSpPr/>
          <p:nvPr/>
        </p:nvSpPr>
        <p:spPr>
          <a:xfrm>
            <a:off x="3657600" y="5410200"/>
            <a:ext cx="3012118" cy="7010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/>
            </a:pPr>
            <a:r>
              <a:t>early somite and neural</a:t>
            </a:r>
          </a:p>
          <a:p>
            <a:pPr>
              <a:defRPr b="1" sz="2000"/>
            </a:pPr>
            <a:r>
              <a:t>groove stage</a:t>
            </a:r>
          </a:p>
        </p:txBody>
      </p:sp>
      <p:sp>
        <p:nvSpPr>
          <p:cNvPr id="52" name="Shape 52"/>
          <p:cNvSpPr/>
          <p:nvPr/>
        </p:nvSpPr>
        <p:spPr>
          <a:xfrm>
            <a:off x="6929437" y="5410200"/>
            <a:ext cx="2207454" cy="100584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b="1" sz="2000"/>
            </a:pPr>
            <a:r>
              <a:t>eight-somite and</a:t>
            </a:r>
          </a:p>
          <a:p>
            <a:pPr>
              <a:defRPr b="1" sz="2000"/>
            </a:pPr>
            <a:r>
              <a:t>early neural tube</a:t>
            </a:r>
          </a:p>
          <a:p>
            <a:pPr>
              <a:defRPr b="1" sz="2000"/>
            </a:pPr>
            <a:r>
              <a:t>stage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4186"/>
            </a:lvl1pPr>
          </a:lstStyle>
          <a:p>
            <a:pPr/>
            <a:r>
              <a:t>Agenesis of the Corpus Callosum</a:t>
            </a:r>
          </a:p>
        </p:txBody>
      </p:sp>
      <p:sp>
        <p:nvSpPr>
          <p:cNvPr id="196" name="Shape 196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defRPr sz="2800"/>
            </a:pPr>
            <a:r>
              <a:t>Results from an insult to the commissural plate during embryogenesis</a:t>
            </a:r>
          </a:p>
          <a:p>
            <a:pPr>
              <a:lnSpc>
                <a:spcPct val="90000"/>
              </a:lnSpc>
              <a:defRPr sz="2800"/>
            </a:pPr>
            <a:r>
              <a:t>When it appears as an isolated phenomenon, the patient may be normal; but those with associated migration defects may present with Mental Retardation, microcephaly, hemiparesis, diplegia and seizures</a:t>
            </a:r>
          </a:p>
          <a:p>
            <a:pPr>
              <a:lnSpc>
                <a:spcPct val="90000"/>
              </a:lnSpc>
              <a:defRPr sz="2800"/>
            </a:pPr>
            <a:r>
              <a:t>CT/MRI: widely separated frontal horns with an abnormally high position of the 3</a:t>
            </a:r>
            <a:r>
              <a:rPr baseline="30000"/>
              <a:t>rd</a:t>
            </a:r>
            <a:r>
              <a:t> ventricle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>
              <a:defRPr sz="4000"/>
            </a:lvl1pPr>
          </a:lstStyle>
          <a:p>
            <a:pPr/>
            <a:r>
              <a:t>Agenesis of the Corpus Callosum</a:t>
            </a:r>
          </a:p>
        </p:txBody>
      </p:sp>
      <p:pic>
        <p:nvPicPr>
          <p:cNvPr id="199" name="N9_20S.png" descr="N9_20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1600" y="2133600"/>
            <a:ext cx="7772400" cy="437832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defTabSz="832104">
              <a:defRPr sz="4186"/>
            </a:lvl1pPr>
          </a:lstStyle>
          <a:p>
            <a:pPr/>
            <a:r>
              <a:t>Agenesis of the Corpus Callosum</a:t>
            </a:r>
          </a:p>
        </p:txBody>
      </p:sp>
      <p:sp>
        <p:nvSpPr>
          <p:cNvPr id="202" name="Shape 202"/>
          <p:cNvSpPr/>
          <p:nvPr>
            <p:ph type="body" idx="4294967295"/>
          </p:nvPr>
        </p:nvSpPr>
        <p:spPr>
          <a:xfrm>
            <a:off x="1257300" y="1981200"/>
            <a:ext cx="7772400" cy="4876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defRPr i="1"/>
            </a:pPr>
            <a:r>
              <a:t>Aicardi Syndrome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  <a:defRPr sz="2200"/>
            </a:pPr>
            <a:r>
              <a:t>Patients are almost all females (may be lethal in males)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  <a:defRPr sz="2200"/>
            </a:pPr>
            <a:r>
              <a:t>Characterized by severe MR, intractable seizures with onset between birth and 4 mons of age, and chorioretinal lacunae. Hemivertebrae and costovertebral anomalies are common.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  <a:defRPr sz="2200"/>
            </a:pPr>
            <a:r>
              <a:t>EEG: independent activity from both hemispheres as a result of the absence of the CC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Microcephaly</a:t>
            </a:r>
          </a:p>
        </p:txBody>
      </p:sp>
      <p:sp>
        <p:nvSpPr>
          <p:cNvPr id="205" name="Shape 205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</a:pPr>
            <a:r>
              <a:t>HC &gt;3 SDs below the mean for age/sex</a:t>
            </a:r>
          </a:p>
          <a:p>
            <a:pPr>
              <a:lnSpc>
                <a:spcPct val="90000"/>
              </a:lnSpc>
            </a:pPr>
            <a:r>
              <a:t>Primary (genetic) Microcephaly</a:t>
            </a:r>
          </a:p>
          <a:p>
            <a:pPr>
              <a:lnSpc>
                <a:spcPct val="90000"/>
              </a:lnSpc>
            </a:pPr>
            <a:r>
              <a:t>Secondary (non-genetic) Microcephaly</a:t>
            </a:r>
          </a:p>
          <a:p>
            <a:pPr>
              <a:lnSpc>
                <a:spcPct val="90000"/>
              </a:lnSpc>
            </a:pPr>
            <a:r>
              <a:t>Dxtic: mother’s serum phenylalanine, karyotype (abnormal facies, short stature,  associated congenital abn), CT/MRI (TORCH), fasting plasma and urine amino acid analysis, serum NH</a:t>
            </a:r>
            <a:r>
              <a:rPr baseline="-25000"/>
              <a:t>4.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0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Class="entr" nodeType="with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" fill="hold"/>
                                        <p:tgtEl>
                                          <p:spTgt spid="2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2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2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" fill="hold"/>
                                        <p:tgtEl>
                                          <p:spTgt spid="2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Class="entr" nodeType="clickEffect" presetSubtype="1" presetID="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" fill="hold"/>
                                        <p:tgtEl>
                                          <p:spTgt spid="20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p" bldLvl="1" animBg="1" rev="0" advAuto="0" spid="20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4100"/>
            </a:pPr>
            <a:r>
              <a:t>Neural Tube Defects </a:t>
            </a:r>
            <a:r>
              <a:rPr sz="3600"/>
              <a:t>(Posterior Midline Defects/Dysraphism)</a:t>
            </a:r>
          </a:p>
        </p:txBody>
      </p:sp>
      <p:sp>
        <p:nvSpPr>
          <p:cNvPr id="55" name="Shape 55"/>
          <p:cNvSpPr/>
          <p:nvPr>
            <p:ph type="body" idx="4294967295"/>
          </p:nvPr>
        </p:nvSpPr>
        <p:spPr>
          <a:xfrm>
            <a:off x="1371600" y="2057400"/>
            <a:ext cx="7772400" cy="48006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defRPr sz="2800"/>
            </a:pPr>
            <a:r>
              <a:t>Results from failure of the neural tube to close spontaneously between the 3</a:t>
            </a:r>
            <a:r>
              <a:rPr baseline="30000"/>
              <a:t>rd</a:t>
            </a:r>
            <a:r>
              <a:t>-4</a:t>
            </a:r>
            <a:r>
              <a:rPr baseline="30000"/>
              <a:t>th</a:t>
            </a:r>
            <a:r>
              <a:t> week of in utero development</a:t>
            </a:r>
          </a:p>
          <a:p>
            <a:pPr>
              <a:defRPr sz="2800"/>
            </a:pPr>
            <a:r>
              <a:t>Possible etiologic factors: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Radiation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Drugs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Malnutrition 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Chemicals</a:t>
            </a:r>
          </a:p>
          <a:p>
            <a:pPr lvl="1" marL="685800" indent="-336550">
              <a:spcBef>
                <a:spcPts val="600"/>
              </a:spcBef>
              <a:buClr>
                <a:srgbClr val="215D77"/>
              </a:buClr>
            </a:pPr>
            <a:r>
              <a:t>Genetic determinants (mutations in folate-responsive and folate-dependent pathways)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Neural Tube Defects</a:t>
            </a:r>
          </a:p>
        </p:txBody>
      </p:sp>
      <p:sp>
        <p:nvSpPr>
          <p:cNvPr id="58" name="Shape 58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80000"/>
              </a:lnSpc>
              <a:defRPr sz="2000"/>
            </a:pPr>
            <a:r>
              <a:t>Spina bifida occulta</a:t>
            </a:r>
          </a:p>
          <a:p>
            <a:pPr>
              <a:lnSpc>
                <a:spcPct val="80000"/>
              </a:lnSpc>
              <a:defRPr sz="2000"/>
            </a:pPr>
            <a:r>
              <a:t>Meningocoele/ Myelomeningocoele</a:t>
            </a:r>
          </a:p>
          <a:p>
            <a:pPr>
              <a:lnSpc>
                <a:spcPct val="80000"/>
              </a:lnSpc>
              <a:defRPr sz="2000"/>
            </a:pPr>
            <a:r>
              <a:t>Encephalocoele</a:t>
            </a:r>
          </a:p>
          <a:p>
            <a:pPr>
              <a:lnSpc>
                <a:spcPct val="80000"/>
              </a:lnSpc>
              <a:defRPr sz="2000"/>
            </a:pPr>
            <a:r>
              <a:t>Anencephaly</a:t>
            </a:r>
          </a:p>
          <a:p>
            <a:pPr>
              <a:lnSpc>
                <a:spcPct val="80000"/>
              </a:lnSpc>
              <a:defRPr sz="2000"/>
            </a:pPr>
            <a:r>
              <a:t>Dermal sinus</a:t>
            </a:r>
          </a:p>
          <a:p>
            <a:pPr>
              <a:lnSpc>
                <a:spcPct val="80000"/>
              </a:lnSpc>
              <a:defRPr sz="2000"/>
            </a:pPr>
            <a:r>
              <a:t>Tethered cord</a:t>
            </a:r>
          </a:p>
          <a:p>
            <a:pPr>
              <a:lnSpc>
                <a:spcPct val="80000"/>
              </a:lnSpc>
              <a:defRPr sz="2000"/>
            </a:pPr>
            <a:r>
              <a:t>Syringomyelia</a:t>
            </a:r>
          </a:p>
          <a:p>
            <a:pPr>
              <a:lnSpc>
                <a:spcPct val="80000"/>
              </a:lnSpc>
              <a:defRPr sz="2000"/>
            </a:pPr>
            <a:r>
              <a:t>Diastematomyelia 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Neural Tube Defects</a:t>
            </a:r>
          </a:p>
        </p:txBody>
      </p:sp>
      <p:sp>
        <p:nvSpPr>
          <p:cNvPr id="61" name="Shape 61"/>
          <p:cNvSpPr/>
          <p:nvPr>
            <p:ph type="body" idx="4294967295"/>
          </p:nvPr>
        </p:nvSpPr>
        <p:spPr>
          <a:xfrm>
            <a:off x="549275" y="1600200"/>
            <a:ext cx="8042275" cy="43434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90000"/>
              </a:lnSpc>
              <a:defRPr sz="2800"/>
            </a:pPr>
            <a:r>
              <a:t>Diagnostic tool: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</a:pPr>
            <a:r>
              <a:t>Failure of closure of the neural tube allows excretion  of fetal substances  (AFP, acetylcholinesterase) into the amniotic fluid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</a:pPr>
            <a:r>
              <a:t>Prenatal screening of  maternal serum for AFP during 16-18 week of gestation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</a:pPr>
            <a:r>
              <a:t>AFP obtained between 15-20 weeks’ gestation is most specific</a:t>
            </a:r>
          </a:p>
          <a:p>
            <a:pPr lvl="1" marL="685800" indent="-336550">
              <a:lnSpc>
                <a:spcPct val="90000"/>
              </a:lnSpc>
              <a:spcBef>
                <a:spcPts val="600"/>
              </a:spcBef>
              <a:buClr>
                <a:srgbClr val="215D77"/>
              </a:buClr>
            </a:pPr>
            <a:r>
              <a:t>Rostral end of the NT closes on the 23</a:t>
            </a:r>
            <a:r>
              <a:rPr baseline="30000"/>
              <a:t>rd</a:t>
            </a:r>
            <a:r>
              <a:t> day and the caudal neuropore closes by the 27</a:t>
            </a:r>
            <a:r>
              <a:rPr baseline="30000"/>
              <a:t>th</a:t>
            </a:r>
            <a:r>
              <a:t> day  of development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/>
          <p:nvPr>
            <p:ph type="title" idx="4294967295"/>
          </p:nvPr>
        </p:nvSpPr>
        <p:spPr>
          <a:xfrm>
            <a:off x="549275" y="107950"/>
            <a:ext cx="8042275" cy="1336675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/>
            <a:r>
              <a:t>Neural Tube Defects and FA</a:t>
            </a:r>
          </a:p>
        </p:txBody>
      </p:sp>
      <p:sp>
        <p:nvSpPr>
          <p:cNvPr id="64" name="Shape 64"/>
          <p:cNvSpPr/>
          <p:nvPr>
            <p:ph type="body" idx="4294967295"/>
          </p:nvPr>
        </p:nvSpPr>
        <p:spPr>
          <a:xfrm>
            <a:off x="850900" y="1536700"/>
            <a:ext cx="7772400" cy="4495800"/>
          </a:xfrm>
          <a:prstGeom prst="rect">
            <a:avLst/>
          </a:prstGeom>
        </p:spPr>
        <p:txBody>
          <a:bodyPr>
            <a:normAutofit fontScale="100000" lnSpcReduction="0"/>
          </a:bodyPr>
          <a:lstStyle/>
          <a:p>
            <a:pPr>
              <a:lnSpc>
                <a:spcPct val="70000"/>
              </a:lnSpc>
              <a:defRPr sz="2600"/>
            </a:pPr>
            <a:r>
              <a:t>Maternal periconceptional use of folic acid supplementation reduces the incidence of NT defects by at least 50%</a:t>
            </a:r>
          </a:p>
          <a:p>
            <a:pPr>
              <a:lnSpc>
                <a:spcPct val="70000"/>
              </a:lnSpc>
              <a:defRPr sz="2600"/>
            </a:pPr>
            <a:r>
              <a:t>US: recommends all women of childbearing age take  0.4 mg of folic acid daily, and women with previous pregnancy of NT defect should be treated with 4 mg of folic acid beginning one month before pregnancy is planned, until at least the 12</a:t>
            </a:r>
            <a:r>
              <a:rPr baseline="30000"/>
              <a:t>th</a:t>
            </a:r>
            <a:r>
              <a:t> week of gestation when neurulation is complete</a:t>
            </a:r>
          </a:p>
        </p:txBody>
      </p:sp>
    </p:spTree>
  </p:cSld>
  <p:clrMapOvr>
    <a:masterClrMapping/>
  </p:clrMapOvr>
  <p:transition xmlns:p14="http://schemas.microsoft.com/office/powerpoint/2010/main" spd="med" advClick="1" p14:dur="1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N9_2S.png" descr="N9_2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50900" y="655029"/>
            <a:ext cx="7631136" cy="532825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N9_6S.png" descr="N9_6S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19200" y="457200"/>
            <a:ext cx="2603500" cy="6400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69" name="N9_5S.png" descr="N9_5S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10000" y="1981200"/>
            <a:ext cx="5334000" cy="3200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theme1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reez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Breeze">
  <a:themeElements>
    <a:clrScheme name="Breez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2C7C9F"/>
      </a:accent1>
      <a:accent2>
        <a:srgbClr val="244A58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Breeze">
      <a:majorFont>
        <a:latin typeface="Times New Roman"/>
        <a:ea typeface="Times New Roman"/>
        <a:cs typeface="Times New Roman"/>
      </a:majorFont>
      <a:minorFont>
        <a:latin typeface="Helvetica"/>
        <a:ea typeface="Helvetica"/>
        <a:cs typeface="Helvetica"/>
      </a:minorFont>
    </a:fontScheme>
    <a:fmtScheme name="Breez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sx="100000" sy="100000" kx="0" ky="0" algn="b" rotWithShape="0" blurRad="38100" dist="20000" dir="540000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38100" dist="20000" dir="540000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News Gothic MT"/>
            <a:ea typeface="News Gothic MT"/>
            <a:cs typeface="News Gothic MT"/>
            <a:sym typeface="News Gothic M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