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2892605F-00B0-49E4-82C3-2F243188BD5D}" type="datetimeFigureOut">
              <a:rPr lang="ar-IQ" smtClean="0"/>
              <a:pPr/>
              <a:t>06/02/1440</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61EEE98B-4B4D-4A03-B632-4E98F8A6229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892605F-00B0-49E4-82C3-2F243188BD5D}" type="datetimeFigureOut">
              <a:rPr lang="ar-IQ" smtClean="0"/>
              <a:pPr/>
              <a:t>06/02/1440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EEE98B-4B4D-4A03-B632-4E98F8A6229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892605F-00B0-49E4-82C3-2F243188BD5D}" type="datetimeFigureOut">
              <a:rPr lang="ar-IQ" smtClean="0"/>
              <a:pPr/>
              <a:t>06/02/1440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EEE98B-4B4D-4A03-B632-4E98F8A6229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892605F-00B0-49E4-82C3-2F243188BD5D}" type="datetimeFigureOut">
              <a:rPr lang="ar-IQ" smtClean="0"/>
              <a:pPr/>
              <a:t>06/02/1440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EEE98B-4B4D-4A03-B632-4E98F8A6229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892605F-00B0-49E4-82C3-2F243188BD5D}" type="datetimeFigureOut">
              <a:rPr lang="ar-IQ" smtClean="0"/>
              <a:pPr/>
              <a:t>06/02/1440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EEE98B-4B4D-4A03-B632-4E98F8A6229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892605F-00B0-49E4-82C3-2F243188BD5D}" type="datetimeFigureOut">
              <a:rPr lang="ar-IQ" smtClean="0"/>
              <a:pPr/>
              <a:t>06/02/1440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1EEE98B-4B4D-4A03-B632-4E98F8A6229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2892605F-00B0-49E4-82C3-2F243188BD5D}" type="datetimeFigureOut">
              <a:rPr lang="ar-IQ" smtClean="0"/>
              <a:pPr/>
              <a:t>06/02/1440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1EEE98B-4B4D-4A03-B632-4E98F8A6229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892605F-00B0-49E4-82C3-2F243188BD5D}" type="datetimeFigureOut">
              <a:rPr lang="ar-IQ" smtClean="0"/>
              <a:pPr/>
              <a:t>06/02/1440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1EEE98B-4B4D-4A03-B632-4E98F8A6229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892605F-00B0-49E4-82C3-2F243188BD5D}" type="datetimeFigureOut">
              <a:rPr lang="ar-IQ" smtClean="0"/>
              <a:pPr/>
              <a:t>06/02/1440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1EEE98B-4B4D-4A03-B632-4E98F8A6229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892605F-00B0-49E4-82C3-2F243188BD5D}" type="datetimeFigureOut">
              <a:rPr lang="ar-IQ" smtClean="0"/>
              <a:pPr/>
              <a:t>06/02/1440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1EEE98B-4B4D-4A03-B632-4E98F8A6229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92605F-00B0-49E4-82C3-2F243188BD5D}" type="datetimeFigureOut">
              <a:rPr lang="ar-IQ" smtClean="0"/>
              <a:pPr/>
              <a:t>06/02/1440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61EEE98B-4B4D-4A03-B632-4E98F8A62296}"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92605F-00B0-49E4-82C3-2F243188BD5D}" type="datetimeFigureOut">
              <a:rPr lang="ar-IQ" smtClean="0"/>
              <a:pPr/>
              <a:t>06/02/1440</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EEE98B-4B4D-4A03-B632-4E98F8A62296}"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l"/>
            <a:r>
              <a:rPr lang="en-US" dirty="0" smtClean="0"/>
              <a:t>HEADACHES AND OTHER HEAD PAIN </a:t>
            </a:r>
            <a:endParaRPr lang="ar-IQ" dirty="0"/>
          </a:p>
        </p:txBody>
      </p:sp>
      <p:sp>
        <p:nvSpPr>
          <p:cNvPr id="3" name="عنوان فرعي 2"/>
          <p:cNvSpPr>
            <a:spLocks noGrp="1"/>
          </p:cNvSpPr>
          <p:nvPr>
            <p:ph type="subTitle" idx="1"/>
          </p:nvPr>
        </p:nvSpPr>
        <p:spPr/>
        <p:txBody>
          <a:bodyPr/>
          <a:lstStyle/>
          <a:p>
            <a:endParaRPr lang="ar-IQ"/>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a:r>
              <a:rPr lang="en-US" sz="2800" b="1" dirty="0" err="1" smtClean="0">
                <a:solidFill>
                  <a:srgbClr val="C00000"/>
                </a:solidFill>
              </a:rPr>
              <a:t>Funduscopic</a:t>
            </a:r>
            <a:r>
              <a:rPr lang="en-US" sz="2800" b="1" dirty="0" smtClean="0">
                <a:solidFill>
                  <a:srgbClr val="C00000"/>
                </a:solidFill>
              </a:rPr>
              <a:t> examination shows </a:t>
            </a:r>
            <a:r>
              <a:rPr lang="en-US" sz="2800" b="1" dirty="0" err="1" smtClean="0">
                <a:solidFill>
                  <a:srgbClr val="C00000"/>
                </a:solidFill>
              </a:rPr>
              <a:t>papilledema</a:t>
            </a:r>
            <a:r>
              <a:rPr lang="en-US" sz="2800" b="1" dirty="0" smtClean="0">
                <a:solidFill>
                  <a:srgbClr val="C00000"/>
                </a:solidFill>
              </a:rPr>
              <a:t>, which is often more impressive than the clinical picture. IIH is usually a benign and self-limited disorder, but it may lead to visual loss, including blindness. The headache is usually insidious in onset, is typically generalized, is relatively mild in severity, and is often worse in the morning or after exertion (e.g., straining or coughing</a:t>
            </a:r>
            <a:r>
              <a:rPr lang="en-US" dirty="0" smtClean="0"/>
              <a:t> </a:t>
            </a: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l"/>
            <a:r>
              <a:rPr lang="en-US" b="1" dirty="0" smtClean="0">
                <a:solidFill>
                  <a:srgbClr val="C00000"/>
                </a:solidFill>
              </a:rPr>
              <a:t>The condition has been associated with drugs-vitamin A intoxication, </a:t>
            </a:r>
            <a:r>
              <a:rPr lang="en-US" b="1" dirty="0" err="1" smtClean="0">
                <a:solidFill>
                  <a:srgbClr val="C00000"/>
                </a:solidFill>
              </a:rPr>
              <a:t>nalidixic</a:t>
            </a:r>
            <a:r>
              <a:rPr lang="en-US" b="1" dirty="0" smtClean="0">
                <a:solidFill>
                  <a:srgbClr val="C00000"/>
                </a:solidFill>
              </a:rPr>
              <a:t> acid, </a:t>
            </a:r>
            <a:r>
              <a:rPr lang="en-US" b="1" dirty="0" err="1" smtClean="0">
                <a:solidFill>
                  <a:srgbClr val="C00000"/>
                </a:solidFill>
              </a:rPr>
              <a:t>danazol</a:t>
            </a:r>
            <a:r>
              <a:rPr lang="en-US" b="1" dirty="0" smtClean="0">
                <a:solidFill>
                  <a:srgbClr val="C00000"/>
                </a:solidFill>
              </a:rPr>
              <a:t> (</a:t>
            </a:r>
            <a:r>
              <a:rPr lang="en-US" b="1" dirty="0" err="1" smtClean="0">
                <a:solidFill>
                  <a:srgbClr val="C00000"/>
                </a:solidFill>
              </a:rPr>
              <a:t>Danocrine</a:t>
            </a:r>
            <a:r>
              <a:rPr lang="en-US" b="1" dirty="0" smtClean="0">
                <a:solidFill>
                  <a:srgbClr val="C00000"/>
                </a:solidFill>
              </a:rPr>
              <a:t>), and </a:t>
            </a:r>
            <a:r>
              <a:rPr lang="en-US" b="1" dirty="0" err="1" smtClean="0">
                <a:solidFill>
                  <a:srgbClr val="C00000"/>
                </a:solidFill>
              </a:rPr>
              <a:t>isotretinoin</a:t>
            </a:r>
            <a:r>
              <a:rPr lang="en-US" b="1" dirty="0" smtClean="0">
                <a:solidFill>
                  <a:srgbClr val="C00000"/>
                </a:solidFill>
              </a:rPr>
              <a:t> (</a:t>
            </a:r>
            <a:r>
              <a:rPr lang="en-US" b="1" dirty="0" err="1" smtClean="0">
                <a:solidFill>
                  <a:srgbClr val="C00000"/>
                </a:solidFill>
              </a:rPr>
              <a:t>Accutane</a:t>
            </a:r>
            <a:r>
              <a:rPr lang="en-US" b="1" dirty="0" smtClean="0">
                <a:solidFill>
                  <a:srgbClr val="C00000"/>
                </a:solidFill>
              </a:rPr>
              <a:t>)-as well as corticosteroid withdrawal and with systemic disorders such as </a:t>
            </a:r>
            <a:r>
              <a:rPr lang="en-US" b="1" dirty="0" err="1" smtClean="0">
                <a:solidFill>
                  <a:srgbClr val="C00000"/>
                </a:solidFill>
              </a:rPr>
              <a:t>hypoparathyroidism</a:t>
            </a:r>
            <a:r>
              <a:rPr lang="en-US" b="1" dirty="0" smtClean="0">
                <a:solidFill>
                  <a:srgbClr val="C00000"/>
                </a:solidFill>
              </a:rPr>
              <a:t> and lupus. </a:t>
            </a:r>
          </a:p>
          <a:p>
            <a:pPr algn="l"/>
            <a:r>
              <a:rPr lang="en-US" b="1" dirty="0" smtClean="0">
                <a:solidFill>
                  <a:srgbClr val="C00000"/>
                </a:solidFill>
              </a:rPr>
              <a:t>CT is usually normal but can show small ventricles and an "empty </a:t>
            </a:r>
            <a:r>
              <a:rPr lang="en-US" b="1" dirty="0" err="1" smtClean="0">
                <a:solidFill>
                  <a:srgbClr val="C00000"/>
                </a:solidFill>
              </a:rPr>
              <a:t>sella</a:t>
            </a:r>
            <a:r>
              <a:rPr lang="en-US" b="1" dirty="0" smtClean="0">
                <a:solidFill>
                  <a:srgbClr val="C00000"/>
                </a:solidFill>
              </a:rPr>
              <a:t>" in some cases. CSF opening pressure is elevated, usually in the range of 250 to 450 mm of water, with the pressure fluctuating markedly when monitored over a prolonged period </a:t>
            </a:r>
            <a:r>
              <a:rPr lang="en-US" dirty="0" smtClean="0"/>
              <a:t>. </a:t>
            </a: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Treatment</a:t>
            </a:r>
            <a:endParaRPr lang="ar-IQ" dirty="0"/>
          </a:p>
        </p:txBody>
      </p:sp>
      <p:sp>
        <p:nvSpPr>
          <p:cNvPr id="3" name="عنصر نائب للمحتوى 2"/>
          <p:cNvSpPr>
            <a:spLocks noGrp="1"/>
          </p:cNvSpPr>
          <p:nvPr>
            <p:ph idx="1"/>
          </p:nvPr>
        </p:nvSpPr>
        <p:spPr/>
        <p:txBody>
          <a:bodyPr>
            <a:normAutofit lnSpcReduction="10000"/>
          </a:bodyPr>
          <a:lstStyle/>
          <a:p>
            <a:pPr algn="l"/>
            <a:r>
              <a:rPr lang="en-US" b="1" dirty="0" smtClean="0">
                <a:solidFill>
                  <a:srgbClr val="C00000"/>
                </a:solidFill>
              </a:rPr>
              <a:t>* After eliminating secondary causes of IIH, the patient should have dietary counseling for weight loss. Carbonic </a:t>
            </a:r>
            <a:r>
              <a:rPr lang="en-US" b="1" dirty="0" err="1" smtClean="0">
                <a:solidFill>
                  <a:srgbClr val="C00000"/>
                </a:solidFill>
              </a:rPr>
              <a:t>anhydrase</a:t>
            </a:r>
            <a:r>
              <a:rPr lang="en-US" b="1" dirty="0" smtClean="0">
                <a:solidFill>
                  <a:srgbClr val="C00000"/>
                </a:solidFill>
              </a:rPr>
              <a:t> inhibitors (</a:t>
            </a:r>
            <a:r>
              <a:rPr lang="en-US" b="1" dirty="0" err="1" smtClean="0">
                <a:solidFill>
                  <a:srgbClr val="C00000"/>
                </a:solidFill>
              </a:rPr>
              <a:t>acetazolamide</a:t>
            </a:r>
            <a:r>
              <a:rPr lang="en-US" b="1" dirty="0" smtClean="0">
                <a:solidFill>
                  <a:srgbClr val="C00000"/>
                </a:solidFill>
              </a:rPr>
              <a:t>) and corticosteroids have proved useful in headache control. As a second-line agent, </a:t>
            </a:r>
            <a:r>
              <a:rPr lang="en-US" b="1" dirty="0" err="1" smtClean="0">
                <a:solidFill>
                  <a:srgbClr val="C00000"/>
                </a:solidFill>
              </a:rPr>
              <a:t>furosemide</a:t>
            </a:r>
            <a:r>
              <a:rPr lang="en-US" b="1" dirty="0" smtClean="0">
                <a:solidFill>
                  <a:srgbClr val="C00000"/>
                </a:solidFill>
              </a:rPr>
              <a:t> also acts to lower CSF production. Serial lumbar punctures are understandably unpopular with patients even though transient headache relief is obtained. CSF shunting procedures (</a:t>
            </a:r>
            <a:r>
              <a:rPr lang="en-US" b="1" dirty="0" err="1" smtClean="0">
                <a:solidFill>
                  <a:srgbClr val="C00000"/>
                </a:solidFill>
              </a:rPr>
              <a:t>ventriculoperitoneal</a:t>
            </a:r>
            <a:r>
              <a:rPr lang="en-US" b="1" dirty="0" smtClean="0">
                <a:solidFill>
                  <a:srgbClr val="C00000"/>
                </a:solidFill>
              </a:rPr>
              <a:t> shunt) are occasionally necessary</a:t>
            </a:r>
            <a:r>
              <a:rPr lang="en-US" dirty="0" smtClean="0"/>
              <a:t> </a:t>
            </a:r>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b="1" dirty="0" smtClean="0">
                <a:solidFill>
                  <a:srgbClr val="7030A0"/>
                </a:solidFill>
              </a:rPr>
              <a:t>* For patients with progressive visual loss, optic nerve sheath fenestration has been shown to preserve or restore vision in 80 to 90% and provide headache relief in a majority</a:t>
            </a:r>
            <a:r>
              <a:rPr lang="en-US" b="1" dirty="0" smtClean="0"/>
              <a:t>. </a:t>
            </a:r>
          </a:p>
          <a:p>
            <a:pPr algn="l"/>
            <a:r>
              <a:rPr lang="en-US" b="1" dirty="0" smtClean="0">
                <a:solidFill>
                  <a:srgbClr val="C00000"/>
                </a:solidFill>
              </a:rPr>
              <a:t>Intracranial hypotension (usually secondary to a CSF leak after trauma or lumbar puncture) may also cause headache, exacerbated by standing </a:t>
            </a:r>
            <a:r>
              <a:rPr lang="en-US" b="1" dirty="0" smtClean="0"/>
              <a:t>.</a:t>
            </a:r>
            <a:endParaRPr lang="ar-IQ"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Tension' headache</a:t>
            </a:r>
            <a:endParaRPr lang="ar-IQ" dirty="0"/>
          </a:p>
        </p:txBody>
      </p:sp>
      <p:sp>
        <p:nvSpPr>
          <p:cNvPr id="3" name="عنصر نائب للمحتوى 2"/>
          <p:cNvSpPr>
            <a:spLocks noGrp="1"/>
          </p:cNvSpPr>
          <p:nvPr>
            <p:ph idx="1"/>
          </p:nvPr>
        </p:nvSpPr>
        <p:spPr/>
        <p:txBody>
          <a:bodyPr>
            <a:normAutofit/>
          </a:bodyPr>
          <a:lstStyle/>
          <a:p>
            <a:pPr algn="l"/>
            <a:r>
              <a:rPr lang="en-US" b="1" dirty="0" smtClean="0">
                <a:solidFill>
                  <a:srgbClr val="002060"/>
                </a:solidFill>
              </a:rPr>
              <a:t>* The vast majority of chronic and recurrent headaches are believed to be produced by 'neurovascular irritation' and tension within scalp muscles. Despite universal occurrence, precise mechanisms of common headache remain obscure. Tight band sensations, pressure behind the eyes, throbbing and bursting sensations are common. What is clear is that almost all headaches with these features are benign </a:t>
            </a:r>
            <a:endParaRPr lang="ar-IQ" b="1"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a:r>
              <a:rPr lang="en-US" b="1" dirty="0" smtClean="0">
                <a:solidFill>
                  <a:srgbClr val="C00000"/>
                </a:solidFill>
              </a:rPr>
              <a:t>* There may be obvious precipitating factors such as worry, noise, concentrated visual effort or fumes. Depression is also a frequent underlying feature. Tension headaches are often attributed to cervical </a:t>
            </a:r>
            <a:r>
              <a:rPr lang="en-US" b="1" dirty="0" err="1" smtClean="0">
                <a:solidFill>
                  <a:srgbClr val="C00000"/>
                </a:solidFill>
              </a:rPr>
              <a:t>spondylosis</a:t>
            </a:r>
            <a:r>
              <a:rPr lang="en-US" b="1" dirty="0" smtClean="0">
                <a:solidFill>
                  <a:srgbClr val="C00000"/>
                </a:solidFill>
              </a:rPr>
              <a:t>, refractive errors or high blood pressure. Evidence for such associations is poor. Headaches also follow even minor head injuries. Tenderness/tension in neck and scalp muscles are the only physical signs </a:t>
            </a:r>
            <a:endParaRPr lang="ar-IQ" b="1" dirty="0">
              <a:solidFill>
                <a:srgbClr val="C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a:r>
              <a:rPr lang="en-US" b="1" dirty="0" smtClean="0">
                <a:solidFill>
                  <a:srgbClr val="002060"/>
                </a:solidFill>
              </a:rPr>
              <a:t>Management: </a:t>
            </a:r>
          </a:p>
          <a:p>
            <a:pPr algn="l"/>
            <a:r>
              <a:rPr lang="en-US" b="1" dirty="0" smtClean="0">
                <a:solidFill>
                  <a:srgbClr val="002060"/>
                </a:solidFill>
              </a:rPr>
              <a:t>This involves : </a:t>
            </a:r>
          </a:p>
          <a:p>
            <a:pPr algn="l"/>
            <a:r>
              <a:rPr lang="en-US" b="1" dirty="0" smtClean="0">
                <a:solidFill>
                  <a:srgbClr val="002060"/>
                </a:solidFill>
              </a:rPr>
              <a:t>* firm reassurance (imaging is often needed( </a:t>
            </a:r>
          </a:p>
          <a:p>
            <a:pPr algn="l"/>
            <a:r>
              <a:rPr lang="en-US" b="1" dirty="0" smtClean="0">
                <a:solidFill>
                  <a:srgbClr val="002060"/>
                </a:solidFill>
              </a:rPr>
              <a:t>* avoiding evident causes, e.g. bright lights  </a:t>
            </a:r>
          </a:p>
          <a:p>
            <a:pPr algn="l"/>
            <a:r>
              <a:rPr lang="en-US" b="1" dirty="0" smtClean="0">
                <a:solidFill>
                  <a:srgbClr val="002060"/>
                </a:solidFill>
              </a:rPr>
              <a:t>* analgesic withdrawal  </a:t>
            </a:r>
          </a:p>
          <a:p>
            <a:pPr algn="l"/>
            <a:r>
              <a:rPr lang="en-US" b="1" dirty="0" smtClean="0">
                <a:solidFill>
                  <a:srgbClr val="002060"/>
                </a:solidFill>
              </a:rPr>
              <a:t>* physical treatments - massage, icepacks, relaxation  </a:t>
            </a:r>
          </a:p>
          <a:p>
            <a:pPr algn="l"/>
            <a:r>
              <a:rPr lang="en-US" b="1" dirty="0" smtClean="0">
                <a:solidFill>
                  <a:srgbClr val="002060"/>
                </a:solidFill>
              </a:rPr>
              <a:t>* antidepressants - when indicated  </a:t>
            </a:r>
          </a:p>
          <a:p>
            <a:pPr algn="l"/>
            <a:r>
              <a:rPr lang="en-US" b="1" dirty="0" smtClean="0">
                <a:solidFill>
                  <a:srgbClr val="002060"/>
                </a:solidFill>
              </a:rPr>
              <a:t>* drugs for recurrent headache/migraine .</a:t>
            </a:r>
            <a:r>
              <a:rPr lang="en-US" dirty="0" smtClean="0"/>
              <a:t> </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a:r>
              <a:rPr lang="en-US" sz="3600" b="1" dirty="0" smtClean="0">
                <a:solidFill>
                  <a:srgbClr val="002060"/>
                </a:solidFill>
              </a:rPr>
              <a:t>Headache is a very common complaint encountered by practitioners in almost every specialty of medicine and surgery. More than 90% of the population experience headache of one type or another at least once during life. </a:t>
            </a:r>
            <a:endParaRPr lang="ar-IQ" sz="3600" b="1"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Classifications of headache</a:t>
            </a:r>
            <a:endParaRPr lang="ar-IQ" dirty="0"/>
          </a:p>
        </p:txBody>
      </p:sp>
      <p:sp>
        <p:nvSpPr>
          <p:cNvPr id="3" name="عنصر نائب للمحتوى 2"/>
          <p:cNvSpPr>
            <a:spLocks noGrp="1"/>
          </p:cNvSpPr>
          <p:nvPr>
            <p:ph idx="1"/>
          </p:nvPr>
        </p:nvSpPr>
        <p:spPr/>
        <p:txBody>
          <a:bodyPr/>
          <a:lstStyle/>
          <a:p>
            <a:pPr algn="l"/>
            <a:r>
              <a:rPr lang="en-US" b="1" dirty="0" smtClean="0">
                <a:solidFill>
                  <a:srgbClr val="FF0000"/>
                </a:solidFill>
              </a:rPr>
              <a:t>Primary headaches</a:t>
            </a:r>
          </a:p>
          <a:p>
            <a:pPr algn="l"/>
            <a:r>
              <a:rPr lang="en-US" dirty="0" smtClean="0"/>
              <a:t> </a:t>
            </a:r>
          </a:p>
          <a:p>
            <a:pPr algn="l"/>
            <a:r>
              <a:rPr lang="en-US" b="1" dirty="0" smtClean="0"/>
              <a:t>Are those in which headache and its associated features are the disorder in itself, Primary headache often results in considerable disability and a decrease in the patient's quality of life.</a:t>
            </a:r>
            <a:endParaRPr lang="ar-IQ"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a:r>
              <a:rPr lang="en-US" b="1" dirty="0" smtClean="0">
                <a:solidFill>
                  <a:srgbClr val="FF0000"/>
                </a:solidFill>
              </a:rPr>
              <a:t>Secondary headaches</a:t>
            </a:r>
            <a:r>
              <a:rPr lang="en-US" dirty="0" smtClean="0"/>
              <a:t> </a:t>
            </a:r>
          </a:p>
          <a:p>
            <a:pPr algn="l"/>
            <a:r>
              <a:rPr lang="en-US" b="1" dirty="0" smtClean="0">
                <a:solidFill>
                  <a:srgbClr val="002060"/>
                </a:solidFill>
              </a:rPr>
              <a:t>* Are those caused by exogenous disorders.  </a:t>
            </a:r>
          </a:p>
          <a:p>
            <a:pPr algn="l"/>
            <a:r>
              <a:rPr lang="en-US" b="1" dirty="0" smtClean="0">
                <a:solidFill>
                  <a:srgbClr val="002060"/>
                </a:solidFill>
              </a:rPr>
              <a:t>* Mild secondary headache, such as that seen in association with upper respiratory tract infections, is common but rarely worrisome. Life-threatening headache is relatively uncommon, but vigilance is required in order to recognize and appropriately treat patients with this category of head pain. </a:t>
            </a:r>
            <a:endParaRPr lang="ar-IQ" b="1"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Mechanism </a:t>
            </a:r>
            <a:endParaRPr lang="ar-IQ" dirty="0"/>
          </a:p>
        </p:txBody>
      </p:sp>
      <p:sp>
        <p:nvSpPr>
          <p:cNvPr id="3" name="عنصر نائب للمحتوى 2"/>
          <p:cNvSpPr>
            <a:spLocks noGrp="1"/>
          </p:cNvSpPr>
          <p:nvPr>
            <p:ph idx="1"/>
          </p:nvPr>
        </p:nvSpPr>
        <p:spPr/>
        <p:txBody>
          <a:bodyPr>
            <a:normAutofit fontScale="92500" lnSpcReduction="10000"/>
          </a:bodyPr>
          <a:lstStyle/>
          <a:p>
            <a:pPr algn="l"/>
            <a:r>
              <a:rPr lang="en-US" b="1" dirty="0" smtClean="0">
                <a:solidFill>
                  <a:srgbClr val="002060"/>
                </a:solidFill>
              </a:rPr>
              <a:t>* Pain receptors are located at the base of the brain in arteries and veins and throughout </a:t>
            </a:r>
            <a:r>
              <a:rPr lang="en-US" b="1" dirty="0" err="1" smtClean="0">
                <a:solidFill>
                  <a:srgbClr val="002060"/>
                </a:solidFill>
              </a:rPr>
              <a:t>meninges</a:t>
            </a:r>
            <a:r>
              <a:rPr lang="en-US" b="1" dirty="0" smtClean="0">
                <a:solidFill>
                  <a:srgbClr val="002060"/>
                </a:solidFill>
              </a:rPr>
              <a:t>, extra cranial vessels, scalp, neck and facial muscles, Para nasal sinuses, eyes and teeth. </a:t>
            </a:r>
          </a:p>
          <a:p>
            <a:pPr algn="l"/>
            <a:r>
              <a:rPr lang="en-US" b="1" dirty="0" smtClean="0">
                <a:solidFill>
                  <a:srgbClr val="002060"/>
                </a:solidFill>
              </a:rPr>
              <a:t>* Curiously, brain substance is almost devoid of pain receptors .. </a:t>
            </a:r>
          </a:p>
          <a:p>
            <a:pPr algn="l"/>
            <a:r>
              <a:rPr lang="en-US" b="1" dirty="0" smtClean="0">
                <a:solidFill>
                  <a:srgbClr val="002060"/>
                </a:solidFill>
              </a:rPr>
              <a:t>* Head pain is mediated by mechanical (e.g. stretching of </a:t>
            </a:r>
            <a:r>
              <a:rPr lang="en-US" b="1" dirty="0" err="1" smtClean="0">
                <a:solidFill>
                  <a:srgbClr val="002060"/>
                </a:solidFill>
              </a:rPr>
              <a:t>meninges</a:t>
            </a:r>
            <a:r>
              <a:rPr lang="en-US" b="1" dirty="0" smtClean="0">
                <a:solidFill>
                  <a:srgbClr val="002060"/>
                </a:solidFill>
              </a:rPr>
              <a:t>) and chemical receptors (e.g. 5-hydroxytryptamine and histamine stimulation). Nerve impulses travel centrally via fifth and ninth cranial nerves and via upper cervical sensory roots accompaniment.</a:t>
            </a:r>
            <a:r>
              <a:rPr lang="en-US" dirty="0" smtClean="0"/>
              <a:t> </a:t>
            </a: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Pressure headaches </a:t>
            </a:r>
            <a:endParaRPr lang="ar-IQ" dirty="0"/>
          </a:p>
        </p:txBody>
      </p:sp>
      <p:sp>
        <p:nvSpPr>
          <p:cNvPr id="3" name="عنصر نائب للمحتوى 2"/>
          <p:cNvSpPr>
            <a:spLocks noGrp="1"/>
          </p:cNvSpPr>
          <p:nvPr>
            <p:ph idx="1"/>
          </p:nvPr>
        </p:nvSpPr>
        <p:spPr/>
        <p:txBody>
          <a:bodyPr>
            <a:normAutofit/>
          </a:bodyPr>
          <a:lstStyle/>
          <a:p>
            <a:pPr algn="l"/>
            <a:r>
              <a:rPr lang="en-US" dirty="0" smtClean="0"/>
              <a:t>* </a:t>
            </a:r>
            <a:r>
              <a:rPr lang="en-US" b="1" dirty="0" smtClean="0">
                <a:solidFill>
                  <a:srgbClr val="FF0000"/>
                </a:solidFill>
              </a:rPr>
              <a:t>HEADACHE OF RAISED INTRACRANIAL PRESSURE </a:t>
            </a:r>
          </a:p>
          <a:p>
            <a:pPr algn="l"/>
            <a:r>
              <a:rPr lang="en-US" b="1" dirty="0" smtClean="0">
                <a:solidFill>
                  <a:srgbClr val="002060"/>
                </a:solidFill>
              </a:rPr>
              <a:t>* Worse in morning, improves through the day  </a:t>
            </a:r>
          </a:p>
          <a:p>
            <a:pPr algn="l"/>
            <a:r>
              <a:rPr lang="en-US" b="1" dirty="0" smtClean="0">
                <a:solidFill>
                  <a:srgbClr val="002060"/>
                </a:solidFill>
              </a:rPr>
              <a:t>* Associated with morning vomiting  </a:t>
            </a:r>
          </a:p>
          <a:p>
            <a:pPr algn="l"/>
            <a:r>
              <a:rPr lang="en-US" b="1" dirty="0" smtClean="0">
                <a:solidFill>
                  <a:srgbClr val="002060"/>
                </a:solidFill>
              </a:rPr>
              <a:t>* Worse bending forward  </a:t>
            </a:r>
          </a:p>
          <a:p>
            <a:pPr algn="l"/>
            <a:r>
              <a:rPr lang="en-US" b="1" dirty="0" smtClean="0">
                <a:solidFill>
                  <a:srgbClr val="002060"/>
                </a:solidFill>
              </a:rPr>
              <a:t>* Worse with cough and straining  </a:t>
            </a:r>
          </a:p>
          <a:p>
            <a:pPr algn="l"/>
            <a:r>
              <a:rPr lang="en-US" b="1" dirty="0" smtClean="0">
                <a:solidFill>
                  <a:srgbClr val="002060"/>
                </a:solidFill>
              </a:rPr>
              <a:t>* Relieved by analgesia  </a:t>
            </a:r>
          </a:p>
          <a:p>
            <a:pPr algn="l"/>
            <a:r>
              <a:rPr lang="en-US" b="1" dirty="0" smtClean="0">
                <a:solidFill>
                  <a:srgbClr val="002060"/>
                </a:solidFill>
              </a:rPr>
              <a:t>* Dull ache, often mild</a:t>
            </a:r>
            <a:r>
              <a:rPr lang="en-US" dirty="0" smtClean="0"/>
              <a:t> </a:t>
            </a: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FF0000"/>
                </a:solidFill>
              </a:rPr>
              <a:t>A single episode of severe headache</a:t>
            </a:r>
            <a:r>
              <a:rPr lang="en-US" dirty="0" smtClean="0"/>
              <a:t>: </a:t>
            </a:r>
            <a:endParaRPr lang="ar-IQ" dirty="0"/>
          </a:p>
        </p:txBody>
      </p:sp>
      <p:sp>
        <p:nvSpPr>
          <p:cNvPr id="3" name="عنصر نائب للمحتوى 2"/>
          <p:cNvSpPr>
            <a:spLocks noGrp="1"/>
          </p:cNvSpPr>
          <p:nvPr>
            <p:ph idx="1"/>
          </p:nvPr>
        </p:nvSpPr>
        <p:spPr/>
        <p:txBody>
          <a:bodyPr>
            <a:normAutofit/>
          </a:bodyPr>
          <a:lstStyle/>
          <a:p>
            <a:pPr algn="l"/>
            <a:r>
              <a:rPr lang="en-US" b="1" dirty="0" smtClean="0">
                <a:solidFill>
                  <a:srgbClr val="C00000"/>
                </a:solidFill>
              </a:rPr>
              <a:t>* Serious causes to be considered include meningitis, subarachnoid hemorrhage, epidural or subdural hematoma, glaucoma, and purulent sinusitis. </a:t>
            </a:r>
          </a:p>
          <a:p>
            <a:pPr algn="l"/>
            <a:r>
              <a:rPr lang="en-US" b="1" dirty="0" smtClean="0">
                <a:solidFill>
                  <a:srgbClr val="C00000"/>
                </a:solidFill>
              </a:rPr>
              <a:t>* Particular attention should be paid to suddenness of onset (suggestive of subarachnoid hemorrhage), neck stiffness and vomiting (</a:t>
            </a:r>
            <a:r>
              <a:rPr lang="en-US" b="1" dirty="0" err="1" smtClean="0">
                <a:solidFill>
                  <a:srgbClr val="C00000"/>
                </a:solidFill>
              </a:rPr>
              <a:t>meningeal</a:t>
            </a:r>
            <a:r>
              <a:rPr lang="en-US" b="1" dirty="0" smtClean="0">
                <a:solidFill>
                  <a:srgbClr val="C00000"/>
                </a:solidFill>
              </a:rPr>
              <a:t> irritation), and to the presence of a rash and/or fever (bacterial meningitis </a:t>
            </a:r>
            <a:endParaRPr lang="ar-IQ" b="1"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4000" b="1" dirty="0" smtClean="0">
                <a:solidFill>
                  <a:srgbClr val="C00000"/>
                </a:solidFill>
              </a:rPr>
              <a:t>Factors that should increase suspicion of an intracranial tumor include:</a:t>
            </a:r>
            <a:r>
              <a:rPr lang="en-US" dirty="0" smtClean="0"/>
              <a:t> </a:t>
            </a:r>
            <a:endParaRPr lang="ar-IQ" dirty="0"/>
          </a:p>
        </p:txBody>
      </p:sp>
      <p:sp>
        <p:nvSpPr>
          <p:cNvPr id="3" name="عنصر نائب للمحتوى 2"/>
          <p:cNvSpPr>
            <a:spLocks noGrp="1"/>
          </p:cNvSpPr>
          <p:nvPr>
            <p:ph idx="1"/>
          </p:nvPr>
        </p:nvSpPr>
        <p:spPr/>
        <p:txBody>
          <a:bodyPr>
            <a:normAutofit/>
          </a:bodyPr>
          <a:lstStyle/>
          <a:p>
            <a:pPr algn="l"/>
            <a:r>
              <a:rPr lang="en-US" dirty="0" smtClean="0"/>
              <a:t>* </a:t>
            </a:r>
            <a:r>
              <a:rPr lang="en-US" b="1" dirty="0" err="1" smtClean="0">
                <a:solidFill>
                  <a:srgbClr val="C00000"/>
                </a:solidFill>
              </a:rPr>
              <a:t>papilledema</a:t>
            </a:r>
            <a:r>
              <a:rPr lang="en-US" b="1" dirty="0" smtClean="0">
                <a:solidFill>
                  <a:srgbClr val="C00000"/>
                </a:solidFill>
              </a:rPr>
              <a:t>, </a:t>
            </a:r>
          </a:p>
          <a:p>
            <a:pPr algn="l"/>
            <a:r>
              <a:rPr lang="en-US" b="1" dirty="0" smtClean="0">
                <a:solidFill>
                  <a:srgbClr val="C00000"/>
                </a:solidFill>
              </a:rPr>
              <a:t>* new neurologic deficits, </a:t>
            </a:r>
          </a:p>
          <a:p>
            <a:pPr algn="l"/>
            <a:r>
              <a:rPr lang="en-US" b="1" dirty="0" smtClean="0">
                <a:solidFill>
                  <a:srgbClr val="C00000"/>
                </a:solidFill>
              </a:rPr>
              <a:t>* initial attack of prolonged headache occurring after the age of 45 years, </a:t>
            </a:r>
          </a:p>
          <a:p>
            <a:pPr algn="l"/>
            <a:r>
              <a:rPr lang="en-US" b="1" dirty="0" smtClean="0">
                <a:solidFill>
                  <a:srgbClr val="C00000"/>
                </a:solidFill>
              </a:rPr>
              <a:t>* previous malignancy, cognitive abnormality, </a:t>
            </a:r>
          </a:p>
          <a:p>
            <a:pPr algn="l"/>
            <a:r>
              <a:rPr lang="en-US" b="1" dirty="0" smtClean="0">
                <a:solidFill>
                  <a:srgbClr val="C00000"/>
                </a:solidFill>
              </a:rPr>
              <a:t>* and altered mental status. </a:t>
            </a:r>
          </a:p>
          <a:p>
            <a:pPr algn="l"/>
            <a:r>
              <a:rPr lang="en-US" b="1" dirty="0" smtClean="0">
                <a:solidFill>
                  <a:srgbClr val="C00000"/>
                </a:solidFill>
              </a:rPr>
              <a:t> </a:t>
            </a:r>
          </a:p>
          <a:p>
            <a:r>
              <a:rPr lang="en-US" b="1" dirty="0" smtClean="0">
                <a:solidFill>
                  <a:srgbClr val="C00000"/>
                </a:solidFill>
              </a:rPr>
              <a:t> </a:t>
            </a:r>
            <a:endParaRPr lang="ar-IQ"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C00000"/>
                </a:solidFill>
              </a:rPr>
              <a:t>Idiopathic Intracranial Hypertension (IIH):</a:t>
            </a:r>
            <a:r>
              <a:rPr lang="en-US" dirty="0" smtClean="0"/>
              <a:t> </a:t>
            </a:r>
            <a:endParaRPr lang="ar-IQ" dirty="0"/>
          </a:p>
        </p:txBody>
      </p:sp>
      <p:sp>
        <p:nvSpPr>
          <p:cNvPr id="3" name="عنصر نائب للمحتوى 2"/>
          <p:cNvSpPr>
            <a:spLocks noGrp="1"/>
          </p:cNvSpPr>
          <p:nvPr>
            <p:ph idx="1"/>
          </p:nvPr>
        </p:nvSpPr>
        <p:spPr/>
        <p:txBody>
          <a:bodyPr>
            <a:normAutofit lnSpcReduction="10000"/>
          </a:bodyPr>
          <a:lstStyle/>
          <a:p>
            <a:pPr algn="l"/>
            <a:r>
              <a:rPr lang="en-US" b="1" dirty="0" smtClean="0">
                <a:solidFill>
                  <a:srgbClr val="002060"/>
                </a:solidFill>
              </a:rPr>
              <a:t>This syndrome, also called benign intracranial hypertension, is defined as a syndrome of elevated intracranial pressure without evidence of focal lesions, hydrocephalus, or frank brain edema. It occurs usually between the ages of 15 and 45 and is more frequent in obese women. The disorder is characterized by headache. At times, patients have visual disturbances, such as restricted peripheral visual fields, enlarged blind spots, slight visual blurring, or </a:t>
            </a:r>
            <a:r>
              <a:rPr lang="en-US" b="1" dirty="0" err="1" smtClean="0">
                <a:solidFill>
                  <a:srgbClr val="002060"/>
                </a:solidFill>
              </a:rPr>
              <a:t>diplopia</a:t>
            </a:r>
            <a:r>
              <a:rPr lang="en-US" b="1" dirty="0" smtClean="0">
                <a:solidFill>
                  <a:srgbClr val="002060"/>
                </a:solidFill>
              </a:rPr>
              <a:t> secondary to </a:t>
            </a:r>
            <a:r>
              <a:rPr lang="en-US" b="1" dirty="0" err="1" smtClean="0">
                <a:solidFill>
                  <a:srgbClr val="002060"/>
                </a:solidFill>
              </a:rPr>
              <a:t>abducents</a:t>
            </a:r>
            <a:r>
              <a:rPr lang="en-US" b="1" dirty="0" smtClean="0">
                <a:solidFill>
                  <a:srgbClr val="002060"/>
                </a:solidFill>
              </a:rPr>
              <a:t> nerve palsies. </a:t>
            </a:r>
            <a:endParaRPr lang="ar-IQ" b="1" dirty="0">
              <a:solidFill>
                <a:srgbClr val="00206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TotalTime>
  <Words>950</Words>
  <Application>Microsoft Office PowerPoint</Application>
  <PresentationFormat>عرض على الشاشة (3:4)‏</PresentationFormat>
  <Paragraphs>52</Paragraphs>
  <Slides>16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16</vt:i4>
      </vt:variant>
    </vt:vector>
  </HeadingPairs>
  <TitlesOfParts>
    <vt:vector size="22" baseType="lpstr">
      <vt:lpstr>Calibri</vt:lpstr>
      <vt:lpstr>Constantia</vt:lpstr>
      <vt:lpstr>Majalla UI</vt:lpstr>
      <vt:lpstr>Traditional Arabic</vt:lpstr>
      <vt:lpstr>Wingdings 2</vt:lpstr>
      <vt:lpstr>تدفق</vt:lpstr>
      <vt:lpstr>HEADACHES AND OTHER HEAD PAIN </vt:lpstr>
      <vt:lpstr>عرض تقديمي في PowerPoint</vt:lpstr>
      <vt:lpstr>Classifications of headache</vt:lpstr>
      <vt:lpstr>عرض تقديمي في PowerPoint</vt:lpstr>
      <vt:lpstr>Mechanism </vt:lpstr>
      <vt:lpstr>Pressure headaches </vt:lpstr>
      <vt:lpstr>A single episode of severe headache: </vt:lpstr>
      <vt:lpstr>Factors that should increase suspicion of an intracranial tumor include: </vt:lpstr>
      <vt:lpstr>Idiopathic Intracranial Hypertension (IIH): </vt:lpstr>
      <vt:lpstr>عرض تقديمي في PowerPoint</vt:lpstr>
      <vt:lpstr>عرض تقديمي في PowerPoint</vt:lpstr>
      <vt:lpstr>Treatment</vt:lpstr>
      <vt:lpstr>عرض تقديمي في PowerPoint</vt:lpstr>
      <vt:lpstr>Tension' headache</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HEADACHES AND OTHER HEAD PAIN</dc:title>
  <dc:creator>Windows User</dc:creator>
  <cp:lastModifiedBy>Windows User</cp:lastModifiedBy>
  <cp:revision>9</cp:revision>
  <dcterms:created xsi:type="dcterms:W3CDTF">2018-10-14T16:33:20Z</dcterms:created>
  <dcterms:modified xsi:type="dcterms:W3CDTF">2018-10-16T10:24:27Z</dcterms:modified>
</cp:coreProperties>
</file>