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359" r:id="rId3"/>
    <p:sldId id="361" r:id="rId4"/>
    <p:sldId id="362" r:id="rId5"/>
    <p:sldId id="363" r:id="rId6"/>
    <p:sldId id="364" r:id="rId7"/>
    <p:sldId id="400" r:id="rId8"/>
    <p:sldId id="366" r:id="rId9"/>
    <p:sldId id="367" r:id="rId10"/>
    <p:sldId id="369" r:id="rId11"/>
    <p:sldId id="370" r:id="rId12"/>
    <p:sldId id="371" r:id="rId13"/>
    <p:sldId id="375" r:id="rId14"/>
    <p:sldId id="411" r:id="rId15"/>
    <p:sldId id="412" r:id="rId16"/>
    <p:sldId id="377" r:id="rId17"/>
    <p:sldId id="408" r:id="rId18"/>
    <p:sldId id="316" r:id="rId19"/>
    <p:sldId id="317" r:id="rId20"/>
    <p:sldId id="320" r:id="rId21"/>
    <p:sldId id="378" r:id="rId22"/>
    <p:sldId id="322" r:id="rId23"/>
    <p:sldId id="324" r:id="rId24"/>
    <p:sldId id="326" r:id="rId25"/>
    <p:sldId id="382" r:id="rId26"/>
    <p:sldId id="329" r:id="rId27"/>
    <p:sldId id="39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Inflammation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Mustafa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Fadhil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0352" cy="9906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  <a:ln w="28575">
            <a:solidFill>
              <a:schemeClr val="accent1"/>
            </a:solidFill>
            <a:prstDash val="lgDash"/>
          </a:ln>
          <a:effectLst/>
        </p:spPr>
        <p:txBody>
          <a:bodyPr>
            <a:normAutofit fontScale="85000" lnSpcReduction="20000"/>
          </a:bodyPr>
          <a:lstStyle/>
          <a:p>
            <a:pPr>
              <a:buFont typeface="Monotype Sorts" pitchFamily="2" charset="2"/>
              <a:buNone/>
            </a:pPr>
            <a:r>
              <a:rPr lang="en-US" altLang="ar-SA" b="1" u="sng" dirty="0" smtClean="0">
                <a:solidFill>
                  <a:srgbClr val="C00000"/>
                </a:solidFill>
              </a:rPr>
              <a:t>E) Oxygen Free Radicals</a:t>
            </a:r>
            <a:endParaRPr lang="en-US" altLang="ar-SA" dirty="0" smtClean="0">
              <a:solidFill>
                <a:srgbClr val="C00000"/>
              </a:solidFill>
            </a:endParaRPr>
          </a:p>
          <a:p>
            <a:endParaRPr lang="en-US" altLang="ar-SA" dirty="0" smtClean="0"/>
          </a:p>
          <a:p>
            <a:r>
              <a:rPr lang="en-US" altLang="ar-SA" dirty="0" smtClean="0"/>
              <a:t>Superoxide (O2</a:t>
            </a:r>
            <a:r>
              <a:rPr lang="en-US" altLang="ar-SA" baseline="30000" dirty="0" smtClean="0"/>
              <a:t>-</a:t>
            </a:r>
            <a:r>
              <a:rPr lang="en-US" altLang="ar-SA" dirty="0" smtClean="0"/>
              <a:t>), OH</a:t>
            </a:r>
            <a:r>
              <a:rPr lang="en-US" altLang="ar-SA" baseline="30000" dirty="0" smtClean="0"/>
              <a:t>-</a:t>
            </a:r>
            <a:r>
              <a:rPr lang="en-US" altLang="ar-SA" dirty="0" smtClean="0"/>
              <a:t>, H2O2 &amp; NO</a:t>
            </a:r>
          </a:p>
          <a:p>
            <a:endParaRPr lang="en-US" altLang="ar-SA" dirty="0" smtClean="0"/>
          </a:p>
          <a:p>
            <a:r>
              <a:rPr lang="en-US" altLang="ar-SA" dirty="0" smtClean="0"/>
              <a:t>Effects</a:t>
            </a:r>
          </a:p>
          <a:p>
            <a:pPr lvl="1"/>
            <a:endParaRPr lang="en-US" altLang="ar-SA" dirty="0" smtClean="0"/>
          </a:p>
          <a:p>
            <a:pPr lvl="1"/>
            <a:r>
              <a:rPr lang="en-US" altLang="ar-SA" dirty="0" smtClean="0"/>
              <a:t>kill bacteria </a:t>
            </a:r>
          </a:p>
          <a:p>
            <a:pPr lvl="1"/>
            <a:endParaRPr lang="en-US" altLang="ar-SA" dirty="0" smtClean="0"/>
          </a:p>
          <a:p>
            <a:pPr lvl="1"/>
            <a:r>
              <a:rPr lang="en-US" altLang="ar-SA" dirty="0" smtClean="0"/>
              <a:t>Endothelial cell damage causing increase vascular permeability</a:t>
            </a:r>
          </a:p>
          <a:p>
            <a:pPr lvl="1"/>
            <a:endParaRPr lang="en-US" altLang="ar-SA" dirty="0" smtClean="0"/>
          </a:p>
          <a:p>
            <a:pPr lvl="1"/>
            <a:r>
              <a:rPr lang="en-US" altLang="ar-SA" dirty="0" smtClean="0"/>
              <a:t>Activation of </a:t>
            </a:r>
            <a:r>
              <a:rPr lang="en-US" altLang="ar-SA" dirty="0" err="1" smtClean="0"/>
              <a:t>proteinases</a:t>
            </a:r>
            <a:endParaRPr lang="en-US" altLang="ar-SA" dirty="0" smtClean="0"/>
          </a:p>
          <a:p>
            <a:pPr lvl="1"/>
            <a:endParaRPr lang="en-US" altLang="ar-SA" dirty="0" smtClean="0"/>
          </a:p>
          <a:p>
            <a:pPr lvl="1"/>
            <a:r>
              <a:rPr lang="en-US" altLang="ar-SA" dirty="0" smtClean="0"/>
              <a:t>Injury to surrounding cells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0352" cy="9906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  <a:ln w="28575">
            <a:solidFill>
              <a:schemeClr val="accent1"/>
            </a:solidFill>
            <a:prstDash val="lgDash"/>
          </a:ln>
          <a:effectLst/>
        </p:spPr>
        <p:txBody>
          <a:bodyPr>
            <a:normAutofit fontScale="92500"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en-US" altLang="ar-SA" b="1" u="sng" dirty="0" smtClean="0">
                <a:solidFill>
                  <a:srgbClr val="C00000"/>
                </a:solidFill>
              </a:rPr>
              <a:t> F) Complement System</a:t>
            </a:r>
          </a:p>
          <a:p>
            <a:pPr>
              <a:buFont typeface="Monotype Sorts" pitchFamily="2" charset="2"/>
              <a:buNone/>
            </a:pPr>
            <a:endParaRPr lang="en-US" altLang="ar-SA" dirty="0" smtClean="0"/>
          </a:p>
          <a:p>
            <a:r>
              <a:rPr lang="en-US" altLang="ar-SA" dirty="0" smtClean="0"/>
              <a:t>Present as inactive form in the plasma</a:t>
            </a:r>
          </a:p>
          <a:p>
            <a:pPr lvl="1"/>
            <a:endParaRPr lang="en-US" altLang="ar-SA" dirty="0" smtClean="0"/>
          </a:p>
          <a:p>
            <a:pPr lvl="1"/>
            <a:r>
              <a:rPr lang="en-US" altLang="ar-SA" dirty="0" smtClean="0">
                <a:solidFill>
                  <a:srgbClr val="0070C0"/>
                </a:solidFill>
              </a:rPr>
              <a:t>Vascular effect (</a:t>
            </a:r>
            <a:r>
              <a:rPr lang="en-US" altLang="ar-SA" dirty="0" err="1" smtClean="0">
                <a:solidFill>
                  <a:srgbClr val="0070C0"/>
                </a:solidFill>
              </a:rPr>
              <a:t>anaphylotaxins</a:t>
            </a:r>
            <a:r>
              <a:rPr lang="en-US" altLang="ar-SA" dirty="0" smtClean="0">
                <a:solidFill>
                  <a:srgbClr val="0070C0"/>
                </a:solidFill>
              </a:rPr>
              <a:t>): </a:t>
            </a:r>
            <a:r>
              <a:rPr lang="en-US" altLang="ar-SA" dirty="0" smtClean="0"/>
              <a:t>C3a, C5a &amp; C4a causing VD &amp; increase vascular permeability</a:t>
            </a:r>
          </a:p>
          <a:p>
            <a:pPr lvl="1"/>
            <a:endParaRPr lang="en-US" altLang="ar-SA" dirty="0" smtClean="0"/>
          </a:p>
          <a:p>
            <a:pPr lvl="1"/>
            <a:r>
              <a:rPr lang="en-US" altLang="ar-SA" dirty="0" smtClean="0">
                <a:solidFill>
                  <a:srgbClr val="0070C0"/>
                </a:solidFill>
              </a:rPr>
              <a:t>Leukocyte adhesion, </a:t>
            </a:r>
            <a:r>
              <a:rPr lang="en-US" altLang="ar-SA" dirty="0" err="1" smtClean="0">
                <a:solidFill>
                  <a:srgbClr val="0070C0"/>
                </a:solidFill>
              </a:rPr>
              <a:t>chemotaxis</a:t>
            </a:r>
            <a:r>
              <a:rPr lang="en-US" altLang="ar-SA" dirty="0" smtClean="0">
                <a:solidFill>
                  <a:srgbClr val="0070C0"/>
                </a:solidFill>
              </a:rPr>
              <a:t> &amp; activation:</a:t>
            </a:r>
            <a:r>
              <a:rPr lang="en-US" altLang="ar-SA" dirty="0" smtClean="0"/>
              <a:t> C5a</a:t>
            </a:r>
            <a:r>
              <a:rPr lang="en-US" altLang="ar-SA" sz="2400" dirty="0" smtClean="0"/>
              <a:t> </a:t>
            </a:r>
          </a:p>
          <a:p>
            <a:pPr lvl="1"/>
            <a:endParaRPr lang="en-US" altLang="ar-SA" dirty="0" smtClean="0"/>
          </a:p>
          <a:p>
            <a:pPr lvl="1"/>
            <a:r>
              <a:rPr lang="en-US" altLang="ar-SA" dirty="0" err="1" smtClean="0">
                <a:solidFill>
                  <a:srgbClr val="0070C0"/>
                </a:solidFill>
              </a:rPr>
              <a:t>Phagocytosis</a:t>
            </a:r>
            <a:r>
              <a:rPr lang="en-US" altLang="ar-SA" dirty="0" smtClean="0">
                <a:solidFill>
                  <a:srgbClr val="0070C0"/>
                </a:solidFill>
              </a:rPr>
              <a:t>: </a:t>
            </a:r>
            <a:r>
              <a:rPr lang="en-US" altLang="ar-SA" dirty="0" smtClean="0"/>
              <a:t>C3b &amp; C3b1 act as </a:t>
            </a:r>
            <a:r>
              <a:rPr lang="en-US" altLang="ar-SA" dirty="0" err="1" smtClean="0"/>
              <a:t>opsonins</a:t>
            </a:r>
            <a:endParaRPr lang="en-US" altLang="ar-SA" sz="2400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0352" cy="9906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  <a:ln w="28575">
            <a:solidFill>
              <a:schemeClr val="accent1"/>
            </a:solidFill>
            <a:prstDash val="lgDash"/>
          </a:ln>
          <a:effectLst/>
        </p:spPr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1095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10055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0352" cy="9906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altLang="ar-SA" sz="2700" b="1" u="sng" dirty="0" smtClean="0"/>
              <a:t>Microscopic appearance of acute inflammation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  <a:ln w="28575">
            <a:solidFill>
              <a:schemeClr val="accent1"/>
            </a:solidFill>
            <a:prstDash val="lgDash"/>
          </a:ln>
          <a:effectLst/>
        </p:spPr>
        <p:txBody>
          <a:bodyPr/>
          <a:lstStyle/>
          <a:p>
            <a:endParaRPr lang="en-US" altLang="ar-SA" dirty="0" smtClean="0"/>
          </a:p>
          <a:p>
            <a:r>
              <a:rPr lang="en-US" altLang="ar-SA" dirty="0" smtClean="0"/>
              <a:t>Congestion of blood vessels</a:t>
            </a:r>
          </a:p>
          <a:p>
            <a:endParaRPr lang="en-US" altLang="ar-SA" dirty="0" smtClean="0"/>
          </a:p>
          <a:p>
            <a:r>
              <a:rPr lang="en-US" altLang="ar-SA" dirty="0" smtClean="0"/>
              <a:t>Exudation of fluid</a:t>
            </a:r>
          </a:p>
          <a:p>
            <a:endParaRPr lang="en-US" altLang="ar-SA" dirty="0" smtClean="0"/>
          </a:p>
          <a:p>
            <a:r>
              <a:rPr lang="en-US" altLang="ar-SA" dirty="0" smtClean="0"/>
              <a:t>Exudation of inflammatory cells mainly </a:t>
            </a:r>
            <a:r>
              <a:rPr lang="en-US" altLang="ar-SA" dirty="0" err="1" smtClean="0"/>
              <a:t>neutrophils</a:t>
            </a:r>
            <a:endParaRPr lang="en-US" alt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0352" cy="9906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Special macroscopic appearances of acute inflammation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  <a:ln w="28575">
            <a:solidFill>
              <a:schemeClr val="accent1"/>
            </a:solidFill>
            <a:prstDash val="lgDash"/>
          </a:ln>
          <a:effectLst/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1. Serous inflammation</a:t>
            </a:r>
            <a:r>
              <a:rPr lang="en-US" sz="1800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1800" dirty="0" smtClean="0"/>
              <a:t>There is abundant protein-rich fluid </a:t>
            </a:r>
            <a:r>
              <a:rPr lang="en-US" sz="1800" dirty="0" err="1" smtClean="0"/>
              <a:t>exudate</a:t>
            </a:r>
            <a:r>
              <a:rPr lang="en-US" sz="1800" dirty="0" smtClean="0"/>
              <a:t> with a relatively low cellular content. Examples include inflammation of the serous cavities, such as </a:t>
            </a:r>
            <a:r>
              <a:rPr lang="en-US" sz="1800" dirty="0" smtClean="0">
                <a:solidFill>
                  <a:srgbClr val="0070C0"/>
                </a:solidFill>
              </a:rPr>
              <a:t>peritonitis</a:t>
            </a:r>
            <a:r>
              <a:rPr lang="en-US" sz="1800" dirty="0" smtClean="0"/>
              <a:t>, and inflammation of a synovial joint, acute </a:t>
            </a:r>
            <a:r>
              <a:rPr lang="en-US" sz="1800" dirty="0" err="1" smtClean="0">
                <a:solidFill>
                  <a:srgbClr val="0070C0"/>
                </a:solidFill>
              </a:rPr>
              <a:t>synovitis</a:t>
            </a:r>
            <a:r>
              <a:rPr lang="en-US" sz="1800" dirty="0" smtClean="0"/>
              <a:t>. </a:t>
            </a:r>
          </a:p>
          <a:p>
            <a:endParaRPr lang="en-US" sz="1800" b="1" dirty="0" smtClean="0">
              <a:solidFill>
                <a:srgbClr val="FF0000"/>
              </a:solidFill>
            </a:endParaRPr>
          </a:p>
          <a:p>
            <a:r>
              <a:rPr lang="en-US" sz="1800" b="1" dirty="0" smtClean="0">
                <a:solidFill>
                  <a:srgbClr val="FF0000"/>
                </a:solidFill>
              </a:rPr>
              <a:t>2. Catarrhal inflammation</a:t>
            </a:r>
            <a:r>
              <a:rPr lang="en-US" sz="1800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1800" dirty="0" smtClean="0"/>
              <a:t>When mucus </a:t>
            </a:r>
            <a:r>
              <a:rPr lang="en-US" sz="1800" dirty="0" err="1" smtClean="0"/>
              <a:t>hypersecretion</a:t>
            </a:r>
            <a:r>
              <a:rPr lang="en-US" sz="1800" dirty="0" smtClean="0"/>
              <a:t> accompanies acute inflammation of a mucous membrane. The </a:t>
            </a:r>
            <a:r>
              <a:rPr lang="en-US" sz="1800" dirty="0" smtClean="0">
                <a:solidFill>
                  <a:srgbClr val="0070C0"/>
                </a:solidFill>
              </a:rPr>
              <a:t>common cold </a:t>
            </a:r>
            <a:r>
              <a:rPr lang="en-US" sz="1800" dirty="0" smtClean="0"/>
              <a:t>is a good example. </a:t>
            </a:r>
          </a:p>
          <a:p>
            <a:endParaRPr lang="en-US" sz="1800" b="1" dirty="0" smtClean="0">
              <a:solidFill>
                <a:srgbClr val="FF0000"/>
              </a:solidFill>
            </a:endParaRPr>
          </a:p>
          <a:p>
            <a:r>
              <a:rPr lang="en-US" sz="1800" b="1" dirty="0" smtClean="0">
                <a:solidFill>
                  <a:srgbClr val="FF0000"/>
                </a:solidFill>
              </a:rPr>
              <a:t>3. </a:t>
            </a:r>
            <a:r>
              <a:rPr lang="en-US" sz="1800" b="1" dirty="0" err="1" smtClean="0">
                <a:solidFill>
                  <a:srgbClr val="FF0000"/>
                </a:solidFill>
              </a:rPr>
              <a:t>Fibrinous</a:t>
            </a:r>
            <a:r>
              <a:rPr lang="en-US" sz="1800" b="1" dirty="0" smtClean="0">
                <a:solidFill>
                  <a:srgbClr val="FF0000"/>
                </a:solidFill>
              </a:rPr>
              <a:t> inflammation </a:t>
            </a:r>
            <a:r>
              <a:rPr lang="en-US" sz="1800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1800" dirty="0" smtClean="0"/>
              <a:t>When the inflammatory </a:t>
            </a:r>
            <a:r>
              <a:rPr lang="en-US" sz="1800" dirty="0" err="1" smtClean="0"/>
              <a:t>exudate</a:t>
            </a:r>
            <a:r>
              <a:rPr lang="en-US" sz="1800" dirty="0" smtClean="0"/>
              <a:t> contains plentiful fibrinogen,  this </a:t>
            </a:r>
            <a:r>
              <a:rPr lang="en-US" sz="1800" dirty="0" err="1" smtClean="0"/>
              <a:t>polymerises</a:t>
            </a:r>
            <a:r>
              <a:rPr lang="en-US" sz="1800" dirty="0" smtClean="0"/>
              <a:t> into a thick fibrin coating. This is often seen in acute pericarditis and gives the parietal and visceral pericardium a </a:t>
            </a:r>
            <a:r>
              <a:rPr lang="en-US" sz="1800" dirty="0" smtClean="0">
                <a:solidFill>
                  <a:srgbClr val="0070C0"/>
                </a:solidFill>
              </a:rPr>
              <a:t>'bread and butter</a:t>
            </a:r>
            <a:r>
              <a:rPr lang="en-US" sz="1800" dirty="0" smtClean="0"/>
              <a:t>' appearance.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0352" cy="9906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Special macroscopic appearances of acute inflammation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  <a:ln w="28575">
            <a:solidFill>
              <a:schemeClr val="accent1"/>
            </a:solidFill>
            <a:prstDash val="lgDash"/>
          </a:ln>
          <a:effectLst/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4. </a:t>
            </a:r>
            <a:r>
              <a:rPr lang="en-US" sz="1800" b="1" dirty="0" err="1" smtClean="0">
                <a:solidFill>
                  <a:srgbClr val="FF0000"/>
                </a:solidFill>
              </a:rPr>
              <a:t>Suppurative</a:t>
            </a:r>
            <a:r>
              <a:rPr lang="en-US" sz="1800" b="1" dirty="0" smtClean="0">
                <a:solidFill>
                  <a:srgbClr val="FF0000"/>
                </a:solidFill>
              </a:rPr>
              <a:t> (purulent) inflammation: </a:t>
            </a:r>
          </a:p>
          <a:p>
            <a:r>
              <a:rPr lang="en-US" sz="1800" dirty="0" smtClean="0"/>
              <a:t>Means: pus</a:t>
            </a:r>
          </a:p>
          <a:p>
            <a:r>
              <a:rPr lang="en-US" sz="1800" dirty="0" smtClean="0"/>
              <a:t>Consists of dying and degenerate </a:t>
            </a:r>
            <a:r>
              <a:rPr lang="en-US" sz="1800" dirty="0" err="1" smtClean="0"/>
              <a:t>neutrophils</a:t>
            </a:r>
            <a:r>
              <a:rPr lang="en-US" sz="1800" dirty="0" smtClean="0"/>
              <a:t>, infecting organisms and liquefied tissues and </a:t>
            </a:r>
            <a:r>
              <a:rPr lang="en-US" sz="1800" dirty="0" err="1" smtClean="0"/>
              <a:t>exudate</a:t>
            </a:r>
            <a:r>
              <a:rPr lang="en-US" sz="1800" dirty="0" smtClean="0"/>
              <a:t>. </a:t>
            </a:r>
          </a:p>
          <a:p>
            <a:r>
              <a:rPr lang="en-US" sz="1800" b="1" i="1" dirty="0" smtClean="0">
                <a:solidFill>
                  <a:srgbClr val="0070C0"/>
                </a:solidFill>
              </a:rPr>
              <a:t>Abscess</a:t>
            </a:r>
            <a:r>
              <a:rPr lang="en-US" sz="1800" dirty="0" smtClean="0"/>
              <a:t> (a </a:t>
            </a:r>
            <a:r>
              <a:rPr lang="en-US" sz="1800" dirty="0" err="1" smtClean="0"/>
              <a:t>localised</a:t>
            </a:r>
            <a:r>
              <a:rPr lang="en-US" sz="1800" dirty="0" smtClean="0"/>
              <a:t> collection of pus in a tissue). </a:t>
            </a:r>
          </a:p>
          <a:p>
            <a:r>
              <a:rPr lang="en-US" sz="1800" b="1" i="1" dirty="0" err="1" smtClean="0">
                <a:solidFill>
                  <a:srgbClr val="0070C0"/>
                </a:solidFill>
              </a:rPr>
              <a:t>Empyema</a:t>
            </a:r>
            <a:r>
              <a:rPr lang="en-US" sz="1800" b="1" i="1" dirty="0" smtClean="0">
                <a:solidFill>
                  <a:srgbClr val="0070C0"/>
                </a:solidFill>
              </a:rPr>
              <a:t> </a:t>
            </a:r>
            <a:r>
              <a:rPr lang="en-US" sz="1800" dirty="0" smtClean="0"/>
              <a:t>is </a:t>
            </a:r>
            <a:r>
              <a:rPr lang="en-US" sz="1800" dirty="0" err="1" smtClean="0"/>
              <a:t>accumulationof</a:t>
            </a:r>
            <a:r>
              <a:rPr lang="en-US" sz="1800" dirty="0" smtClean="0"/>
              <a:t> pus in  a hollow </a:t>
            </a:r>
            <a:r>
              <a:rPr lang="en-US" sz="1800" dirty="0" err="1" smtClean="0"/>
              <a:t>viscus</a:t>
            </a:r>
            <a:r>
              <a:rPr lang="en-US" sz="1800" dirty="0" smtClean="0"/>
              <a:t>, e.g. </a:t>
            </a:r>
            <a:r>
              <a:rPr lang="en-US" sz="1800" dirty="0" err="1" smtClean="0"/>
              <a:t>empyema</a:t>
            </a:r>
            <a:r>
              <a:rPr lang="en-US" sz="1800" dirty="0" smtClean="0"/>
              <a:t> of the gallbladder or of the appendix</a:t>
            </a:r>
          </a:p>
          <a:p>
            <a:endParaRPr lang="en-US" sz="1800" b="1" dirty="0" smtClean="0">
              <a:solidFill>
                <a:srgbClr val="FF0000"/>
              </a:solidFill>
            </a:endParaRPr>
          </a:p>
          <a:p>
            <a:r>
              <a:rPr lang="en-US" sz="1800" b="1" dirty="0" smtClean="0">
                <a:solidFill>
                  <a:srgbClr val="FF0000"/>
                </a:solidFill>
              </a:rPr>
              <a:t>5. Membranous inflammation</a:t>
            </a:r>
            <a:r>
              <a:rPr lang="en-US" sz="1800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1800" dirty="0" smtClean="0"/>
              <a:t>An epithelium becomes coated by fibrin, desquamated epithelial cells and inflammatory cells.  e.g. grey membrane seen in </a:t>
            </a:r>
            <a:r>
              <a:rPr lang="en-US" sz="1800" dirty="0" err="1" smtClean="0"/>
              <a:t>pharyngitis</a:t>
            </a:r>
            <a:r>
              <a:rPr lang="en-US" sz="1800" dirty="0" smtClean="0"/>
              <a:t> or laryngitis due to </a:t>
            </a:r>
            <a:r>
              <a:rPr lang="en-US" sz="1800" i="1" dirty="0" err="1" smtClean="0"/>
              <a:t>Corynebacterium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diphtheriae</a:t>
            </a:r>
            <a:r>
              <a:rPr lang="en-US" sz="1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0352" cy="9906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altLang="ar-SA" sz="3600" b="1" dirty="0" smtClean="0"/>
              <a:t>Chemical Mediators of Inflammation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  <a:ln w="28575">
            <a:solidFill>
              <a:schemeClr val="accent1"/>
            </a:solidFill>
            <a:prstDash val="lgDash"/>
          </a:ln>
          <a:effectLst/>
        </p:spPr>
        <p:txBody>
          <a:bodyPr>
            <a:normAutofit/>
          </a:bodyPr>
          <a:lstStyle/>
          <a:p>
            <a:endParaRPr lang="en-US" altLang="ar-SA" dirty="0" smtClean="0"/>
          </a:p>
          <a:p>
            <a:r>
              <a:rPr lang="en-US" altLang="ar-SA" dirty="0" smtClean="0"/>
              <a:t>A substances which </a:t>
            </a:r>
            <a:r>
              <a:rPr lang="en-US" altLang="ar-SA" i="1" dirty="0" smtClean="0">
                <a:solidFill>
                  <a:srgbClr val="0070C0"/>
                </a:solidFill>
              </a:rPr>
              <a:t>play a role in genesis and modulation of inflammatory reaction</a:t>
            </a:r>
          </a:p>
          <a:p>
            <a:endParaRPr lang="en-US" altLang="ar-SA" dirty="0" smtClean="0"/>
          </a:p>
          <a:p>
            <a:r>
              <a:rPr lang="en-US" altLang="ar-SA" b="1" i="1" dirty="0" smtClean="0"/>
              <a:t>They are responsible for:</a:t>
            </a:r>
          </a:p>
          <a:p>
            <a:pPr lvl="1"/>
            <a:r>
              <a:rPr lang="en-US" altLang="ar-SA" dirty="0" smtClean="0"/>
              <a:t>1.  </a:t>
            </a:r>
            <a:r>
              <a:rPr lang="en-US" altLang="ar-SA" sz="3200" dirty="0" smtClean="0"/>
              <a:t>Vasodilatation</a:t>
            </a:r>
          </a:p>
          <a:p>
            <a:pPr lvl="1"/>
            <a:r>
              <a:rPr lang="en-US" altLang="ar-SA" sz="3200" dirty="0" smtClean="0"/>
              <a:t>2.  Increased permeability</a:t>
            </a:r>
          </a:p>
          <a:p>
            <a:pPr lvl="1"/>
            <a:r>
              <a:rPr lang="en-US" altLang="ar-SA" sz="3200" dirty="0" smtClean="0"/>
              <a:t>3.  Emigration of WBC (</a:t>
            </a:r>
            <a:r>
              <a:rPr lang="en-US" altLang="ar-SA" sz="3200" dirty="0" err="1" smtClean="0"/>
              <a:t>Chemotactic</a:t>
            </a:r>
            <a:r>
              <a:rPr lang="en-US" altLang="ar-SA" sz="3200" dirty="0" smtClean="0"/>
              <a:t> agent).</a:t>
            </a:r>
            <a:endParaRPr lang="en-US" alt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0352" cy="9906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altLang="ar-SA" sz="3100" b="1" dirty="0" smtClean="0"/>
              <a:t>Fates (outcomes) of acute inflammation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  <a:ln w="28575">
            <a:solidFill>
              <a:schemeClr val="accent1"/>
            </a:solidFill>
            <a:prstDash val="lgDash"/>
          </a:ln>
          <a:effectLst/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endParaRPr lang="en-US" altLang="ar-SA" sz="2800" dirty="0" smtClean="0"/>
          </a:p>
          <a:p>
            <a:r>
              <a:rPr lang="en-US" altLang="ar-SA" sz="2800" b="1" u="sng" dirty="0" smtClean="0">
                <a:solidFill>
                  <a:srgbClr val="C00000"/>
                </a:solidFill>
              </a:rPr>
              <a:t>1. Complete resolution</a:t>
            </a:r>
            <a:r>
              <a:rPr lang="en-US" altLang="ar-SA" sz="2800" b="1" dirty="0" smtClean="0">
                <a:solidFill>
                  <a:srgbClr val="C00000"/>
                </a:solidFill>
              </a:rPr>
              <a:t>: </a:t>
            </a:r>
            <a:r>
              <a:rPr lang="en-US" altLang="ar-SA" sz="2800" dirty="0" smtClean="0"/>
              <a:t>return to normal</a:t>
            </a:r>
          </a:p>
          <a:p>
            <a:r>
              <a:rPr lang="en-US" altLang="ar-SA" sz="2800" dirty="0" smtClean="0"/>
              <a:t>It involve:</a:t>
            </a:r>
          </a:p>
          <a:p>
            <a:pPr lvl="1"/>
            <a:r>
              <a:rPr lang="en-US" altLang="ar-SA" dirty="0" smtClean="0"/>
              <a:t>removal of the </a:t>
            </a:r>
            <a:r>
              <a:rPr lang="en-US" altLang="ar-SA" dirty="0" err="1" smtClean="0"/>
              <a:t>exudate</a:t>
            </a:r>
            <a:r>
              <a:rPr lang="en-US" altLang="ar-SA" dirty="0" smtClean="0"/>
              <a:t>, fibrin &amp; debris</a:t>
            </a:r>
          </a:p>
          <a:p>
            <a:pPr lvl="1"/>
            <a:r>
              <a:rPr lang="en-US" altLang="ar-SA" dirty="0" smtClean="0"/>
              <a:t>reversal of the </a:t>
            </a:r>
            <a:r>
              <a:rPr lang="en-US" altLang="ar-SA" dirty="0" err="1" smtClean="0"/>
              <a:t>microvascular</a:t>
            </a:r>
            <a:r>
              <a:rPr lang="en-US" altLang="ar-SA" dirty="0" smtClean="0"/>
              <a:t> changes</a:t>
            </a:r>
          </a:p>
          <a:p>
            <a:pPr lvl="1"/>
            <a:r>
              <a:rPr lang="en-US" altLang="ar-SA" dirty="0" smtClean="0"/>
              <a:t>regeneration of lost cells</a:t>
            </a:r>
            <a:endParaRPr lang="en-US" altLang="ar-SA" sz="2400" dirty="0" smtClean="0"/>
          </a:p>
          <a:p>
            <a:r>
              <a:rPr lang="en-US" altLang="ar-SA" sz="2800" b="1" u="sng" dirty="0" smtClean="0">
                <a:solidFill>
                  <a:srgbClr val="C00000"/>
                </a:solidFill>
              </a:rPr>
              <a:t>2. Healing &amp; organization: </a:t>
            </a:r>
            <a:r>
              <a:rPr lang="en-US" altLang="ar-SA" sz="2800" dirty="0" smtClean="0"/>
              <a:t>connective tissue replacement. </a:t>
            </a:r>
          </a:p>
          <a:p>
            <a:r>
              <a:rPr lang="en-US" altLang="ar-SA" sz="2800" dirty="0" smtClean="0"/>
              <a:t>Occurs in: </a:t>
            </a:r>
          </a:p>
          <a:p>
            <a:pPr lvl="1"/>
            <a:r>
              <a:rPr lang="en-US" altLang="ar-SA" dirty="0" smtClean="0"/>
              <a:t>substantial tissue destruction</a:t>
            </a:r>
          </a:p>
          <a:p>
            <a:pPr lvl="1"/>
            <a:r>
              <a:rPr lang="en-US" altLang="ar-SA" dirty="0" smtClean="0"/>
              <a:t>tissue cannot regenerate</a:t>
            </a:r>
          </a:p>
          <a:p>
            <a:pPr lvl="1"/>
            <a:r>
              <a:rPr lang="en-US" altLang="ar-SA" dirty="0" smtClean="0"/>
              <a:t>extensive </a:t>
            </a:r>
            <a:r>
              <a:rPr lang="en-US" altLang="ar-SA" dirty="0" err="1" smtClean="0"/>
              <a:t>fibrinous</a:t>
            </a:r>
            <a:r>
              <a:rPr lang="en-US" altLang="ar-SA" sz="2400" dirty="0" smtClean="0"/>
              <a:t> </a:t>
            </a:r>
            <a:r>
              <a:rPr lang="en-US" altLang="ar-SA" dirty="0" err="1" smtClean="0"/>
              <a:t>exudate</a:t>
            </a:r>
            <a:endParaRPr lang="en-US" altLang="ar-SA" dirty="0" smtClean="0"/>
          </a:p>
          <a:p>
            <a:r>
              <a:rPr lang="en-US" altLang="ar-SA" sz="2400" b="1" u="sng" dirty="0" smtClean="0">
                <a:solidFill>
                  <a:srgbClr val="C00000"/>
                </a:solidFill>
              </a:rPr>
              <a:t>3. Suppuration:</a:t>
            </a:r>
          </a:p>
          <a:p>
            <a:r>
              <a:rPr lang="en-US" altLang="ar-SA" sz="2400" dirty="0" smtClean="0"/>
              <a:t>(It may be diffuse in tissue, localized in tissue (abscess) , on the surface of a wound, or in serous cavity)</a:t>
            </a:r>
          </a:p>
          <a:p>
            <a:r>
              <a:rPr lang="en-US" altLang="ar-SA" sz="2400" b="1" u="sng" dirty="0" smtClean="0">
                <a:solidFill>
                  <a:srgbClr val="C00000"/>
                </a:solidFill>
              </a:rPr>
              <a:t>4. Progression to chronic inflammation:  </a:t>
            </a:r>
          </a:p>
          <a:p>
            <a:pPr lvl="1"/>
            <a:r>
              <a:rPr lang="en-US" altLang="ar-SA" sz="2100" dirty="0" smtClean="0"/>
              <a:t>when there is persistent infection</a:t>
            </a:r>
          </a:p>
          <a:p>
            <a:pPr lvl="1"/>
            <a:r>
              <a:rPr lang="en-US" altLang="ar-SA" sz="2100" dirty="0" smtClean="0"/>
              <a:t>when there is foreign body, …etc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altLang="ar-SA" b="1"/>
              <a:t>Complete resolution</a:t>
            </a:r>
            <a:endParaRPr lang="en-US" altLang="en-US" sz="4000"/>
          </a:p>
        </p:txBody>
      </p:sp>
      <p:pic>
        <p:nvPicPr>
          <p:cNvPr id="92166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5730" y="2362200"/>
            <a:ext cx="4538748" cy="2971800"/>
          </a:xfrm>
          <a:noFill/>
          <a:ln/>
        </p:spPr>
      </p:pic>
      <p:pic>
        <p:nvPicPr>
          <p:cNvPr id="92165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666101" y="2362199"/>
            <a:ext cx="4249299" cy="2967971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altLang="ar-SA" sz="3600" b="1" dirty="0" smtClean="0"/>
              <a:t>Effects of Acute Inflammation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ln w="28575">
            <a:solidFill>
              <a:schemeClr val="accent1"/>
            </a:solidFill>
            <a:prstDash val="lgDash"/>
          </a:ln>
          <a:effectLst/>
        </p:spPr>
        <p:txBody>
          <a:bodyPr>
            <a:normAutofit fontScale="85000" lnSpcReduction="10000"/>
          </a:bodyPr>
          <a:lstStyle/>
          <a:p>
            <a:r>
              <a:rPr lang="en-US" altLang="ar-SA" dirty="0" smtClean="0"/>
              <a:t>Dilution of toxins</a:t>
            </a:r>
          </a:p>
          <a:p>
            <a:r>
              <a:rPr lang="en-US" altLang="ar-SA" dirty="0" smtClean="0"/>
              <a:t>Entry of antibodies</a:t>
            </a:r>
          </a:p>
          <a:p>
            <a:r>
              <a:rPr lang="en-US" altLang="ar-SA" dirty="0" smtClean="0"/>
              <a:t>Drug transport</a:t>
            </a:r>
          </a:p>
          <a:p>
            <a:r>
              <a:rPr lang="en-US" altLang="ar-SA" dirty="0" smtClean="0"/>
              <a:t>Fibrin formation</a:t>
            </a:r>
          </a:p>
          <a:p>
            <a:r>
              <a:rPr lang="en-US" altLang="ar-SA" dirty="0" smtClean="0"/>
              <a:t>Delivery of nutrient &amp; O2</a:t>
            </a:r>
          </a:p>
          <a:p>
            <a:r>
              <a:rPr lang="en-US" altLang="ar-SA" dirty="0" smtClean="0"/>
              <a:t>Stimulation of immune system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ln w="28575">
            <a:solidFill>
              <a:schemeClr val="accent1"/>
            </a:solidFill>
            <a:prstDash val="lgDash"/>
          </a:ln>
        </p:spPr>
        <p:txBody>
          <a:bodyPr>
            <a:normAutofit/>
          </a:bodyPr>
          <a:lstStyle/>
          <a:p>
            <a:r>
              <a:rPr lang="en-US" altLang="ar-SA" sz="2500" dirty="0" smtClean="0"/>
              <a:t>Digestion of normal tissue</a:t>
            </a:r>
          </a:p>
          <a:p>
            <a:r>
              <a:rPr lang="en-US" altLang="ar-SA" sz="2500" dirty="0" smtClean="0"/>
              <a:t>Swelling &amp; pain</a:t>
            </a:r>
          </a:p>
          <a:p>
            <a:r>
              <a:rPr lang="en-US" altLang="ar-SA" sz="2500" dirty="0" smtClean="0"/>
              <a:t>Inappropriate inflammatory response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altLang="ar-SA" u="sng" dirty="0" smtClean="0">
                <a:solidFill>
                  <a:srgbClr val="002060"/>
                </a:solidFill>
              </a:rPr>
              <a:t>BENIFITIAL EFFECTS</a:t>
            </a:r>
            <a:endParaRPr lang="en-US" altLang="ar-SA" dirty="0" smtClean="0">
              <a:solidFill>
                <a:srgbClr val="00206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ar-SA" u="sng" dirty="0" smtClean="0">
                <a:solidFill>
                  <a:schemeClr val="accent3"/>
                </a:solidFill>
              </a:rPr>
              <a:t>HARMFUL EFFECTS</a:t>
            </a:r>
            <a:endParaRPr lang="en-US" altLang="ar-SA" dirty="0" smtClean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0352" cy="9906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  <a:ln w="28575">
            <a:solidFill>
              <a:schemeClr val="accent1"/>
            </a:solidFill>
            <a:prstDash val="lgDash"/>
          </a:ln>
          <a:effectLst/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71800" y="2971800"/>
            <a:ext cx="3302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0352" cy="9906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altLang="ar-SA" sz="3200" b="1" dirty="0" smtClean="0"/>
              <a:t>Chemical Mediators of Inflammation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5181600"/>
          </a:xfrm>
          <a:ln w="28575">
            <a:solidFill>
              <a:schemeClr val="accent1"/>
            </a:solidFill>
            <a:prstDash val="lgDash"/>
          </a:ln>
          <a:effectLst/>
        </p:spPr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96257" name="Object 1"/>
          <p:cNvGraphicFramePr>
            <a:graphicFrameLocks noChangeAspect="1"/>
          </p:cNvGraphicFramePr>
          <p:nvPr/>
        </p:nvGraphicFramePr>
        <p:xfrm>
          <a:off x="762000" y="1600200"/>
          <a:ext cx="7772400" cy="5039697"/>
        </p:xfrm>
        <a:graphic>
          <a:graphicData uri="http://schemas.openxmlformats.org/presentationml/2006/ole">
            <p:oleObj spid="_x0000_s96257" name="Bitmap Image" r:id="rId3" imgW="25761905" imgH="1719047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0352" cy="9906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altLang="ar-SA" sz="3600" b="1" dirty="0" smtClean="0"/>
              <a:t>Chemical Mediators of Inflammation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  <a:ln w="28575">
            <a:solidFill>
              <a:schemeClr val="accent1"/>
            </a:solidFill>
            <a:prstDash val="lgDash"/>
          </a:ln>
          <a:effectLst/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en-US" dirty="0" smtClean="0"/>
              <a:t> </a:t>
            </a:r>
            <a:endParaRPr lang="en-US" altLang="ar-SA" dirty="0" smtClean="0"/>
          </a:p>
          <a:p>
            <a:pPr>
              <a:buFont typeface="Monotype Sorts" pitchFamily="2" charset="2"/>
              <a:buNone/>
            </a:pPr>
            <a:r>
              <a:rPr lang="en-US" altLang="ar-SA" sz="2400" b="1" u="sng" dirty="0" smtClean="0">
                <a:solidFill>
                  <a:srgbClr val="C00000"/>
                </a:solidFill>
              </a:rPr>
              <a:t>A/ </a:t>
            </a:r>
            <a:r>
              <a:rPr lang="en-US" altLang="ar-SA" sz="2400" b="1" u="sng" dirty="0" err="1" smtClean="0">
                <a:solidFill>
                  <a:srgbClr val="C00000"/>
                </a:solidFill>
              </a:rPr>
              <a:t>Vasoactive</a:t>
            </a:r>
            <a:r>
              <a:rPr lang="en-US" altLang="ar-SA" sz="2400" b="1" u="sng" dirty="0" smtClean="0">
                <a:solidFill>
                  <a:srgbClr val="C00000"/>
                </a:solidFill>
              </a:rPr>
              <a:t> Amines</a:t>
            </a:r>
            <a:endParaRPr lang="en-US" altLang="ar-SA" sz="2400" dirty="0" smtClean="0">
              <a:solidFill>
                <a:srgbClr val="C00000"/>
              </a:solidFill>
            </a:endParaRPr>
          </a:p>
          <a:p>
            <a:pPr>
              <a:buFont typeface="Monotype Sorts" pitchFamily="2" charset="2"/>
              <a:buNone/>
            </a:pPr>
            <a:endParaRPr lang="en-US" altLang="ar-SA" sz="2400" dirty="0" smtClean="0"/>
          </a:p>
          <a:p>
            <a:pPr>
              <a:buFont typeface="Monotype Sorts" pitchFamily="2" charset="2"/>
              <a:buNone/>
            </a:pPr>
            <a:r>
              <a:rPr lang="en-US" altLang="ar-SA" sz="2400" dirty="0" smtClean="0"/>
              <a:t>1) </a:t>
            </a:r>
            <a:r>
              <a:rPr lang="en-US" altLang="ar-SA" sz="2400" b="1" dirty="0" smtClean="0">
                <a:solidFill>
                  <a:srgbClr val="0070C0"/>
                </a:solidFill>
              </a:rPr>
              <a:t>Histamine</a:t>
            </a:r>
            <a:r>
              <a:rPr lang="en-US" altLang="ar-SA" sz="2400" dirty="0" smtClean="0"/>
              <a:t>: secreted from mast cells, </a:t>
            </a:r>
            <a:r>
              <a:rPr lang="en-US" altLang="ar-SA" sz="2400" dirty="0" err="1" smtClean="0"/>
              <a:t>basophils</a:t>
            </a:r>
            <a:r>
              <a:rPr lang="en-US" altLang="ar-SA" sz="2400" dirty="0" smtClean="0"/>
              <a:t> &amp; platelets</a:t>
            </a:r>
          </a:p>
          <a:p>
            <a:pPr>
              <a:buFont typeface="Monotype Sorts" pitchFamily="2" charset="2"/>
              <a:buNone/>
            </a:pPr>
            <a:endParaRPr lang="en-US" altLang="ar-SA" sz="2400" dirty="0" smtClean="0"/>
          </a:p>
          <a:p>
            <a:pPr>
              <a:buFont typeface="Monotype Sorts" pitchFamily="2" charset="2"/>
              <a:buNone/>
            </a:pPr>
            <a:r>
              <a:rPr lang="en-US" altLang="ar-SA" sz="2400" dirty="0" smtClean="0"/>
              <a:t>2) </a:t>
            </a:r>
            <a:r>
              <a:rPr lang="en-US" altLang="ar-SA" sz="2400" b="1" dirty="0" smtClean="0">
                <a:solidFill>
                  <a:srgbClr val="0070C0"/>
                </a:solidFill>
              </a:rPr>
              <a:t>Serotonin</a:t>
            </a:r>
            <a:r>
              <a:rPr lang="en-US" altLang="ar-SA" sz="2400" dirty="0" smtClean="0"/>
              <a:t>: secreted from platelets</a:t>
            </a:r>
          </a:p>
          <a:p>
            <a:pPr>
              <a:buFont typeface="Monotype Sorts" pitchFamily="2" charset="2"/>
              <a:buNone/>
            </a:pPr>
            <a:endParaRPr lang="en-US" altLang="ar-SA" sz="2400" dirty="0" smtClean="0"/>
          </a:p>
          <a:p>
            <a:pPr>
              <a:buFont typeface="Monotype Sorts" pitchFamily="2" charset="2"/>
              <a:buNone/>
            </a:pPr>
            <a:r>
              <a:rPr lang="en-US" altLang="ar-SA" sz="2400" dirty="0" smtClean="0">
                <a:solidFill>
                  <a:srgbClr val="FF0000"/>
                </a:solidFill>
              </a:rPr>
              <a:t>Effects</a:t>
            </a:r>
            <a:r>
              <a:rPr lang="en-US" altLang="ar-SA" sz="2400" dirty="0" smtClean="0"/>
              <a:t>: arteriolar </a:t>
            </a:r>
            <a:r>
              <a:rPr lang="en-US" altLang="ar-SA" sz="2400" dirty="0" err="1" smtClean="0"/>
              <a:t>vasodilation</a:t>
            </a:r>
            <a:r>
              <a:rPr lang="en-US" altLang="ar-SA" sz="2400" dirty="0" smtClean="0"/>
              <a:t> &amp; increase vascular permeability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0352" cy="9906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  <a:ln w="28575">
            <a:solidFill>
              <a:schemeClr val="accent1"/>
            </a:solidFill>
            <a:prstDash val="lgDash"/>
          </a:ln>
          <a:effectLst/>
        </p:spPr>
        <p:txBody>
          <a:bodyPr>
            <a:normAutofit fontScale="92500" lnSpcReduction="20000"/>
          </a:bodyPr>
          <a:lstStyle/>
          <a:p>
            <a:pPr>
              <a:buFont typeface="Monotype Sorts" pitchFamily="2" charset="2"/>
              <a:buNone/>
            </a:pPr>
            <a:r>
              <a:rPr lang="en-US" altLang="ar-SA" b="1" u="sng" dirty="0" smtClean="0">
                <a:solidFill>
                  <a:srgbClr val="C00000"/>
                </a:solidFill>
              </a:rPr>
              <a:t>B/ </a:t>
            </a:r>
            <a:r>
              <a:rPr lang="en-US" altLang="ar-SA" b="1" u="sng" dirty="0" err="1" smtClean="0">
                <a:solidFill>
                  <a:srgbClr val="C00000"/>
                </a:solidFill>
              </a:rPr>
              <a:t>Arachidonic</a:t>
            </a:r>
            <a:r>
              <a:rPr lang="en-US" altLang="ar-SA" b="1" u="sng" dirty="0" smtClean="0">
                <a:solidFill>
                  <a:srgbClr val="C00000"/>
                </a:solidFill>
              </a:rPr>
              <a:t> Acid (AA) Metabolites</a:t>
            </a:r>
            <a:endParaRPr lang="en-US" altLang="ar-SA" dirty="0" smtClean="0">
              <a:solidFill>
                <a:srgbClr val="C00000"/>
              </a:solidFill>
            </a:endParaRPr>
          </a:p>
          <a:p>
            <a:pPr>
              <a:buFont typeface="Monotype Sorts" pitchFamily="2" charset="2"/>
              <a:buNone/>
            </a:pPr>
            <a:endParaRPr lang="en-US" altLang="ar-SA" dirty="0" smtClean="0"/>
          </a:p>
          <a:p>
            <a:r>
              <a:rPr lang="en-US" altLang="ar-SA" sz="2800" dirty="0" smtClean="0"/>
              <a:t>AA present in the cell membrane phospholipids</a:t>
            </a:r>
          </a:p>
          <a:p>
            <a:endParaRPr lang="en-US" altLang="ar-SA" sz="2800" dirty="0" smtClean="0"/>
          </a:p>
          <a:p>
            <a:r>
              <a:rPr lang="en-US" altLang="ar-SA" sz="2800" dirty="0" smtClean="0"/>
              <a:t>Release from phospholipids through the action of </a:t>
            </a:r>
            <a:r>
              <a:rPr lang="en-US" altLang="ar-SA" sz="2800" dirty="0" err="1" smtClean="0"/>
              <a:t>phospholipase</a:t>
            </a:r>
            <a:r>
              <a:rPr lang="en-US" altLang="ar-SA" sz="2800" dirty="0" smtClean="0"/>
              <a:t> enzyme by mechanical, chemical &amp; physical stimuli</a:t>
            </a:r>
          </a:p>
          <a:p>
            <a:endParaRPr lang="en-US" altLang="ar-SA" sz="2800" dirty="0" smtClean="0"/>
          </a:p>
          <a:p>
            <a:r>
              <a:rPr lang="en-US" altLang="ar-SA" sz="2800" dirty="0" smtClean="0"/>
              <a:t>AA metabolism proceeds along 1 of 2 pathways</a:t>
            </a:r>
          </a:p>
          <a:p>
            <a:pPr lvl="1"/>
            <a:r>
              <a:rPr lang="en-US" altLang="ar-SA" dirty="0" err="1" smtClean="0"/>
              <a:t>Cyclooxygenase</a:t>
            </a:r>
            <a:r>
              <a:rPr lang="en-US" altLang="ar-SA" dirty="0" smtClean="0"/>
              <a:t> pathway---------- </a:t>
            </a:r>
            <a:r>
              <a:rPr lang="en-US" altLang="ar-SA" dirty="0" err="1" smtClean="0"/>
              <a:t>Postoglandins</a:t>
            </a:r>
            <a:endParaRPr lang="en-US" altLang="ar-SA" dirty="0" smtClean="0"/>
          </a:p>
          <a:p>
            <a:pPr lvl="1"/>
            <a:r>
              <a:rPr lang="en-US" altLang="ar-SA" dirty="0" err="1" smtClean="0"/>
              <a:t>Lipooxygenase</a:t>
            </a:r>
            <a:r>
              <a:rPr lang="en-US" altLang="ar-SA" dirty="0" smtClean="0"/>
              <a:t> pathway------------</a:t>
            </a:r>
            <a:r>
              <a:rPr lang="en-US" altLang="ar-SA" dirty="0" err="1" smtClean="0"/>
              <a:t>Leukotriens</a:t>
            </a:r>
            <a:r>
              <a:rPr lang="en-US" altLang="ar-SA" sz="2400" dirty="0" smtClean="0"/>
              <a:t>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altLang="ar-SA" dirty="0" err="1" smtClean="0"/>
              <a:t>Arachidonic</a:t>
            </a:r>
            <a:r>
              <a:rPr lang="en-US" altLang="ar-SA" dirty="0" smtClean="0"/>
              <a:t> Acid Metabolites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ln w="28575">
            <a:solidFill>
              <a:schemeClr val="accent1"/>
            </a:solidFill>
            <a:prstDash val="lgDash"/>
          </a:ln>
          <a:effectLst/>
        </p:spPr>
        <p:txBody>
          <a:bodyPr>
            <a:normAutofit fontScale="55000" lnSpcReduction="20000"/>
          </a:bodyPr>
          <a:lstStyle/>
          <a:p>
            <a:pPr>
              <a:lnSpc>
                <a:spcPct val="70000"/>
              </a:lnSpc>
            </a:pPr>
            <a:endParaRPr lang="en-US" altLang="en-US" dirty="0" smtClean="0"/>
          </a:p>
          <a:p>
            <a:r>
              <a:rPr lang="en-US" altLang="ar-SA" dirty="0" err="1" smtClean="0"/>
              <a:t>Thromboxane</a:t>
            </a:r>
            <a:r>
              <a:rPr lang="en-US" altLang="ar-SA" dirty="0" smtClean="0"/>
              <a:t> A2</a:t>
            </a:r>
          </a:p>
          <a:p>
            <a:pPr lvl="1"/>
            <a:r>
              <a:rPr lang="en-US" altLang="ar-SA" dirty="0" smtClean="0"/>
              <a:t>Vasoconstriction</a:t>
            </a:r>
          </a:p>
          <a:p>
            <a:pPr lvl="1"/>
            <a:r>
              <a:rPr lang="en-US" altLang="ar-SA" dirty="0" smtClean="0"/>
              <a:t>Platelet aggregation</a:t>
            </a:r>
          </a:p>
          <a:p>
            <a:r>
              <a:rPr lang="en-US" altLang="ar-SA" dirty="0" err="1" smtClean="0"/>
              <a:t>Protacyclin</a:t>
            </a:r>
            <a:r>
              <a:rPr lang="en-US" altLang="ar-SA" dirty="0" smtClean="0"/>
              <a:t> (PGI2)</a:t>
            </a:r>
          </a:p>
          <a:p>
            <a:pPr lvl="1"/>
            <a:r>
              <a:rPr lang="en-US" altLang="ar-SA" dirty="0" smtClean="0"/>
              <a:t>Vasodilatation</a:t>
            </a:r>
          </a:p>
          <a:p>
            <a:pPr lvl="1"/>
            <a:r>
              <a:rPr lang="en-US" altLang="ar-SA" dirty="0" smtClean="0"/>
              <a:t>Inhibits Platelet aggregation</a:t>
            </a:r>
          </a:p>
          <a:p>
            <a:r>
              <a:rPr lang="en-US" altLang="ar-SA" dirty="0" smtClean="0"/>
              <a:t>PGD2, PGE2 &amp; PGF2</a:t>
            </a:r>
          </a:p>
          <a:p>
            <a:pPr lvl="1"/>
            <a:r>
              <a:rPr lang="en-US" altLang="ar-SA" dirty="0" smtClean="0"/>
              <a:t>VD &amp; edema</a:t>
            </a:r>
          </a:p>
          <a:p>
            <a:r>
              <a:rPr lang="en-US" altLang="ar-SA" dirty="0" smtClean="0"/>
              <a:t>PGE2:</a:t>
            </a:r>
          </a:p>
          <a:p>
            <a:pPr lvl="1"/>
            <a:r>
              <a:rPr lang="en-US" altLang="ar-SA" dirty="0" smtClean="0"/>
              <a:t>Fever</a:t>
            </a:r>
          </a:p>
          <a:p>
            <a:pPr lvl="1"/>
            <a:r>
              <a:rPr lang="en-US" altLang="ar-SA" dirty="0" smtClean="0"/>
              <a:t>Pain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 w="28575">
            <a:solidFill>
              <a:schemeClr val="accent1"/>
            </a:solidFill>
            <a:prstDash val="lgDash"/>
          </a:ln>
        </p:spPr>
        <p:txBody>
          <a:bodyPr>
            <a:normAutofit fontScale="70000" lnSpcReduction="20000"/>
          </a:bodyPr>
          <a:lstStyle/>
          <a:p>
            <a:pPr>
              <a:lnSpc>
                <a:spcPct val="70000"/>
              </a:lnSpc>
            </a:pPr>
            <a:endParaRPr lang="en-US" altLang="ar-SA" dirty="0" smtClean="0"/>
          </a:p>
          <a:p>
            <a:r>
              <a:rPr lang="en-US" altLang="en-US" dirty="0" smtClean="0"/>
              <a:t>5-</a:t>
            </a:r>
            <a:r>
              <a:rPr lang="en-US" altLang="ar-SA" dirty="0" smtClean="0"/>
              <a:t>HETE:</a:t>
            </a:r>
          </a:p>
          <a:p>
            <a:pPr lvl="1"/>
            <a:r>
              <a:rPr lang="en-US" altLang="ar-SA" dirty="0" err="1" smtClean="0"/>
              <a:t>Chemotaxis</a:t>
            </a:r>
            <a:endParaRPr lang="en-US" altLang="ar-SA" dirty="0" smtClean="0"/>
          </a:p>
          <a:p>
            <a:pPr lvl="1"/>
            <a:endParaRPr lang="en-US" altLang="ar-SA" dirty="0" smtClean="0"/>
          </a:p>
          <a:p>
            <a:r>
              <a:rPr lang="en-US" altLang="ar-SA" dirty="0" smtClean="0"/>
              <a:t>LTB4:</a:t>
            </a:r>
          </a:p>
          <a:p>
            <a:pPr lvl="1"/>
            <a:r>
              <a:rPr lang="en-US" altLang="ar-SA" dirty="0" err="1" smtClean="0"/>
              <a:t>Chemotaxis</a:t>
            </a:r>
            <a:endParaRPr lang="en-US" altLang="ar-SA" dirty="0" smtClean="0"/>
          </a:p>
          <a:p>
            <a:pPr lvl="1"/>
            <a:r>
              <a:rPr lang="en-US" altLang="ar-SA" dirty="0" smtClean="0"/>
              <a:t>Aggregation of </a:t>
            </a:r>
            <a:r>
              <a:rPr lang="en-US" altLang="ar-SA" dirty="0" err="1" smtClean="0"/>
              <a:t>neutrophils</a:t>
            </a:r>
            <a:endParaRPr lang="en-US" altLang="ar-SA" dirty="0" smtClean="0"/>
          </a:p>
          <a:p>
            <a:r>
              <a:rPr lang="en-US" altLang="ar-SA" dirty="0" smtClean="0"/>
              <a:t>LTC4, LTD4, LTE4</a:t>
            </a:r>
          </a:p>
          <a:p>
            <a:pPr lvl="1"/>
            <a:r>
              <a:rPr lang="en-US" altLang="ar-SA" dirty="0" smtClean="0"/>
              <a:t>Vasoconstriction</a:t>
            </a:r>
          </a:p>
          <a:p>
            <a:pPr lvl="1"/>
            <a:r>
              <a:rPr lang="en-US" altLang="ar-SA" dirty="0" err="1" smtClean="0"/>
              <a:t>Bronchospasm</a:t>
            </a:r>
            <a:endParaRPr lang="en-US" altLang="ar-SA" dirty="0" smtClean="0"/>
          </a:p>
          <a:p>
            <a:pPr lvl="1"/>
            <a:r>
              <a:rPr lang="en-US" altLang="ar-SA" dirty="0" smtClean="0"/>
              <a:t>Increase vascular permeability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altLang="ar-SA" u="sng" dirty="0" err="1" smtClean="0">
                <a:solidFill>
                  <a:srgbClr val="C00000"/>
                </a:solidFill>
              </a:rPr>
              <a:t>Cyclooxygenase</a:t>
            </a:r>
            <a:r>
              <a:rPr lang="en-US" altLang="ar-SA" u="sng" dirty="0" smtClean="0">
                <a:solidFill>
                  <a:srgbClr val="C00000"/>
                </a:solidFill>
              </a:rPr>
              <a:t> pathway</a:t>
            </a:r>
            <a:endParaRPr lang="en-US" altLang="ar-SA" dirty="0" smtClean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ar-SA" u="sng" dirty="0" err="1" smtClean="0">
                <a:solidFill>
                  <a:srgbClr val="C00000"/>
                </a:solidFill>
              </a:rPr>
              <a:t>Lipooxygenase</a:t>
            </a:r>
            <a:r>
              <a:rPr lang="en-US" altLang="ar-SA" u="sng" dirty="0" smtClean="0">
                <a:solidFill>
                  <a:srgbClr val="C00000"/>
                </a:solidFill>
              </a:rPr>
              <a:t> pathway</a:t>
            </a:r>
            <a:endParaRPr lang="en-US" altLang="ar-SA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0352" cy="9906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/>
          <a:srcRect l="5975" t="6226" r="7718" b="31518"/>
          <a:stretch>
            <a:fillRect/>
          </a:stretch>
        </p:blipFill>
        <p:spPr bwMode="auto">
          <a:xfrm>
            <a:off x="1143000" y="228600"/>
            <a:ext cx="7010400" cy="64711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0352" cy="9906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  <a:ln w="28575">
            <a:solidFill>
              <a:schemeClr val="accent1"/>
            </a:solidFill>
            <a:prstDash val="lgDash"/>
          </a:ln>
          <a:effectLst/>
        </p:spPr>
        <p:txBody>
          <a:bodyPr>
            <a:normAutofit fontScale="85000"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en-US" altLang="ar-SA" b="1" u="sng" dirty="0" smtClean="0">
                <a:solidFill>
                  <a:srgbClr val="C00000"/>
                </a:solidFill>
              </a:rPr>
              <a:t>C) Cytokines</a:t>
            </a:r>
            <a:endParaRPr lang="en-US" altLang="ar-SA" dirty="0" smtClean="0">
              <a:solidFill>
                <a:srgbClr val="C00000"/>
              </a:solidFill>
            </a:endParaRPr>
          </a:p>
          <a:p>
            <a:pPr>
              <a:lnSpc>
                <a:spcPct val="70000"/>
              </a:lnSpc>
            </a:pPr>
            <a:endParaRPr lang="en-US" altLang="ar-SA" dirty="0" smtClean="0"/>
          </a:p>
          <a:p>
            <a:r>
              <a:rPr lang="en-US" altLang="ar-SA" dirty="0" smtClean="0"/>
              <a:t>Polypeptides produced by activated lymphocytes &amp; macrophages. </a:t>
            </a:r>
          </a:p>
          <a:p>
            <a:r>
              <a:rPr lang="en-US" altLang="ar-SA" dirty="0" smtClean="0"/>
              <a:t>Involved in cellular immunity &amp; inflammatory responses.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altLang="ar-SA" dirty="0" smtClean="0"/>
              <a:t>IL-1 &amp; TNF</a:t>
            </a:r>
          </a:p>
          <a:p>
            <a:pPr marL="1143000" lvl="2" indent="-457200"/>
            <a:r>
              <a:rPr lang="en-US" altLang="ar-SA" dirty="0" smtClean="0"/>
              <a:t>Acute phase reaction including fever &amp; </a:t>
            </a:r>
            <a:r>
              <a:rPr lang="en-US" altLang="ar-SA" dirty="0" err="1" smtClean="0"/>
              <a:t>Neutrophilia</a:t>
            </a:r>
            <a:endParaRPr lang="en-US" altLang="ar-SA" dirty="0" smtClean="0"/>
          </a:p>
          <a:p>
            <a:pPr marL="1143000" lvl="2" indent="-457200"/>
            <a:r>
              <a:rPr lang="en-US" altLang="ar-SA" dirty="0" smtClean="0"/>
              <a:t>Promote endothelial secretion of PG &amp; NO</a:t>
            </a:r>
          </a:p>
          <a:p>
            <a:pPr marL="1143000" lvl="2" indent="-457200"/>
            <a:r>
              <a:rPr lang="en-US" altLang="ar-SA" dirty="0" smtClean="0"/>
              <a:t>Induce fibroblastic proliferation &amp; collagen synthesis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altLang="ar-SA" dirty="0" smtClean="0"/>
              <a:t>IL-6 </a:t>
            </a:r>
          </a:p>
          <a:p>
            <a:pPr marL="1143000" lvl="2" indent="-457200"/>
            <a:r>
              <a:rPr lang="en-US" altLang="ar-SA" dirty="0" smtClean="0"/>
              <a:t>Acute phase reactions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altLang="ar-SA" dirty="0" smtClean="0"/>
              <a:t>IL-8</a:t>
            </a:r>
          </a:p>
          <a:p>
            <a:pPr marL="1143000" lvl="2" indent="-457200"/>
            <a:r>
              <a:rPr lang="en-US" altLang="ar-SA" dirty="0" err="1" smtClean="0"/>
              <a:t>Chemotactant</a:t>
            </a:r>
            <a:r>
              <a:rPr lang="en-US" altLang="ar-SA" dirty="0" smtClean="0"/>
              <a:t> &amp; </a:t>
            </a:r>
            <a:r>
              <a:rPr lang="en-US" altLang="ar-SA" dirty="0" err="1" smtClean="0"/>
              <a:t>neutrophil</a:t>
            </a:r>
            <a:r>
              <a:rPr lang="en-US" altLang="ar-SA" dirty="0" smtClean="0"/>
              <a:t> activating agent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0352" cy="9906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  <a:ln w="28575">
            <a:solidFill>
              <a:schemeClr val="accent1"/>
            </a:solidFill>
            <a:prstDash val="lgDash"/>
          </a:ln>
          <a:effectLst/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en-US" altLang="ar-SA" sz="2200" b="1" u="sng" dirty="0" smtClean="0">
                <a:solidFill>
                  <a:srgbClr val="C00000"/>
                </a:solidFill>
              </a:rPr>
              <a:t>D) Nitric Oxide (NO)</a:t>
            </a:r>
            <a:endParaRPr lang="en-US" altLang="ar-SA" sz="2200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endParaRPr lang="en-US" altLang="ar-SA" sz="2200" dirty="0" smtClean="0"/>
          </a:p>
          <a:p>
            <a:r>
              <a:rPr lang="en-US" altLang="ar-SA" sz="2200" dirty="0" smtClean="0"/>
              <a:t>Soluble free radical gas synthesized by endothelial cells, macrophages &amp; specific neurons in the brain</a:t>
            </a:r>
          </a:p>
          <a:p>
            <a:pPr>
              <a:lnSpc>
                <a:spcPct val="80000"/>
              </a:lnSpc>
            </a:pPr>
            <a:endParaRPr lang="en-US" altLang="ar-SA" sz="2200" dirty="0" smtClean="0"/>
          </a:p>
          <a:p>
            <a:r>
              <a:rPr lang="en-US" altLang="ar-SA" sz="2200" dirty="0" smtClean="0"/>
              <a:t>Effects:</a:t>
            </a:r>
          </a:p>
          <a:p>
            <a:pPr lvl="1"/>
            <a:r>
              <a:rPr lang="en-US" altLang="ar-SA" sz="2200" dirty="0" smtClean="0"/>
              <a:t>Vascular smooth muscle relaxation causing VD</a:t>
            </a:r>
          </a:p>
          <a:p>
            <a:pPr lvl="1"/>
            <a:endParaRPr lang="en-US" altLang="ar-SA" sz="2200" dirty="0" smtClean="0"/>
          </a:p>
          <a:p>
            <a:pPr lvl="1"/>
            <a:r>
              <a:rPr lang="en-US" altLang="ar-SA" sz="2200" dirty="0" smtClean="0"/>
              <a:t>Decreased platelet aggregation &amp; adhesion</a:t>
            </a:r>
          </a:p>
          <a:p>
            <a:pPr lvl="1"/>
            <a:endParaRPr lang="en-US" altLang="ar-SA" sz="2200" dirty="0" smtClean="0"/>
          </a:p>
          <a:p>
            <a:pPr lvl="1"/>
            <a:r>
              <a:rPr lang="en-US" altLang="ar-SA" sz="2200" dirty="0" err="1" smtClean="0"/>
              <a:t>Microbicidal</a:t>
            </a:r>
            <a:r>
              <a:rPr lang="en-US" altLang="ar-SA" sz="2200" dirty="0" smtClean="0"/>
              <a:t> agent</a:t>
            </a:r>
            <a:r>
              <a:rPr lang="en-US" sz="2200" dirty="0" smtClean="0"/>
              <a:t> 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580</TotalTime>
  <Words>739</Words>
  <Application>Microsoft Office PowerPoint</Application>
  <PresentationFormat>On-screen Show (4:3)</PresentationFormat>
  <Paragraphs>173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Median</vt:lpstr>
      <vt:lpstr>Bitmap Image</vt:lpstr>
      <vt:lpstr>Inflammation </vt:lpstr>
      <vt:lpstr> Chemical Mediators of Inflammation</vt:lpstr>
      <vt:lpstr>Chemical Mediators of Inflammation</vt:lpstr>
      <vt:lpstr> Chemical Mediators of Inflammation</vt:lpstr>
      <vt:lpstr> </vt:lpstr>
      <vt:lpstr>Arachidonic Acid Metabolites</vt:lpstr>
      <vt:lpstr> </vt:lpstr>
      <vt:lpstr> </vt:lpstr>
      <vt:lpstr> </vt:lpstr>
      <vt:lpstr> </vt:lpstr>
      <vt:lpstr> </vt:lpstr>
      <vt:lpstr> </vt:lpstr>
      <vt:lpstr> Microscopic appearance of acute inflammation</vt:lpstr>
      <vt:lpstr>Slide 14</vt:lpstr>
      <vt:lpstr>Slide 15</vt:lpstr>
      <vt:lpstr>Special macroscopic appearances of acute inflammation </vt:lpstr>
      <vt:lpstr>Special macroscopic appearances of acute inflammation </vt:lpstr>
      <vt:lpstr>Slide 18</vt:lpstr>
      <vt:lpstr>Slide 19</vt:lpstr>
      <vt:lpstr>Slide 20</vt:lpstr>
      <vt:lpstr> Fates (outcomes) of acute inflammation</vt:lpstr>
      <vt:lpstr>Complete resolution</vt:lpstr>
      <vt:lpstr>Slide 23</vt:lpstr>
      <vt:lpstr>Slide 24</vt:lpstr>
      <vt:lpstr>Effects of Acute Inflammation</vt:lpstr>
      <vt:lpstr>Slide 26</vt:lpstr>
      <vt:lpstr>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Mustafa S Fadhil</dc:creator>
  <cp:lastModifiedBy>Mustafa</cp:lastModifiedBy>
  <cp:revision>77</cp:revision>
  <dcterms:created xsi:type="dcterms:W3CDTF">2006-08-16T00:00:00Z</dcterms:created>
  <dcterms:modified xsi:type="dcterms:W3CDTF">2018-10-19T15:48:22Z</dcterms:modified>
</cp:coreProperties>
</file>