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66" r:id="rId2"/>
    <p:sldId id="257" r:id="rId3"/>
    <p:sldId id="265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29400B8-107F-465E-9B70-C50555BA1580}" type="datetimeFigureOut">
              <a:rPr lang="ar-IQ" smtClean="0"/>
              <a:pPr/>
              <a:t>11/02/1440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C59525-9094-4793-8AF6-8190A68493F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" y="762000"/>
            <a:ext cx="807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chemeClr val="tx2"/>
                </a:solidFill>
              </a:rPr>
              <a:t>PREPARING SOLUTIONS AND REAGENTS</a:t>
            </a:r>
          </a:p>
        </p:txBody>
      </p:sp>
      <p:pic>
        <p:nvPicPr>
          <p:cNvPr id="22533" name="Picture 5" descr="BD0517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452813" cy="3449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calculation in children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3-For infant less than one year old use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 FRIEDS RULE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child dose= </a:t>
            </a:r>
            <a:r>
              <a:rPr lang="en-US" u="sng" dirty="0" smtClean="0"/>
              <a:t>age in months   </a:t>
            </a:r>
            <a:r>
              <a:rPr lang="en-US" dirty="0" smtClean="0"/>
              <a:t> x adult dose</a:t>
            </a:r>
            <a:endParaRPr lang="en-US" u="sng" dirty="0" smtClean="0"/>
          </a:p>
          <a:p>
            <a:pPr marL="0" indent="0" algn="l">
              <a:buNone/>
            </a:pPr>
            <a:r>
              <a:rPr lang="en-US" dirty="0" smtClean="0"/>
              <a:t>                           150 pound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4486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Chemical Solutions </a:t>
            </a:r>
            <a:br>
              <a:rPr lang="en-US" sz="4000" dirty="0" smtClean="0"/>
            </a:br>
            <a:r>
              <a:rPr lang="en-US" sz="4000" dirty="0" smtClean="0"/>
              <a:t>(aqueous = </a:t>
            </a:r>
            <a:r>
              <a:rPr lang="en-US" sz="4000" dirty="0" smtClean="0">
                <a:solidFill>
                  <a:schemeClr val="accent2"/>
                </a:solidFill>
              </a:rPr>
              <a:t>water</a:t>
            </a:r>
            <a:r>
              <a:rPr lang="en-US" sz="4000" dirty="0" smtClean="0"/>
              <a:t> is the solvent)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685800" y="381000"/>
            <a:ext cx="7696200" cy="604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4400" u="sng" dirty="0"/>
              <a:t>DEFINITIONS: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3200" b="1" dirty="0"/>
              <a:t>SOLUTES</a:t>
            </a:r>
            <a:r>
              <a:rPr lang="en-US" sz="3200" dirty="0"/>
              <a:t> -- substances that are dissolved 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3200" b="1" dirty="0"/>
              <a:t>SOLVENTS</a:t>
            </a:r>
            <a:r>
              <a:rPr lang="en-US" sz="3200" dirty="0"/>
              <a:t> -- substance in which solutes are dissolved  (usually water)  </a:t>
            </a:r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endParaRPr lang="en-US" sz="3200" dirty="0"/>
          </a:p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3200" dirty="0"/>
              <a:t> </a:t>
            </a:r>
            <a:r>
              <a:rPr lang="en-US" sz="3200" b="1" dirty="0"/>
              <a:t>AMOUNT</a:t>
            </a:r>
            <a:r>
              <a:rPr lang="en-US" sz="3200" dirty="0"/>
              <a:t>  --  how much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Make solutions</a:t>
            </a:r>
          </a:p>
          <a:p>
            <a:pPr algn="l" rtl="0" eaLnBrk="1" hangingPunct="1"/>
            <a:r>
              <a:rPr lang="en-US" dirty="0" smtClean="0"/>
              <a:t>Dilute solutions</a:t>
            </a:r>
          </a:p>
          <a:p>
            <a:pPr algn="l" rtl="0" eaLnBrk="1" hangingPunct="1"/>
            <a:r>
              <a:rPr lang="en-US" dirty="0" smtClean="0"/>
              <a:t>Convert between different concentrations of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 of Life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 rtl="0" eaLnBrk="1" hangingPunct="1"/>
            <a:r>
              <a:rPr lang="en-US" dirty="0" smtClean="0"/>
              <a:t>Mass is measured in Grams, mg, </a:t>
            </a:r>
            <a:r>
              <a:rPr lang="el-GR" dirty="0" smtClean="0">
                <a:cs typeface="Arial" pitchFamily="34" charset="0"/>
              </a:rPr>
              <a:t>μ</a:t>
            </a:r>
            <a:r>
              <a:rPr lang="en-US" dirty="0" smtClean="0"/>
              <a:t>g</a:t>
            </a:r>
          </a:p>
          <a:p>
            <a:pPr marL="990600" lvl="1" indent="-533400" algn="ctr" rtl="0" eaLnBrk="1" hangingPunct="1">
              <a:buFontTx/>
              <a:buNone/>
            </a:pPr>
            <a:r>
              <a:rPr lang="en-US" dirty="0" smtClean="0"/>
              <a:t>1g = 1000mg = 1,000,000</a:t>
            </a:r>
            <a:r>
              <a:rPr lang="en-US" dirty="0" smtClean="0">
                <a:cs typeface="Arial" pitchFamily="34" charset="0"/>
              </a:rPr>
              <a:t>µ</a:t>
            </a:r>
            <a:r>
              <a:rPr lang="en-US" dirty="0" smtClean="0"/>
              <a:t>g</a:t>
            </a:r>
          </a:p>
          <a:p>
            <a:pPr marL="990600" lvl="1" indent="-533400" algn="ctr" rtl="0" eaLnBrk="1" hangingPunct="1">
              <a:buFontTx/>
              <a:buNone/>
            </a:pPr>
            <a:endParaRPr lang="en-US" dirty="0" smtClean="0"/>
          </a:p>
          <a:p>
            <a:pPr marL="609600" indent="-609600" algn="ctr" rtl="0" eaLnBrk="1" hangingPunct="1"/>
            <a:r>
              <a:rPr lang="en-US" dirty="0" smtClean="0"/>
              <a:t>Volume is measured in liters, </a:t>
            </a:r>
            <a:r>
              <a:rPr lang="en-US" dirty="0" err="1" smtClean="0"/>
              <a:t>mL</a:t>
            </a:r>
            <a:r>
              <a:rPr lang="en-US" dirty="0" smtClean="0"/>
              <a:t>, </a:t>
            </a:r>
            <a:r>
              <a:rPr lang="el-GR" dirty="0" smtClean="0">
                <a:cs typeface="Arial" pitchFamily="34" charset="0"/>
              </a:rPr>
              <a:t>μ</a:t>
            </a:r>
            <a:r>
              <a:rPr lang="en-US" dirty="0" smtClean="0"/>
              <a:t>L</a:t>
            </a:r>
          </a:p>
          <a:p>
            <a:pPr marL="990600" lvl="1" indent="-533400" algn="ctr" rtl="0" eaLnBrk="1" hangingPunct="1">
              <a:buFontTx/>
              <a:buNone/>
            </a:pPr>
            <a:r>
              <a:rPr lang="en-US" dirty="0" smtClean="0"/>
              <a:t>1L = 1000mL = 1,000,000 </a:t>
            </a:r>
            <a:r>
              <a:rPr lang="el-GR" dirty="0" smtClean="0">
                <a:cs typeface="Arial" pitchFamily="34" charset="0"/>
              </a:rPr>
              <a:t>μ</a:t>
            </a:r>
            <a:r>
              <a:rPr lang="en-US" dirty="0" smtClean="0"/>
              <a:t>L</a:t>
            </a:r>
          </a:p>
          <a:p>
            <a:pPr marL="990600" lvl="1" indent="-533400" algn="ctr" rtl="0" eaLnBrk="1" hangingPunct="1">
              <a:buFontTx/>
              <a:buNone/>
            </a:pPr>
            <a:endParaRPr lang="en-US" dirty="0" smtClean="0"/>
          </a:p>
          <a:p>
            <a:pPr marL="609600" indent="-609600" algn="ctr" rtl="0" eaLnBrk="1" hangingPunct="1"/>
            <a:r>
              <a:rPr lang="en-US" dirty="0" smtClean="0"/>
              <a:t>Density of water is 1 g / </a:t>
            </a:r>
            <a:r>
              <a:rPr lang="en-US" dirty="0" err="1" smtClean="0"/>
              <a:t>mL</a:t>
            </a:r>
            <a:endParaRPr lang="en-US" dirty="0" smtClean="0"/>
          </a:p>
          <a:p>
            <a:pPr marL="990600" lvl="1" indent="-533400" eaLnBrk="1" hangingPunct="1">
              <a:buFontTx/>
              <a:buNone/>
            </a:pPr>
            <a:endParaRPr lang="en-US" dirty="0" smtClean="0"/>
          </a:p>
          <a:p>
            <a:pPr marL="990600" lvl="1" indent="-5334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Facts of life (cont’d)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i="1" dirty="0" smtClean="0"/>
              <a:t>Concentration</a:t>
            </a:r>
            <a:r>
              <a:rPr lang="en-US" dirty="0" smtClean="0"/>
              <a:t> means: amount of solute in a volume of solution</a:t>
            </a:r>
          </a:p>
          <a:p>
            <a:pPr algn="l" rtl="0" eaLnBrk="1" hangingPunct="1"/>
            <a:endParaRPr lang="en-US" dirty="0" smtClean="0"/>
          </a:p>
          <a:p>
            <a:pPr algn="l" rtl="0" eaLnBrk="1" hangingPunct="1"/>
            <a:r>
              <a:rPr lang="en-US" dirty="0" smtClean="0"/>
              <a:t>Expressed in many ways:</a:t>
            </a:r>
          </a:p>
          <a:p>
            <a:pPr lvl="1" algn="l" rtl="0" eaLnBrk="1" hangingPunct="1"/>
            <a:r>
              <a:rPr lang="en-US" dirty="0" smtClean="0"/>
              <a:t>1.  percent </a:t>
            </a:r>
          </a:p>
          <a:p>
            <a:pPr lvl="1" algn="l" rtl="0" eaLnBrk="1" hangingPunct="1"/>
            <a:r>
              <a:rPr lang="en-US" dirty="0" smtClean="0"/>
              <a:t>2.  mg/ </a:t>
            </a:r>
            <a:r>
              <a:rPr lang="en-US" dirty="0" err="1" smtClean="0"/>
              <a:t>mL</a:t>
            </a:r>
            <a:endParaRPr lang="en-US" dirty="0" smtClean="0"/>
          </a:p>
          <a:p>
            <a:pPr lvl="1" algn="l" rtl="0" eaLnBrk="1" hangingPunct="1"/>
            <a:r>
              <a:rPr lang="en-US" dirty="0" smtClean="0"/>
              <a:t>3.  molar</a:t>
            </a:r>
          </a:p>
          <a:p>
            <a:pPr lvl="1" algn="l" rtl="0" eaLnBrk="1" hangingPunct="1"/>
            <a:r>
              <a:rPr lang="en-US" dirty="0" smtClean="0"/>
              <a:t>4. “X”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219200" y="228600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cs typeface="Arial" pitchFamily="34" charset="0"/>
              </a:rPr>
              <a:t>Each star represents 1 mg of NaCl.</a:t>
            </a:r>
            <a:endParaRPr lang="en-US" sz="2000" b="1"/>
          </a:p>
          <a:p>
            <a:pPr eaLnBrk="0" hangingPunct="0"/>
            <a:r>
              <a:rPr lang="en-US" sz="2000" b="1">
                <a:cs typeface="Arial" pitchFamily="34" charset="0"/>
              </a:rPr>
              <a:t>What is the total </a:t>
            </a:r>
            <a:r>
              <a:rPr lang="en-US" sz="2000" b="1" u="sng">
                <a:cs typeface="Arial" pitchFamily="34" charset="0"/>
              </a:rPr>
              <a:t>amount</a:t>
            </a:r>
            <a:r>
              <a:rPr lang="en-US" sz="2000" b="1">
                <a:cs typeface="Arial" pitchFamily="34" charset="0"/>
              </a:rPr>
              <a:t> of NaCl in the tube? _____</a:t>
            </a:r>
            <a:endParaRPr lang="en-US" sz="2000" b="1"/>
          </a:p>
          <a:p>
            <a:pPr eaLnBrk="0" hangingPunct="0"/>
            <a:r>
              <a:rPr lang="en-US" sz="2000" b="1">
                <a:cs typeface="Arial" pitchFamily="34" charset="0"/>
              </a:rPr>
              <a:t>What is the </a:t>
            </a:r>
            <a:r>
              <a:rPr lang="en-US" sz="2000" b="1" u="sng">
                <a:cs typeface="Arial" pitchFamily="34" charset="0"/>
              </a:rPr>
              <a:t>concentration</a:t>
            </a:r>
            <a:r>
              <a:rPr lang="en-US" sz="2000" b="1">
                <a:cs typeface="Arial" pitchFamily="34" charset="0"/>
              </a:rPr>
              <a:t> of NaCl in the tube (in mg/mL)? _____</a:t>
            </a:r>
            <a:endParaRPr lang="en-US" sz="2000" b="1"/>
          </a:p>
          <a:p>
            <a:pPr eaLnBrk="0" hangingPunct="0"/>
            <a:r>
              <a:rPr lang="en-US" sz="2000">
                <a:cs typeface="Arial" pitchFamily="34" charset="0"/>
              </a:rPr>
              <a:t> </a:t>
            </a:r>
            <a:endParaRPr lang="en-US" sz="2400">
              <a:latin typeface="Times New Roman" pitchFamily="18" charset="0"/>
            </a:endParaRPr>
          </a:p>
        </p:txBody>
      </p:sp>
      <p:pic>
        <p:nvPicPr>
          <p:cNvPr id="8195" name="Picture 5" descr="TubeChapter11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0"/>
            <a:ext cx="15335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600200" y="4343400"/>
            <a:ext cx="747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cs typeface="Arial" pitchFamily="34" charset="0"/>
              </a:rPr>
              <a:t>8 mL</a:t>
            </a:r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23622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5715000" y="3581400"/>
            <a:ext cx="2895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u="sng">
                <a:cs typeface="Arial" pitchFamily="34" charset="0"/>
              </a:rPr>
              <a:t>5 mg </a:t>
            </a:r>
            <a:r>
              <a:rPr lang="en-US" sz="2400">
                <a:cs typeface="Arial" pitchFamily="34" charset="0"/>
              </a:rPr>
              <a:t> =  </a:t>
            </a:r>
            <a:r>
              <a:rPr lang="en-US" sz="2400" u="sng">
                <a:cs typeface="Arial" pitchFamily="34" charset="0"/>
              </a:rPr>
              <a:t>  ?</a:t>
            </a:r>
            <a:endParaRPr lang="en-US" sz="2400">
              <a:latin typeface="Times New Roman" pitchFamily="18" charset="0"/>
            </a:endParaRPr>
          </a:p>
          <a:p>
            <a:pPr eaLnBrk="0" hangingPunct="0"/>
            <a:r>
              <a:rPr lang="en-US" sz="2400">
                <a:cs typeface="Arial" pitchFamily="34" charset="0"/>
              </a:rPr>
              <a:t>8 mL       1 mL</a:t>
            </a:r>
          </a:p>
          <a:p>
            <a:pPr eaLnBrk="0" hangingPunct="0"/>
            <a:endParaRPr lang="en-US" sz="2400">
              <a:cs typeface="Arial" pitchFamily="34" charset="0"/>
            </a:endParaRPr>
          </a:p>
          <a:p>
            <a:pPr eaLnBrk="0" hangingPunct="0"/>
            <a:r>
              <a:rPr lang="en-US" sz="2400">
                <a:cs typeface="Arial" pitchFamily="34" charset="0"/>
              </a:rPr>
              <a:t>? = 0.63 mg, so the concentration is</a:t>
            </a:r>
          </a:p>
          <a:p>
            <a:pPr eaLnBrk="0" hangingPunct="0"/>
            <a:r>
              <a:rPr lang="en-US" sz="2400" i="1" u="sng">
                <a:cs typeface="Arial" pitchFamily="34" charset="0"/>
              </a:rPr>
              <a:t> 0.63 mg/mL</a:t>
            </a:r>
            <a:endParaRPr lang="en-US" sz="2400">
              <a:latin typeface="Times New Roman" pitchFamily="18" charset="0"/>
            </a:endParaRP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u="sng" dirty="0" smtClean="0"/>
              <a:t>Percent Solutions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en-US" dirty="0" smtClean="0"/>
              <a:t>Per means “for every one”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dirty="0" smtClean="0"/>
              <a:t>Cent means 100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dirty="0" smtClean="0"/>
              <a:t>Example:  a 5% sugar solution has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en-US" dirty="0" smtClean="0"/>
              <a:t>	5 grams of sugar for </a:t>
            </a:r>
            <a:r>
              <a:rPr lang="en-US" dirty="0" smtClean="0"/>
              <a:t>100ml </a:t>
            </a:r>
            <a:r>
              <a:rPr lang="en-US" dirty="0" smtClean="0"/>
              <a:t>of solution, or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Make 250 mL of a 3% starch solution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/>
              <a:t>3 g / 100 </a:t>
            </a:r>
            <a:r>
              <a:rPr lang="en-US" sz="2800" dirty="0" smtClean="0"/>
              <a:t>ml  </a:t>
            </a:r>
            <a:r>
              <a:rPr lang="en-US" sz="2800" dirty="0" smtClean="0"/>
              <a:t>=  3 g / 100 </a:t>
            </a:r>
            <a:r>
              <a:rPr lang="en-US" sz="2800" dirty="0" err="1" smtClean="0"/>
              <a:t>mL</a:t>
            </a:r>
            <a:r>
              <a:rPr lang="en-US" sz="2800" dirty="0" smtClean="0"/>
              <a:t> because density of water is 1 g / </a:t>
            </a:r>
            <a:r>
              <a:rPr lang="en-US" sz="2800" dirty="0" err="1" smtClean="0"/>
              <a:t>mL</a:t>
            </a:r>
            <a:endParaRPr lang="en-US" sz="2800" dirty="0" smtClean="0"/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2800" dirty="0" smtClean="0"/>
              <a:t>Set up a ratio:</a:t>
            </a:r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2800" dirty="0" smtClean="0"/>
              <a:t>3 g / 100 </a:t>
            </a:r>
            <a:r>
              <a:rPr lang="en-US" sz="2800" dirty="0" err="1" smtClean="0"/>
              <a:t>mL</a:t>
            </a:r>
            <a:r>
              <a:rPr lang="en-US" sz="2800" dirty="0" smtClean="0"/>
              <a:t> = ?g / 250 </a:t>
            </a:r>
            <a:r>
              <a:rPr lang="en-US" sz="2800" dirty="0" err="1" smtClean="0"/>
              <a:t>mL</a:t>
            </a:r>
            <a:endParaRPr lang="en-US" sz="2800" dirty="0" smtClean="0"/>
          </a:p>
          <a:p>
            <a:pPr algn="ctr" eaLnBrk="1" hangingPunct="1">
              <a:buFontTx/>
              <a:buNone/>
            </a:pPr>
            <a:endParaRPr lang="en-US" sz="2800" dirty="0" smtClean="0"/>
          </a:p>
          <a:p>
            <a:pPr algn="ctr" eaLnBrk="1" hangingPunct="1">
              <a:buFontTx/>
              <a:buNone/>
            </a:pPr>
            <a:r>
              <a:rPr lang="en-US" sz="2800" dirty="0" smtClean="0"/>
              <a:t>Use 7.5 g of starch and bring to a volume of (BTV) 250 </a:t>
            </a:r>
            <a:r>
              <a:rPr lang="en-US" sz="2800" dirty="0" err="1" smtClean="0"/>
              <a:t>mL</a:t>
            </a:r>
            <a:r>
              <a:rPr lang="en-US" sz="2800" dirty="0" smtClean="0"/>
              <a:t> with distilled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dirty="0" smtClean="0"/>
              <a:t> 5 mg/</a:t>
            </a:r>
            <a:r>
              <a:rPr lang="en-US" dirty="0" err="1" smtClean="0"/>
              <a:t>mL</a:t>
            </a:r>
            <a:r>
              <a:rPr lang="en-US" dirty="0" smtClean="0"/>
              <a:t> has 5 milligrams of solute in</a:t>
            </a:r>
          </a:p>
          <a:p>
            <a:pPr algn="ctr" eaLnBrk="1" hangingPunct="1">
              <a:buNone/>
            </a:pPr>
            <a:r>
              <a:rPr lang="en-US" dirty="0" smtClean="0"/>
              <a:t> one milliliter of solution 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US" u="sng" dirty="0" smtClean="0"/>
              <a:t>mg / </a:t>
            </a:r>
            <a:r>
              <a:rPr lang="en-US" u="sng" dirty="0" err="1" smtClean="0"/>
              <a:t>mL</a:t>
            </a:r>
            <a:r>
              <a:rPr lang="en-US" u="sng" dirty="0" smtClean="0"/>
              <a:t> Solutions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Is weight over volume (w\v) relationship, it mean certain weight dissolved in certain volume of solvent.</a:t>
            </a:r>
          </a:p>
        </p:txBody>
      </p:sp>
    </p:spTree>
    <p:extLst>
      <p:ext uri="{BB962C8B-B14F-4D97-AF65-F5344CB8AC3E}">
        <p14:creationId xmlns="" xmlns:p14="http://schemas.microsoft.com/office/powerpoint/2010/main" val="35339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The amount of a drug in a given volume of blood plasma, measured as the number of micrograms per milliliter.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One way of comparing drug potency is by the concentration at which 50% of the maximum effect is achieved. This is referred to as the 50% effective concentration or EC50. When two drugs are tested in the same individual, the drug with a lower EC50 would be considered more potent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66800" y="838200"/>
            <a:ext cx="7866888" cy="54102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For liquid drugs ,both oral and injectable</a:t>
            </a:r>
          </a:p>
          <a:p>
            <a:pPr algn="l" rtl="0">
              <a:buNone/>
            </a:pPr>
            <a:r>
              <a:rPr lang="en-US" dirty="0" smtClean="0"/>
              <a:t>concentration is important factor in dosing.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It refers to the amount of active drug(dose in mg) in a given volume vehicle usually a liquid but could be paste. </a:t>
            </a:r>
            <a:r>
              <a:rPr lang="en-US" dirty="0" err="1" smtClean="0"/>
              <a:t>e.g</a:t>
            </a:r>
            <a:r>
              <a:rPr lang="en-US" dirty="0" smtClean="0"/>
              <a:t> Suspension is 100mg\ml</a:t>
            </a:r>
          </a:p>
          <a:p>
            <a:pPr algn="l" rtl="0">
              <a:buNone/>
            </a:pPr>
            <a:r>
              <a:rPr lang="en-US" dirty="0" err="1" smtClean="0"/>
              <a:t>e,.g</a:t>
            </a:r>
            <a:r>
              <a:rPr lang="en-US" dirty="0" smtClean="0"/>
              <a:t> ampoule contain 50mg\2ml</a:t>
            </a:r>
          </a:p>
          <a:p>
            <a:pPr algn="l" rtl="0"/>
            <a:endParaRPr lang="ar-IQ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1%--------------1gm in 100ml</a:t>
            </a:r>
          </a:p>
          <a:p>
            <a:pPr marL="0" indent="0" algn="l">
              <a:buNone/>
            </a:pPr>
            <a:r>
              <a:rPr lang="en-US" dirty="0" smtClean="0"/>
              <a:t>1:100,000--------------1gm in 100,000ml</a:t>
            </a:r>
          </a:p>
          <a:p>
            <a:pPr marL="0" indent="0" algn="l">
              <a:buNone/>
            </a:pPr>
            <a:r>
              <a:rPr lang="en-US" dirty="0" smtClean="0"/>
              <a:t>1:80,000----------------1gm in 80,000ml</a:t>
            </a:r>
          </a:p>
          <a:p>
            <a:pPr marL="0" indent="0" algn="l">
              <a:buNone/>
            </a:pPr>
            <a:r>
              <a:rPr lang="en-US" dirty="0" smtClean="0"/>
              <a:t>2%=2gm of </a:t>
            </a:r>
            <a:r>
              <a:rPr lang="en-US" dirty="0" err="1" smtClean="0"/>
              <a:t>lidocaine</a:t>
            </a:r>
            <a:r>
              <a:rPr lang="en-US" dirty="0" smtClean="0"/>
              <a:t> in 100ml of solvent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5529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calculation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Dose: is  the measured portion of medicine to be taken at one time. 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9357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influencing dosage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1- age: children and elderly</a:t>
            </a:r>
          </a:p>
          <a:p>
            <a:pPr marL="0" indent="0" algn="l">
              <a:buNone/>
            </a:pPr>
            <a:r>
              <a:rPr lang="en-US" dirty="0" smtClean="0"/>
              <a:t>2-sex:pregnancy and fetus</a:t>
            </a:r>
          </a:p>
          <a:p>
            <a:pPr marL="0" indent="0" algn="l">
              <a:buNone/>
            </a:pPr>
            <a:r>
              <a:rPr lang="en-US" dirty="0" smtClean="0"/>
              <a:t>3- condition of the patient: resistance ,kidney and liver disease </a:t>
            </a:r>
          </a:p>
          <a:p>
            <a:pPr marL="0" indent="0" algn="l">
              <a:buNone/>
            </a:pPr>
            <a:r>
              <a:rPr lang="en-US" dirty="0" smtClean="0"/>
              <a:t>4-enviromental factors:</a:t>
            </a:r>
          </a:p>
          <a:p>
            <a:pPr marL="0" indent="0" algn="l">
              <a:buNone/>
            </a:pPr>
            <a:r>
              <a:rPr lang="en-US" dirty="0" smtClean="0"/>
              <a:t>5-method of administration:</a:t>
            </a:r>
          </a:p>
          <a:p>
            <a:pPr marL="0" indent="0" algn="l">
              <a:buNone/>
            </a:pPr>
            <a:r>
              <a:rPr lang="en-US" dirty="0" smtClean="0"/>
              <a:t>6- genetic factor:</a:t>
            </a:r>
          </a:p>
          <a:p>
            <a:pPr marL="0" indent="0" algn="l">
              <a:buNone/>
            </a:pPr>
            <a:r>
              <a:rPr lang="en-US" dirty="0" smtClean="0"/>
              <a:t>7-body weight:</a:t>
            </a:r>
          </a:p>
          <a:p>
            <a:pPr marL="0" indent="0" algn="l">
              <a:buNone/>
            </a:pPr>
            <a:r>
              <a:rPr lang="en-US" dirty="0" smtClean="0"/>
              <a:t>8- severity of disease: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18095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calculation in children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1-Youngs rule:</a:t>
            </a:r>
          </a:p>
          <a:p>
            <a:pPr marL="0" indent="0" algn="l">
              <a:buNone/>
            </a:pPr>
            <a:r>
              <a:rPr lang="ar-IQ" dirty="0" smtClean="0"/>
              <a:t> </a:t>
            </a:r>
            <a:r>
              <a:rPr lang="en-US" dirty="0" smtClean="0"/>
              <a:t>a Child</a:t>
            </a:r>
            <a:r>
              <a:rPr lang="en-US" sz="2800" dirty="0" smtClean="0"/>
              <a:t> dose= </a:t>
            </a:r>
            <a:r>
              <a:rPr lang="en-US" sz="2800" u="sng" dirty="0" smtClean="0"/>
              <a:t>age of child(year)x average adult dose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 smtClean="0"/>
              <a:t>age of child(year)+12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CHILD FROM 1-12 years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398179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calculation in children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2- Clarks rule:</a:t>
            </a:r>
          </a:p>
          <a:p>
            <a:pPr marL="0" indent="0" algn="l">
              <a:buNone/>
            </a:pPr>
            <a:r>
              <a:rPr lang="en-US" sz="2800" dirty="0" smtClean="0"/>
              <a:t>Child dose= </a:t>
            </a:r>
            <a:r>
              <a:rPr lang="en-US" sz="2800" u="sng" dirty="0" smtClean="0"/>
              <a:t>weight of child(pound</a:t>
            </a:r>
            <a:r>
              <a:rPr lang="en-US" sz="2800" dirty="0" smtClean="0"/>
              <a:t>)x adult dose  </a:t>
            </a:r>
          </a:p>
          <a:p>
            <a:pPr marL="0" indent="0" algn="l">
              <a:buNone/>
            </a:pPr>
            <a:r>
              <a:rPr lang="en-US" dirty="0" smtClean="0"/>
              <a:t>                        150 pound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46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588</Words>
  <Application>Microsoft Office PowerPoint</Application>
  <PresentationFormat>عرض على الشاشة (3:4)‏</PresentationFormat>
  <Paragraphs>99</Paragraphs>
  <Slides>19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انقلاب</vt:lpstr>
      <vt:lpstr>الشريحة 1</vt:lpstr>
      <vt:lpstr>concentrations</vt:lpstr>
      <vt:lpstr>الشريحة 3</vt:lpstr>
      <vt:lpstr>الشريحة 4</vt:lpstr>
      <vt:lpstr>concentrations</vt:lpstr>
      <vt:lpstr>Dose calculation</vt:lpstr>
      <vt:lpstr>Factors influencing dosage </vt:lpstr>
      <vt:lpstr>Dose calculation in children</vt:lpstr>
      <vt:lpstr>Dose calculation in children</vt:lpstr>
      <vt:lpstr>Dose calculation in children</vt:lpstr>
      <vt:lpstr>Chemical Solutions  (aqueous = water is the solvent)</vt:lpstr>
      <vt:lpstr>الشريحة 12</vt:lpstr>
      <vt:lpstr>Goals</vt:lpstr>
      <vt:lpstr>Facts of Life</vt:lpstr>
      <vt:lpstr>Facts of life (cont’d)</vt:lpstr>
      <vt:lpstr>الشريحة 16</vt:lpstr>
      <vt:lpstr>Percent Solutions</vt:lpstr>
      <vt:lpstr>Make 250 mL of a 3% starch solution</vt:lpstr>
      <vt:lpstr>mg / mL Solutions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concentrations</dc:title>
  <dc:creator>HP</dc:creator>
  <cp:lastModifiedBy>AL AQSA</cp:lastModifiedBy>
  <cp:revision>32</cp:revision>
  <dcterms:created xsi:type="dcterms:W3CDTF">2011-09-27T06:28:54Z</dcterms:created>
  <dcterms:modified xsi:type="dcterms:W3CDTF">2018-10-21T09:31:42Z</dcterms:modified>
</cp:coreProperties>
</file>