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5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CC99"/>
    <a:srgbClr val="00FFCC"/>
    <a:srgbClr val="FFCCCC"/>
    <a:srgbClr val="00FF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03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8575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922369E0-B4D9-4552-9427-FDA339D4B836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9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fld id="{C434B27E-78E6-4539-98D5-7F6553A425D1}" type="slidenum">
              <a:rPr lang="ar-IQ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5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2887A-D4EB-4E57-8ED5-EE96F51C1AC9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FCDDA-D33E-4337-A27D-91858C97A4F6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86CA6-973E-4017-820B-90B79F4E741D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3865C-E3F6-4ADE-BCB5-24CDC24FBD3F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6E4C2-213B-4CAD-8777-48C3FCC78F32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0CCB9-6A6B-4B84-89CC-0EB3A34F5867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ACA86-8540-4A1B-81E4-499BD78DFD17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F7D2-7AD7-43E7-8664-F9A3836C64E2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CBF6-CBBA-4996-AF98-8F1D33B73BF4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2686D-9542-4F40-AF3C-AF948FDCD826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3B6A-7E9B-401C-ABAB-72402A91C245}" type="slidenum">
              <a:rPr lang="ar-IQ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IQ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IQ" smtClean="0"/>
              <a:t>انقر لتحرير أنماط النص الرئيسي</a:t>
            </a:r>
          </a:p>
          <a:p>
            <a:pPr lvl="1"/>
            <a:r>
              <a:rPr lang="ar-IQ" smtClean="0"/>
              <a:t>المستوى الثاني</a:t>
            </a:r>
          </a:p>
          <a:p>
            <a:pPr lvl="2"/>
            <a:r>
              <a:rPr lang="ar-IQ" smtClean="0"/>
              <a:t>المستوى الثالث</a:t>
            </a:r>
          </a:p>
          <a:p>
            <a:pPr lvl="3"/>
            <a:r>
              <a:rPr lang="ar-IQ" smtClean="0"/>
              <a:t>المستوى الرابع</a:t>
            </a:r>
          </a:p>
          <a:p>
            <a:pPr lvl="4"/>
            <a:r>
              <a:rPr lang="ar-IQ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889B1E8-7663-4C74-A2E4-7E0F5818CE70}" type="slidenum">
              <a:rPr lang="ar-IQ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32025" y="2889250"/>
            <a:ext cx="3960813" cy="9159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b="1" u="sng"/>
          </a:p>
          <a:p>
            <a:pPr algn="ctr"/>
            <a:r>
              <a:rPr lang="en-US" b="1" u="sng"/>
              <a:t>COHORT STUDIES</a:t>
            </a:r>
          </a:p>
          <a:p>
            <a:pPr algn="ctr"/>
            <a:endParaRPr lang="en-US" b="1" u="sng"/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419475" y="1190625"/>
            <a:ext cx="19431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20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Simplified Arabic"/>
                <a:cs typeface="Simplified Arabic"/>
              </a:rPr>
              <a:t>بسم الله الرحمن الرحيم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92163" y="301625"/>
            <a:ext cx="7521575" cy="6418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endParaRPr lang="en-US" b="1" dirty="0"/>
          </a:p>
          <a:p>
            <a:pPr algn="l" rtl="0"/>
            <a:r>
              <a:rPr lang="en-US" b="1" dirty="0"/>
              <a:t>2.  </a:t>
            </a:r>
            <a:r>
              <a:rPr lang="en-US" b="1" u="sng" dirty="0" smtClean="0"/>
              <a:t>Attributable  Risk  (</a:t>
            </a:r>
            <a:r>
              <a:rPr lang="en-US" b="1" u="sng" dirty="0"/>
              <a:t>AR) :</a:t>
            </a:r>
          </a:p>
          <a:p>
            <a:pPr algn="l" rtl="0"/>
            <a:endParaRPr lang="ar-IQ" dirty="0"/>
          </a:p>
          <a:p>
            <a:pPr algn="l" rtl="0"/>
            <a:r>
              <a:rPr lang="en-US" b="1" dirty="0"/>
              <a:t>AR= I exposed  minus I non exposed</a:t>
            </a:r>
            <a:r>
              <a:rPr lang="en-US" dirty="0"/>
              <a:t> </a:t>
            </a:r>
          </a:p>
          <a:p>
            <a:pPr algn="l" rtl="0"/>
            <a:endParaRPr lang="ar-IQ" dirty="0"/>
          </a:p>
          <a:p>
            <a:pPr algn="l" rtl="0"/>
            <a:r>
              <a:rPr lang="en-US" dirty="0"/>
              <a:t>  </a:t>
            </a:r>
            <a:r>
              <a:rPr lang="en-US" b="1" dirty="0"/>
              <a:t>AR</a:t>
            </a:r>
            <a:r>
              <a:rPr lang="en-US" dirty="0"/>
              <a:t>    </a:t>
            </a:r>
            <a:r>
              <a:rPr lang="en-US" b="1" dirty="0">
                <a:latin typeface="Arial" pitchFamily="34" charset="0"/>
              </a:rPr>
              <a:t>= {a  / ( </a:t>
            </a:r>
            <a:r>
              <a:rPr lang="en-US" b="1" dirty="0" err="1">
                <a:latin typeface="Arial" pitchFamily="34" charset="0"/>
              </a:rPr>
              <a:t>a+b</a:t>
            </a:r>
            <a:r>
              <a:rPr lang="en-US" b="1" dirty="0">
                <a:latin typeface="Arial" pitchFamily="34" charset="0"/>
              </a:rPr>
              <a:t>)} -  {c  /  (</a:t>
            </a:r>
            <a:r>
              <a:rPr lang="en-US" b="1" dirty="0" err="1">
                <a:latin typeface="Arial" pitchFamily="34" charset="0"/>
              </a:rPr>
              <a:t>c+d</a:t>
            </a:r>
            <a:r>
              <a:rPr lang="en-US" b="1" dirty="0">
                <a:latin typeface="Arial" pitchFamily="34" charset="0"/>
              </a:rPr>
              <a:t>)} ……. unit     </a:t>
            </a:r>
          </a:p>
          <a:p>
            <a:pPr algn="l" rtl="0"/>
            <a:r>
              <a:rPr lang="en-US" b="1" dirty="0">
                <a:latin typeface="Arial" pitchFamily="34" charset="0"/>
              </a:rPr>
              <a:t>  </a:t>
            </a:r>
            <a:endParaRPr lang="ar-IQ" b="1" dirty="0">
              <a:latin typeface="Arial" pitchFamily="34" charset="0"/>
            </a:endParaRPr>
          </a:p>
          <a:p>
            <a:pPr algn="l" rtl="0">
              <a:buFontTx/>
              <a:buChar char="•"/>
            </a:pPr>
            <a:r>
              <a:rPr lang="en-US" b="1" dirty="0">
                <a:latin typeface="Arial" pitchFamily="34" charset="0"/>
              </a:rPr>
              <a:t>Also  called the risk difference .</a:t>
            </a:r>
          </a:p>
          <a:p>
            <a:pPr algn="l" rtl="0">
              <a:buFontTx/>
              <a:buChar char="•"/>
            </a:pPr>
            <a:endParaRPr lang="ar-IQ" b="1" dirty="0">
              <a:latin typeface="Arial" pitchFamily="34" charset="0"/>
            </a:endParaRPr>
          </a:p>
          <a:p>
            <a:pPr algn="l" rtl="0">
              <a:buFontTx/>
              <a:buChar char="•"/>
            </a:pPr>
            <a:r>
              <a:rPr lang="en-US" b="1" dirty="0">
                <a:latin typeface="Arial" pitchFamily="34" charset="0"/>
              </a:rPr>
              <a:t>provides information about the absolute  effect of the exposure </a:t>
            </a:r>
          </a:p>
          <a:p>
            <a:pPr algn="l" rtl="0">
              <a:buFontTx/>
              <a:buChar char="•"/>
            </a:pPr>
            <a:endParaRPr lang="en-US" b="1" dirty="0">
              <a:latin typeface="Arial" pitchFamily="34" charset="0"/>
            </a:endParaRPr>
          </a:p>
          <a:p>
            <a:pPr algn="l" rtl="0">
              <a:buFontTx/>
              <a:buChar char="•"/>
            </a:pPr>
            <a:r>
              <a:rPr lang="en-US" b="1" dirty="0">
                <a:latin typeface="Arial" pitchFamily="34" charset="0"/>
              </a:rPr>
              <a:t>i.e. the excess  risk of dis. among the exposed  compared to the </a:t>
            </a:r>
          </a:p>
          <a:p>
            <a:pPr algn="l" rtl="0">
              <a:buFontTx/>
              <a:buChar char="•"/>
            </a:pPr>
            <a:endParaRPr lang="en-US" b="1" dirty="0">
              <a:latin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</a:rPr>
              <a:t>non exposed . Now look at the </a:t>
            </a:r>
            <a:r>
              <a:rPr lang="en-US" b="1" dirty="0" err="1">
                <a:latin typeface="Arial" pitchFamily="34" charset="0"/>
              </a:rPr>
              <a:t>bacteruria</a:t>
            </a:r>
            <a:r>
              <a:rPr lang="en-US" b="1" dirty="0">
                <a:latin typeface="Arial" pitchFamily="34" charset="0"/>
              </a:rPr>
              <a:t> –OC  table</a:t>
            </a:r>
          </a:p>
          <a:p>
            <a:pPr algn="l" rtl="0"/>
            <a:endParaRPr lang="ar-IQ" b="1" dirty="0">
              <a:latin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</a:rPr>
              <a:t>     AR = </a:t>
            </a:r>
            <a:r>
              <a:rPr lang="en-US" b="1" dirty="0" err="1">
                <a:latin typeface="Arial" pitchFamily="34" charset="0"/>
              </a:rPr>
              <a:t>Ie</a:t>
            </a:r>
            <a:r>
              <a:rPr lang="en-US" b="1" dirty="0">
                <a:latin typeface="Arial" pitchFamily="34" charset="0"/>
              </a:rPr>
              <a:t> - </a:t>
            </a:r>
            <a:r>
              <a:rPr lang="en-US" b="1" dirty="0" err="1">
                <a:latin typeface="Arial" pitchFamily="34" charset="0"/>
              </a:rPr>
              <a:t>Ie</a:t>
            </a:r>
            <a:r>
              <a:rPr lang="en-US" b="1" dirty="0">
                <a:latin typeface="Arial" pitchFamily="34" charset="0"/>
              </a:rPr>
              <a:t>‾ =  56.02/1000 per year - 40.36/1000 per year</a:t>
            </a:r>
          </a:p>
          <a:p>
            <a:pPr algn="l" rtl="0"/>
            <a:r>
              <a:rPr lang="en-US" b="1" dirty="0">
                <a:latin typeface="Arial" pitchFamily="34" charset="0"/>
              </a:rPr>
              <a:t>		=15.66/1000 per year</a:t>
            </a:r>
            <a:endParaRPr lang="ar-IQ" b="1" dirty="0">
              <a:latin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</a:rPr>
              <a:t>Note :</a:t>
            </a:r>
          </a:p>
          <a:p>
            <a:pPr algn="l" rtl="0"/>
            <a:endParaRPr lang="ar-IQ" b="1" dirty="0">
              <a:latin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</a:rPr>
              <a:t>"AR is only calculated from cohort  studies " &amp; cannot be </a:t>
            </a:r>
          </a:p>
          <a:p>
            <a:pPr algn="l" rtl="0"/>
            <a:endParaRPr lang="en-US" b="1" dirty="0">
              <a:latin typeface="Arial" pitchFamily="34" charset="0"/>
            </a:endParaRPr>
          </a:p>
          <a:p>
            <a:pPr algn="l" rtl="0"/>
            <a:r>
              <a:rPr lang="en-US" b="1" dirty="0">
                <a:latin typeface="Arial" pitchFamily="34" charset="0"/>
              </a:rPr>
              <a:t>calculated from case-control studies .</a:t>
            </a:r>
          </a:p>
          <a:p>
            <a:pPr algn="l" rtl="0"/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6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86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6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86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87338" y="1366838"/>
            <a:ext cx="8569325" cy="419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tabLst>
                <a:tab pos="776288" algn="l"/>
              </a:tabLst>
            </a:pPr>
            <a:endParaRPr lang="en-US" sz="1600" b="1">
              <a:latin typeface="Arial" pitchFamily="34" charset="0"/>
              <a:cs typeface="Times New Roman" pitchFamily="18" charset="0"/>
            </a:endParaRPr>
          </a:p>
          <a:p>
            <a:pPr algn="l" rtl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Back to hepatitis example so :</a:t>
            </a:r>
          </a:p>
          <a:p>
            <a:pPr algn="l" rtl="0">
              <a:tabLst>
                <a:tab pos="776288" algn="l"/>
              </a:tabLst>
            </a:pPr>
            <a:endParaRPr lang="ar-IQ" b="1">
              <a:latin typeface="Arial" pitchFamily="34" charset="0"/>
            </a:endParaRPr>
          </a:p>
          <a:p>
            <a:pPr algn="l" rtl="0" eaLnBrk="0" hangingPunct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    AR = 5/1000 hepatitis per year -1/1000 hepatitis per year </a:t>
            </a:r>
          </a:p>
          <a:p>
            <a:pPr algn="l" rtl="0" eaLnBrk="0" hangingPunct="0">
              <a:tabLst>
                <a:tab pos="776288" algn="l"/>
              </a:tabLst>
            </a:pPr>
            <a:endParaRPr lang="ar-IQ" b="1">
              <a:latin typeface="Arial" pitchFamily="34" charset="0"/>
            </a:endParaRPr>
          </a:p>
          <a:p>
            <a:pPr algn="l" rtl="0" eaLnBrk="0" hangingPunct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          = 4/1000 hepatitis per year ( absolute measure , effect of the exposure).</a:t>
            </a:r>
          </a:p>
          <a:p>
            <a:pPr algn="l" rtl="0" eaLnBrk="0" hangingPunct="0">
              <a:tabLst>
                <a:tab pos="776288" algn="l"/>
              </a:tabLst>
            </a:pPr>
            <a:endParaRPr lang="ar-IQ" b="1">
              <a:latin typeface="Arial" pitchFamily="34" charset="0"/>
            </a:endParaRPr>
          </a:p>
          <a:p>
            <a:pPr algn="l" rtl="0" eaLnBrk="0" hangingPunct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. It  quantifies the excess of risk of disease in the exposed group which</a:t>
            </a:r>
          </a:p>
          <a:p>
            <a:pPr algn="l" rtl="0" eaLnBrk="0" hangingPunct="0">
              <a:tabLst>
                <a:tab pos="776288" algn="l"/>
              </a:tabLst>
            </a:pPr>
            <a:endParaRPr lang="en-US" b="1">
              <a:latin typeface="Arial" pitchFamily="34" charset="0"/>
              <a:cs typeface="Times New Roman" pitchFamily="18" charset="0"/>
            </a:endParaRPr>
          </a:p>
          <a:p>
            <a:pPr algn="l" rtl="0" eaLnBrk="0" hangingPunct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 is attributable  to the exposure.</a:t>
            </a:r>
          </a:p>
          <a:p>
            <a:pPr algn="l" rtl="0" eaLnBrk="0" hangingPunct="0">
              <a:tabLst>
                <a:tab pos="776288" algn="l"/>
              </a:tabLst>
            </a:pPr>
            <a:endParaRPr lang="ar-IQ" b="1">
              <a:latin typeface="Arial" pitchFamily="34" charset="0"/>
            </a:endParaRPr>
          </a:p>
          <a:p>
            <a:pPr algn="l" rtl="0" eaLnBrk="0" hangingPunct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. AR is useful as a measure of public health impact of a particular</a:t>
            </a:r>
          </a:p>
          <a:p>
            <a:pPr algn="l" rtl="0" eaLnBrk="0" hangingPunct="0">
              <a:tabLst>
                <a:tab pos="776288" algn="l"/>
              </a:tabLst>
            </a:pPr>
            <a:endParaRPr lang="en-US" b="1">
              <a:latin typeface="Arial" pitchFamily="34" charset="0"/>
              <a:cs typeface="Times New Roman" pitchFamily="18" charset="0"/>
            </a:endParaRPr>
          </a:p>
          <a:p>
            <a:pPr algn="l" rtl="0" eaLnBrk="0" hangingPunct="0">
              <a:tabLst>
                <a:tab pos="776288" algn="l"/>
              </a:tabLst>
            </a:pPr>
            <a:r>
              <a:rPr lang="en-US" b="1">
                <a:latin typeface="Arial" pitchFamily="34" charset="0"/>
                <a:cs typeface="Times New Roman" pitchFamily="18" charset="0"/>
              </a:rPr>
              <a:t> exposure assuming a causal effect f the exposure  on the outcome .</a:t>
            </a:r>
            <a:endParaRPr lang="ar-IQ" b="1">
              <a:latin typeface="Arial" pitchFamily="34" charset="0"/>
            </a:endParaRPr>
          </a:p>
          <a:p>
            <a:pPr algn="l" rtl="0" eaLnBrk="0" hangingPunct="0">
              <a:tabLst>
                <a:tab pos="776288" algn="l"/>
              </a:tabLst>
            </a:pPr>
            <a:endParaRPr lang="en-US" b="1">
              <a:latin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787525"/>
            <a:ext cx="9144000" cy="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/>
          </a:p>
        </p:txBody>
      </p:sp>
      <p:sp>
        <p:nvSpPr>
          <p:cNvPr id="29797" name="Rectangle 101"/>
          <p:cNvSpPr>
            <a:spLocks noChangeArrowheads="1"/>
          </p:cNvSpPr>
          <p:nvPr/>
        </p:nvSpPr>
        <p:spPr bwMode="auto">
          <a:xfrm>
            <a:off x="0" y="507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97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970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23875" y="3190875"/>
            <a:ext cx="8188325" cy="3298825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r>
              <a:rPr lang="en-US" sz="1600" b="1">
                <a:latin typeface="Arial" pitchFamily="34" charset="0"/>
              </a:rPr>
              <a:t>                                 140          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RR ( lung Ca)    =   </a:t>
            </a:r>
            <a:r>
              <a:rPr lang="ar-SA" sz="1600" b="1">
                <a:latin typeface="Arial" pitchFamily="34" charset="0"/>
              </a:rPr>
              <a:t>ـــــــــــــــــ</a:t>
            </a:r>
            <a:r>
              <a:rPr lang="en-US" sz="1600" b="1">
                <a:latin typeface="Arial" pitchFamily="34" charset="0"/>
              </a:rPr>
              <a:t>     =  14 times 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                                10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                           669         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RR ( CHD)    =   </a:t>
            </a:r>
            <a:r>
              <a:rPr lang="ar-SA" sz="1600" b="1">
                <a:latin typeface="Arial" pitchFamily="34" charset="0"/>
              </a:rPr>
              <a:t>ـــــــــــــــــ</a:t>
            </a:r>
            <a:r>
              <a:rPr lang="en-US" sz="1600" b="1">
                <a:latin typeface="Arial" pitchFamily="34" charset="0"/>
              </a:rPr>
              <a:t>   =  1.6 times 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                           413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So  14.0 : A person  who smokes will have a 14.0 times chance to die  from lung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Ca than  a non- smoker .   And :</a:t>
            </a:r>
          </a:p>
          <a:p>
            <a:pPr algn="l" rtl="0"/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      1.6 : 1.6 times chance to die from CHD than  a non- smoker</a:t>
            </a:r>
          </a:p>
          <a:p>
            <a:pPr algn="l" rtl="0"/>
            <a:endParaRPr lang="en-US" sz="1600" b="1"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724150" y="390525"/>
            <a:ext cx="34480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0" eaLnBrk="0" hangingPunct="0"/>
            <a:r>
              <a:rPr lang="en-US" sz="1600" b="1">
                <a:latin typeface="Arial" pitchFamily="34" charset="0"/>
              </a:rPr>
              <a:t>Annual Mortality Rate per 100,000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1476375" y="908050"/>
          <a:ext cx="5724525" cy="2037081"/>
        </p:xfrm>
        <a:graphic>
          <a:graphicData uri="http://schemas.openxmlformats.org/drawingml/2006/table">
            <a:tbl>
              <a:tblPr rtl="1"/>
              <a:tblGrid>
                <a:gridCol w="1908175"/>
                <a:gridCol w="1908175"/>
                <a:gridCol w="190817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CHD ( coronary H. disease)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Lung Ca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Cig. Smokers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413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Non-smokers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256/10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130/10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33413" y="395288"/>
            <a:ext cx="7775575" cy="61436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0">
              <a:tabLst>
                <a:tab pos="90488" algn="r"/>
              </a:tabLst>
            </a:pPr>
            <a:endParaRPr lang="en-US" b="1" u="sng" dirty="0">
              <a:latin typeface="Arial" pitchFamily="34" charset="0"/>
            </a:endParaRPr>
          </a:p>
          <a:p>
            <a:pPr algn="ctr" rtl="0">
              <a:tabLst>
                <a:tab pos="90488" algn="r"/>
              </a:tabLst>
            </a:pPr>
            <a:r>
              <a:rPr lang="en-US" b="1" u="sng" dirty="0">
                <a:latin typeface="Arial" pitchFamily="34" charset="0"/>
              </a:rPr>
              <a:t>3. Attributable  Risk Percent  (AR%) :</a:t>
            </a:r>
            <a:endParaRPr lang="ar-IQ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dirty="0"/>
              <a:t> </a:t>
            </a:r>
            <a:r>
              <a:rPr lang="en-US" b="1" dirty="0"/>
              <a:t> 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                                              Attributable  Risk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Attributable  Risk %  =    </a:t>
            </a:r>
            <a:r>
              <a:rPr lang="ar-SA" b="1" dirty="0">
                <a:latin typeface="Arial" pitchFamily="34" charset="0"/>
              </a:rPr>
              <a:t>ــــــــــــــــــــــــــــــــــــــــــــــ</a:t>
            </a:r>
            <a:r>
              <a:rPr lang="ar-IQ" b="1" dirty="0">
                <a:latin typeface="Arial" pitchFamily="34" charset="0"/>
              </a:rPr>
              <a:t>ـــــــــــــ</a:t>
            </a:r>
            <a:r>
              <a:rPr lang="ar-SA" b="1" dirty="0">
                <a:latin typeface="Arial" pitchFamily="34" charset="0"/>
              </a:rPr>
              <a:t>ــــــــ</a:t>
            </a:r>
            <a:r>
              <a:rPr lang="en-US" b="1" dirty="0">
                <a:latin typeface="Arial" pitchFamily="34" charset="0"/>
              </a:rPr>
              <a:t> x 100  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                                           Incidence among exposed</a:t>
            </a:r>
          </a:p>
          <a:p>
            <a:pPr algn="l" rtl="0">
              <a:tabLst>
                <a:tab pos="90488" algn="r"/>
              </a:tabLst>
            </a:pP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Estimates  % of gain, if the factor is removed from population.</a:t>
            </a:r>
          </a:p>
          <a:p>
            <a:pPr algn="l" rtl="0">
              <a:tabLst>
                <a:tab pos="90488" algn="r"/>
              </a:tabLst>
            </a:pP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Gives an idea about the proportion of the disease in the exposed  that could be prevented  by eliminating the exposure .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endParaRPr lang="en-US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e.g. of cohort  the </a:t>
            </a:r>
            <a:r>
              <a:rPr lang="en-US" b="1" dirty="0" err="1">
                <a:latin typeface="Arial" pitchFamily="34" charset="0"/>
              </a:rPr>
              <a:t>bacteruria</a:t>
            </a:r>
            <a:r>
              <a:rPr lang="en-US" b="1" dirty="0">
                <a:latin typeface="Arial" pitchFamily="34" charset="0"/>
              </a:rPr>
              <a:t> –OC</a:t>
            </a: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 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                   15.66/1000/year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AR%  =  </a:t>
            </a:r>
            <a:r>
              <a:rPr lang="ar-SA" b="1" dirty="0">
                <a:latin typeface="Arial" pitchFamily="34" charset="0"/>
              </a:rPr>
              <a:t>ــــــــــــــــــــــــــــــــــــــــــــــــ</a:t>
            </a:r>
            <a:r>
              <a:rPr lang="en-US" b="1" dirty="0">
                <a:latin typeface="Arial" pitchFamily="34" charset="0"/>
              </a:rPr>
              <a:t> x 100 = 27.95% </a:t>
            </a: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                    56.02/1000/year</a:t>
            </a:r>
          </a:p>
          <a:p>
            <a:pPr algn="l" rtl="0">
              <a:tabLst>
                <a:tab pos="90488" algn="r"/>
              </a:tabLst>
            </a:pPr>
            <a:endParaRPr lang="ar-IQ" b="1" dirty="0">
              <a:latin typeface="Arial" pitchFamily="34" charset="0"/>
            </a:endParaRPr>
          </a:p>
          <a:p>
            <a:pPr algn="l" rtl="0">
              <a:tabLst>
                <a:tab pos="90488" algn="r"/>
              </a:tabLst>
            </a:pPr>
            <a:r>
              <a:rPr lang="en-US" b="1" dirty="0">
                <a:latin typeface="Arial" pitchFamily="34" charset="0"/>
              </a:rPr>
              <a:t>It estimates the proportion  of the disease among the exposed that is attributed  to the exposure.</a:t>
            </a:r>
          </a:p>
          <a:p>
            <a:pPr algn="l" rtl="0">
              <a:tabLst>
                <a:tab pos="90488" algn="r"/>
              </a:tabLst>
            </a:pPr>
            <a:endParaRPr lang="en-US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317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31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317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3174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3174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3174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454400" y="4214813"/>
            <a:ext cx="320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211638" y="2600325"/>
            <a:ext cx="800100" cy="1600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024438" y="3859213"/>
            <a:ext cx="800100" cy="3429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>
            <a:off x="4191000" y="387985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042988" y="2519363"/>
            <a:ext cx="2089150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0"/>
            <a:r>
              <a:rPr lang="en-US" b="1">
                <a:latin typeface="Arial" pitchFamily="34" charset="0"/>
                <a:cs typeface="Times New Roman" pitchFamily="18" charset="0"/>
              </a:rPr>
              <a:t>       Incidence</a:t>
            </a:r>
            <a:endParaRPr lang="en-US" b="1">
              <a:latin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311525" y="4683125"/>
            <a:ext cx="4427538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l" rtl="0"/>
            <a:r>
              <a:rPr lang="en-US" b="1">
                <a:cs typeface="Times New Roman" pitchFamily="18" charset="0"/>
              </a:rPr>
              <a:t>    I among    I among non                                                            </a:t>
            </a:r>
            <a:endParaRPr lang="ar-IQ"/>
          </a:p>
          <a:p>
            <a:pPr indent="457200" algn="l" rtl="0" eaLnBrk="0" hangingPunct="0"/>
            <a:r>
              <a:rPr lang="en-US" b="1">
                <a:cs typeface="Times New Roman" pitchFamily="18" charset="0"/>
              </a:rPr>
              <a:t>   exposed         exposed </a:t>
            </a:r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3449638" y="1930400"/>
            <a:ext cx="0" cy="2286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262438" y="3105150"/>
            <a:ext cx="700087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200" b="1"/>
              <a:t>A R%</a:t>
            </a:r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5795963" y="2565400"/>
            <a:ext cx="0" cy="1257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002338" y="3063875"/>
            <a:ext cx="581025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A R</a:t>
            </a:r>
            <a:r>
              <a:rPr lang="ar-IQ"/>
              <a:t> 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211638" y="3860800"/>
            <a:ext cx="800100" cy="342900"/>
          </a:xfrm>
          <a:prstGeom prst="rect">
            <a:avLst/>
          </a:prstGeom>
          <a:solidFill>
            <a:srgbClr val="FFCC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  <p:bldP spid="32772" grpId="0" animBg="1"/>
      <p:bldP spid="32774" grpId="0" animBg="1"/>
      <p:bldP spid="32773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87338" y="144463"/>
            <a:ext cx="8569325" cy="68532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0"/>
            <a:r>
              <a:rPr lang="en-US" b="1" u="sng"/>
              <a:t> </a:t>
            </a:r>
          </a:p>
          <a:p>
            <a:pPr algn="ctr" rtl="0"/>
            <a:r>
              <a:rPr lang="en-US" b="1" u="sng">
                <a:latin typeface="Arial" pitchFamily="34" charset="0"/>
              </a:rPr>
              <a:t>Strengths -Advantages-of cohort studies:</a:t>
            </a:r>
          </a:p>
          <a:p>
            <a:pPr algn="l" rtl="0"/>
            <a:endParaRPr lang="ar-IQ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  </a:t>
            </a:r>
            <a:r>
              <a:rPr lang="en-US" sz="1600" b="1">
                <a:latin typeface="Arial" pitchFamily="34" charset="0"/>
              </a:rPr>
              <a:t>1. Establish the temporal relationship between disease. i.e. the time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sequence between  the exposure &amp; the outcome &amp; it is important in 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determining the causal  outcome .</a:t>
            </a:r>
          </a:p>
          <a:p>
            <a:pPr algn="l" rtl="0"/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2. determines the risk of getting the disease through the exposure to 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a factor.</a:t>
            </a:r>
          </a:p>
          <a:p>
            <a:pPr algn="l" rtl="0"/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3. Useful for rare exposure.  E.g. : Chemical &amp; Radio active exposure is best 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studied through Cohort.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4. Examines multiple effects of a single exposure. E.g. People exposed to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Asbestos &amp; follow them up to develop Lung Ca, pulmonary fibrosis &amp; other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effects of the exposure</a:t>
            </a:r>
          </a:p>
          <a:p>
            <a:pPr algn="l" rtl="0"/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5. Allows direct measurement of the incidence of the disease among </a:t>
            </a:r>
          </a:p>
          <a:p>
            <a:pPr algn="l" rtl="0"/>
            <a:endParaRPr lang="en-US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exposed &amp; non-  exposed groups.</a:t>
            </a:r>
            <a:endParaRPr lang="en-US" sz="1600" b="1" u="sng">
              <a:latin typeface="Arial" pitchFamily="34" charset="0"/>
            </a:endParaRPr>
          </a:p>
          <a:p>
            <a:pPr algn="l" rtl="0"/>
            <a:r>
              <a:rPr lang="en-US" b="1" u="sng"/>
              <a:t>  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79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79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79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79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3379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4213" y="1341438"/>
            <a:ext cx="7596187" cy="39465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prstDash val="dash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/>
            <a:r>
              <a:rPr lang="en-US" b="1" u="sng"/>
              <a:t>Limitations:</a:t>
            </a:r>
          </a:p>
          <a:p>
            <a:pPr marL="457200" indent="-457200" algn="ctr"/>
            <a:endParaRPr lang="ar-IQ"/>
          </a:p>
          <a:p>
            <a:pPr marL="457200" indent="-457200" algn="l" rtl="0"/>
            <a:r>
              <a:rPr lang="en-US" b="1">
                <a:latin typeface="Arial" pitchFamily="34" charset="0"/>
              </a:rPr>
              <a:t>1.Expensive : Personnel &amp; Finance.</a:t>
            </a:r>
          </a:p>
          <a:p>
            <a:pPr marL="457200" indent="-457200" algn="l" rtl="0">
              <a:buFontTx/>
              <a:buAutoNum type="arabicPeriod"/>
            </a:pPr>
            <a:endParaRPr lang="ar-IQ" b="1">
              <a:latin typeface="Arial" pitchFamily="34" charset="0"/>
            </a:endParaRPr>
          </a:p>
          <a:p>
            <a:pPr marL="457200" indent="-457200" algn="l" rtl="0"/>
            <a:r>
              <a:rPr lang="en-US" b="1">
                <a:latin typeface="Arial" pitchFamily="34" charset="0"/>
              </a:rPr>
              <a:t>2. Time Consuming : due to the follow up e.g. Framingham Study </a:t>
            </a:r>
          </a:p>
          <a:p>
            <a:pPr marL="457200" indent="-457200" algn="l" rtl="0"/>
            <a:endParaRPr lang="en-US" b="1">
              <a:latin typeface="Arial" pitchFamily="34" charset="0"/>
            </a:endParaRPr>
          </a:p>
          <a:p>
            <a:pPr marL="457200" indent="-457200" algn="l" rtl="0"/>
            <a:r>
              <a:rPr lang="en-US" b="1">
                <a:latin typeface="Arial" pitchFamily="34" charset="0"/>
              </a:rPr>
              <a:t>which started in the 50s studying the exposure of certain factors to</a:t>
            </a:r>
          </a:p>
          <a:p>
            <a:pPr marL="457200" indent="-457200" algn="l" rtl="0"/>
            <a:endParaRPr lang="en-US" b="1">
              <a:latin typeface="Arial" pitchFamily="34" charset="0"/>
            </a:endParaRPr>
          </a:p>
          <a:p>
            <a:pPr marL="457200" indent="-457200" algn="l" rtl="0"/>
            <a:r>
              <a:rPr lang="en-US" b="1">
                <a:latin typeface="Arial" pitchFamily="34" charset="0"/>
              </a:rPr>
              <a:t> development of  various heart disease.</a:t>
            </a:r>
          </a:p>
          <a:p>
            <a:pPr marL="457200" indent="-457200" algn="l" rtl="0"/>
            <a:endParaRPr lang="ar-IQ" b="1">
              <a:latin typeface="Arial" pitchFamily="34" charset="0"/>
            </a:endParaRPr>
          </a:p>
          <a:p>
            <a:pPr marL="457200" indent="-457200" algn="l" rtl="0"/>
            <a:r>
              <a:rPr lang="en-US" b="1">
                <a:latin typeface="Arial" pitchFamily="34" charset="0"/>
              </a:rPr>
              <a:t>3. Problems to follow up : die, run away, disappear ,.etc.</a:t>
            </a:r>
          </a:p>
          <a:p>
            <a:pPr marL="457200" indent="-457200" algn="l" rtl="0"/>
            <a:endParaRPr lang="ar-IQ" b="1">
              <a:latin typeface="Arial" pitchFamily="34" charset="0"/>
            </a:endParaRPr>
          </a:p>
          <a:p>
            <a:pPr marL="457200" indent="-457200" algn="l" rtl="0"/>
            <a:r>
              <a:rPr lang="en-US" b="1">
                <a:latin typeface="Arial" pitchFamily="34" charset="0"/>
              </a:rPr>
              <a:t>4. Of limited use in rare disease.</a:t>
            </a:r>
          </a:p>
          <a:p>
            <a:pPr marL="457200" indent="-457200" algn="l" rtl="0"/>
            <a:endParaRPr lang="en-US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19138" y="498475"/>
            <a:ext cx="7920037" cy="61801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0"/>
            <a:endParaRPr lang="en-US" b="1" u="sng"/>
          </a:p>
          <a:p>
            <a:pPr algn="ctr" rtl="0"/>
            <a:r>
              <a:rPr lang="en-US" b="1" u="sng">
                <a:latin typeface="Arial" pitchFamily="34" charset="0"/>
              </a:rPr>
              <a:t>Sources of Exposure Data</a:t>
            </a:r>
          </a:p>
          <a:p>
            <a:pPr algn="ctr" rtl="0"/>
            <a:endParaRPr lang="ar-IQ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1. Pre-existing records.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2. Information from the study subjects -interview.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3. Direct Physical examination or an investigation.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4. Direct measurement of the environment.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e.g. detection of the exact level of a certain thing in the environment as noise by a sound level meter.</a:t>
            </a:r>
          </a:p>
          <a:p>
            <a:pPr algn="l" rtl="0"/>
            <a:endParaRPr lang="ar-IQ" sz="1600" b="1">
              <a:latin typeface="Arial" pitchFamily="34" charset="0"/>
            </a:endParaRPr>
          </a:p>
          <a:p>
            <a:pPr algn="ctr" rtl="0"/>
            <a:r>
              <a:rPr lang="en-US" b="1" u="sng">
                <a:latin typeface="Arial" pitchFamily="34" charset="0"/>
              </a:rPr>
              <a:t>Selection of Comparison Group</a:t>
            </a:r>
          </a:p>
          <a:p>
            <a:pPr algn="ctr" rtl="0"/>
            <a:endParaRPr lang="ar-IQ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They should be similar to the study group in all the factors related to the disease, except the factor under study.</a:t>
            </a:r>
            <a:endParaRPr lang="ar-IQ" sz="1600" b="1">
              <a:latin typeface="Arial" pitchFamily="34" charset="0"/>
            </a:endParaRPr>
          </a:p>
          <a:p>
            <a:pPr algn="ctr" rtl="0"/>
            <a:endParaRPr lang="en-US" sz="1600" b="1" u="sng">
              <a:latin typeface="Arial" pitchFamily="34" charset="0"/>
            </a:endParaRPr>
          </a:p>
          <a:p>
            <a:pPr algn="ctr" rtl="0"/>
            <a:r>
              <a:rPr lang="en-US" b="1" u="sng">
                <a:latin typeface="Arial" pitchFamily="34" charset="0"/>
              </a:rPr>
              <a:t>Sources of Outcome Data</a:t>
            </a:r>
          </a:p>
          <a:p>
            <a:pPr algn="ctr" rtl="0"/>
            <a:endParaRPr lang="ar-IQ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Fatal Outcome : - death certificates.	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Non-Fatal Outcome :</a:t>
            </a:r>
          </a:p>
          <a:p>
            <a:pPr algn="l" rtl="0"/>
            <a:r>
              <a:rPr lang="en-US" sz="1600" b="1">
                <a:latin typeface="Arial" pitchFamily="34" charset="0"/>
              </a:rPr>
              <a:t>     - Medical Records.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   - Direct from the participants.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     - Data from periodic M Exam.</a:t>
            </a:r>
            <a:endParaRPr lang="ar-IQ" sz="1600" b="1">
              <a:latin typeface="Arial" pitchFamily="34" charset="0"/>
            </a:endParaRPr>
          </a:p>
          <a:p>
            <a:pPr algn="l" rtl="0"/>
            <a:r>
              <a:rPr lang="en-US" sz="1600" b="1">
                <a:latin typeface="Arial" pitchFamily="34" charset="0"/>
              </a:rPr>
              <a:t>The method of assessment of outcome should be the same for both groups.</a:t>
            </a:r>
            <a:endParaRPr lang="ar-IQ" sz="1600" b="1">
              <a:latin typeface="Arial" pitchFamily="34" charset="0"/>
            </a:endParaRPr>
          </a:p>
          <a:p>
            <a:pPr algn="l" rtl="0" eaLnBrk="0" hangingPunct="0"/>
            <a:endParaRPr lang="ar-IQ" sz="16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1000"/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1000"/>
                                        <p:tgtEl>
                                          <p:spTgt spid="358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1000"/>
                                        <p:tgtEl>
                                          <p:spTgt spid="358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1000"/>
                                        <p:tgtEl>
                                          <p:spTgt spid="3584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3584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000"/>
                                        <p:tgtEl>
                                          <p:spTgt spid="3584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1000"/>
                                        <p:tgtEl>
                                          <p:spTgt spid="3584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1000"/>
                                        <p:tgtEl>
                                          <p:spTgt spid="3584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484438" y="5805488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887788" y="5805488"/>
            <a:ext cx="1143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900113" y="206375"/>
            <a:ext cx="6913562" cy="11096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0"/>
            <a:endParaRPr lang="en-US" b="1">
              <a:latin typeface="Arial" pitchFamily="34" charset="0"/>
              <a:cs typeface="Times New Roman" pitchFamily="18" charset="0"/>
            </a:endParaRPr>
          </a:p>
          <a:p>
            <a:pPr algn="ctr" rtl="0"/>
            <a:r>
              <a:rPr lang="en-US" sz="1600" b="1">
                <a:latin typeface="Arial" pitchFamily="34" charset="0"/>
                <a:cs typeface="Times New Roman" pitchFamily="18" charset="0"/>
              </a:rPr>
              <a:t>e.g.  "A"   a  hypothetical cohort study of cigarette Smoking &amp; lung Ca (100exposed, 100nonexposed)</a:t>
            </a:r>
          </a:p>
          <a:p>
            <a:pPr algn="justLow" rtl="0"/>
            <a:endParaRPr lang="en-US" sz="1600" b="1">
              <a:latin typeface="Arial" pitchFamily="34" charset="0"/>
            </a:endParaRPr>
          </a:p>
        </p:txBody>
      </p:sp>
      <p:graphicFrame>
        <p:nvGraphicFramePr>
          <p:cNvPr id="37018" name="Group 154"/>
          <p:cNvGraphicFramePr>
            <a:graphicFrameLocks noGrp="1"/>
          </p:cNvGraphicFramePr>
          <p:nvPr/>
        </p:nvGraphicFramePr>
        <p:xfrm>
          <a:off x="611188" y="1952625"/>
          <a:ext cx="7561262" cy="2153285"/>
        </p:xfrm>
        <a:graphic>
          <a:graphicData uri="http://schemas.openxmlformats.org/drawingml/2006/table">
            <a:tbl>
              <a:tblPr rtl="1"/>
              <a:tblGrid>
                <a:gridCol w="1755775"/>
                <a:gridCol w="1763712"/>
                <a:gridCol w="1754188"/>
                <a:gridCol w="890587"/>
                <a:gridCol w="1397000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lung Ca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Cigarette  Smoking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009" name="Rectangle 145"/>
          <p:cNvSpPr>
            <a:spLocks noChangeArrowheads="1"/>
          </p:cNvSpPr>
          <p:nvPr/>
        </p:nvSpPr>
        <p:spPr bwMode="auto">
          <a:xfrm>
            <a:off x="1655763" y="4960938"/>
            <a:ext cx="3995737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 eaLnBrk="0" hangingPunct="0"/>
            <a:endParaRPr lang="ar-IQ" sz="1600" b="1">
              <a:latin typeface="Arial" pitchFamily="34" charset="0"/>
            </a:endParaRPr>
          </a:p>
          <a:p>
            <a:pPr algn="l" rtl="0" eaLnBrk="0" hangingPunct="0"/>
            <a:r>
              <a:rPr lang="en-US" sz="1600">
                <a:latin typeface="Arial" pitchFamily="34" charset="0"/>
                <a:cs typeface="Times New Roman" pitchFamily="18" charset="0"/>
              </a:rPr>
              <a:t>             </a:t>
            </a:r>
            <a:r>
              <a:rPr lang="en-US" b="1">
                <a:latin typeface="Arial" pitchFamily="34" charset="0"/>
                <a:cs typeface="Times New Roman" pitchFamily="18" charset="0"/>
              </a:rPr>
              <a:t>a / (a+b)              70 / 100</a:t>
            </a:r>
            <a:endParaRPr lang="ar-IQ" b="1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7010" name="Rectangle 146"/>
          <p:cNvSpPr>
            <a:spLocks noChangeArrowheads="1"/>
          </p:cNvSpPr>
          <p:nvPr/>
        </p:nvSpPr>
        <p:spPr bwMode="auto">
          <a:xfrm>
            <a:off x="1511300" y="5580063"/>
            <a:ext cx="4845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1600">
                <a:latin typeface="Arial" pitchFamily="34" charset="0"/>
                <a:cs typeface="Times New Roman" pitchFamily="18" charset="0"/>
              </a:rPr>
              <a:t> </a:t>
            </a:r>
            <a:r>
              <a:rPr lang="en-US" b="1">
                <a:latin typeface="Arial" pitchFamily="34" charset="0"/>
                <a:cs typeface="Times New Roman" pitchFamily="18" charset="0"/>
              </a:rPr>
              <a:t>RR =                    =                                 =  2.3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r>
              <a:rPr lang="en-US" b="1">
                <a:latin typeface="Arial" pitchFamily="34" charset="0"/>
                <a:cs typeface="Times New Roman" pitchFamily="18" charset="0"/>
              </a:rPr>
              <a:t>               c/ (c+d )            30 / 100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7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7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2" grpId="0" animBg="1"/>
      <p:bldP spid="37009" grpId="0"/>
      <p:bldP spid="370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339975" y="5876925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749675" y="5876925"/>
            <a:ext cx="10080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042988" y="368300"/>
            <a:ext cx="6985000" cy="8032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0"/>
            <a:endParaRPr lang="en-US" sz="1400">
              <a:cs typeface="Times New Roman" pitchFamily="18" charset="0"/>
            </a:endParaRPr>
          </a:p>
          <a:p>
            <a:pPr algn="ctr" rtl="0"/>
            <a:r>
              <a:rPr lang="en-US" sz="1600" b="1">
                <a:latin typeface="Arial" pitchFamily="34" charset="0"/>
                <a:cs typeface="Times New Roman" pitchFamily="18" charset="0"/>
              </a:rPr>
              <a:t>Now : same   e.g. "B“</a:t>
            </a:r>
            <a:r>
              <a:rPr lang="en-US" sz="1600" b="1">
                <a:latin typeface="Arial" pitchFamily="34" charset="0"/>
              </a:rPr>
              <a:t>370 exposed 730 non exposed </a:t>
            </a:r>
          </a:p>
          <a:p>
            <a:pPr algn="ctr" rtl="0"/>
            <a:r>
              <a:rPr lang="en-US" sz="1600" b="1">
                <a:latin typeface="Arial" pitchFamily="34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38040" name="Group 152"/>
          <p:cNvGraphicFramePr>
            <a:graphicFrameLocks noGrp="1"/>
          </p:cNvGraphicFramePr>
          <p:nvPr/>
        </p:nvGraphicFramePr>
        <p:xfrm>
          <a:off x="792163" y="1844675"/>
          <a:ext cx="7380287" cy="2305050"/>
        </p:xfrm>
        <a:graphic>
          <a:graphicData uri="http://schemas.openxmlformats.org/drawingml/2006/table">
            <a:tbl>
              <a:tblPr rtl="1"/>
              <a:tblGrid>
                <a:gridCol w="1712912"/>
                <a:gridCol w="1722438"/>
                <a:gridCol w="1711325"/>
                <a:gridCol w="869950"/>
                <a:gridCol w="1363662"/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lung Ca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Case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370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Cigarette  Smoking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033" name="Rectangle 145"/>
          <p:cNvSpPr>
            <a:spLocks noChangeArrowheads="1"/>
          </p:cNvSpPr>
          <p:nvPr/>
        </p:nvSpPr>
        <p:spPr bwMode="auto">
          <a:xfrm>
            <a:off x="1476375" y="5049838"/>
            <a:ext cx="34226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1400">
                <a:cs typeface="Times New Roman" pitchFamily="18" charset="0"/>
              </a:rPr>
              <a:t> </a:t>
            </a:r>
            <a:endParaRPr lang="ar-IQ" sz="1600" b="1">
              <a:latin typeface="Arial" pitchFamily="34" charset="0"/>
            </a:endParaRPr>
          </a:p>
          <a:p>
            <a:pPr algn="l" rtl="0" eaLnBrk="0" hangingPunct="0"/>
            <a:r>
              <a:rPr lang="en-US" sz="1400">
                <a:cs typeface="Times New Roman" pitchFamily="18" charset="0"/>
              </a:rPr>
              <a:t>                   </a:t>
            </a:r>
            <a:r>
              <a:rPr lang="en-US" b="1">
                <a:latin typeface="Arial" pitchFamily="34" charset="0"/>
                <a:cs typeface="Times New Roman" pitchFamily="18" charset="0"/>
              </a:rPr>
              <a:t>a / (a+b)        23 x 2816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b="1">
              <a:latin typeface="Arial" pitchFamily="34" charset="0"/>
            </a:endParaRPr>
          </a:p>
        </p:txBody>
      </p:sp>
      <p:sp>
        <p:nvSpPr>
          <p:cNvPr id="38034" name="Rectangle 146"/>
          <p:cNvSpPr>
            <a:spLocks noChangeArrowheads="1"/>
          </p:cNvSpPr>
          <p:nvPr/>
        </p:nvSpPr>
        <p:spPr bwMode="auto">
          <a:xfrm>
            <a:off x="1511300" y="5672138"/>
            <a:ext cx="551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1400">
                <a:cs typeface="Times New Roman" pitchFamily="18" charset="0"/>
              </a:rPr>
              <a:t> </a:t>
            </a:r>
            <a:r>
              <a:rPr lang="en-US" b="1">
                <a:latin typeface="Arial" pitchFamily="34" charset="0"/>
                <a:cs typeface="Times New Roman" pitchFamily="18" charset="0"/>
              </a:rPr>
              <a:t>RR =                    =                            =  4.6 changed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r>
              <a:rPr lang="en-US" b="1">
                <a:latin typeface="Arial" pitchFamily="34" charset="0"/>
                <a:cs typeface="Times New Roman" pitchFamily="18" charset="0"/>
              </a:rPr>
              <a:t>             c/ (c+d )        304 x 133</a:t>
            </a:r>
            <a:endParaRPr lang="en-US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6" grpId="0" animBg="1"/>
      <p:bldP spid="38033" grpId="0"/>
      <p:bldP spid="380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8775" y="908050"/>
            <a:ext cx="8497888" cy="5075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 rtl="0"/>
            <a:endParaRPr lang="en-US" b="1"/>
          </a:p>
          <a:p>
            <a:pPr algn="justLow" rtl="0"/>
            <a:r>
              <a:rPr lang="en-US" sz="2000" b="1">
                <a:latin typeface="Arial" pitchFamily="34" charset="0"/>
              </a:rPr>
              <a:t>Cohort (follow-up) studies</a:t>
            </a:r>
            <a:r>
              <a:rPr lang="en-US" b="1">
                <a:latin typeface="Arial" pitchFamily="34" charset="0"/>
              </a:rPr>
              <a:t> are observational analytic studies, where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>
                <a:latin typeface="Arial" pitchFamily="34" charset="0"/>
              </a:rPr>
              <a:t> group (s) of individuals are defined on the basis of presence or absence of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>
                <a:latin typeface="Arial" pitchFamily="34" charset="0"/>
              </a:rPr>
              <a:t> the exposure to a suspected risk factor of a disease, then followed for 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>
                <a:latin typeface="Arial" pitchFamily="34" charset="0"/>
              </a:rPr>
              <a:t>a period of time to assess the occurrence of the disease provided that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>
                <a:latin typeface="Arial" pitchFamily="34" charset="0"/>
              </a:rPr>
              <a:t> they should be FREE from the disease at the start of the exposure . 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>
                <a:latin typeface="Arial" pitchFamily="34" charset="0"/>
              </a:rPr>
              <a:t>Two main types: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 u="sng">
                <a:latin typeface="Arial" pitchFamily="34" charset="0"/>
              </a:rPr>
              <a:t>1.Follow-up studies (the prospective form)</a:t>
            </a:r>
          </a:p>
          <a:p>
            <a:pPr algn="justLow" rtl="0"/>
            <a:endParaRPr lang="en-US" b="1">
              <a:latin typeface="Arial" pitchFamily="34" charset="0"/>
            </a:endParaRPr>
          </a:p>
          <a:p>
            <a:pPr algn="justLow" rtl="0"/>
            <a:r>
              <a:rPr lang="en-US" b="1" u="sng">
                <a:latin typeface="Arial" pitchFamily="34" charset="0"/>
              </a:rPr>
              <a:t>2.Retrospective cohort study :</a:t>
            </a:r>
          </a:p>
          <a:p>
            <a:pPr algn="justLow" rtl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0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31800" y="642938"/>
            <a:ext cx="8353425" cy="5349875"/>
          </a:xfrm>
          <a:prstGeom prst="rect">
            <a:avLst/>
          </a:prstGeom>
          <a:solidFill>
            <a:srgbClr val="33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justLow" rtl="0"/>
            <a:endParaRPr lang="en-US" b="1"/>
          </a:p>
          <a:p>
            <a:pPr marL="457200" indent="-457200" algn="justLow" rtl="0">
              <a:buFontTx/>
              <a:buAutoNum type="arabicPeriod"/>
            </a:pPr>
            <a:r>
              <a:rPr lang="en-US" sz="2000" b="1" u="sng">
                <a:latin typeface="Arial" pitchFamily="34" charset="0"/>
              </a:rPr>
              <a:t>Follow-up studies (the prospective form)</a:t>
            </a:r>
          </a:p>
          <a:p>
            <a:pPr marL="457200" indent="-457200" algn="justLow" rtl="0">
              <a:buFontTx/>
              <a:buAutoNum type="arabicPeriod"/>
            </a:pPr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 Constitutes the basic observational strategy for testing hypotheses.</a:t>
            </a: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 </a:t>
            </a: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In a follow-up study, people without the disease are followed up</a:t>
            </a:r>
          </a:p>
          <a:p>
            <a:pPr marL="457200" indent="-457200" algn="justLow" rtl="0"/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 to see who develop it, and disease incidence in persons with </a:t>
            </a:r>
          </a:p>
          <a:p>
            <a:pPr marL="457200" indent="-457200" algn="justLow" rtl="0"/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a characteristic is compared with incidence in persons without </a:t>
            </a:r>
          </a:p>
          <a:p>
            <a:pPr marL="457200" indent="-457200" algn="justLow" rtl="0"/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the characteristic. </a:t>
            </a:r>
          </a:p>
          <a:p>
            <a:pPr marL="457200" indent="-457200" algn="justLow" rtl="0"/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A "cohort" is a defined group of people who share </a:t>
            </a:r>
          </a:p>
          <a:p>
            <a:pPr marL="457200" indent="-457200" algn="justLow" rtl="0"/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   a common characteristic. e.g. born in certain year, have same</a:t>
            </a:r>
          </a:p>
          <a:p>
            <a:pPr marL="457200" indent="-457200" algn="justLow" rtl="0"/>
            <a:endParaRPr lang="en-US" b="1">
              <a:latin typeface="Arial" pitchFamily="34" charset="0"/>
            </a:endParaRPr>
          </a:p>
          <a:p>
            <a:pPr marL="457200" indent="-457200" algn="justLow" rtl="0"/>
            <a:r>
              <a:rPr lang="en-US" b="1">
                <a:latin typeface="Arial" pitchFamily="34" charset="0"/>
              </a:rPr>
              <a:t> exposure to a hazard.</a:t>
            </a:r>
          </a:p>
          <a:p>
            <a:pPr marL="457200" indent="-457200" algn="justLow" rtl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276600" y="1989138"/>
            <a:ext cx="2400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1692275" y="2816225"/>
            <a:ext cx="2698750" cy="900113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 sz="1600" b="1">
              <a:cs typeface="Times New Roman" pitchFamily="18" charset="0"/>
            </a:endParaRPr>
          </a:p>
          <a:p>
            <a:pPr algn="l" rtl="0"/>
            <a:r>
              <a:rPr lang="en-US" sz="1600" b="1">
                <a:cs typeface="Times New Roman" pitchFamily="18" charset="0"/>
              </a:rPr>
              <a:t>Exposed to a risk factor</a:t>
            </a:r>
            <a:r>
              <a:rPr lang="en-US" sz="1400">
                <a:cs typeface="Times New Roman" pitchFamily="18" charset="0"/>
              </a:rPr>
              <a:t> </a:t>
            </a:r>
          </a:p>
          <a:p>
            <a:pPr algn="l" rtl="0"/>
            <a:endParaRPr lang="en-US" sz="240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6011863" y="4257675"/>
            <a:ext cx="2844800" cy="442913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600" b="1">
                <a:latin typeface="Arial" pitchFamily="34" charset="0"/>
                <a:cs typeface="Times New Roman" pitchFamily="18" charset="0"/>
              </a:rPr>
              <a:t>Developed  an outcome</a:t>
            </a:r>
            <a:r>
              <a:rPr lang="en-US" sz="1600" b="1">
                <a:cs typeface="Times New Roman" pitchFamily="18" charset="0"/>
              </a:rPr>
              <a:t> </a:t>
            </a:r>
            <a:endParaRPr lang="en-US" sz="1600" b="1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965825" y="3465513"/>
            <a:ext cx="2808288" cy="541337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600" b="1">
                <a:latin typeface="Arial" pitchFamily="34" charset="0"/>
                <a:cs typeface="Times New Roman" pitchFamily="18" charset="0"/>
              </a:rPr>
              <a:t>Didn’t  develop an outcome  </a:t>
            </a:r>
            <a:endParaRPr lang="en-US" sz="1600" b="1">
              <a:latin typeface="Arial" pitchFamily="34" charset="0"/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18013" y="3284538"/>
            <a:ext cx="12573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5724525" y="3013075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5708650" y="513080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688013" y="4545013"/>
            <a:ext cx="0" cy="571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476375" y="4257675"/>
            <a:ext cx="2987675" cy="1039813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 sz="1400">
              <a:cs typeface="Times New Roman" pitchFamily="18" charset="0"/>
            </a:endParaRPr>
          </a:p>
          <a:p>
            <a:pPr algn="l" rtl="0"/>
            <a:r>
              <a:rPr lang="en-US" sz="1600" b="1">
                <a:cs typeface="Times New Roman" pitchFamily="18" charset="0"/>
              </a:rPr>
              <a:t>Not Exposed to a risk factor </a:t>
            </a:r>
          </a:p>
          <a:p>
            <a:pPr algn="l" rtl="0" eaLnBrk="0" hangingPunct="0"/>
            <a:endParaRPr lang="en-US" sz="1600" b="1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976938" y="2600325"/>
            <a:ext cx="2519362" cy="6477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endParaRPr lang="en-US" sz="1600" b="1">
              <a:latin typeface="Arial" pitchFamily="34" charset="0"/>
              <a:cs typeface="Times New Roman" pitchFamily="18" charset="0"/>
            </a:endParaRPr>
          </a:p>
          <a:p>
            <a:pPr algn="l" rtl="0"/>
            <a:r>
              <a:rPr lang="en-US" sz="1600" b="1">
                <a:latin typeface="Arial" pitchFamily="34" charset="0"/>
                <a:cs typeface="Times New Roman" pitchFamily="18" charset="0"/>
              </a:rPr>
              <a:t>Developed  an outcome</a:t>
            </a:r>
            <a:r>
              <a:rPr lang="en-US" sz="1400">
                <a:cs typeface="Times New Roman" pitchFamily="18" charset="0"/>
              </a:rPr>
              <a:t> </a:t>
            </a:r>
            <a:endParaRPr lang="ar-IQ" sz="1400"/>
          </a:p>
          <a:p>
            <a:pPr algn="l" rtl="0" eaLnBrk="0" hangingPunct="0"/>
            <a:endParaRPr lang="ar-IQ" sz="24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976938" y="4976813"/>
            <a:ext cx="2879725" cy="539750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600" b="1">
                <a:latin typeface="Arial" pitchFamily="34" charset="0"/>
                <a:cs typeface="Times New Roman" pitchFamily="18" charset="0"/>
              </a:rPr>
              <a:t>Didn’t  develop an outcome</a:t>
            </a:r>
            <a:r>
              <a:rPr lang="en-US" sz="1400">
                <a:cs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4530725" y="4797425"/>
            <a:ext cx="1143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V="1">
            <a:off x="5708650" y="451485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5713413" y="3608388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692775" y="3006725"/>
            <a:ext cx="0" cy="571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46050" y="247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2016125" y="873125"/>
            <a:ext cx="5438775" cy="863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endParaRPr lang="en-US" sz="1400">
              <a:cs typeface="Times New Roman" pitchFamily="18" charset="0"/>
            </a:endParaRPr>
          </a:p>
          <a:p>
            <a:pPr algn="l" rtl="0"/>
            <a:r>
              <a:rPr lang="en-US" b="1">
                <a:cs typeface="Times New Roman" pitchFamily="18" charset="0"/>
              </a:rPr>
              <a:t>Present                                                                  	Future</a:t>
            </a:r>
            <a:endParaRPr lang="ar-IQ" b="1"/>
          </a:p>
          <a:p>
            <a:pPr algn="l" rtl="0" eaLnBrk="0" hangingPunct="0"/>
            <a:endParaRPr lang="ar-IQ" b="1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146050" y="3140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 sz="2400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1331913" y="5619750"/>
            <a:ext cx="4392612" cy="9540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400" b="1">
              <a:cs typeface="Times New Roman" pitchFamily="18" charset="0"/>
            </a:endParaRPr>
          </a:p>
          <a:p>
            <a:pPr algn="l"/>
            <a:r>
              <a:rPr lang="en-US" b="1">
                <a:cs typeface="Times New Roman" pitchFamily="18" charset="0"/>
              </a:rPr>
              <a:t>Diagram of Prospective Cohort Studies</a:t>
            </a:r>
            <a:endParaRPr lang="ar-IQ"/>
          </a:p>
          <a:p>
            <a:pPr algn="l" rtl="0" eaLnBrk="0" hangingPunct="0"/>
            <a:endParaRPr lang="ar-IQ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1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nimBg="1"/>
      <p:bldP spid="22545" grpId="0" animBg="1"/>
      <p:bldP spid="22544" grpId="0" animBg="1"/>
      <p:bldP spid="22543" grpId="0" animBg="1"/>
      <p:bldP spid="22542" grpId="0" animBg="1"/>
      <p:bldP spid="22541" grpId="0" animBg="1"/>
      <p:bldP spid="22540" grpId="0" animBg="1"/>
      <p:bldP spid="22539" grpId="0" animBg="1"/>
      <p:bldP spid="22538" grpId="0" animBg="1"/>
      <p:bldP spid="22537" grpId="0" animBg="1"/>
      <p:bldP spid="22536" grpId="0" animBg="1"/>
      <p:bldP spid="22535" grpId="0" animBg="1"/>
      <p:bldP spid="22534" grpId="0" animBg="1"/>
      <p:bldP spid="22533" grpId="0" animBg="1"/>
      <p:bldP spid="22532" grpId="0" animBg="1"/>
      <p:bldP spid="22548" grpId="0" animBg="1"/>
      <p:bldP spid="225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295400" y="3429000"/>
            <a:ext cx="2627313" cy="360363"/>
          </a:xfrm>
          <a:prstGeom prst="rect">
            <a:avLst/>
          </a:prstGeom>
          <a:solidFill>
            <a:srgbClr val="00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1600" b="1">
                <a:latin typeface="Arial" pitchFamily="34" charset="0"/>
              </a:rPr>
              <a:t>Exposed to a risk factor</a:t>
            </a:r>
            <a:r>
              <a:rPr lang="en-US" sz="1400">
                <a:cs typeface="Times New Roman" pitchFamily="18" charset="0"/>
              </a:rPr>
              <a:t> </a:t>
            </a:r>
            <a:endParaRPr lang="en-US" sz="240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610225" y="3092450"/>
            <a:ext cx="2886075" cy="373063"/>
          </a:xfrm>
          <a:prstGeom prst="rect">
            <a:avLst/>
          </a:prstGeom>
          <a:solidFill>
            <a:srgbClr val="00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1600" b="1">
                <a:latin typeface="Arial" pitchFamily="34" charset="0"/>
              </a:rPr>
              <a:t>Developed  an outcome</a:t>
            </a:r>
            <a:r>
              <a:rPr lang="en-US" sz="1400">
                <a:cs typeface="Times New Roman" pitchFamily="18" charset="0"/>
              </a:rPr>
              <a:t> </a:t>
            </a:r>
            <a:endParaRPr lang="en-US" sz="240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580063" y="3716338"/>
            <a:ext cx="3024187" cy="360362"/>
          </a:xfrm>
          <a:prstGeom prst="rect">
            <a:avLst/>
          </a:prstGeom>
          <a:solidFill>
            <a:srgbClr val="00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1600" b="1">
                <a:latin typeface="Arial" pitchFamily="34" charset="0"/>
              </a:rPr>
              <a:t>Didn’t  develop an outcome</a:t>
            </a:r>
            <a:r>
              <a:rPr lang="en-US" sz="1400">
                <a:cs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995738" y="3573463"/>
            <a:ext cx="12573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5332413" y="3305175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V="1">
            <a:off x="5254625" y="5265738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291138" y="3321050"/>
            <a:ext cx="0" cy="571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76263" y="4689475"/>
            <a:ext cx="3387725" cy="442913"/>
          </a:xfrm>
          <a:prstGeom prst="rect">
            <a:avLst/>
          </a:prstGeom>
          <a:solidFill>
            <a:srgbClr val="00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1600" b="1">
                <a:latin typeface="Arial" pitchFamily="34" charset="0"/>
              </a:rPr>
              <a:t>Not Exposed to a risk  factor</a:t>
            </a:r>
            <a:r>
              <a:rPr lang="en-US" sz="1400">
                <a:cs typeface="Times New Roman" pitchFamily="18" charset="0"/>
              </a:rPr>
              <a:t> </a:t>
            </a:r>
            <a:endParaRPr lang="en-US" sz="2400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543550" y="4437063"/>
            <a:ext cx="2881313" cy="468312"/>
          </a:xfrm>
          <a:prstGeom prst="rect">
            <a:avLst/>
          </a:prstGeom>
          <a:solidFill>
            <a:srgbClr val="00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1600" b="1">
                <a:latin typeface="Arial" pitchFamily="34" charset="0"/>
              </a:rPr>
              <a:t>Developed  an outcome </a:t>
            </a:r>
            <a:endParaRPr lang="ar-IQ" sz="1600" b="1">
              <a:latin typeface="Arial" pitchFamily="34" charset="0"/>
            </a:endParaRPr>
          </a:p>
          <a:p>
            <a:pPr algn="l" rtl="0" eaLnBrk="0" hangingPunct="0"/>
            <a:endParaRPr lang="ar-IQ" sz="1600" b="1"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543550" y="5121275"/>
            <a:ext cx="3205163" cy="431800"/>
          </a:xfrm>
          <a:prstGeom prst="rect">
            <a:avLst/>
          </a:prstGeom>
          <a:solidFill>
            <a:srgbClr val="00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sz="1600" b="1">
                <a:latin typeface="Arial" pitchFamily="34" charset="0"/>
              </a:rPr>
              <a:t>Didn’t  develop an outcome</a:t>
            </a:r>
            <a:r>
              <a:rPr lang="en-US" sz="1400">
                <a:cs typeface="Times New Roman" pitchFamily="18" charset="0"/>
              </a:rPr>
              <a:t>  </a:t>
            </a:r>
            <a:endParaRPr lang="ar-IQ" sz="140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067175" y="4868863"/>
            <a:ext cx="1143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5291138" y="3902075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5260975" y="4616450"/>
            <a:ext cx="228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219700" y="4652963"/>
            <a:ext cx="0" cy="571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IQ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2735263" y="2673350"/>
            <a:ext cx="2857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619250" y="122238"/>
            <a:ext cx="6553200" cy="20224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endParaRPr lang="en-US" sz="1400" b="1" u="sng">
              <a:cs typeface="Times New Roman" pitchFamily="18" charset="0"/>
            </a:endParaRPr>
          </a:p>
          <a:p>
            <a:pPr algn="l" rtl="0"/>
            <a:r>
              <a:rPr lang="en-US" sz="2000" b="1">
                <a:latin typeface="Arial" pitchFamily="34" charset="0"/>
              </a:rPr>
              <a:t>1.</a:t>
            </a:r>
            <a:r>
              <a:rPr lang="en-US" sz="2000" b="1" u="sng">
                <a:latin typeface="Arial" pitchFamily="34" charset="0"/>
              </a:rPr>
              <a:t> Retrospective cohort study :</a:t>
            </a:r>
          </a:p>
          <a:p>
            <a:pPr algn="l" rtl="0"/>
            <a:endParaRPr lang="ar-IQ" sz="2000">
              <a:latin typeface="Arial" pitchFamily="34" charset="0"/>
            </a:endParaRPr>
          </a:p>
          <a:p>
            <a:pPr algn="l" rtl="0" eaLnBrk="0" hangingPunct="0"/>
            <a:r>
              <a:rPr lang="en-US" b="1">
                <a:latin typeface="Arial" pitchFamily="34" charset="0"/>
              </a:rPr>
              <a:t>The observer  looks backward to the disease &amp; exposure because both of them have happened when the study had started"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b="1">
              <a:latin typeface="Arial" pitchFamily="34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047750" y="2203450"/>
            <a:ext cx="7316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r>
              <a:rPr lang="en-US" sz="1400">
                <a:cs typeface="Times New Roman" pitchFamily="18" charset="0"/>
              </a:rPr>
              <a:t>        </a:t>
            </a:r>
            <a:r>
              <a:rPr lang="en-US" b="1">
                <a:latin typeface="Arial" pitchFamily="34" charset="0"/>
              </a:rPr>
              <a:t>past                                                                       investigator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b="1">
              <a:latin typeface="Arial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39750" y="5624513"/>
            <a:ext cx="4789488" cy="9540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en-US" sz="1400" b="1">
              <a:cs typeface="Times New Roman" pitchFamily="18" charset="0"/>
            </a:endParaRPr>
          </a:p>
          <a:p>
            <a:pPr algn="l"/>
            <a:r>
              <a:rPr lang="en-US" b="1">
                <a:latin typeface="Arial" pitchFamily="34" charset="0"/>
              </a:rPr>
              <a:t>Diagram of Retrospective Cohort Studies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  <p:bldP spid="23568" grpId="0" animBg="1"/>
      <p:bldP spid="23567" grpId="0" animBg="1"/>
      <p:bldP spid="23566" grpId="0" animBg="1"/>
      <p:bldP spid="23565" grpId="0" animBg="1"/>
      <p:bldP spid="23564" grpId="0" animBg="1"/>
      <p:bldP spid="23563" grpId="0" animBg="1"/>
      <p:bldP spid="23562" grpId="0" animBg="1"/>
      <p:bldP spid="23561" grpId="0" animBg="1"/>
      <p:bldP spid="23560" grpId="0" animBg="1"/>
      <p:bldP spid="23559" grpId="0" animBg="1"/>
      <p:bldP spid="23558" grpId="0" animBg="1"/>
      <p:bldP spid="23557" grpId="0" animBg="1"/>
      <p:bldP spid="23556" grpId="0" animBg="1"/>
      <p:bldP spid="23570" grpId="0" animBg="1"/>
      <p:bldP spid="23571" grpId="0" animBg="1"/>
      <p:bldP spid="235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2160588"/>
            <a:ext cx="9144000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ar-IQ"/>
          </a:p>
        </p:txBody>
      </p:sp>
      <p:graphicFrame>
        <p:nvGraphicFramePr>
          <p:cNvPr id="24725" name="Group 149"/>
          <p:cNvGraphicFramePr>
            <a:graphicFrameLocks noGrp="1"/>
          </p:cNvGraphicFramePr>
          <p:nvPr/>
        </p:nvGraphicFramePr>
        <p:xfrm>
          <a:off x="358775" y="1233488"/>
          <a:ext cx="8389938" cy="3321369"/>
        </p:xfrm>
        <a:graphic>
          <a:graphicData uri="http://schemas.openxmlformats.org/drawingml/2006/table">
            <a:tbl>
              <a:tblPr rtl="1"/>
              <a:tblGrid>
                <a:gridCol w="1681163"/>
                <a:gridCol w="2217737"/>
                <a:gridCol w="1860550"/>
                <a:gridCol w="942975"/>
                <a:gridCol w="1687513"/>
              </a:tblGrid>
              <a:tr h="525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Disease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54038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Absent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Present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a+b</a:t>
                      </a: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Exposed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(+)ve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Exposure to a risk factor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c+d</a:t>
                      </a: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Non Exposed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(-)ve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a+b+c+d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b+d</a:t>
                      </a: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(controls 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a+c</a:t>
                      </a: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(cases)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719" name="Rectangle 143"/>
          <p:cNvSpPr>
            <a:spLocks noChangeArrowheads="1"/>
          </p:cNvSpPr>
          <p:nvPr/>
        </p:nvSpPr>
        <p:spPr bwMode="auto">
          <a:xfrm>
            <a:off x="1331913" y="571500"/>
            <a:ext cx="6192837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0"/>
            <a:r>
              <a:rPr lang="en-US" b="1">
                <a:latin typeface="Arial" pitchFamily="34" charset="0"/>
              </a:rPr>
              <a:t>The two by two table :</a:t>
            </a:r>
          </a:p>
        </p:txBody>
      </p:sp>
      <p:sp>
        <p:nvSpPr>
          <p:cNvPr id="24720" name="Rectangle 144"/>
          <p:cNvSpPr>
            <a:spLocks noChangeArrowheads="1"/>
          </p:cNvSpPr>
          <p:nvPr/>
        </p:nvSpPr>
        <p:spPr bwMode="auto">
          <a:xfrm>
            <a:off x="204788" y="4459288"/>
            <a:ext cx="8856662" cy="22987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endParaRPr lang="en-US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We start with 2 groups , one exposed to the  factors &amp; the other  group not </a:t>
            </a:r>
          </a:p>
          <a:p>
            <a:pPr algn="l" rtl="0"/>
            <a:endParaRPr lang="en-US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exposed but both groups do not have the disease , then follow them up in time.</a:t>
            </a:r>
          </a:p>
          <a:p>
            <a:pPr algn="l" rtl="0"/>
            <a:endParaRPr lang="en-US" b="1">
              <a:latin typeface="Arial" pitchFamily="34" charset="0"/>
            </a:endParaRPr>
          </a:p>
          <a:p>
            <a:pPr algn="ctr" rtl="0"/>
            <a:r>
              <a:rPr lang="en-US" b="1">
                <a:latin typeface="Arial" pitchFamily="34" charset="0"/>
              </a:rPr>
              <a:t> Group 1 Exposed  : ( a+b )   </a:t>
            </a:r>
            <a:endParaRPr lang="ar-IQ" b="1">
              <a:latin typeface="Arial" pitchFamily="34" charset="0"/>
            </a:endParaRPr>
          </a:p>
          <a:p>
            <a:pPr algn="ctr" rtl="0"/>
            <a:r>
              <a:rPr lang="en-US" b="1">
                <a:latin typeface="Arial" pitchFamily="34" charset="0"/>
              </a:rPr>
              <a:t>Group 2 Non Exposed : ( c+d ) </a:t>
            </a:r>
          </a:p>
          <a:p>
            <a:pPr algn="ctr" rtl="0"/>
            <a:endParaRPr lang="en-US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47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2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19" grpId="0" animBg="1"/>
      <p:bldP spid="247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47700" y="58738"/>
            <a:ext cx="8066088" cy="60293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2"/>
            </a:solidFill>
            <a:prstDash val="dash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endParaRPr lang="en-US" sz="1600" b="1" dirty="0">
              <a:cs typeface="Times New Roman" pitchFamily="18" charset="0"/>
            </a:endParaRPr>
          </a:p>
          <a:p>
            <a:pPr algn="l" rtl="0"/>
            <a:r>
              <a:rPr lang="en-US" b="1" u="sng" dirty="0">
                <a:latin typeface="Arial" pitchFamily="34" charset="0"/>
              </a:rPr>
              <a:t>Analysis :</a:t>
            </a:r>
          </a:p>
          <a:p>
            <a:pPr algn="l" rtl="0"/>
            <a:endParaRPr lang="ar-IQ" b="1" u="sng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The measure of association between the  exposure  &amp; the development  of  the disease is calculated by :</a:t>
            </a:r>
          </a:p>
          <a:p>
            <a:pPr algn="l" rtl="0" eaLnBrk="0" hangingPunct="0"/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                                          Incidence of disease among exposed</a:t>
            </a:r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1. Relative risk (RR) = </a:t>
            </a:r>
            <a:r>
              <a:rPr lang="ar-SA" sz="1600" b="1" dirty="0">
                <a:latin typeface="Arial" pitchFamily="34" charset="0"/>
              </a:rPr>
              <a:t>ــــــــــــــــــــــــــــــــــــــــــــــــــــــــــــــ</a:t>
            </a:r>
            <a:r>
              <a:rPr lang="ar-IQ" sz="1600" b="1" dirty="0">
                <a:latin typeface="Arial" pitchFamily="34" charset="0"/>
              </a:rPr>
              <a:t>ــــــــــــــــــــــــــــــــ</a:t>
            </a:r>
            <a:r>
              <a:rPr lang="ar-SA" sz="1600" b="1" dirty="0">
                <a:latin typeface="Arial" pitchFamily="34" charset="0"/>
              </a:rPr>
              <a:t>ـــــــــــــــــــ</a:t>
            </a:r>
            <a:r>
              <a:rPr lang="en-US" sz="1600" b="1" dirty="0">
                <a:latin typeface="Arial" pitchFamily="34" charset="0"/>
              </a:rPr>
              <a:t> no unit</a:t>
            </a:r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                                        Incidence of disease among non exposed </a:t>
            </a: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 </a:t>
            </a:r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                                     a  / ( </a:t>
            </a:r>
            <a:r>
              <a:rPr lang="en-US" sz="1600" b="1" dirty="0" err="1">
                <a:latin typeface="Arial" pitchFamily="34" charset="0"/>
              </a:rPr>
              <a:t>a+b</a:t>
            </a:r>
            <a:r>
              <a:rPr lang="en-US" sz="1600" b="1" dirty="0">
                <a:latin typeface="Arial" pitchFamily="34" charset="0"/>
              </a:rPr>
              <a:t>)              </a:t>
            </a:r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Relative risk (RR) = </a:t>
            </a:r>
            <a:r>
              <a:rPr lang="ar-SA" sz="1600" b="1" dirty="0">
                <a:latin typeface="Arial" pitchFamily="34" charset="0"/>
              </a:rPr>
              <a:t>ـــــــ</a:t>
            </a:r>
            <a:r>
              <a:rPr lang="ar-IQ" sz="1600" b="1" dirty="0">
                <a:latin typeface="Arial" pitchFamily="34" charset="0"/>
              </a:rPr>
              <a:t>ــــــــ</a:t>
            </a:r>
            <a:r>
              <a:rPr lang="ar-SA" sz="1600" b="1" dirty="0">
                <a:latin typeface="Arial" pitchFamily="34" charset="0"/>
              </a:rPr>
              <a:t>ـــــــــــــــــــــ</a:t>
            </a: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                                      c  /  (</a:t>
            </a:r>
            <a:r>
              <a:rPr lang="en-US" sz="1600" b="1" dirty="0" err="1">
                <a:latin typeface="Arial" pitchFamily="34" charset="0"/>
              </a:rPr>
              <a:t>c+d</a:t>
            </a:r>
            <a:r>
              <a:rPr lang="en-US" sz="1600" b="1" dirty="0">
                <a:latin typeface="Arial" pitchFamily="34" charset="0"/>
              </a:rPr>
              <a:t>)   </a:t>
            </a: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     </a:t>
            </a:r>
            <a:endParaRPr lang="ar-IQ" sz="1600" b="1" dirty="0">
              <a:latin typeface="Arial" pitchFamily="34" charset="0"/>
            </a:endParaRPr>
          </a:p>
          <a:p>
            <a:pPr algn="ctr" rtl="0" eaLnBrk="0" hangingPunct="0"/>
            <a:r>
              <a:rPr lang="en-US" sz="1600" b="1" dirty="0">
                <a:latin typeface="Arial" pitchFamily="34" charset="0"/>
              </a:rPr>
              <a:t> RR  = 1 :  No association bet exp. &amp; risk of disease </a:t>
            </a:r>
            <a:endParaRPr lang="ar-IQ" sz="1600" b="1" dirty="0">
              <a:latin typeface="Arial" pitchFamily="34" charset="0"/>
            </a:endParaRPr>
          </a:p>
          <a:p>
            <a:pPr algn="ctr" rtl="0" eaLnBrk="0" hangingPunct="0"/>
            <a:r>
              <a:rPr lang="en-US" sz="1600" b="1" dirty="0">
                <a:latin typeface="Arial" pitchFamily="34" charset="0"/>
              </a:rPr>
              <a:t>RR &gt; 1 : +</a:t>
            </a:r>
            <a:r>
              <a:rPr lang="en-US" sz="1600" b="1" dirty="0" err="1">
                <a:latin typeface="Arial" pitchFamily="34" charset="0"/>
              </a:rPr>
              <a:t>ve</a:t>
            </a:r>
            <a:r>
              <a:rPr lang="en-US" sz="1600" b="1" dirty="0">
                <a:latin typeface="Arial" pitchFamily="34" charset="0"/>
              </a:rPr>
              <a:t> association ( increased risk among exposed) ( risk factor).</a:t>
            </a:r>
            <a:endParaRPr lang="ar-IQ" sz="1600" b="1" dirty="0">
              <a:latin typeface="Arial" pitchFamily="34" charset="0"/>
            </a:endParaRPr>
          </a:p>
          <a:p>
            <a:pPr algn="ctr" rtl="0" eaLnBrk="0" hangingPunct="0"/>
            <a:r>
              <a:rPr lang="en-US" sz="1600" b="1" dirty="0">
                <a:latin typeface="Arial" pitchFamily="34" charset="0"/>
              </a:rPr>
              <a:t>RR&lt; 1 : -</a:t>
            </a:r>
            <a:r>
              <a:rPr lang="en-US" sz="1600" b="1" dirty="0" err="1">
                <a:latin typeface="Arial" pitchFamily="34" charset="0"/>
              </a:rPr>
              <a:t>ve</a:t>
            </a:r>
            <a:r>
              <a:rPr lang="en-US" sz="1600" b="1" dirty="0">
                <a:latin typeface="Arial" pitchFamily="34" charset="0"/>
              </a:rPr>
              <a:t> association ( decreased risk among exposed) ( protective factor).</a:t>
            </a:r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endParaRPr lang="en-US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. RR estimates the magnitude (strength ) of association  between exposure &amp; disease.</a:t>
            </a:r>
          </a:p>
          <a:p>
            <a:pPr algn="l" rtl="0" eaLnBrk="0" hangingPunct="0"/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r>
              <a:rPr lang="en-US" sz="1600" b="1" dirty="0">
                <a:latin typeface="Arial" pitchFamily="34" charset="0"/>
              </a:rPr>
              <a:t>. it indicates the probability of developing the disease  in the exposed related to those unexposed </a:t>
            </a:r>
            <a:endParaRPr lang="ar-IQ" sz="1600" b="1" dirty="0">
              <a:latin typeface="Arial" pitchFamily="34" charset="0"/>
            </a:endParaRPr>
          </a:p>
          <a:p>
            <a:pPr algn="l" rtl="0" eaLnBrk="0" hangingPunct="0"/>
            <a:endParaRPr lang="ar-IQ" sz="1600" b="1" dirty="0">
              <a:latin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116013" y="6016625"/>
            <a:ext cx="6337300" cy="5905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r>
              <a:rPr lang="en-US" sz="1600" b="1">
                <a:cs typeface="Times New Roman" pitchFamily="18" charset="0"/>
              </a:rPr>
              <a:t>The  exposure : risk factor                   The outcome : disease or death</a:t>
            </a:r>
            <a:endParaRPr lang="ar-IQ" sz="1600" b="1"/>
          </a:p>
          <a:p>
            <a:pPr algn="l" rtl="0" eaLnBrk="0" hangingPunct="0"/>
            <a:endParaRPr lang="ar-IQ" sz="1600" b="1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671888" y="6200775"/>
            <a:ext cx="685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1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10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10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10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1000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1000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1000"/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1000"/>
                                        <p:tgtEl>
                                          <p:spTgt spid="266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4" dur="1000"/>
                                        <p:tgtEl>
                                          <p:spTgt spid="266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7" dur="1000"/>
                                        <p:tgtEl>
                                          <p:spTgt spid="266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0" dur="1000"/>
                                        <p:tgtEl>
                                          <p:spTgt spid="266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1000"/>
                                        <p:tgtEl>
                                          <p:spTgt spid="266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6" dur="1000"/>
                                        <p:tgtEl>
                                          <p:spTgt spid="266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9" dur="1000"/>
                                        <p:tgtEl>
                                          <p:spTgt spid="2662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8775" y="434975"/>
            <a:ext cx="8461375" cy="16875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endParaRPr lang="en-US" sz="1400" b="1">
              <a:cs typeface="Times New Roman" pitchFamily="18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e.g. 1</a:t>
            </a:r>
          </a:p>
          <a:p>
            <a:pPr algn="l" rtl="0"/>
            <a:endParaRPr lang="en-US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 In a Cohort study for association between usage of oral contraceptive use (OCP) &amp; bacteruria, the following table was formed: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b="1">
              <a:latin typeface="Arial" pitchFamily="34" charset="0"/>
            </a:endParaRPr>
          </a:p>
        </p:txBody>
      </p:sp>
      <p:graphicFrame>
        <p:nvGraphicFramePr>
          <p:cNvPr id="27790" name="Group 142"/>
          <p:cNvGraphicFramePr>
            <a:graphicFrameLocks noGrp="1"/>
          </p:cNvGraphicFramePr>
          <p:nvPr/>
        </p:nvGraphicFramePr>
        <p:xfrm>
          <a:off x="971550" y="2344738"/>
          <a:ext cx="7345363" cy="1883728"/>
        </p:xfrm>
        <a:graphic>
          <a:graphicData uri="http://schemas.openxmlformats.org/drawingml/2006/table">
            <a:tbl>
              <a:tblPr rtl="1"/>
              <a:tblGrid>
                <a:gridCol w="1835150"/>
                <a:gridCol w="1836738"/>
                <a:gridCol w="1838325"/>
                <a:gridCol w="811212"/>
                <a:gridCol w="1023938"/>
              </a:tblGrid>
              <a:tr h="200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Bacteruria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IQ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29210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Yes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OCP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1831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2390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2286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788" name="Rectangle 140"/>
          <p:cNvSpPr>
            <a:spLocks noChangeArrowheads="1"/>
          </p:cNvSpPr>
          <p:nvPr/>
        </p:nvSpPr>
        <p:spPr bwMode="auto">
          <a:xfrm>
            <a:off x="1008063" y="4610100"/>
            <a:ext cx="7392987" cy="17494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/>
            <a:r>
              <a:rPr lang="en-US" sz="1400" dirty="0">
                <a:cs typeface="Times New Roman" pitchFamily="18" charset="0"/>
              </a:rPr>
              <a:t>                                                    </a:t>
            </a:r>
            <a:r>
              <a:rPr lang="en-US" b="1" dirty="0">
                <a:latin typeface="Arial" pitchFamily="34" charset="0"/>
                <a:cs typeface="Times New Roman" pitchFamily="18" charset="0"/>
              </a:rPr>
              <a:t>a  / ( </a:t>
            </a:r>
            <a:r>
              <a:rPr lang="en-US" b="1" dirty="0" err="1">
                <a:latin typeface="Arial" pitchFamily="34" charset="0"/>
                <a:cs typeface="Times New Roman" pitchFamily="18" charset="0"/>
              </a:rPr>
              <a:t>a+b</a:t>
            </a:r>
            <a:r>
              <a:rPr lang="en-US" b="1" dirty="0">
                <a:latin typeface="Arial" pitchFamily="34" charset="0"/>
                <a:cs typeface="Times New Roman" pitchFamily="18" charset="0"/>
              </a:rPr>
              <a:t>)          27/482             </a:t>
            </a:r>
            <a:endParaRPr lang="ar-IQ" b="1" dirty="0">
              <a:latin typeface="Arial" pitchFamily="34" charset="0"/>
            </a:endParaRPr>
          </a:p>
          <a:p>
            <a:pPr algn="l" rtl="0" eaLnBrk="0" hangingPunct="0"/>
            <a:r>
              <a:rPr lang="en-US" b="1" dirty="0" smtClean="0">
                <a:latin typeface="Arial" pitchFamily="34" charset="0"/>
                <a:cs typeface="Times New Roman" pitchFamily="18" charset="0"/>
              </a:rPr>
              <a:t>1- Relative </a:t>
            </a:r>
            <a:r>
              <a:rPr lang="en-US" b="1" dirty="0">
                <a:latin typeface="Arial" pitchFamily="34" charset="0"/>
                <a:cs typeface="Times New Roman" pitchFamily="18" charset="0"/>
              </a:rPr>
              <a:t>risk (RR) = </a:t>
            </a:r>
            <a:r>
              <a:rPr lang="ar-SA" b="1" dirty="0">
                <a:latin typeface="Arial" pitchFamily="34" charset="0"/>
                <a:cs typeface="Times New Roman" pitchFamily="18" charset="0"/>
              </a:rPr>
              <a:t>ــــــــــــــــــــــــــــ</a:t>
            </a:r>
            <a:r>
              <a:rPr lang="en-US" b="1" dirty="0">
                <a:latin typeface="Arial" pitchFamily="34" charset="0"/>
                <a:cs typeface="Times New Roman" pitchFamily="18" charset="0"/>
              </a:rPr>
              <a:t>  = </a:t>
            </a:r>
            <a:r>
              <a:rPr lang="ar-SA" b="1" dirty="0">
                <a:latin typeface="Arial" pitchFamily="34" charset="0"/>
                <a:cs typeface="Times New Roman" pitchFamily="18" charset="0"/>
              </a:rPr>
              <a:t>ــــ</a:t>
            </a:r>
            <a:r>
              <a:rPr lang="ar-IQ" b="1" dirty="0">
                <a:latin typeface="Arial" pitchFamily="34" charset="0"/>
                <a:cs typeface="Times New Roman" pitchFamily="18" charset="0"/>
              </a:rPr>
              <a:t>ــــ</a:t>
            </a:r>
            <a:r>
              <a:rPr lang="ar-SA" b="1" dirty="0">
                <a:latin typeface="Arial" pitchFamily="34" charset="0"/>
                <a:cs typeface="Times New Roman" pitchFamily="18" charset="0"/>
              </a:rPr>
              <a:t>ـــــــــــــ</a:t>
            </a:r>
            <a:r>
              <a:rPr lang="en-US" b="1" dirty="0">
                <a:latin typeface="Arial" pitchFamily="34" charset="0"/>
                <a:cs typeface="Times New Roman" pitchFamily="18" charset="0"/>
              </a:rPr>
              <a:t>  =  1.4</a:t>
            </a:r>
            <a:endParaRPr lang="ar-IQ" b="1" dirty="0">
              <a:latin typeface="Arial" pitchFamily="34" charset="0"/>
            </a:endParaRPr>
          </a:p>
          <a:p>
            <a:pPr algn="l" rtl="0" eaLnBrk="0" hangingPunct="0"/>
            <a:r>
              <a:rPr lang="en-US" b="1" dirty="0">
                <a:latin typeface="Arial" pitchFamily="34" charset="0"/>
                <a:cs typeface="Times New Roman" pitchFamily="18" charset="0"/>
              </a:rPr>
              <a:t>                                   c  /  (</a:t>
            </a:r>
            <a:r>
              <a:rPr lang="en-US" b="1" dirty="0" err="1">
                <a:latin typeface="Arial" pitchFamily="34" charset="0"/>
                <a:cs typeface="Times New Roman" pitchFamily="18" charset="0"/>
              </a:rPr>
              <a:t>c+d</a:t>
            </a:r>
            <a:r>
              <a:rPr lang="en-US" b="1" dirty="0">
                <a:latin typeface="Arial" pitchFamily="34" charset="0"/>
                <a:cs typeface="Times New Roman" pitchFamily="18" charset="0"/>
              </a:rPr>
              <a:t>)         77/1908      </a:t>
            </a:r>
            <a:endParaRPr lang="ar-IQ" b="1" dirty="0">
              <a:latin typeface="Arial" pitchFamily="34" charset="0"/>
            </a:endParaRPr>
          </a:p>
          <a:p>
            <a:pPr algn="l" rtl="0" eaLnBrk="0" hangingPunct="0"/>
            <a:r>
              <a:rPr lang="en-US" b="1" dirty="0">
                <a:latin typeface="Arial" pitchFamily="34" charset="0"/>
                <a:cs typeface="Times New Roman" pitchFamily="18" charset="0"/>
              </a:rPr>
              <a:t> This means that those who are OCP users have risk a 1.4 times the risk to develop the outcome than those no exposed.</a:t>
            </a:r>
            <a:endParaRPr lang="ar-IQ" b="1" dirty="0">
              <a:latin typeface="Arial" pitchFamily="34" charset="0"/>
            </a:endParaRPr>
          </a:p>
          <a:p>
            <a:pPr algn="l" rtl="0" eaLnBrk="0" hangingPunct="0"/>
            <a:endParaRPr lang="ar-IQ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2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7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44463" y="1465263"/>
            <a:ext cx="8856662" cy="33972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 b="1"/>
          </a:p>
          <a:p>
            <a:pPr algn="l" rtl="0"/>
            <a:r>
              <a:rPr lang="en-US" b="1">
                <a:latin typeface="Arial" pitchFamily="34" charset="0"/>
              </a:rPr>
              <a:t>e.g.2  suppose the incidence of Hepatitis B sero (+)ve  among those having </a:t>
            </a:r>
          </a:p>
          <a:p>
            <a:pPr algn="l" rtl="0"/>
            <a:endParaRPr lang="en-US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previous blood transfusion is 5/1000 / year &amp;  those with no blood transfusion</a:t>
            </a:r>
          </a:p>
          <a:p>
            <a:pPr algn="l" rtl="0"/>
            <a:endParaRPr lang="en-US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 is 1/1000/y  so:</a:t>
            </a:r>
          </a:p>
          <a:p>
            <a:pPr algn="l" rtl="0"/>
            <a:endParaRPr lang="ar-IQ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                5/1000/year          </a:t>
            </a:r>
            <a:endParaRPr lang="ar-IQ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 RR=  </a:t>
            </a:r>
            <a:r>
              <a:rPr lang="ar-SA" b="1">
                <a:latin typeface="Arial" pitchFamily="34" charset="0"/>
              </a:rPr>
              <a:t>ـــــــــــــــــــــــــــــــــــ</a:t>
            </a:r>
            <a:r>
              <a:rPr lang="en-US" b="1">
                <a:latin typeface="Arial" pitchFamily="34" charset="0"/>
              </a:rPr>
              <a:t> =  5 times of developing  an outcome among exposed</a:t>
            </a:r>
            <a:r>
              <a:rPr lang="en-US"/>
              <a:t> </a:t>
            </a:r>
            <a:endParaRPr lang="ar-IQ" b="1">
              <a:latin typeface="Arial" pitchFamily="34" charset="0"/>
            </a:endParaRPr>
          </a:p>
          <a:p>
            <a:pPr algn="l" rtl="0"/>
            <a:r>
              <a:rPr lang="en-US" b="1">
                <a:latin typeface="Arial" pitchFamily="34" charset="0"/>
              </a:rPr>
              <a:t>                1/1000/year             compared  to the non- exposed ) </a:t>
            </a:r>
          </a:p>
          <a:p>
            <a:pPr algn="l" rtl="0"/>
            <a:r>
              <a:rPr lang="en-US" b="1">
                <a:latin typeface="Arial" pitchFamily="34" charset="0"/>
              </a:rPr>
              <a:t>                                                                                                   </a:t>
            </a:r>
            <a:endParaRPr lang="ar-IQ" b="1">
              <a:latin typeface="Arial" pitchFamily="34" charset="0"/>
            </a:endParaRPr>
          </a:p>
          <a:p>
            <a:pPr algn="l" rtl="0" eaLnBrk="0" hangingPunct="0"/>
            <a:endParaRPr lang="ar-IQ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1470</Words>
  <Application>Microsoft Office PowerPoint</Application>
  <PresentationFormat>عرض على الشاشة (3:4)‏</PresentationFormat>
  <Paragraphs>349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تصميم افتراضي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47</cp:revision>
  <cp:lastPrinted>1601-01-01T00:00:00Z</cp:lastPrinted>
  <dcterms:created xsi:type="dcterms:W3CDTF">1601-01-01T00:00:00Z</dcterms:created>
  <dcterms:modified xsi:type="dcterms:W3CDTF">2018-05-03T09:01:52Z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