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D06C77-4BBC-46CB-A47D-468FB8A10CB0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393C4E-C50A-4C30-9581-8FC36DCED4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0"/>
            <a:ext cx="6434518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Acute Kidney Injury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12192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Acute kidney injury (AKI)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(formerly called acute renal failure)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is a clinical syndrome in which there is sudden deterioration in renal function results in inability of the kidney to maintain fluid and electrolyte homeostasis.</a:t>
            </a:r>
          </a:p>
        </p:txBody>
      </p:sp>
    </p:spTree>
    <p:extLst>
      <p:ext uri="{BB962C8B-B14F-4D97-AF65-F5344CB8AC3E}">
        <p14:creationId xmlns:p14="http://schemas.microsoft.com/office/powerpoint/2010/main" val="72517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Causes: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posterior urethral valves</a:t>
            </a: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bilateral UPJ obstruction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urolithiasis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(stones)</a:t>
            </a: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tumor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intra-abdominal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or renal) </a:t>
            </a: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hemorrhagic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cystitis</a:t>
            </a: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neurogenic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bladder</a:t>
            </a:r>
          </a:p>
        </p:txBody>
      </p:sp>
    </p:spTree>
    <p:extLst>
      <p:ext uri="{BB962C8B-B14F-4D97-AF65-F5344CB8AC3E}">
        <p14:creationId xmlns:p14="http://schemas.microsoft.com/office/powerpoint/2010/main" val="378583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6172200" cy="70788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CLINICAL MANIFESTATIONS: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-30965" y="724709"/>
            <a:ext cx="9144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History: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Infant with a history of vomiting and diarrhea most likely has prerenal AKI caused by dehydration, or  hemolytic-uremic syndrome.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A neonate with a history of hydronephrosis on prenatal ultrasound and a palpable bladder most likely has congenital urinary tract obstruction, mostly due to posterior urethral valves. 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2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0782" y="30263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child with a history of recent pharyngitis who presents with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periorbital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edema, hypertension, and gross hematuria most likely has intrinsic AKI due to acute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postinfectious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glomerulonephritis. </a:t>
            </a:r>
          </a:p>
        </p:txBody>
      </p:sp>
    </p:spTree>
    <p:extLst>
      <p:ext uri="{BB962C8B-B14F-4D97-AF65-F5344CB8AC3E}">
        <p14:creationId xmlns:p14="http://schemas.microsoft.com/office/powerpoint/2010/main" val="314809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927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Physical examination: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Tachycardia, dry mucous membranes, and poor peripheral perfusion suggest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hypovolemia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and the possibility of prerenal AKI. 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HT, edema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rales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and a cardiac gallop suggest volume overload and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possibility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of intrinsic AKI from GN or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ATN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Rash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arthritis indicate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SLE or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HSP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Palpable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flank masses may be seen with renal vein thrombosis, tumors or cystic disease</a:t>
            </a:r>
          </a:p>
        </p:txBody>
      </p:sp>
    </p:spTree>
    <p:extLst>
      <p:ext uri="{BB962C8B-B14F-4D97-AF65-F5344CB8AC3E}">
        <p14:creationId xmlns:p14="http://schemas.microsoft.com/office/powerpoint/2010/main" val="334170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7709" y="73861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Urinalysis: 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prerenal azotemia, the GUE is unremarkable with a high specific gravity which indicate good renal retention of water in case of renal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hypoperfusion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The presence of hematuria, proteinuria, and RBC or granular urinary casts suggests intrinsic AKI, especially glomerular disease and ATN.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3274423" cy="70788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Investigations:</a:t>
            </a:r>
          </a:p>
        </p:txBody>
      </p:sp>
    </p:spTree>
    <p:extLst>
      <p:ext uri="{BB962C8B-B14F-4D97-AF65-F5344CB8AC3E}">
        <p14:creationId xmlns:p14="http://schemas.microsoft.com/office/powerpoint/2010/main" val="41826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34636" y="0"/>
            <a:ext cx="9220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The presence of WBCs and WBC casts with low-grade hematuria and proteinuria suggests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tubulointerstitial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disease. 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Urinary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eosinophils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may be present in drug-induced interstitial nephritis.</a:t>
            </a:r>
          </a:p>
        </p:txBody>
      </p:sp>
    </p:spTree>
    <p:extLst>
      <p:ext uri="{BB962C8B-B14F-4D97-AF65-F5344CB8AC3E}">
        <p14:creationId xmlns:p14="http://schemas.microsoft.com/office/powerpoint/2010/main" val="134652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CBC: shows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Anemia: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dilutional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or hemolytic, as in SLE, renal vein thrombosis, HUS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Leukopenia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 in SLE, sepsis.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Thrombocytopenia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in SLE, renal vein thrombosis, sepsis, HUS</a:t>
            </a:r>
          </a:p>
        </p:txBody>
      </p:sp>
    </p:spTree>
    <p:extLst>
      <p:ext uri="{BB962C8B-B14F-4D97-AF65-F5344CB8AC3E}">
        <p14:creationId xmlns:p14="http://schemas.microsoft.com/office/powerpoint/2010/main" val="43409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30263"/>
            <a:ext cx="9220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Other blood tests: 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hyponatremia (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dilutional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) 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metabolic acidosis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increased BUN, creatinine, uric acid, potassium, phosphate ( due to diminished renal function)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hypocalcemia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(due to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hyperphosphatemia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/>
              <a:t>The </a:t>
            </a:r>
            <a:r>
              <a:rPr lang="en-US" sz="3600" b="1" dirty="0"/>
              <a:t>serum C3</a:t>
            </a:r>
            <a:r>
              <a:rPr lang="en-US" sz="3600" dirty="0"/>
              <a:t> level may </a:t>
            </a:r>
            <a:r>
              <a:rPr lang="en-US" sz="3600" dirty="0" smtClean="0"/>
              <a:t>decreased </a:t>
            </a:r>
            <a:r>
              <a:rPr lang="en-US" sz="3600" dirty="0"/>
              <a:t>as in </a:t>
            </a:r>
            <a:r>
              <a:rPr lang="en-US" sz="3600" dirty="0" err="1"/>
              <a:t>postinfectious</a:t>
            </a:r>
            <a:r>
              <a:rPr lang="en-US" sz="3600" dirty="0"/>
              <a:t> GN, SLE, or                                      </a:t>
            </a:r>
            <a:r>
              <a:rPr lang="en-US" sz="3600" dirty="0" err="1"/>
              <a:t>membranoproliferative</a:t>
            </a:r>
            <a:r>
              <a:rPr lang="en-US" sz="3600" dirty="0"/>
              <a:t> GN. 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66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7709" y="45720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Renal biopsy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indicated in patients who do not have clearly defined prerenal or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postrenal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AKI.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-34636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Chest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XR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may shows cardiomegaly, pulmonary congestion or pleural effusions.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0" y="1524000"/>
            <a:ext cx="91786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Renal ultrasonography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can reveal hydronephrosis and/or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hydroureter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which suggest urinary tract obstruction, or hydronephrosis due to intrinsic renal disease.</a:t>
            </a:r>
          </a:p>
        </p:txBody>
      </p:sp>
    </p:spTree>
    <p:extLst>
      <p:ext uri="{BB962C8B-B14F-4D97-AF65-F5344CB8AC3E}">
        <p14:creationId xmlns:p14="http://schemas.microsoft.com/office/powerpoint/2010/main" val="414926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09675"/>
              </p:ext>
            </p:extLst>
          </p:nvPr>
        </p:nvGraphicFramePr>
        <p:xfrm>
          <a:off x="62345" y="27709"/>
          <a:ext cx="9067800" cy="6729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461"/>
                <a:gridCol w="1959339"/>
                <a:gridCol w="2946192"/>
                <a:gridCol w="2006808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Lab &amp; C\F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Prerenal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Renal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Postrenal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Urine output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Low, normal, or high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Low </a:t>
                      </a:r>
                      <a:r>
                        <a:rPr lang="en-US" sz="3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or</a:t>
                      </a:r>
                      <a:r>
                        <a:rPr lang="en-US" sz="3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N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57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itchFamily="34" charset="0"/>
                          <a:cs typeface="Arial" pitchFamily="34" charset="0"/>
                        </a:rPr>
                        <a:t>Urinalysis</a:t>
                      </a:r>
                      <a:endParaRPr lang="en-US" sz="3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en-US" sz="3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RBCs, WBCs, protein, casts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itchFamily="34" charset="0"/>
                          <a:cs typeface="Arial" pitchFamily="34" charset="0"/>
                        </a:rPr>
                        <a:t>Variable</a:t>
                      </a:r>
                      <a:endParaRPr lang="en-US" sz="3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48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Urine Na+ (</a:t>
                      </a:r>
                      <a:r>
                        <a:rPr lang="en-US" sz="3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mEq</a:t>
                      </a: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/L)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Child </a:t>
                      </a:r>
                      <a:r>
                        <a:rPr lang="en-US" sz="3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Neonate  &lt;20–30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Child &gt;40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Neonate &gt;50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Variable, may be &gt;40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48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FENa</a:t>
                      </a: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(fractional Na </a:t>
                      </a:r>
                      <a:r>
                        <a:rPr lang="en-US" sz="3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excretion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Child &lt;</a:t>
                      </a:r>
                      <a:r>
                        <a:rPr lang="en-US" sz="3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Neonate &lt;2.5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itchFamily="34" charset="0"/>
                          <a:cs typeface="Arial" pitchFamily="34" charset="0"/>
                        </a:rPr>
                        <a:t>Child &gt;2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itchFamily="34" charset="0"/>
                          <a:cs typeface="Arial" pitchFamily="34" charset="0"/>
                        </a:rPr>
                        <a:t>Neonate &gt;2.5</a:t>
                      </a:r>
                      <a:endParaRPr lang="en-US" sz="3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Variable, may be &gt;2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45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6928" y="0"/>
            <a:ext cx="3359727" cy="70788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Classification: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-6928" y="707886"/>
            <a:ext cx="9150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AKI is classified by </a:t>
            </a:r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pediatric-modified </a:t>
            </a:r>
            <a:r>
              <a:rPr lang="en-US" sz="3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RIFLE criteria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according to reduction in the creatinine clearance and urine output in to: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isk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AKI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njury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ailure</a:t>
            </a:r>
          </a:p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oss </a:t>
            </a:r>
          </a:p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nd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stage renal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disease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46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183192"/>
              </p:ext>
            </p:extLst>
          </p:nvPr>
        </p:nvGraphicFramePr>
        <p:xfrm>
          <a:off x="13854" y="0"/>
          <a:ext cx="9130145" cy="590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0280"/>
                <a:gridCol w="1778266"/>
                <a:gridCol w="3160993"/>
                <a:gridCol w="2020606"/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Lab &amp; C\F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Prerenal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Renal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Postrenal</a:t>
                      </a:r>
                      <a:endParaRPr lang="en-U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260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Urine osmolality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3200" b="1" kern="1200" dirty="0" err="1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mOsm</a:t>
                      </a:r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Child &gt;500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Neonate &gt;350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Child ∼300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Neonate ∼300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Variable, may be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&lt;300</a:t>
                      </a:r>
                    </a:p>
                  </a:txBody>
                  <a:tcPr marL="68580" marR="68580" marT="0" marB="0"/>
                </a:tc>
              </a:tr>
              <a:tr h="2260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Renal 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U\S</a:t>
                      </a:r>
                      <a:endParaRPr lang="en-US" sz="3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Normal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Increased echogenicity, decreased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 err="1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corticomedullary</a:t>
                      </a: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differentiation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Hydro-</a:t>
                      </a:r>
                      <a:r>
                        <a:rPr lang="en-US" sz="32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nephrosis</a:t>
                      </a: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32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7709" y="0"/>
            <a:ext cx="3934219" cy="70788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Treatment of AKI: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-27709" y="2380741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Fluid and diuretics therapy: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Normal </a:t>
            </a:r>
            <a:r>
              <a:rPr lang="en-US" sz="36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saline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( bolus) 20ml\kg\30 min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in hypovolemic patients after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exclusion of heart failure and fluid overload. It might repeated 2-3 times.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Patients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usually pass urine within 2 hours after rehydration. Failure of passing urine suggest intrinsic or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postrenal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AKI.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-27709" y="6096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Bladder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catheterization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for patient with U.T. obstruction to ensure urinary drainage and for accurate monitoring of UOP.</a:t>
            </a:r>
          </a:p>
        </p:txBody>
      </p:sp>
    </p:spTree>
    <p:extLst>
      <p:ext uri="{BB962C8B-B14F-4D97-AF65-F5344CB8AC3E}">
        <p14:creationId xmlns:p14="http://schemas.microsoft.com/office/powerpoint/2010/main" val="132984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927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Diuretic therapy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hypervolemic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            patients):</a:t>
            </a:r>
          </a:p>
          <a:p>
            <a:pPr marL="857250" lvl="1" indent="-400050">
              <a:buClr>
                <a:srgbClr val="FF0000"/>
              </a:buClr>
              <a:buFont typeface="+mj-lt"/>
              <a:buAutoNum type="romanU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Furosemide 2mg\kg with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manitol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0.5g\kg as a single dose.</a:t>
            </a:r>
          </a:p>
          <a:p>
            <a:pPr marL="857250" lvl="1" indent="-400050">
              <a:buClr>
                <a:srgbClr val="FF0000"/>
              </a:buClr>
              <a:buFont typeface="+mj-lt"/>
              <a:buAutoNum type="romanUcPeriod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857250" lvl="1" indent="-400050">
              <a:buClr>
                <a:srgbClr val="FF0000"/>
              </a:buClr>
              <a:buFont typeface="+mj-lt"/>
              <a:buAutoNum type="romanU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the UOP not improved, continuous diuretic infusion may be indicated.</a:t>
            </a:r>
          </a:p>
          <a:p>
            <a:pPr marL="857250" lvl="1" indent="-400050">
              <a:buClr>
                <a:srgbClr val="FF0000"/>
              </a:buClr>
              <a:buFont typeface="+mj-lt"/>
              <a:buAutoNum type="romanUcPeriod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857250" lvl="1" indent="-400050">
              <a:buClr>
                <a:srgbClr val="FF0000"/>
              </a:buClr>
              <a:buFont typeface="+mj-lt"/>
              <a:buAutoNum type="romanU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Dopamine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2-3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g\kg\min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PLUS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furosemide to increase renal cortical perfusion. </a:t>
            </a:r>
          </a:p>
        </p:txBody>
      </p:sp>
    </p:spTree>
    <p:extLst>
      <p:ext uri="{BB962C8B-B14F-4D97-AF65-F5344CB8AC3E}">
        <p14:creationId xmlns:p14="http://schemas.microsoft.com/office/powerpoint/2010/main" val="263681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6731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/>
              <a:t>There is little evidence that diuretics or dopamine can prevent AKI or </a:t>
            </a:r>
            <a:r>
              <a:rPr lang="en-US" sz="3600" dirty="0" err="1"/>
              <a:t>facillate</a:t>
            </a:r>
            <a:r>
              <a:rPr lang="en-US" sz="3600" dirty="0"/>
              <a:t> the recovery but </a:t>
            </a:r>
            <a:r>
              <a:rPr lang="en-US" sz="3600" dirty="0" err="1"/>
              <a:t>manitol</a:t>
            </a:r>
            <a:r>
              <a:rPr lang="en-US" sz="3600" dirty="0"/>
              <a:t> may be effective in prevention of pigment-induced AKI (myoglobin, hemoglobin)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/>
              <a:t>If there is no response to diuretic therapy, it should be stopped and fluid daily intake should be limited to 400ml\m2\24 </a:t>
            </a:r>
            <a:r>
              <a:rPr lang="en-US" sz="3600" dirty="0" err="1"/>
              <a:t>hr</a:t>
            </a:r>
            <a:r>
              <a:rPr lang="en-US" sz="3600" dirty="0"/>
              <a:t> (insensible loss) </a:t>
            </a:r>
            <a:r>
              <a:rPr lang="en-US" sz="3600" b="1" i="1" u="sng" dirty="0">
                <a:solidFill>
                  <a:srgbClr val="FF0000"/>
                </a:solidFill>
              </a:rPr>
              <a:t>Plus</a:t>
            </a:r>
            <a:r>
              <a:rPr lang="en-US" sz="3600" i="1" u="sng" dirty="0"/>
              <a:t> </a:t>
            </a:r>
            <a:r>
              <a:rPr lang="en-US" sz="3600" dirty="0"/>
              <a:t>the urine output and </a:t>
            </a:r>
            <a:r>
              <a:rPr lang="en-US" sz="3600" dirty="0" err="1"/>
              <a:t>extrarenal</a:t>
            </a:r>
            <a:r>
              <a:rPr lang="en-US" sz="3600" dirty="0"/>
              <a:t> loss (blood and GIT).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/>
              <a:t>Close monitoring of fluid intake, UOP, stool </a:t>
            </a:r>
            <a:r>
              <a:rPr lang="en-US" sz="3600" dirty="0" smtClean="0"/>
              <a:t>OP, B. weight, S. </a:t>
            </a:r>
            <a:r>
              <a:rPr lang="en-US" sz="3600" dirty="0"/>
              <a:t>electrolytes.</a:t>
            </a:r>
          </a:p>
        </p:txBody>
      </p:sp>
    </p:spTree>
    <p:extLst>
      <p:ext uri="{BB962C8B-B14F-4D97-AF65-F5344CB8AC3E}">
        <p14:creationId xmlns:p14="http://schemas.microsoft.com/office/powerpoint/2010/main" val="33141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Management of hyperkalemia: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Rapid development of hyperkalemia (S. K &gt;6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mEq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/L) can lead to cardiac arrhythmia, cardiac arrest, and death.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earliest </a:t>
            </a:r>
            <a:r>
              <a:rPr lang="en-US" sz="36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ECG change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is peaked 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waves, followed by widening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of the QRS, ST segment depression, ventricular arrhythmias, and cardiac arrest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92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70" y="0"/>
            <a:ext cx="7732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2417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Treatment:</a:t>
            </a:r>
            <a:endParaRPr lang="en-US" sz="3600" b="1" dirty="0">
              <a:solidFill>
                <a:srgbClr val="FF0000"/>
              </a:solidFill>
            </a:endParaRP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600" dirty="0"/>
              <a:t>Eliminate exogenous K sources (dietary, IV fluids, total parenteral nutrition).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600" dirty="0"/>
              <a:t>Sodium polystyrene </a:t>
            </a:r>
            <a:r>
              <a:rPr lang="en-US" sz="3600" dirty="0" err="1"/>
              <a:t>sulfonate</a:t>
            </a:r>
            <a:r>
              <a:rPr lang="en-US" sz="3600" dirty="0"/>
              <a:t> resin (</a:t>
            </a:r>
            <a:r>
              <a:rPr lang="en-US" sz="3600" dirty="0" err="1"/>
              <a:t>Kayexalate</a:t>
            </a:r>
            <a:r>
              <a:rPr lang="en-US" sz="3600" dirty="0"/>
              <a:t>), 1 g/kg, </a:t>
            </a:r>
            <a:r>
              <a:rPr lang="en-US" sz="3600" dirty="0" smtClean="0"/>
              <a:t>orally </a:t>
            </a:r>
            <a:r>
              <a:rPr lang="en-US" sz="3600" dirty="0"/>
              <a:t>or by </a:t>
            </a:r>
            <a:r>
              <a:rPr lang="en-US" sz="3600" dirty="0" smtClean="0"/>
              <a:t>enema</a:t>
            </a:r>
            <a:r>
              <a:rPr lang="en-US" sz="3600" dirty="0"/>
              <a:t>. </a:t>
            </a:r>
            <a:endParaRPr lang="en-US" sz="3600" dirty="0" smtClean="0"/>
          </a:p>
          <a:p>
            <a:pPr marL="1028700" lvl="1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 smtClean="0"/>
              <a:t>It exchanges Na </a:t>
            </a:r>
            <a:r>
              <a:rPr lang="en-US" sz="3600" dirty="0"/>
              <a:t>for </a:t>
            </a:r>
            <a:r>
              <a:rPr lang="en-US" sz="3600" dirty="0" smtClean="0"/>
              <a:t>K </a:t>
            </a:r>
            <a:r>
              <a:rPr lang="en-US" sz="3600" dirty="0"/>
              <a:t>in the GIT </a:t>
            </a:r>
            <a:r>
              <a:rPr lang="en-US" sz="3600" dirty="0" smtClean="0"/>
              <a:t>enhancing </a:t>
            </a:r>
            <a:r>
              <a:rPr lang="en-US" sz="3600" dirty="0"/>
              <a:t>its excretion but it take several </a:t>
            </a:r>
            <a:r>
              <a:rPr lang="en-US" sz="3600" dirty="0" err="1"/>
              <a:t>hr</a:t>
            </a:r>
            <a:r>
              <a:rPr lang="en-US" sz="3600" dirty="0"/>
              <a:t> to take its effect. </a:t>
            </a:r>
            <a:endParaRPr lang="en-US" sz="3600" dirty="0" smtClean="0"/>
          </a:p>
          <a:p>
            <a:pPr marL="1028700" lvl="1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 smtClean="0"/>
              <a:t>A </a:t>
            </a:r>
            <a:r>
              <a:rPr lang="en-US" sz="3600" dirty="0"/>
              <a:t>single dose of 1 g/kg can be </a:t>
            </a:r>
            <a:r>
              <a:rPr lang="en-US" sz="3600" dirty="0" smtClean="0"/>
              <a:t>lower S. K </a:t>
            </a:r>
            <a:r>
              <a:rPr lang="en-US" sz="3600" dirty="0"/>
              <a:t>level by about 1 </a:t>
            </a:r>
            <a:r>
              <a:rPr lang="en-US" sz="3600" dirty="0" err="1"/>
              <a:t>mEq</a:t>
            </a:r>
            <a:r>
              <a:rPr lang="en-US" sz="3600" dirty="0"/>
              <a:t>/L. It may be repeated every 2 hr. according to </a:t>
            </a:r>
            <a:r>
              <a:rPr lang="en-US" sz="3600" dirty="0" smtClean="0"/>
              <a:t>the severity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184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71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600" dirty="0"/>
              <a:t>Severe cases (S. K &gt;7 </a:t>
            </a:r>
            <a:r>
              <a:rPr lang="en-US" sz="3600" dirty="0" err="1"/>
              <a:t>mEq</a:t>
            </a:r>
            <a:r>
              <a:rPr lang="en-US" sz="3600" dirty="0"/>
              <a:t>/L), especially if associated with  ECG changes, require emergency treatment in addition to </a:t>
            </a:r>
            <a:r>
              <a:rPr lang="en-US" sz="3600" dirty="0" err="1"/>
              <a:t>Kayexalate</a:t>
            </a:r>
            <a:r>
              <a:rPr lang="en-US" sz="3600" dirty="0"/>
              <a:t>. This include: 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/>
              <a:t>Calcium </a:t>
            </a:r>
            <a:r>
              <a:rPr lang="en-US" sz="3600" dirty="0" err="1"/>
              <a:t>gluconate</a:t>
            </a:r>
            <a:r>
              <a:rPr lang="en-US" sz="3600" dirty="0"/>
              <a:t> 10% solution, 1 mL/kg IV, over 3-5 min. It  counteracts the </a:t>
            </a:r>
            <a:r>
              <a:rPr lang="en-US" sz="3600" dirty="0" smtClean="0"/>
              <a:t>increase </a:t>
            </a:r>
            <a:r>
              <a:rPr lang="en-US" sz="3600" dirty="0"/>
              <a:t>in myocardial irritability </a:t>
            </a:r>
            <a:r>
              <a:rPr lang="en-US" sz="3600" dirty="0" smtClean="0"/>
              <a:t>induced by hyperkalemia but </a:t>
            </a:r>
            <a:r>
              <a:rPr lang="en-US" sz="3600" dirty="0"/>
              <a:t>does not lower the S. K  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 smtClean="0"/>
              <a:t>NaHco3 </a:t>
            </a:r>
            <a:r>
              <a:rPr lang="en-US" sz="3600" dirty="0"/>
              <a:t>1-2 </a:t>
            </a:r>
            <a:r>
              <a:rPr lang="en-US" sz="3600" dirty="0" err="1"/>
              <a:t>mEq</a:t>
            </a:r>
            <a:r>
              <a:rPr lang="en-US" sz="3600" dirty="0"/>
              <a:t>/kg IV, over 5-10 min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/>
              <a:t>Regular insulin, 0.1 units/kg, with glucose 50% solution, 1 mL/kg, over 1 </a:t>
            </a:r>
            <a:r>
              <a:rPr lang="en-US" sz="3600" dirty="0" err="1" smtClean="0"/>
              <a:t>hr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03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/>
              <a:t>β-adrenergic agonists (Salbutamol) in adults, but there are no controlled data in pediatric patients. 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endParaRPr lang="en-US" sz="3600" dirty="0" smtClean="0"/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 smtClean="0"/>
              <a:t>Sodium </a:t>
            </a:r>
            <a:r>
              <a:rPr lang="en-US" sz="3600" dirty="0"/>
              <a:t>bicarbonate, insulin, and glucose  and β-adrenergic agonists lowers the S. K.  level by shifting K  from the extracellular to the intracellular </a:t>
            </a:r>
            <a:r>
              <a:rPr lang="en-US" sz="3600" dirty="0" smtClean="0"/>
              <a:t>compartment</a:t>
            </a:r>
            <a:endParaRPr lang="en-US" sz="3600" dirty="0" smtClean="0"/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 smtClean="0"/>
              <a:t>Dialysis </a:t>
            </a:r>
            <a:r>
              <a:rPr lang="en-US" sz="3600" dirty="0"/>
              <a:t>indicated in persistent hyperkalemia despite the previous treatments.</a:t>
            </a:r>
          </a:p>
        </p:txBody>
      </p:sp>
    </p:spTree>
    <p:extLst>
      <p:ext uri="{BB962C8B-B14F-4D97-AF65-F5344CB8AC3E}">
        <p14:creationId xmlns:p14="http://schemas.microsoft.com/office/powerpoint/2010/main" val="96677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1097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Treatment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severe metabolic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abnormalities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including metabolic acidosis,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hypocalcemia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and hyponatremia.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Treatment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anemia: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It is usually mild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dilutional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anemia (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9-10g\dl) but severe anemia (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Hb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&lt; 7g\dl) might occur with SLE, HUS, active bleeding or prolong AKI required packed RBCs transfusion 10 ml\kg over 4-6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to avoid hypervolemia.</a:t>
            </a:r>
          </a:p>
        </p:txBody>
      </p:sp>
    </p:spTree>
    <p:extLst>
      <p:ext uri="{BB962C8B-B14F-4D97-AF65-F5344CB8AC3E}">
        <p14:creationId xmlns:p14="http://schemas.microsoft.com/office/powerpoint/2010/main" val="323199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877281"/>
              </p:ext>
            </p:extLst>
          </p:nvPr>
        </p:nvGraphicFramePr>
        <p:xfrm>
          <a:off x="0" y="0"/>
          <a:ext cx="9123998" cy="73819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2570798"/>
                <a:gridCol w="4495800"/>
              </a:tblGrid>
              <a:tr h="979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CRITERIA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CREATININ CLEARANC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URINE OUTPUT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3200" b="1" dirty="0">
                          <a:effectLst/>
                        </a:rPr>
                        <a:t>isk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 by </a:t>
                      </a:r>
                      <a:r>
                        <a:rPr lang="en-US" sz="3200" dirty="0">
                          <a:effectLst/>
                        </a:rPr>
                        <a:t>25%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&lt;0.5 mL/kg/hr for 8 hr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5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en-US" sz="3200" b="1" dirty="0">
                          <a:effectLst/>
                        </a:rPr>
                        <a:t>njury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</a:t>
                      </a:r>
                      <a:r>
                        <a:rPr lang="en-US" sz="3200" baseline="0" dirty="0" smtClean="0">
                          <a:effectLst/>
                        </a:rPr>
                        <a:t>     </a:t>
                      </a:r>
                      <a:r>
                        <a:rPr lang="en-US" sz="3200" dirty="0" smtClean="0">
                          <a:effectLst/>
                        </a:rPr>
                        <a:t>by </a:t>
                      </a:r>
                      <a:r>
                        <a:rPr lang="en-US" sz="3200" dirty="0">
                          <a:effectLst/>
                        </a:rPr>
                        <a:t>50%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&lt;0.5 mL/kg/hr for 16 hr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1" dirty="0">
                          <a:effectLst/>
                        </a:rPr>
                        <a:t>ailure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</a:t>
                      </a:r>
                      <a:r>
                        <a:rPr lang="en-US" sz="3200" baseline="0" dirty="0" smtClean="0">
                          <a:effectLst/>
                        </a:rPr>
                        <a:t>     </a:t>
                      </a:r>
                      <a:r>
                        <a:rPr lang="en-US" sz="3200" dirty="0" smtClean="0">
                          <a:effectLst/>
                        </a:rPr>
                        <a:t>by </a:t>
                      </a:r>
                      <a:r>
                        <a:rPr lang="en-US" sz="3200" dirty="0">
                          <a:effectLst/>
                        </a:rPr>
                        <a:t>75</a:t>
                      </a:r>
                      <a:r>
                        <a:rPr lang="en-US" sz="3200" dirty="0" smtClean="0">
                          <a:effectLst/>
                        </a:rPr>
                        <a:t>%</a:t>
                      </a: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&lt;0.3 mL/kg/</a:t>
                      </a:r>
                      <a:r>
                        <a:rPr lang="en-US" sz="3200" dirty="0" err="1">
                          <a:effectLst/>
                        </a:rPr>
                        <a:t>hr</a:t>
                      </a:r>
                      <a:r>
                        <a:rPr lang="en-US" sz="3200" dirty="0">
                          <a:effectLst/>
                        </a:rPr>
                        <a:t> for 24 </a:t>
                      </a:r>
                      <a:r>
                        <a:rPr lang="en-US" sz="3200" dirty="0" err="1" smtClean="0">
                          <a:effectLst/>
                        </a:rPr>
                        <a:t>hr</a:t>
                      </a:r>
                      <a:r>
                        <a:rPr lang="en-US" sz="3200" baseline="0" dirty="0" smtClean="0">
                          <a:effectLst/>
                        </a:rPr>
                        <a:t> </a:t>
                      </a:r>
                      <a:r>
                        <a:rPr lang="en-US" sz="3200" dirty="0" smtClean="0">
                          <a:effectLst/>
                        </a:rPr>
                        <a:t>or </a:t>
                      </a:r>
                      <a:r>
                        <a:rPr lang="en-US" sz="3200" dirty="0">
                          <a:effectLst/>
                        </a:rPr>
                        <a:t>anuria for 12 </a:t>
                      </a:r>
                      <a:r>
                        <a:rPr lang="en-US" sz="3200" dirty="0" err="1">
                          <a:effectLst/>
                        </a:rPr>
                        <a:t>hr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0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3200" b="1" dirty="0">
                          <a:effectLst/>
                        </a:rPr>
                        <a:t>oss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Persistent 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failure </a:t>
                      </a:r>
                      <a:r>
                        <a:rPr lang="en-US" sz="3200" dirty="0">
                          <a:effectLst/>
                        </a:rPr>
                        <a:t>&gt;4 </a:t>
                      </a:r>
                      <a:r>
                        <a:rPr lang="en-US" sz="3200" dirty="0" err="1">
                          <a:effectLst/>
                        </a:rPr>
                        <a:t>wk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3200" b="1" dirty="0">
                          <a:effectLst/>
                        </a:rPr>
                        <a:t>nd-stage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ESRD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(</a:t>
                      </a:r>
                      <a:r>
                        <a:rPr lang="en-US" sz="3200" dirty="0">
                          <a:effectLst/>
                        </a:rPr>
                        <a:t>persistent failure &gt;3 </a:t>
                      </a:r>
                      <a:r>
                        <a:rPr lang="en-US" sz="3200" dirty="0" err="1">
                          <a:effectLst/>
                        </a:rPr>
                        <a:t>mo</a:t>
                      </a:r>
                      <a:r>
                        <a:rPr lang="en-US" sz="3200" dirty="0">
                          <a:effectLst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سهم للأسفل 3"/>
          <p:cNvSpPr/>
          <p:nvPr/>
        </p:nvSpPr>
        <p:spPr>
          <a:xfrm>
            <a:off x="2229196" y="1219200"/>
            <a:ext cx="27432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للأسفل 4"/>
          <p:cNvSpPr/>
          <p:nvPr/>
        </p:nvSpPr>
        <p:spPr>
          <a:xfrm>
            <a:off x="2226425" y="1780308"/>
            <a:ext cx="27432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للأسفل 5"/>
          <p:cNvSpPr/>
          <p:nvPr/>
        </p:nvSpPr>
        <p:spPr>
          <a:xfrm>
            <a:off x="2226425" y="2438400"/>
            <a:ext cx="27432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9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0782" y="19812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Nutritional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therapy:</a:t>
            </a:r>
          </a:p>
          <a:p>
            <a:pPr marL="1028700" lvl="1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/>
              <a:t>Restriction of Na, K, and </a:t>
            </a:r>
            <a:r>
              <a:rPr lang="en-US" sz="3600" dirty="0" err="1"/>
              <a:t>Ph</a:t>
            </a:r>
            <a:r>
              <a:rPr lang="en-US" sz="3600" dirty="0"/>
              <a:t> intake.</a:t>
            </a:r>
          </a:p>
          <a:p>
            <a:pPr marL="1028700" lvl="1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/>
              <a:t>Protein intake moderately restricted to avoid accumulation of nitrogenous waste products.</a:t>
            </a:r>
          </a:p>
          <a:p>
            <a:pPr marL="1028700" lvl="1" indent="-5715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/>
              <a:t>Parenteral </a:t>
            </a:r>
            <a:r>
              <a:rPr lang="en-US" sz="3600" dirty="0" err="1"/>
              <a:t>hyperalimenation</a:t>
            </a:r>
            <a:r>
              <a:rPr lang="en-US" sz="3600" dirty="0"/>
              <a:t> with essential </a:t>
            </a:r>
            <a:r>
              <a:rPr lang="en-US" sz="3600" dirty="0" smtClean="0"/>
              <a:t>AA </a:t>
            </a:r>
            <a:r>
              <a:rPr lang="en-US" sz="3600" dirty="0"/>
              <a:t>in critically ill patients.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0" y="16317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Treatment of hypertension: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by salt and water restriction, diuretics, Ca. channel blocker or B-blockers.</a:t>
            </a:r>
          </a:p>
        </p:txBody>
      </p:sp>
    </p:spTree>
    <p:extLst>
      <p:ext uri="{BB962C8B-B14F-4D97-AF65-F5344CB8AC3E}">
        <p14:creationId xmlns:p14="http://schemas.microsoft.com/office/powerpoint/2010/main" val="79440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Dialysis: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indicated in: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/>
              <a:t>Anuria/oliguria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/>
              <a:t>Volume overload with HT and/or </a:t>
            </a:r>
            <a:r>
              <a:rPr lang="en-US" sz="3600" dirty="0" err="1" smtClean="0"/>
              <a:t>pulm</a:t>
            </a:r>
            <a:r>
              <a:rPr lang="en-US" sz="3600" dirty="0" smtClean="0"/>
              <a:t>. </a:t>
            </a:r>
            <a:r>
              <a:rPr lang="en-US" sz="3600" dirty="0"/>
              <a:t>edema refractory to diuretic therapy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/>
              <a:t>Persistent hyperkalemia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/>
              <a:t>Severe metabolic acidosis unresponsive to medical management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/>
              <a:t>Uremia (encephalopathy, pericarditis, neuropathy)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/>
              <a:t>BUN &gt;100-150 mg/</a:t>
            </a:r>
            <a:r>
              <a:rPr lang="en-US" sz="3600" dirty="0" err="1"/>
              <a:t>dL</a:t>
            </a:r>
            <a:r>
              <a:rPr lang="en-US" sz="3600" dirty="0"/>
              <a:t> (or rapidly rising)</a:t>
            </a:r>
          </a:p>
          <a:p>
            <a:pPr marL="571500" lvl="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 err="1"/>
              <a:t>Ca</a:t>
            </a:r>
            <a:r>
              <a:rPr lang="en-US" sz="3600" dirty="0"/>
              <a:t>: </a:t>
            </a:r>
            <a:r>
              <a:rPr lang="en-US" sz="3600" dirty="0" err="1"/>
              <a:t>Ph</a:t>
            </a:r>
            <a:r>
              <a:rPr lang="en-US" sz="3600" dirty="0"/>
              <a:t> imbalance, with </a:t>
            </a:r>
            <a:r>
              <a:rPr lang="en-US" sz="3600" dirty="0" err="1"/>
              <a:t>hypocalcemic</a:t>
            </a:r>
            <a:r>
              <a:rPr lang="en-US" sz="3600" dirty="0"/>
              <a:t> tetany refractory to other treatments.</a:t>
            </a:r>
          </a:p>
        </p:txBody>
      </p:sp>
    </p:spTree>
    <p:extLst>
      <p:ext uri="{BB962C8B-B14F-4D97-AF65-F5344CB8AC3E}">
        <p14:creationId xmlns:p14="http://schemas.microsoft.com/office/powerpoint/2010/main" val="24789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9"/>
          <p:cNvSpPr>
            <a:spLocks noChangeArrowheads="1" noChangeShapeType="1" noTextEdit="1"/>
          </p:cNvSpPr>
          <p:nvPr/>
        </p:nvSpPr>
        <p:spPr bwMode="auto">
          <a:xfrm>
            <a:off x="768927" y="2133600"/>
            <a:ext cx="6956425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41645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Other classification of AKI according to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rise in serum creatinine: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stage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S. creatinine &gt;150% of normal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stage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S. creatinine &gt;200% of normal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stage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S. creatinine &gt;300% of normal</a:t>
            </a:r>
          </a:p>
        </p:txBody>
      </p:sp>
    </p:spTree>
    <p:extLst>
      <p:ext uri="{BB962C8B-B14F-4D97-AF65-F5344CB8AC3E}">
        <p14:creationId xmlns:p14="http://schemas.microsoft.com/office/powerpoint/2010/main" val="195149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13855" y="-25339"/>
            <a:ext cx="5996642" cy="70788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Etiology and Pathogenesis: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-13855" y="1600200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Characterized by decreased effective circulating arterial volume, causing inadequate renal perfusion and a decreased GFR. 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Absent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evidence of kidney damage.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0" y="684917"/>
            <a:ext cx="73152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Prerenal AKI (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prerenal azotemia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008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build="p"/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256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Causes: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200150" lvl="1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Dehydration</a:t>
            </a:r>
          </a:p>
          <a:p>
            <a:pPr marL="1200150" lvl="1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Sepsis</a:t>
            </a:r>
          </a:p>
          <a:p>
            <a:pPr marL="1200150" lvl="1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Hemorrhage</a:t>
            </a:r>
          </a:p>
          <a:p>
            <a:pPr marL="1200150" lvl="1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Severe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hypoalbuminemia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1200150" lvl="1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Cardiac failure.</a:t>
            </a:r>
          </a:p>
          <a:p>
            <a:endParaRPr lang="en-US" dirty="0" smtClean="0"/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smtClean="0"/>
              <a:t>If </a:t>
            </a:r>
            <a:r>
              <a:rPr lang="en-US" sz="3600" dirty="0"/>
              <a:t>the underlying cause of renal </a:t>
            </a:r>
            <a:r>
              <a:rPr lang="en-US" sz="3600" dirty="0" err="1"/>
              <a:t>hypoperfusion</a:t>
            </a:r>
            <a:r>
              <a:rPr lang="en-US" sz="3600" dirty="0"/>
              <a:t> is reversed, renal function returns to normal. </a:t>
            </a:r>
            <a:endParaRPr lang="en-US" sz="3600" dirty="0" smtClean="0"/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smtClean="0"/>
              <a:t>If </a:t>
            </a:r>
            <a:r>
              <a:rPr lang="en-US" sz="3600" dirty="0" err="1"/>
              <a:t>hypoperfusion</a:t>
            </a:r>
            <a:r>
              <a:rPr lang="en-US" sz="3600" dirty="0"/>
              <a:t> is persist, intrinsic renal parenchymal damage will develop</a:t>
            </a:r>
          </a:p>
        </p:txBody>
      </p:sp>
    </p:spTree>
    <p:extLst>
      <p:ext uri="{BB962C8B-B14F-4D97-AF65-F5344CB8AC3E}">
        <p14:creationId xmlns:p14="http://schemas.microsoft.com/office/powerpoint/2010/main" val="312756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707886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/>
              <a:t>characterized by renal parenchymal damage, most commonly due to ischemic/ hypoxic injury and nephrotoxic insults. </a:t>
            </a:r>
          </a:p>
          <a:p>
            <a:r>
              <a:rPr lang="en-US" sz="4000" b="1" u="sng" dirty="0">
                <a:solidFill>
                  <a:srgbClr val="FF0000"/>
                </a:solidFill>
              </a:rPr>
              <a:t>Causes:</a:t>
            </a:r>
          </a:p>
          <a:p>
            <a:pPr marL="74295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GN: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postinfectious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GN, SLE nephritis, HSP nephritis,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membranoproliferative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GN</a:t>
            </a:r>
          </a:p>
          <a:p>
            <a:pPr marL="74295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Acute tubular necrosis and Cortical necrosis</a:t>
            </a:r>
          </a:p>
          <a:p>
            <a:pPr marL="74295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Renal vein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thrombosis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4490909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Intrinsic (Renal) AKI </a:t>
            </a:r>
          </a:p>
        </p:txBody>
      </p:sp>
    </p:spTree>
    <p:extLst>
      <p:ext uri="{BB962C8B-B14F-4D97-AF65-F5344CB8AC3E}">
        <p14:creationId xmlns:p14="http://schemas.microsoft.com/office/powerpoint/2010/main" val="109861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927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Acute interstitial nephritis (hypersensitivity to drugs or infectious agents)</a:t>
            </a:r>
          </a:p>
          <a:p>
            <a:pPr marL="74295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Tumor infiltration</a:t>
            </a:r>
          </a:p>
          <a:p>
            <a:pPr marL="742950" indent="-7429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Tumor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lysis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syndrome.</a:t>
            </a:r>
          </a:p>
        </p:txBody>
      </p:sp>
    </p:spTree>
    <p:extLst>
      <p:ext uri="{BB962C8B-B14F-4D97-AF65-F5344CB8AC3E}">
        <p14:creationId xmlns:p14="http://schemas.microsoft.com/office/powerpoint/2010/main" val="13827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724111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/>
              <a:t>characterized by obstruction of the urinary tract. 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endParaRPr lang="en-US" sz="3600" dirty="0" smtClean="0"/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smtClean="0"/>
              <a:t>Obstruction </a:t>
            </a:r>
            <a:r>
              <a:rPr lang="en-US" sz="3600" dirty="0"/>
              <a:t>must be bilateral to result in AKI. </a:t>
            </a:r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endParaRPr lang="en-US" sz="3600" dirty="0" smtClean="0"/>
          </a:p>
          <a:p>
            <a:pPr marL="571500" indent="-57150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smtClean="0"/>
              <a:t>Relief </a:t>
            </a:r>
            <a:r>
              <a:rPr lang="en-US" sz="3600" dirty="0"/>
              <a:t>of the obstruction usually results in recovery of renal function, except in renal dysplasia or prolonged UT obstruction.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0" y="16225"/>
            <a:ext cx="32766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Postrenal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AKI:</a:t>
            </a:r>
          </a:p>
        </p:txBody>
      </p:sp>
    </p:spTree>
    <p:extLst>
      <p:ext uri="{BB962C8B-B14F-4D97-AF65-F5344CB8AC3E}">
        <p14:creationId xmlns:p14="http://schemas.microsoft.com/office/powerpoint/2010/main" val="183884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build="allAtOnce" animBg="1"/>
    </p:bldLst>
  </p:timing>
</p:sld>
</file>

<file path=ppt/theme/theme1.xml><?xml version="1.0" encoding="utf-8"?>
<a:theme xmlns:a="http://schemas.openxmlformats.org/drawingml/2006/main" name="تقنية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334</TotalTime>
  <Words>1539</Words>
  <Application>Microsoft Office PowerPoint</Application>
  <PresentationFormat>عرض على الشاشة (3:4)‏</PresentationFormat>
  <Paragraphs>198</Paragraphs>
  <Slides>32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تقنية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LARA PC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SAHIUNY</dc:creator>
  <cp:lastModifiedBy>ALI SAHIUNY</cp:lastModifiedBy>
  <cp:revision>30</cp:revision>
  <dcterms:created xsi:type="dcterms:W3CDTF">2018-10-15T17:42:22Z</dcterms:created>
  <dcterms:modified xsi:type="dcterms:W3CDTF">2018-10-21T08:38:36Z</dcterms:modified>
</cp:coreProperties>
</file>