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0" r:id="rId3"/>
    <p:sldId id="280" r:id="rId4"/>
    <p:sldId id="279" r:id="rId5"/>
    <p:sldId id="263" r:id="rId6"/>
    <p:sldId id="276" r:id="rId7"/>
    <p:sldId id="275" r:id="rId8"/>
    <p:sldId id="264" r:id="rId9"/>
    <p:sldId id="266" r:id="rId10"/>
    <p:sldId id="267" r:id="rId11"/>
    <p:sldId id="268" r:id="rId12"/>
    <p:sldId id="270" r:id="rId13"/>
    <p:sldId id="281" r:id="rId14"/>
    <p:sldId id="278" r:id="rId15"/>
    <p:sldId id="277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76" d="100"/>
          <a:sy n="76" d="100"/>
        </p:scale>
        <p:origin x="-696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3C3E3-F94E-49A0-8BB3-326A27C58D7E}" type="datetimeFigureOut">
              <a:rPr lang="ar-IQ" smtClean="0"/>
              <a:t>08/03/1440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AB6FA-69BA-407C-BD3C-836BF236448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268174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3C3E3-F94E-49A0-8BB3-326A27C58D7E}" type="datetimeFigureOut">
              <a:rPr lang="ar-IQ" smtClean="0"/>
              <a:t>08/03/1440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AB6FA-69BA-407C-BD3C-836BF236448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493187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3C3E3-F94E-49A0-8BB3-326A27C58D7E}" type="datetimeFigureOut">
              <a:rPr lang="ar-IQ" smtClean="0"/>
              <a:t>08/03/1440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AB6FA-69BA-407C-BD3C-836BF236448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728587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عنوان، واثنان من المحتوى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09600"/>
            <a:ext cx="7772400" cy="1143000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95400" y="1981200"/>
            <a:ext cx="3810000" cy="19812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295400" y="4114800"/>
            <a:ext cx="3810000" cy="19812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5257800" y="1981200"/>
            <a:ext cx="3810000" cy="41148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218D5-B0C0-4836-848E-EC913892A95A}" type="slidenum">
              <a:rPr lang="ar-SA" altLang="en-US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031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عنوان، ومحتوى، واثنان من 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09600"/>
            <a:ext cx="7772400" cy="1143000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981200"/>
            <a:ext cx="3810000" cy="41148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57800" y="1981200"/>
            <a:ext cx="3810000" cy="19812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57800" y="4114800"/>
            <a:ext cx="3810000" cy="19812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1823F-4815-472C-89B3-22976BCC6015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3998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3C3E3-F94E-49A0-8BB3-326A27C58D7E}" type="datetimeFigureOut">
              <a:rPr lang="ar-IQ" smtClean="0"/>
              <a:t>08/03/1440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AB6FA-69BA-407C-BD3C-836BF236448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27433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3C3E3-F94E-49A0-8BB3-326A27C58D7E}" type="datetimeFigureOut">
              <a:rPr lang="ar-IQ" smtClean="0"/>
              <a:t>08/03/1440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AB6FA-69BA-407C-BD3C-836BF236448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897481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3C3E3-F94E-49A0-8BB3-326A27C58D7E}" type="datetimeFigureOut">
              <a:rPr lang="ar-IQ" smtClean="0"/>
              <a:t>08/03/1440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AB6FA-69BA-407C-BD3C-836BF236448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699712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3C3E3-F94E-49A0-8BB3-326A27C58D7E}" type="datetimeFigureOut">
              <a:rPr lang="ar-IQ" smtClean="0"/>
              <a:t>08/03/1440</a:t>
            </a:fld>
            <a:endParaRPr lang="ar-IQ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AB6FA-69BA-407C-BD3C-836BF236448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657133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3C3E3-F94E-49A0-8BB3-326A27C58D7E}" type="datetimeFigureOut">
              <a:rPr lang="ar-IQ" smtClean="0"/>
              <a:t>08/03/1440</a:t>
            </a:fld>
            <a:endParaRPr lang="ar-IQ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AB6FA-69BA-407C-BD3C-836BF236448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058424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3C3E3-F94E-49A0-8BB3-326A27C58D7E}" type="datetimeFigureOut">
              <a:rPr lang="ar-IQ" smtClean="0"/>
              <a:t>08/03/1440</a:t>
            </a:fld>
            <a:endParaRPr lang="ar-IQ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AB6FA-69BA-407C-BD3C-836BF236448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694844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3C3E3-F94E-49A0-8BB3-326A27C58D7E}" type="datetimeFigureOut">
              <a:rPr lang="ar-IQ" smtClean="0"/>
              <a:t>08/03/1440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AB6FA-69BA-407C-BD3C-836BF236448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884163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3C3E3-F94E-49A0-8BB3-326A27C58D7E}" type="datetimeFigureOut">
              <a:rPr lang="ar-IQ" smtClean="0"/>
              <a:t>08/03/1440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AB6FA-69BA-407C-BD3C-836BF236448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199973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3C3E3-F94E-49A0-8BB3-326A27C58D7E}" type="datetimeFigureOut">
              <a:rPr lang="ar-IQ" smtClean="0"/>
              <a:t>08/03/1440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AB6FA-69BA-407C-BD3C-836BF236448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39760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3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1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hyperlink" Target="file:///F:/Webpath%20(G)/INFEHTML/INFEC034.HTM" TargetMode="External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Practical infectious disease</a:t>
            </a:r>
            <a:r>
              <a:rPr lang="ar-SA"/>
              <a:t>s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2828810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a_actinopus00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5616" y="1988840"/>
            <a:ext cx="7056784" cy="4640560"/>
          </a:xfrm>
          <a:noFill/>
        </p:spPr>
      </p:pic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228600" y="304800"/>
            <a:ext cx="866388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0" eaLnBrk="1" hangingPunct="1"/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colony of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actinomycosis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at high magnification. The micro organism is filamentous &amp; the filaments project as red specular at the periphery of the colony (large arrow) which is surrounded by neutrophils (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mycetoma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small arrow.</a:t>
            </a:r>
          </a:p>
        </p:txBody>
      </p:sp>
      <p:sp>
        <p:nvSpPr>
          <p:cNvPr id="3" name="سهم للأسفل 2"/>
          <p:cNvSpPr/>
          <p:nvPr/>
        </p:nvSpPr>
        <p:spPr>
          <a:xfrm>
            <a:off x="4139952" y="4318089"/>
            <a:ext cx="242316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950704" y="5805264"/>
            <a:ext cx="504056" cy="360040"/>
          </a:xfrm>
          <a:prstGeom prst="straightConnector1">
            <a:avLst/>
          </a:prstGeom>
          <a:ln w="254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53811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>
          <a:xfrm>
            <a:off x="0" y="5157192"/>
            <a:ext cx="5076056" cy="1295400"/>
          </a:xfrm>
        </p:spPr>
        <p:txBody>
          <a:bodyPr>
            <a:normAutofit fontScale="77500" lnSpcReduction="20000"/>
          </a:bodyPr>
          <a:lstStyle/>
          <a:p>
            <a:pPr marL="82296" indent="0" algn="just" rtl="0">
              <a:buNone/>
            </a:pPr>
            <a:r>
              <a:rPr lang="en-US" sz="3000" kern="0" dirty="0">
                <a:latin typeface="Arial"/>
                <a:ea typeface="+mj-ea"/>
                <a:cs typeface="Arial"/>
              </a:rPr>
              <a:t>Secondary syphilis,  in the dermis with perivascular </a:t>
            </a:r>
            <a:r>
              <a:rPr lang="en-US" sz="3000" kern="0" dirty="0" err="1">
                <a:latin typeface="Arial"/>
                <a:ea typeface="+mj-ea"/>
                <a:cs typeface="Arial"/>
              </a:rPr>
              <a:t>lymphoplasmacytic</a:t>
            </a:r>
            <a:r>
              <a:rPr lang="en-US" sz="3000" kern="0" dirty="0">
                <a:latin typeface="Arial"/>
                <a:ea typeface="+mj-ea"/>
                <a:cs typeface="Arial"/>
              </a:rPr>
              <a:t> infiltrate &amp;</a:t>
            </a:r>
            <a:r>
              <a:rPr lang="en-US" sz="3000" kern="0" dirty="0">
                <a:solidFill>
                  <a:prstClr val="black"/>
                </a:solidFill>
                <a:latin typeface="Arial"/>
                <a:cs typeface="Arial"/>
              </a:rPr>
              <a:t> endarteritis </a:t>
            </a:r>
            <a:r>
              <a:rPr lang="en-US" sz="3000" kern="0" dirty="0" err="1">
                <a:solidFill>
                  <a:prstClr val="black"/>
                </a:solidFill>
                <a:latin typeface="Arial"/>
                <a:cs typeface="Arial"/>
              </a:rPr>
              <a:t>obliterance</a:t>
            </a:r>
            <a:r>
              <a:rPr lang="en-US" sz="3600" kern="0" dirty="0">
                <a:latin typeface="Arial"/>
                <a:ea typeface="+mj-ea"/>
                <a:cs typeface="Arial"/>
              </a:rPr>
              <a:t>.</a:t>
            </a:r>
            <a:endParaRPr lang="ar-IQ" sz="3600" dirty="0"/>
          </a:p>
        </p:txBody>
      </p:sp>
      <p:pic>
        <p:nvPicPr>
          <p:cNvPr id="91140" name="Picture 4" descr="IMAGE0725"/>
          <p:cNvPicPr>
            <a:picLocks noChangeAspect="1" noChangeArrowheads="1"/>
          </p:cNvPicPr>
          <p:nvPr/>
        </p:nvPicPr>
        <p:blipFill rotWithShape="1">
          <a:blip r:embed="rId2" cstate="print"/>
          <a:srcRect l="5077" t="4110" r="3438" b="22189"/>
          <a:stretch/>
        </p:blipFill>
        <p:spPr bwMode="auto">
          <a:xfrm>
            <a:off x="0" y="188640"/>
            <a:ext cx="558011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050" y="214267"/>
            <a:ext cx="3707904" cy="4798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5940152" y="5229200"/>
            <a:ext cx="3009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Plasma cells infiltration in syphilis</a:t>
            </a:r>
          </a:p>
        </p:txBody>
      </p:sp>
    </p:spTree>
    <p:extLst>
      <p:ext uri="{BB962C8B-B14F-4D97-AF65-F5344CB8AC3E}">
        <p14:creationId xmlns:p14="http://schemas.microsoft.com/office/powerpoint/2010/main" val="3646319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788023" y="5517232"/>
            <a:ext cx="4104456" cy="1143000"/>
          </a:xfrm>
        </p:spPr>
        <p:txBody>
          <a:bodyPr>
            <a:noAutofit/>
          </a:bodyPr>
          <a:lstStyle/>
          <a:p>
            <a:pPr rtl="0"/>
            <a:r>
              <a:rPr lang="en-US" sz="2400" dirty="0">
                <a:effectLst/>
              </a:rPr>
              <a:t>‘notched incisor Known as Hutchinson's teeth which are characteristic of congenital syphilis</a:t>
            </a:r>
            <a:endParaRPr lang="ar-IQ" sz="2400" dirty="0">
              <a:effectLst/>
            </a:endParaRPr>
          </a:p>
        </p:txBody>
      </p:sp>
      <p:pic>
        <p:nvPicPr>
          <p:cNvPr id="2050" name="Picture 2" descr="D:\محاضرات د بنان\محاضرات طب الاسنان2017\Screenshot_٢٠١٨٠١٠١-١٧٣٢١٢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2" t="47308" r="10084" b="18065"/>
          <a:stretch/>
        </p:blipFill>
        <p:spPr bwMode="auto">
          <a:xfrm>
            <a:off x="4788024" y="143669"/>
            <a:ext cx="4104455" cy="51117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محاضرات د بنان\محاضرات طب الاسنان2017\Screenshot_٢٠١٨٠١٠١-١٧٣٠٥٢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8" b="12349"/>
          <a:stretch/>
        </p:blipFill>
        <p:spPr bwMode="auto">
          <a:xfrm>
            <a:off x="323528" y="188639"/>
            <a:ext cx="4232101" cy="5066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467544" y="5473005"/>
            <a:ext cx="29166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altLang="ar-SA" sz="2000" b="0" dirty="0">
                <a:cs typeface="Traditional Arabic" pitchFamily="18" charset="-78"/>
              </a:rPr>
              <a:t>Multiple shallow, lingual </a:t>
            </a:r>
          </a:p>
          <a:p>
            <a:pPr algn="l" rtl="0"/>
            <a:r>
              <a:rPr lang="en-US" altLang="ar-SA" sz="2000" b="0" dirty="0">
                <a:cs typeface="Traditional Arabic" pitchFamily="18" charset="-78"/>
              </a:rPr>
              <a:t>ulcerations in patient with</a:t>
            </a:r>
          </a:p>
          <a:p>
            <a:pPr algn="l" rtl="0"/>
            <a:r>
              <a:rPr lang="en-US" altLang="ar-SA" sz="2000" b="0" dirty="0">
                <a:cs typeface="Traditional Arabic" pitchFamily="18" charset="-78"/>
              </a:rPr>
              <a:t> secondary syphilis</a:t>
            </a:r>
            <a:endParaRPr lang="ar-IQ" sz="2800" b="0" dirty="0"/>
          </a:p>
        </p:txBody>
      </p:sp>
    </p:spTree>
    <p:extLst>
      <p:ext uri="{BB962C8B-B14F-4D97-AF65-F5344CB8AC3E}">
        <p14:creationId xmlns:p14="http://schemas.microsoft.com/office/powerpoint/2010/main" val="3946795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Stages of Herpes Simplex infection (oral sore)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8208912" cy="4464495"/>
          </a:xfrm>
        </p:spPr>
      </p:pic>
    </p:spTree>
    <p:extLst>
      <p:ext uri="{BB962C8B-B14F-4D97-AF65-F5344CB8AC3E}">
        <p14:creationId xmlns:p14="http://schemas.microsoft.com/office/powerpoint/2010/main" val="3511611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1030"/>
          <p:cNvSpPr>
            <a:spLocks noChangeArrowheads="1"/>
          </p:cNvSpPr>
          <p:nvPr/>
        </p:nvSpPr>
        <p:spPr bwMode="auto">
          <a:xfrm>
            <a:off x="0" y="260648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sz="2400" dirty="0"/>
              <a:t>Cardiac muscle fibers show a lymphocytic infiltrate </a:t>
            </a:r>
          </a:p>
          <a:p>
            <a:pPr algn="l"/>
            <a:r>
              <a:rPr lang="en-US" sz="2400" dirty="0"/>
              <a:t>Diagnosis: Viral myocarditis</a:t>
            </a:r>
          </a:p>
        </p:txBody>
      </p:sp>
    </p:spTree>
    <p:extLst>
      <p:ext uri="{BB962C8B-B14F-4D97-AF65-F5344CB8AC3E}">
        <p14:creationId xmlns:p14="http://schemas.microsoft.com/office/powerpoint/2010/main" val="367367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6553200" y="3124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IQ"/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0" y="2362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IQ"/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3124200" y="3581400"/>
            <a:ext cx="976313" cy="228600"/>
          </a:xfrm>
          <a:prstGeom prst="rightArrow">
            <a:avLst>
              <a:gd name="adj1" fmla="val 50000"/>
              <a:gd name="adj2" fmla="val 1067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IQ"/>
          </a:p>
        </p:txBody>
      </p: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0" y="36186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 rtl="0"/>
            <a:r>
              <a:rPr lang="en-US" sz="2400" b="1" dirty="0"/>
              <a:t>viral infection in the alveolar wall. Showing giant cell   originate from epithelial cells with inclusion body of virus within the giant cells</a:t>
            </a:r>
          </a:p>
          <a:p>
            <a:pPr algn="l" rtl="0"/>
            <a:r>
              <a:rPr lang="en-US" sz="2400" b="1" dirty="0"/>
              <a:t>Diagnosis: Viral pneumonia (interstitial pneumonia)</a:t>
            </a:r>
          </a:p>
        </p:txBody>
      </p:sp>
    </p:spTree>
    <p:extLst>
      <p:ext uri="{BB962C8B-B14F-4D97-AF65-F5344CB8AC3E}">
        <p14:creationId xmlns:p14="http://schemas.microsoft.com/office/powerpoint/2010/main" val="1749548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738" y="1498825"/>
            <a:ext cx="4355976" cy="53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395536" y="114680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kern="0" dirty="0">
                <a:latin typeface="Arial"/>
                <a:cs typeface="Arial"/>
              </a:rPr>
              <a:t>Mold</a:t>
            </a:r>
            <a:r>
              <a:rPr lang="en-US" sz="2400" b="0" kern="0" dirty="0">
                <a:latin typeface="Arial"/>
                <a:cs typeface="Arial"/>
              </a:rPr>
              <a:t> ,</a:t>
            </a:r>
            <a:r>
              <a:rPr lang="en-US" sz="2400" b="0" kern="0" dirty="0" err="1">
                <a:latin typeface="Arial"/>
                <a:cs typeface="Arial"/>
              </a:rPr>
              <a:t>Septate</a:t>
            </a:r>
            <a:r>
              <a:rPr lang="en-US" sz="2400" b="0" kern="0" dirty="0">
                <a:latin typeface="Arial"/>
                <a:cs typeface="Arial"/>
              </a:rPr>
              <a:t> hyphae are close-packed</a:t>
            </a:r>
            <a:r>
              <a:rPr lang="en-US" b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400" b="0" dirty="0">
                <a:latin typeface="HelveticaNeue-Light"/>
              </a:rPr>
              <a:t>with acute-angle branching.</a:t>
            </a:r>
          </a:p>
          <a:p>
            <a:pPr algn="l" rtl="0"/>
            <a:r>
              <a:rPr lang="en-US" sz="2400" b="0" dirty="0">
                <a:latin typeface="HelveticaNeue-Light"/>
              </a:rPr>
              <a:t>Diagnosis</a:t>
            </a:r>
            <a:r>
              <a:rPr lang="en-US" sz="2400" b="0" dirty="0">
                <a:solidFill>
                  <a:prstClr val="black"/>
                </a:solidFill>
                <a:latin typeface="HelveticaNeue-LightItalic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HelveticaNeue-LightItalic"/>
              </a:rPr>
              <a:t>Aspergillus</a:t>
            </a:r>
            <a:r>
              <a:rPr lang="en-US" sz="2400" b="0" dirty="0">
                <a:solidFill>
                  <a:prstClr val="black"/>
                </a:solidFill>
                <a:latin typeface="HelveticaNeue-LightItalic"/>
              </a:rPr>
              <a:t> </a:t>
            </a:r>
            <a:r>
              <a:rPr lang="en-US" sz="2400" b="0" dirty="0">
                <a:solidFill>
                  <a:prstClr val="black"/>
                </a:solidFill>
                <a:latin typeface="HelveticaNeue-Light"/>
              </a:rPr>
              <a:t>infection</a:t>
            </a:r>
            <a:r>
              <a:rPr lang="en-US" sz="2400" b="0" kern="0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en-US" sz="2400" b="0" dirty="0">
                <a:latin typeface="HelveticaNeue-Light"/>
              </a:rPr>
              <a:t>:</a:t>
            </a:r>
            <a:endParaRPr lang="ar-IQ" sz="8000" dirty="0"/>
          </a:p>
        </p:txBody>
      </p:sp>
      <p:pic>
        <p:nvPicPr>
          <p:cNvPr id="8" name="Picture 3" descr="LUNG0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" y="1498825"/>
            <a:ext cx="4699248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105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0"/>
            <a:ext cx="8534400" cy="1472208"/>
          </a:xfrm>
        </p:spPr>
        <p:txBody>
          <a:bodyPr>
            <a:normAutofit lnSpcReduction="10000"/>
          </a:bodyPr>
          <a:lstStyle/>
          <a:p>
            <a:pPr algn="l" rtl="0">
              <a:buFont typeface="Wingdings" pitchFamily="2" charset="2"/>
              <a:buNone/>
            </a:pPr>
            <a:r>
              <a:rPr lang="en-US" sz="3500" b="1" dirty="0"/>
              <a:t>Yeast</a:t>
            </a:r>
            <a:r>
              <a:rPr lang="en-US" sz="2800" dirty="0"/>
              <a:t> A numerous budding cells and </a:t>
            </a:r>
            <a:r>
              <a:rPr lang="en-US" sz="2800" dirty="0" err="1"/>
              <a:t>pseudohyphae</a:t>
            </a:r>
            <a:r>
              <a:rPr lang="en-US" sz="2800" dirty="0"/>
              <a:t> characteristic for Candida.</a:t>
            </a:r>
          </a:p>
          <a:p>
            <a:pPr algn="l" rtl="0">
              <a:buNone/>
            </a:pPr>
            <a:r>
              <a:rPr lang="en-US" sz="2800" dirty="0"/>
              <a:t>Diagnosis: </a:t>
            </a:r>
            <a:r>
              <a:rPr lang="en-US" sz="2800" dirty="0" err="1"/>
              <a:t>Candidial</a:t>
            </a:r>
            <a:r>
              <a:rPr lang="en-US" sz="2800" dirty="0"/>
              <a:t> infection (fungal infection) </a:t>
            </a:r>
            <a:r>
              <a:rPr lang="en-US" sz="2400" b="1" dirty="0">
                <a:solidFill>
                  <a:srgbClr val="FFFFFF"/>
                </a:solidFill>
              </a:rPr>
              <a:t>lung</a:t>
            </a:r>
            <a:r>
              <a:rPr lang="en-US" sz="2400" b="1" dirty="0"/>
              <a:t> </a:t>
            </a:r>
          </a:p>
        </p:txBody>
      </p:sp>
      <p:pic>
        <p:nvPicPr>
          <p:cNvPr id="212995" name="Picture 3" descr="LUNG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4196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00" y="1447800"/>
            <a:ext cx="4629200" cy="543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42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91797" y="5229200"/>
            <a:ext cx="7956376" cy="1224136"/>
          </a:xfrm>
        </p:spPr>
        <p:txBody>
          <a:bodyPr>
            <a:normAutofit lnSpcReduction="10000"/>
          </a:bodyPr>
          <a:lstStyle/>
          <a:p>
            <a:pPr marL="82296" lvl="0" indent="0" algn="l" rtl="0">
              <a:buClr>
                <a:srgbClr val="3891A7"/>
              </a:buClr>
              <a:buNone/>
            </a:pPr>
            <a:r>
              <a:rPr lang="en-US" sz="2500" dirty="0">
                <a:solidFill>
                  <a:prstClr val="black"/>
                </a:solidFill>
                <a:latin typeface="HelveticaNeue-Light"/>
              </a:rPr>
              <a:t>Oral candidiasis (</a:t>
            </a:r>
            <a:r>
              <a:rPr lang="en-US" sz="2500" dirty="0" err="1">
                <a:solidFill>
                  <a:prstClr val="black"/>
                </a:solidFill>
                <a:latin typeface="HelveticaNeue-Light"/>
              </a:rPr>
              <a:t>candidal</a:t>
            </a:r>
            <a:r>
              <a:rPr lang="en-US" sz="2500" dirty="0">
                <a:solidFill>
                  <a:prstClr val="black"/>
                </a:solidFill>
                <a:latin typeface="HelveticaNeue-Light"/>
              </a:rPr>
              <a:t> stomatitis), the fungi creates gray-white, dirty-looking pseudomembranous on the tongue</a:t>
            </a:r>
            <a:endParaRPr lang="ar-IQ" dirty="0"/>
          </a:p>
        </p:txBody>
      </p:sp>
      <p:pic>
        <p:nvPicPr>
          <p:cNvPr id="1026" name="Picture 2" descr="D:\محاضرات د بنان\محاضرات طب الاسنان2017\Screenshot_٢٠١٨٠١٠١-١٧١٢٣٦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t="18579" r="9975" b="25246"/>
          <a:stretch/>
        </p:blipFill>
        <p:spPr bwMode="auto">
          <a:xfrm>
            <a:off x="2627784" y="188640"/>
            <a:ext cx="417646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868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1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 l="5263" t="5556" b="13333"/>
          <a:stretch>
            <a:fillRect/>
          </a:stretch>
        </p:blipFill>
        <p:spPr bwMode="auto">
          <a:xfrm>
            <a:off x="685800" y="1600200"/>
            <a:ext cx="7239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81000" y="304800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Localization of pus leads to abscess formation which appear here as red congested swelling at the side of the neck. Diagnosis: abscess</a:t>
            </a:r>
          </a:p>
        </p:txBody>
      </p:sp>
    </p:spTree>
    <p:extLst>
      <p:ext uri="{BB962C8B-B14F-4D97-AF65-F5344CB8AC3E}">
        <p14:creationId xmlns:p14="http://schemas.microsoft.com/office/powerpoint/2010/main" val="388148094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33617"/>
            <a:ext cx="4724772" cy="57118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0112" y="3501008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prstClr val="black"/>
                </a:solidFill>
                <a:latin typeface="Century Schoolbook"/>
              </a:rPr>
              <a:t>Formation of a superficial, dirty-gray </a:t>
            </a:r>
            <a:r>
              <a:rPr lang="en-US" sz="2400" dirty="0" err="1">
                <a:solidFill>
                  <a:prstClr val="black"/>
                </a:solidFill>
                <a:latin typeface="Century Schoolbook"/>
              </a:rPr>
              <a:t>pseudomembrane</a:t>
            </a:r>
            <a:r>
              <a:rPr lang="en-US" sz="2400" dirty="0">
                <a:solidFill>
                  <a:prstClr val="black"/>
                </a:solidFill>
                <a:latin typeface="Century Schoolbook"/>
              </a:rPr>
              <a:t> of diphtheria on the soft palate.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54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648200"/>
            <a:ext cx="7467600" cy="1371600"/>
          </a:xfrm>
        </p:spPr>
        <p:txBody>
          <a:bodyPr>
            <a:noAutofit/>
          </a:bodyPr>
          <a:lstStyle/>
          <a:p>
            <a:pPr algn="l"/>
            <a:r>
              <a:rPr lang="en-US" sz="2400" dirty="0"/>
              <a:t>Pharyngeal </a:t>
            </a:r>
            <a:r>
              <a:rPr lang="en-US" sz="2400" dirty="0" err="1"/>
              <a:t>pseudomembrane</a:t>
            </a:r>
            <a:r>
              <a:rPr lang="en-US" sz="2400" dirty="0"/>
              <a:t>. Epithelium is absent; at one side, inflammatory exudate extends to underlying </a:t>
            </a:r>
            <a:br>
              <a:rPr lang="en-US" sz="2400" dirty="0"/>
            </a:br>
            <a:r>
              <a:rPr lang="en-US" sz="2400" dirty="0"/>
              <a:t>muscle</a:t>
            </a:r>
            <a:br>
              <a:rPr lang="en-US" sz="2400" dirty="0"/>
            </a:br>
            <a:r>
              <a:rPr lang="en-US" sz="2400" dirty="0"/>
              <a:t> Diagnosis : </a:t>
            </a:r>
            <a:r>
              <a:rPr lang="en-US" sz="2400" dirty="0">
                <a:solidFill>
                  <a:prstClr val="black"/>
                </a:solidFill>
                <a:latin typeface="Century Schoolbook"/>
                <a:ea typeface="+mn-ea"/>
                <a:cs typeface="+mn-cs"/>
              </a:rPr>
              <a:t>Diphtheria</a:t>
            </a:r>
            <a:endParaRPr lang="en-US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4800"/>
            <a:ext cx="6629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344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69640"/>
            <a:ext cx="8219684" cy="1187152"/>
          </a:xfrm>
        </p:spPr>
        <p:txBody>
          <a:bodyPr>
            <a:normAutofit fontScale="90000"/>
          </a:bodyPr>
          <a:lstStyle/>
          <a:p>
            <a:pPr algn="l" rtl="0"/>
            <a:r>
              <a:rPr lang="en-US" sz="2800" dirty="0"/>
              <a:t>Peripheral sub pleural small whitish yellow lesion (</a:t>
            </a:r>
            <a:r>
              <a:rPr lang="en-US" sz="2800" dirty="0" err="1"/>
              <a:t>Ghon</a:t>
            </a:r>
            <a:r>
              <a:rPr lang="en-US" sz="2800" dirty="0"/>
              <a:t> focus) &amp; </a:t>
            </a:r>
            <a:r>
              <a:rPr lang="en-US" sz="2800" dirty="0" err="1"/>
              <a:t>hilar</a:t>
            </a:r>
            <a:r>
              <a:rPr lang="en-US" sz="2800" dirty="0"/>
              <a:t> lymph node enlargement in primary T.B (cheesy like material) </a:t>
            </a:r>
            <a:br>
              <a:rPr lang="en-US" sz="2800" dirty="0"/>
            </a:br>
            <a:r>
              <a:rPr lang="en-US" sz="2800" dirty="0"/>
              <a:t>Diagnosis: </a:t>
            </a:r>
            <a:r>
              <a:rPr lang="en-US" sz="2800" dirty="0" err="1"/>
              <a:t>Ghon’s</a:t>
            </a:r>
            <a:r>
              <a:rPr lang="en-US" sz="2800" dirty="0"/>
              <a:t> complex of primary TB.</a:t>
            </a:r>
            <a:br>
              <a:rPr lang="en-US" sz="2800" dirty="0"/>
            </a:br>
            <a:r>
              <a:rPr lang="en-US" sz="2800" dirty="0"/>
              <a:t>.</a:t>
            </a:r>
          </a:p>
        </p:txBody>
      </p:sp>
      <p:pic>
        <p:nvPicPr>
          <p:cNvPr id="57350" name="Picture 4" descr="LUNG0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7056784" cy="486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69743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276456" cy="1143000"/>
          </a:xfrm>
        </p:spPr>
        <p:txBody>
          <a:bodyPr>
            <a:normAutofit fontScale="90000"/>
          </a:bodyPr>
          <a:lstStyle/>
          <a:p>
            <a:pPr algn="l" rtl="0"/>
            <a:r>
              <a:rPr lang="en-US" dirty="0"/>
              <a:t> </a:t>
            </a:r>
            <a:r>
              <a:rPr lang="en-US" sz="3100" dirty="0"/>
              <a:t>Multiple irregular </a:t>
            </a:r>
            <a:r>
              <a:rPr lang="en-US" sz="3100" dirty="0" err="1"/>
              <a:t>cavitations</a:t>
            </a:r>
            <a:r>
              <a:rPr lang="en-US" sz="3100" dirty="0"/>
              <a:t> &amp; extensive area of necrosis involving the upper lobe of the lung </a:t>
            </a:r>
            <a:br>
              <a:rPr lang="en-US" sz="3100" dirty="0"/>
            </a:br>
            <a:r>
              <a:rPr lang="en-US" sz="3100" dirty="0"/>
              <a:t> Diagnosis: secondary T.B</a:t>
            </a:r>
            <a:endParaRPr lang="ar-IQ" sz="31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2"/>
            <a:ext cx="5389879" cy="476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565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20574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400" dirty="0"/>
              <a:t>Granuloma with central caseous necrosis surrounded by epithelioid cells &amp; </a:t>
            </a:r>
            <a:r>
              <a:rPr lang="en-US" sz="2400" dirty="0" err="1"/>
              <a:t>Langhans</a:t>
            </a:r>
            <a:r>
              <a:rPr lang="en-US" sz="2400" dirty="0"/>
              <a:t> giant cell (multinucleated giant cells) surrounded by a rim of lymphocytes</a:t>
            </a:r>
            <a:br>
              <a:rPr lang="en-US" sz="2400" dirty="0"/>
            </a:br>
            <a:r>
              <a:rPr lang="en-US" sz="2400" dirty="0"/>
              <a:t>Diagnosis: T.B lung (</a:t>
            </a:r>
            <a:r>
              <a:rPr lang="en-US" sz="2400" dirty="0" err="1"/>
              <a:t>caseating</a:t>
            </a:r>
            <a:r>
              <a:rPr lang="en-US" sz="2400" dirty="0"/>
              <a:t> granuloma)</a:t>
            </a:r>
          </a:p>
        </p:txBody>
      </p:sp>
      <p:pic>
        <p:nvPicPr>
          <p:cNvPr id="7171" name="Picture 4" descr="LUNG2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8988425" cy="446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704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b="17062"/>
          <a:stretch/>
        </p:blipFill>
        <p:spPr bwMode="auto">
          <a:xfrm>
            <a:off x="0" y="0"/>
            <a:ext cx="9144000" cy="568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ربع نص 1"/>
          <p:cNvSpPr txBox="1"/>
          <p:nvPr/>
        </p:nvSpPr>
        <p:spPr>
          <a:xfrm>
            <a:off x="288616" y="5687878"/>
            <a:ext cx="8566768" cy="107721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Miliary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tuberculosis of the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spleen,cut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surface show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numerous gray-white granulomas</a:t>
            </a:r>
            <a:endParaRPr lang="ar-IQ" sz="28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575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274638"/>
            <a:ext cx="7962088" cy="1143000"/>
          </a:xfrm>
        </p:spPr>
        <p:txBody>
          <a:bodyPr>
            <a:normAutofit fontScale="90000"/>
          </a:bodyPr>
          <a:lstStyle/>
          <a:p>
            <a:r>
              <a:rPr lang="en-US" sz="2700" kern="0" dirty="0">
                <a:solidFill>
                  <a:schemeClr val="accent2">
                    <a:lumMod val="50000"/>
                  </a:schemeClr>
                </a:solidFill>
                <a:effectLst/>
                <a:latin typeface="Arial"/>
                <a:cs typeface="Arial"/>
              </a:rPr>
              <a:t>This is an acid fast stain of Mycobacterium tuberculosis Which  appear as red rods</a:t>
            </a:r>
            <a:r>
              <a:rPr lang="en-US" sz="2400" kern="0" dirty="0">
                <a:solidFill>
                  <a:srgbClr val="45C98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.</a:t>
            </a:r>
            <a:br>
              <a:rPr lang="en-US" sz="2400" kern="0" dirty="0">
                <a:solidFill>
                  <a:srgbClr val="45C98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  <a:hlinkClick r:id="rId2" action="ppaction://hlinkfile"/>
              </a:rPr>
            </a:br>
            <a:endParaRPr lang="en-US" sz="2400" dirty="0">
              <a:solidFill>
                <a:schemeClr val="folHlink"/>
              </a:solidFill>
            </a:endParaRPr>
          </a:p>
        </p:txBody>
      </p:sp>
      <p:pic>
        <p:nvPicPr>
          <p:cNvPr id="64516" name="Picture 5" descr="INFEC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315086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333</Words>
  <Application>Microsoft Office PowerPoint</Application>
  <PresentationFormat>On-screen Show (4:3)</PresentationFormat>
  <Paragraphs>27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نسق Office</vt:lpstr>
      <vt:lpstr>Practical infectious diseases</vt:lpstr>
      <vt:lpstr>PowerPoint Presentation</vt:lpstr>
      <vt:lpstr>PowerPoint Presentation</vt:lpstr>
      <vt:lpstr>Pharyngeal pseudomembrane. Epithelium is absent; at one side, inflammatory exudate extends to underlying  muscle  Diagnosis : Diphtheria</vt:lpstr>
      <vt:lpstr>Peripheral sub pleural small whitish yellow lesion (Ghon focus) &amp; hilar lymph node enlargement in primary T.B (cheesy like material)  Diagnosis: Ghon’s complex of primary TB. .</vt:lpstr>
      <vt:lpstr> Multiple irregular cavitations &amp; extensive area of necrosis involving the upper lobe of the lung   Diagnosis: secondary T.B</vt:lpstr>
      <vt:lpstr>Granuloma with central caseous necrosis surrounded by epithelioid cells &amp; Langhans giant cell (multinucleated giant cells) surrounded by a rim of lymphocytes Diagnosis: T.B lung (caseating granuloma)</vt:lpstr>
      <vt:lpstr>PowerPoint Presentation</vt:lpstr>
      <vt:lpstr>This is an acid fast stain of Mycobacterium tuberculosis Which  appear as red rods. </vt:lpstr>
      <vt:lpstr>PowerPoint Presentation</vt:lpstr>
      <vt:lpstr>PowerPoint Presentation</vt:lpstr>
      <vt:lpstr>‘notched incisor Known as Hutchinson's teeth which are characteristic of congenital syphilis</vt:lpstr>
      <vt:lpstr>Stages of Herpes Simplex infection (oral sore)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ali-omer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Administrator</dc:creator>
  <cp:lastModifiedBy>zahraamarwan@gmail.com</cp:lastModifiedBy>
  <cp:revision>18</cp:revision>
  <dcterms:created xsi:type="dcterms:W3CDTF">2018-02-20T18:19:11Z</dcterms:created>
  <dcterms:modified xsi:type="dcterms:W3CDTF">2018-11-16T13:46:43Z</dcterms:modified>
</cp:coreProperties>
</file>