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0" r:id="rId5"/>
    <p:sldId id="271" r:id="rId6"/>
    <p:sldId id="261" r:id="rId7"/>
    <p:sldId id="272" r:id="rId8"/>
    <p:sldId id="268" r:id="rId9"/>
    <p:sldId id="262" r:id="rId10"/>
    <p:sldId id="263"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87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287674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240513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11270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7457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355834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A72E83B-5BA1-437A-8CCB-E04374D187A4}" type="datetimeFigureOut">
              <a:rPr lang="en-US" smtClean="0"/>
              <a:t>11/27/2018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84035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A72E83B-5BA1-437A-8CCB-E04374D187A4}" type="datetimeFigureOut">
              <a:rPr lang="en-US" smtClean="0"/>
              <a:t>11/27/2018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177407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A72E83B-5BA1-437A-8CCB-E04374D187A4}" type="datetimeFigureOut">
              <a:rPr lang="en-US" smtClean="0"/>
              <a:t>11/27/2018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429099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72E83B-5BA1-437A-8CCB-E04374D187A4}" type="datetimeFigureOut">
              <a:rPr lang="en-US" smtClean="0"/>
              <a:t>11/27/2018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19167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72E83B-5BA1-437A-8CCB-E04374D187A4}" type="datetimeFigureOut">
              <a:rPr lang="en-US" smtClean="0"/>
              <a:t>11/27/2018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408725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72E83B-5BA1-437A-8CCB-E04374D187A4}" type="datetimeFigureOut">
              <a:rPr lang="en-US" smtClean="0"/>
              <a:t>11/27/2018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FD02E0D-ACE1-4AAB-BF17-8FB44C3EEE24}" type="slidenum">
              <a:rPr lang="en-US" smtClean="0"/>
              <a:t>‹#›</a:t>
            </a:fld>
            <a:endParaRPr lang="en-US"/>
          </a:p>
        </p:txBody>
      </p:sp>
    </p:spTree>
    <p:extLst>
      <p:ext uri="{BB962C8B-B14F-4D97-AF65-F5344CB8AC3E}">
        <p14:creationId xmlns:p14="http://schemas.microsoft.com/office/powerpoint/2010/main" val="1605180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2E83B-5BA1-437A-8CCB-E04374D187A4}" type="datetimeFigureOut">
              <a:rPr lang="en-US" smtClean="0"/>
              <a:t>11/27/2018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02E0D-ACE1-4AAB-BF17-8FB44C3EEE24}" type="slidenum">
              <a:rPr lang="en-US" smtClean="0"/>
              <a:t>‹#›</a:t>
            </a:fld>
            <a:endParaRPr lang="en-US"/>
          </a:p>
        </p:txBody>
      </p:sp>
    </p:spTree>
    <p:extLst>
      <p:ext uri="{BB962C8B-B14F-4D97-AF65-F5344CB8AC3E}">
        <p14:creationId xmlns:p14="http://schemas.microsoft.com/office/powerpoint/2010/main" val="768196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1259330"/>
          </a:xfrm>
        </p:spPr>
        <p:txBody>
          <a:bodyPr>
            <a:noAutofit/>
          </a:bodyPr>
          <a:lstStyle/>
          <a:p>
            <a:r>
              <a:rPr lang="en-US" sz="4800" dirty="0">
                <a:latin typeface="Bauhaus 93" panose="04030905020B02020C02" pitchFamily="82" charset="0"/>
                <a:ea typeface="Tahoma" panose="020B0604030504040204" pitchFamily="34" charset="0"/>
                <a:cs typeface="Tahoma" panose="020B0604030504040204" pitchFamily="34" charset="0"/>
              </a:rPr>
              <a:t>Anaemia of chronic disorders (ACD)</a:t>
            </a:r>
            <a:endParaRPr lang="en-US" sz="7200" dirty="0">
              <a:latin typeface="Bauhaus 93" panose="04030905020B02020C02" pitchFamily="82" charset="0"/>
            </a:endParaRPr>
          </a:p>
        </p:txBody>
      </p:sp>
      <p:sp>
        <p:nvSpPr>
          <p:cNvPr id="3" name="عنوان فرعي 2"/>
          <p:cNvSpPr>
            <a:spLocks noGrp="1"/>
          </p:cNvSpPr>
          <p:nvPr>
            <p:ph type="subTitle" idx="1"/>
          </p:nvPr>
        </p:nvSpPr>
        <p:spPr>
          <a:xfrm>
            <a:off x="1524000" y="3374065"/>
            <a:ext cx="9144000" cy="1883735"/>
          </a:xfrm>
        </p:spPr>
        <p:txBody>
          <a:bodyPr>
            <a:normAutofit/>
          </a:bodyPr>
          <a:lstStyle/>
          <a:p>
            <a:pPr lvl="0" rtl="1">
              <a:lnSpc>
                <a:spcPct val="100000"/>
              </a:lnSpc>
              <a:spcBef>
                <a:spcPct val="20000"/>
              </a:spcBef>
            </a:pPr>
            <a:r>
              <a:rPr lang="en-US" sz="3200" b="1" dirty="0" smtClean="0">
                <a:solidFill>
                  <a:srgbClr val="00B0F0"/>
                </a:solidFill>
                <a:effectLst>
                  <a:outerShdw blurRad="38100" dist="38100" dir="2700000" algn="tl">
                    <a:srgbClr val="000000">
                      <a:alpha val="43137"/>
                    </a:srgbClr>
                  </a:outerShdw>
                </a:effectLst>
              </a:rPr>
              <a:t>by</a:t>
            </a:r>
            <a:endParaRPr lang="en-US" sz="3200" b="1" dirty="0">
              <a:solidFill>
                <a:srgbClr val="00B0F0"/>
              </a:solidFill>
              <a:effectLst>
                <a:outerShdw blurRad="38100" dist="38100" dir="2700000" algn="tl">
                  <a:srgbClr val="000000">
                    <a:alpha val="43137"/>
                  </a:srgbClr>
                </a:outerShdw>
              </a:effectLst>
            </a:endParaRPr>
          </a:p>
          <a:p>
            <a:pPr lvl="0">
              <a:lnSpc>
                <a:spcPct val="100000"/>
              </a:lnSpc>
              <a:spcBef>
                <a:spcPct val="20000"/>
              </a:spcBef>
            </a:pPr>
            <a:r>
              <a:rPr lang="en-US" sz="3200" b="1" dirty="0" smtClean="0">
                <a:solidFill>
                  <a:srgbClr val="00B0F0"/>
                </a:solidFill>
                <a:effectLst>
                  <a:outerShdw blurRad="38100" dist="38100" dir="2700000" algn="tl">
                    <a:srgbClr val="000000">
                      <a:alpha val="43137"/>
                    </a:srgbClr>
                  </a:outerShdw>
                </a:effectLst>
              </a:rPr>
              <a:t>Dr. </a:t>
            </a:r>
            <a:r>
              <a:rPr lang="en-US" sz="3200" b="1" dirty="0" err="1" smtClean="0">
                <a:solidFill>
                  <a:srgbClr val="00B0F0"/>
                </a:solidFill>
                <a:effectLst>
                  <a:outerShdw blurRad="38100" dist="38100" dir="2700000" algn="tl">
                    <a:srgbClr val="000000">
                      <a:alpha val="43137"/>
                    </a:srgbClr>
                  </a:outerShdw>
                </a:effectLst>
              </a:rPr>
              <a:t>Teeb</a:t>
            </a:r>
            <a:r>
              <a:rPr lang="en-US" sz="3200" b="1" dirty="0" smtClean="0">
                <a:solidFill>
                  <a:srgbClr val="00B0F0"/>
                </a:solidFill>
                <a:effectLst>
                  <a:outerShdw blurRad="38100" dist="38100" dir="2700000" algn="tl">
                    <a:srgbClr val="000000">
                      <a:alpha val="43137"/>
                    </a:srgbClr>
                  </a:outerShdw>
                </a:effectLst>
              </a:rPr>
              <a:t> </a:t>
            </a:r>
            <a:r>
              <a:rPr lang="en-US" sz="3200" b="1" dirty="0">
                <a:solidFill>
                  <a:srgbClr val="00B0F0"/>
                </a:solidFill>
                <a:effectLst>
                  <a:outerShdw blurRad="38100" dist="38100" dir="2700000" algn="tl">
                    <a:srgbClr val="000000">
                      <a:alpha val="43137"/>
                    </a:srgbClr>
                  </a:outerShdw>
                </a:effectLst>
              </a:rPr>
              <a:t>M. </a:t>
            </a:r>
            <a:r>
              <a:rPr lang="en-US" sz="3200" b="1" dirty="0" err="1" smtClean="0">
                <a:solidFill>
                  <a:srgbClr val="00B0F0"/>
                </a:solidFill>
                <a:effectLst>
                  <a:outerShdw blurRad="38100" dist="38100" dir="2700000" algn="tl">
                    <a:srgbClr val="000000">
                      <a:alpha val="43137"/>
                    </a:srgbClr>
                  </a:outerShdw>
                </a:effectLst>
              </a:rPr>
              <a:t>Jaafar</a:t>
            </a:r>
            <a:endParaRPr lang="en-US" sz="3200" b="1" dirty="0">
              <a:solidFill>
                <a:srgbClr val="00B0F0"/>
              </a:solidFill>
              <a:effectLst>
                <a:outerShdw blurRad="38100" dist="38100" dir="2700000" algn="tl">
                  <a:srgbClr val="000000">
                    <a:alpha val="43137"/>
                  </a:srgbClr>
                </a:outerShdw>
              </a:effectLst>
            </a:endParaRPr>
          </a:p>
          <a:p>
            <a:pPr lvl="0" rtl="1">
              <a:lnSpc>
                <a:spcPct val="100000"/>
              </a:lnSpc>
              <a:spcBef>
                <a:spcPct val="20000"/>
              </a:spcBef>
            </a:pPr>
            <a:r>
              <a:rPr lang="en-US" sz="3200" b="1" dirty="0" err="1">
                <a:solidFill>
                  <a:srgbClr val="00B0F0"/>
                </a:solidFill>
                <a:effectLst>
                  <a:outerShdw blurRad="38100" dist="38100" dir="2700000" algn="tl">
                    <a:srgbClr val="000000">
                      <a:alpha val="43137"/>
                    </a:srgbClr>
                  </a:outerShdw>
                </a:effectLst>
              </a:rPr>
              <a:t>MBCh.B</a:t>
            </a:r>
            <a:r>
              <a:rPr lang="en-US" sz="3200" b="1" dirty="0">
                <a:solidFill>
                  <a:srgbClr val="00B0F0"/>
                </a:solidFill>
                <a:effectLst>
                  <a:outerShdw blurRad="38100" dist="38100" dir="2700000" algn="tl">
                    <a:srgbClr val="000000">
                      <a:alpha val="43137"/>
                    </a:srgbClr>
                  </a:outerShdw>
                </a:effectLst>
              </a:rPr>
              <a:t> / F.I.C.M.S</a:t>
            </a:r>
            <a:r>
              <a:rPr lang="en-US" sz="3200" b="1" dirty="0" smtClean="0">
                <a:solidFill>
                  <a:srgbClr val="00B0F0"/>
                </a:solidFill>
                <a:effectLst>
                  <a:outerShdw blurRad="38100" dist="38100" dir="2700000" algn="tl">
                    <a:srgbClr val="000000">
                      <a:alpha val="43137"/>
                    </a:srgbClr>
                  </a:outerShdw>
                </a:effectLst>
              </a:rPr>
              <a:t>. (Path)</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1575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19665"/>
          </a:xfrm>
        </p:spPr>
        <p:txBody>
          <a:bodyPr>
            <a:noAutofit/>
          </a:bodyPr>
          <a:lstStyle/>
          <a:p>
            <a:pPr algn="ctr"/>
            <a:r>
              <a:rPr lang="en-US" sz="32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Advantages and disadvantages of CRP and ESR</a:t>
            </a:r>
            <a:endParaRPr lang="en-US" sz="3200"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a:off x="838200" y="1502736"/>
            <a:ext cx="10515600" cy="4674228"/>
          </a:xfrm>
        </p:spPr>
        <p:txBody>
          <a:bodyPr>
            <a:normAutofit fontScale="70000" lnSpcReduction="20000"/>
          </a:bodyPr>
          <a:lstStyle/>
          <a:p>
            <a:pPr marL="0" indent="0">
              <a:buNone/>
            </a:pPr>
            <a:r>
              <a:rPr lang="en-US" sz="3600" dirty="0" smtClean="0">
                <a:solidFill>
                  <a:schemeClr val="accent2">
                    <a:lumMod val="75000"/>
                  </a:schemeClr>
                </a:solidFill>
              </a:rPr>
              <a:t>        </a:t>
            </a:r>
          </a:p>
          <a:p>
            <a:pPr marL="0" indent="0">
              <a:buNone/>
            </a:pPr>
            <a:r>
              <a:rPr lang="en-US" sz="4600" dirty="0">
                <a:solidFill>
                  <a:schemeClr val="accent2">
                    <a:lumMod val="75000"/>
                  </a:schemeClr>
                </a:solidFill>
              </a:rPr>
              <a:t> </a:t>
            </a:r>
            <a:r>
              <a:rPr lang="en-US" sz="4600" dirty="0" smtClean="0">
                <a:solidFill>
                  <a:schemeClr val="accent2">
                    <a:lumMod val="75000"/>
                  </a:schemeClr>
                </a:solidFill>
              </a:rPr>
              <a:t>       CRP</a:t>
            </a:r>
          </a:p>
          <a:p>
            <a:pPr marL="0" indent="0">
              <a:buNone/>
            </a:pPr>
            <a:r>
              <a:rPr lang="en-US" dirty="0" smtClean="0"/>
              <a:t>    </a:t>
            </a:r>
            <a:r>
              <a:rPr lang="en-US" u="sng" dirty="0" smtClean="0">
                <a:effectLst>
                  <a:outerShdw blurRad="38100" dist="38100" dir="2700000" algn="tl">
                    <a:srgbClr val="000000">
                      <a:alpha val="43137"/>
                    </a:srgbClr>
                  </a:outerShdw>
                </a:effectLst>
              </a:rPr>
              <a:t>Advantages:</a:t>
            </a:r>
          </a:p>
          <a:p>
            <a:r>
              <a:rPr lang="en-US" sz="2600" dirty="0" smtClean="0"/>
              <a:t>Specific test of acute phase protein</a:t>
            </a:r>
          </a:p>
          <a:p>
            <a:r>
              <a:rPr lang="en-US" sz="2600" dirty="0" smtClean="0"/>
              <a:t> Fast response (6 hours) to change in disease activity</a:t>
            </a:r>
          </a:p>
          <a:p>
            <a:r>
              <a:rPr lang="en-US" sz="2600" dirty="0" smtClean="0"/>
              <a:t> High sensitivity – owing to large incremental change </a:t>
            </a:r>
          </a:p>
          <a:p>
            <a:r>
              <a:rPr lang="en-US" sz="2600" dirty="0"/>
              <a:t> </a:t>
            </a:r>
            <a:r>
              <a:rPr lang="en-US" sz="2600" dirty="0" smtClean="0"/>
              <a:t>Can be measured on stored serum </a:t>
            </a:r>
          </a:p>
          <a:p>
            <a:r>
              <a:rPr lang="en-US" sz="2600" dirty="0" smtClean="0"/>
              <a:t>Small sample volumes</a:t>
            </a:r>
          </a:p>
          <a:p>
            <a:r>
              <a:rPr lang="en-US" sz="2600" dirty="0" smtClean="0"/>
              <a:t> Automated analysis</a:t>
            </a:r>
          </a:p>
          <a:p>
            <a:pPr marL="0" indent="0">
              <a:buNone/>
            </a:pPr>
            <a:r>
              <a:rPr lang="en-US" dirty="0" smtClean="0"/>
              <a:t>    </a:t>
            </a:r>
            <a:r>
              <a:rPr lang="en-US" u="sng" dirty="0" smtClean="0">
                <a:effectLst>
                  <a:outerShdw blurRad="38100" dist="38100" dir="2700000" algn="tl">
                    <a:srgbClr val="000000">
                      <a:alpha val="43137"/>
                    </a:srgbClr>
                  </a:outerShdw>
                </a:effectLst>
              </a:rPr>
              <a:t>Disadvantages:</a:t>
            </a:r>
          </a:p>
          <a:p>
            <a:r>
              <a:rPr lang="en-US" sz="2600" dirty="0" smtClean="0"/>
              <a:t>More than one protein required to measure acute (CRP) and chronic inflammation </a:t>
            </a:r>
          </a:p>
          <a:p>
            <a:r>
              <a:rPr lang="en-US" sz="2600" dirty="0" smtClean="0"/>
              <a:t>Costly when assayed in small numbers </a:t>
            </a:r>
          </a:p>
          <a:p>
            <a:r>
              <a:rPr lang="en-US" sz="2600" dirty="0" smtClean="0"/>
              <a:t>Sophisticated equipment and antisera required</a:t>
            </a:r>
          </a:p>
          <a:p>
            <a:endParaRPr lang="en-US" dirty="0"/>
          </a:p>
        </p:txBody>
      </p:sp>
    </p:spTree>
    <p:extLst>
      <p:ext uri="{BB962C8B-B14F-4D97-AF65-F5344CB8AC3E}">
        <p14:creationId xmlns:p14="http://schemas.microsoft.com/office/powerpoint/2010/main" val="1075217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375144"/>
            <a:ext cx="10515600" cy="4801819"/>
          </a:xfrm>
        </p:spPr>
        <p:txBody>
          <a:bodyPr>
            <a:normAutofit fontScale="85000" lnSpcReduction="20000"/>
          </a:bodyPr>
          <a:lstStyle/>
          <a:p>
            <a:pPr marL="0" indent="0">
              <a:buNone/>
            </a:pPr>
            <a:r>
              <a:rPr lang="en-US" sz="3800" dirty="0" smtClean="0">
                <a:solidFill>
                  <a:schemeClr val="accent2">
                    <a:lumMod val="75000"/>
                  </a:schemeClr>
                </a:solidFill>
              </a:rPr>
              <a:t>    ESR</a:t>
            </a:r>
          </a:p>
          <a:p>
            <a:pPr marL="0" indent="0">
              <a:buNone/>
            </a:pPr>
            <a:r>
              <a:rPr lang="en-US" dirty="0" smtClean="0"/>
              <a:t>    </a:t>
            </a:r>
            <a:r>
              <a:rPr lang="en-US" sz="2600" u="sng" dirty="0" smtClean="0">
                <a:effectLst>
                  <a:outerShdw blurRad="38100" dist="38100" dir="2700000" algn="tl">
                    <a:srgbClr val="000000">
                      <a:alpha val="43137"/>
                    </a:srgbClr>
                  </a:outerShdw>
                </a:effectLst>
              </a:rPr>
              <a:t>Advantages:</a:t>
            </a:r>
          </a:p>
          <a:p>
            <a:r>
              <a:rPr lang="en-US" sz="2100" dirty="0" smtClean="0"/>
              <a:t>Useful in chronic disease </a:t>
            </a:r>
          </a:p>
          <a:p>
            <a:r>
              <a:rPr lang="en-US" sz="2100" dirty="0" smtClean="0"/>
              <a:t> inexpensive, </a:t>
            </a:r>
          </a:p>
          <a:p>
            <a:r>
              <a:rPr lang="en-US" sz="2100" dirty="0" smtClean="0"/>
              <a:t>easy, </a:t>
            </a:r>
          </a:p>
          <a:p>
            <a:r>
              <a:rPr lang="en-US" sz="2100" dirty="0" smtClean="0"/>
              <a:t>no electrical power required</a:t>
            </a:r>
          </a:p>
          <a:p>
            <a:endParaRPr lang="en-US" dirty="0" smtClean="0"/>
          </a:p>
          <a:p>
            <a:pPr marL="0" indent="0">
              <a:buNone/>
            </a:pPr>
            <a:r>
              <a:rPr lang="en-US" dirty="0" smtClean="0"/>
              <a:t>     </a:t>
            </a:r>
            <a:r>
              <a:rPr lang="en-US" sz="2600" u="sng" dirty="0" smtClean="0">
                <a:effectLst>
                  <a:outerShdw blurRad="38100" dist="38100" dir="2700000" algn="tl">
                    <a:srgbClr val="000000">
                      <a:alpha val="43137"/>
                    </a:srgbClr>
                  </a:outerShdw>
                </a:effectLst>
              </a:rPr>
              <a:t>Disadvantages:</a:t>
            </a:r>
            <a:endParaRPr lang="en-US" sz="2100" u="sng" dirty="0" smtClean="0">
              <a:effectLst>
                <a:outerShdw blurRad="38100" dist="38100" dir="2700000" algn="tl">
                  <a:srgbClr val="000000">
                    <a:alpha val="43137"/>
                  </a:srgbClr>
                </a:outerShdw>
              </a:effectLst>
            </a:endParaRPr>
          </a:p>
          <a:p>
            <a:r>
              <a:rPr lang="en-US" sz="2100" dirty="0" smtClean="0"/>
              <a:t>Not sensitive to acute changes (&lt;24 hours)</a:t>
            </a:r>
          </a:p>
          <a:p>
            <a:r>
              <a:rPr lang="en-US" sz="2100" dirty="0" smtClean="0"/>
              <a:t> Not specific for acute phase response</a:t>
            </a:r>
          </a:p>
          <a:p>
            <a:r>
              <a:rPr lang="en-US" sz="2100" dirty="0" smtClean="0"/>
              <a:t> Slow to change with alteration in disease activity</a:t>
            </a:r>
          </a:p>
          <a:p>
            <a:r>
              <a:rPr lang="en-US" sz="2100" dirty="0" smtClean="0"/>
              <a:t> insensitive to small changes in activity</a:t>
            </a:r>
          </a:p>
          <a:p>
            <a:r>
              <a:rPr lang="en-US" sz="2100" dirty="0" smtClean="0"/>
              <a:t> Fresh samples (&lt;2 hours) required for ESR</a:t>
            </a:r>
          </a:p>
          <a:p>
            <a:pPr marL="0" indent="0">
              <a:buNone/>
            </a:pPr>
            <a:endParaRPr lang="en-US" dirty="0"/>
          </a:p>
        </p:txBody>
      </p:sp>
    </p:spTree>
    <p:extLst>
      <p:ext uri="{BB962C8B-B14F-4D97-AF65-F5344CB8AC3E}">
        <p14:creationId xmlns:p14="http://schemas.microsoft.com/office/powerpoint/2010/main" val="617462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T</a:t>
            </a:r>
            <a:r>
              <a:rPr lang="en-US" dirty="0" smtClean="0">
                <a:solidFill>
                  <a:schemeClr val="accent1"/>
                </a:solidFill>
                <a:latin typeface="Tahoma" panose="020B0604030504040204" pitchFamily="34" charset="0"/>
                <a:ea typeface="Tahoma" panose="020B0604030504040204" pitchFamily="34" charset="0"/>
                <a:cs typeface="Tahoma" panose="020B0604030504040204" pitchFamily="34" charset="0"/>
              </a:rPr>
              <a:t>reatment</a:t>
            </a:r>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a:bodyPr>
          <a:lstStyle/>
          <a:p>
            <a:pPr marL="0" indent="0">
              <a:buNone/>
            </a:pPr>
            <a:r>
              <a:rPr lang="en-US" sz="2400" dirty="0" smtClean="0"/>
              <a:t>    The </a:t>
            </a:r>
            <a:r>
              <a:rPr lang="en-US" sz="2400" dirty="0" err="1" smtClean="0"/>
              <a:t>anaemia</a:t>
            </a:r>
            <a:r>
              <a:rPr lang="en-US" sz="2400" dirty="0" smtClean="0"/>
              <a:t> is corrected by successful treatment of the underlying disease and does not respond to iron therapy. Erythropoietin injections improve the </a:t>
            </a:r>
            <a:r>
              <a:rPr lang="en-US" sz="2400" dirty="0" err="1" smtClean="0"/>
              <a:t>anaemia</a:t>
            </a:r>
            <a:r>
              <a:rPr lang="en-US" sz="2400" dirty="0" smtClean="0"/>
              <a:t> in some cases. In many conditions this </a:t>
            </a:r>
            <a:r>
              <a:rPr lang="en-US" sz="2400" dirty="0" err="1" smtClean="0"/>
              <a:t>anaemia</a:t>
            </a:r>
            <a:r>
              <a:rPr lang="en-US" sz="2400" dirty="0" smtClean="0"/>
              <a:t> is complicated by </a:t>
            </a:r>
            <a:r>
              <a:rPr lang="en-US" sz="2400" dirty="0" err="1" smtClean="0"/>
              <a:t>anaemia</a:t>
            </a:r>
            <a:r>
              <a:rPr lang="en-US" sz="2400" dirty="0" smtClean="0"/>
              <a:t> resulting from other causes (e.g. iron, vitamin B12 or folate deficiency, renal failure, bone marrow failure, </a:t>
            </a:r>
            <a:r>
              <a:rPr lang="en-US" sz="2400" dirty="0" err="1" smtClean="0"/>
              <a:t>hypersplenism</a:t>
            </a:r>
            <a:r>
              <a:rPr lang="en-US" sz="2400" dirty="0" smtClean="0"/>
              <a:t>, endocrine abnormality, </a:t>
            </a:r>
            <a:r>
              <a:rPr lang="en-US" sz="2400" dirty="0" err="1" smtClean="0"/>
              <a:t>leucoerythroblastic</a:t>
            </a:r>
            <a:r>
              <a:rPr lang="en-US" sz="2400" dirty="0" smtClean="0"/>
              <a:t> </a:t>
            </a:r>
            <a:r>
              <a:rPr lang="en-US" sz="2400" dirty="0" err="1" smtClean="0"/>
              <a:t>anaemia</a:t>
            </a:r>
            <a:r>
              <a:rPr lang="en-US" sz="2400" dirty="0" smtClean="0"/>
              <a:t>) </a:t>
            </a:r>
            <a:endParaRPr lang="en-US" sz="2400" dirty="0"/>
          </a:p>
        </p:txBody>
      </p:sp>
    </p:spTree>
    <p:extLst>
      <p:ext uri="{BB962C8B-B14F-4D97-AF65-F5344CB8AC3E}">
        <p14:creationId xmlns:p14="http://schemas.microsoft.com/office/powerpoint/2010/main" val="1198384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sz="4000" dirty="0" smtClean="0">
                <a:solidFill>
                  <a:srgbClr val="FF0000"/>
                </a:solidFill>
                <a:latin typeface="Trebuchet MS" panose="020B0603020202020204" pitchFamily="34" charset="0"/>
                <a:ea typeface="Tahoma" panose="020B0604030504040204" pitchFamily="34" charset="0"/>
                <a:cs typeface="Tahoma" panose="020B0604030504040204" pitchFamily="34" charset="0"/>
              </a:rPr>
              <a:t>Anaemia of chronic disorders (ACD)</a:t>
            </a:r>
            <a:endParaRPr lang="en-US" sz="4000" dirty="0">
              <a:solidFill>
                <a:srgbClr val="FF0000"/>
              </a:solidFill>
              <a:latin typeface="Trebuchet MS" panose="020B060302020202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   </a:t>
            </a:r>
            <a:r>
              <a:rPr lang="en-US" sz="2000" dirty="0" smtClean="0">
                <a:ea typeface="Tahoma" panose="020B0604030504040204" pitchFamily="34" charset="0"/>
                <a:cs typeface="Tahoma" panose="020B0604030504040204" pitchFamily="34" charset="0"/>
              </a:rPr>
              <a:t>Many of the </a:t>
            </a:r>
            <a:r>
              <a:rPr lang="en-US" sz="2000" dirty="0" err="1" smtClean="0">
                <a:ea typeface="Tahoma" panose="020B0604030504040204" pitchFamily="34" charset="0"/>
                <a:cs typeface="Tahoma" panose="020B0604030504040204" pitchFamily="34" charset="0"/>
              </a:rPr>
              <a:t>anaemias</a:t>
            </a:r>
            <a:r>
              <a:rPr lang="en-US" sz="2000" dirty="0" smtClean="0">
                <a:ea typeface="Tahoma" panose="020B0604030504040204" pitchFamily="34" charset="0"/>
                <a:cs typeface="Tahoma" panose="020B0604030504040204" pitchFamily="34" charset="0"/>
              </a:rPr>
              <a:t> seen in clinical practice occur in patients with systemic disorders and are the result of a number of contributing factors. The </a:t>
            </a:r>
            <a:r>
              <a:rPr lang="en-US" sz="2000" dirty="0" err="1" smtClean="0">
                <a:ea typeface="Tahoma" panose="020B0604030504040204" pitchFamily="34" charset="0"/>
                <a:cs typeface="Tahoma" panose="020B0604030504040204" pitchFamily="34" charset="0"/>
              </a:rPr>
              <a:t>anaemia</a:t>
            </a:r>
            <a:r>
              <a:rPr lang="en-US" sz="2000" dirty="0" smtClean="0">
                <a:ea typeface="Tahoma" panose="020B0604030504040204" pitchFamily="34" charset="0"/>
                <a:cs typeface="Tahoma" panose="020B0604030504040204" pitchFamily="34" charset="0"/>
              </a:rPr>
              <a:t> of chronic disorders (ACD)  is of central importance and occurs in patients with a variety of chronic inflammatory and malignant diseases .</a:t>
            </a:r>
          </a:p>
          <a:p>
            <a:pPr marL="0" indent="0">
              <a:buNone/>
            </a:pPr>
            <a:r>
              <a:rPr lang="en-US" sz="2000" dirty="0" smtClean="0">
                <a:ea typeface="Tahoma" panose="020B0604030504040204" pitchFamily="34" charset="0"/>
                <a:cs typeface="Tahoma" panose="020B0604030504040204" pitchFamily="34" charset="0"/>
              </a:rPr>
              <a:t> Usually, both the erythrocyte sedimentation rate (ESR) and C‐reactive protein (CRP) are raised. It may be complicated by additional </a:t>
            </a:r>
            <a:r>
              <a:rPr lang="en-US" sz="2000" dirty="0" err="1" smtClean="0">
                <a:ea typeface="Tahoma" panose="020B0604030504040204" pitchFamily="34" charset="0"/>
                <a:cs typeface="Tahoma" panose="020B0604030504040204" pitchFamily="34" charset="0"/>
              </a:rPr>
              <a:t>haematological</a:t>
            </a:r>
            <a:r>
              <a:rPr lang="en-US" sz="2000" dirty="0" smtClean="0">
                <a:ea typeface="Tahoma" panose="020B0604030504040204" pitchFamily="34" charset="0"/>
                <a:cs typeface="Tahoma" panose="020B0604030504040204" pitchFamily="34" charset="0"/>
              </a:rPr>
              <a:t> changes due to the disease. </a:t>
            </a:r>
          </a:p>
          <a:p>
            <a:pPr marL="0" indent="0">
              <a:buNone/>
            </a:pPr>
            <a:endParaRPr lang="en-US" sz="20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7655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accent5"/>
                </a:solidFill>
                <a:latin typeface="Tahoma" panose="020B0604030504040204" pitchFamily="34" charset="0"/>
                <a:ea typeface="Tahoma" panose="020B0604030504040204" pitchFamily="34" charset="0"/>
                <a:cs typeface="Tahoma" panose="020B0604030504040204" pitchFamily="34" charset="0"/>
              </a:rPr>
              <a:t> Causes</a:t>
            </a:r>
            <a:endParaRPr lang="en-US"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fontScale="92500" lnSpcReduction="10000"/>
          </a:bodyPr>
          <a:lstStyle/>
          <a:p>
            <a:pPr marL="0" indent="0">
              <a:buNone/>
            </a:pPr>
            <a:r>
              <a:rPr lang="en-US" dirty="0" smtClean="0">
                <a:ea typeface="Tahoma" panose="020B0604030504040204" pitchFamily="34" charset="0"/>
                <a:cs typeface="Tahoma" panose="020B0604030504040204" pitchFamily="34" charset="0"/>
              </a:rPr>
              <a:t>     Causes of </a:t>
            </a:r>
            <a:r>
              <a:rPr lang="en-US" dirty="0" err="1" smtClean="0">
                <a:ea typeface="Tahoma" panose="020B0604030504040204" pitchFamily="34" charset="0"/>
                <a:cs typeface="Tahoma" panose="020B0604030504040204" pitchFamily="34" charset="0"/>
              </a:rPr>
              <a:t>anaemia</a:t>
            </a:r>
            <a:r>
              <a:rPr lang="en-US" dirty="0" smtClean="0">
                <a:ea typeface="Tahoma" panose="020B0604030504040204" pitchFamily="34" charset="0"/>
                <a:cs typeface="Tahoma" panose="020B0604030504040204" pitchFamily="34" charset="0"/>
              </a:rPr>
              <a:t> of chronic disorders:</a:t>
            </a:r>
          </a:p>
          <a:p>
            <a:pPr marL="0" indent="0">
              <a:buNone/>
            </a:pPr>
            <a:endParaRPr lang="en-US" dirty="0" smtClean="0">
              <a:ea typeface="Tahoma" panose="020B0604030504040204" pitchFamily="34" charset="0"/>
              <a:cs typeface="Tahoma" panose="020B0604030504040204" pitchFamily="34" charset="0"/>
            </a:endParaRPr>
          </a:p>
          <a:p>
            <a:r>
              <a:rPr lang="en-US" dirty="0" smtClean="0">
                <a:solidFill>
                  <a:srgbClr val="7030A0"/>
                </a:solidFill>
                <a:ea typeface="Tahoma" panose="020B0604030504040204" pitchFamily="34" charset="0"/>
                <a:cs typeface="Tahoma" panose="020B0604030504040204" pitchFamily="34" charset="0"/>
              </a:rPr>
              <a:t>Chronic inflammatory diseases</a:t>
            </a:r>
          </a:p>
          <a:p>
            <a:endParaRPr lang="en-US" dirty="0" smtClean="0">
              <a:solidFill>
                <a:srgbClr val="7030A0"/>
              </a:solidFill>
              <a:ea typeface="Tahoma" panose="020B0604030504040204" pitchFamily="34" charset="0"/>
              <a:cs typeface="Tahoma" panose="020B0604030504040204" pitchFamily="34" charset="0"/>
            </a:endParaRPr>
          </a:p>
          <a:p>
            <a:pPr>
              <a:buFont typeface="Wingdings" panose="05000000000000000000" pitchFamily="2" charset="2"/>
              <a:buChar char="Ø"/>
            </a:pPr>
            <a:r>
              <a:rPr lang="en-US" sz="2400" dirty="0" smtClean="0">
                <a:ea typeface="Tahoma" panose="020B0604030504040204" pitchFamily="34" charset="0"/>
                <a:cs typeface="Tahoma" panose="020B0604030504040204" pitchFamily="34" charset="0"/>
              </a:rPr>
              <a:t>Infectious (e.g. pulmonary abscess, tuberculosis, osteomyelitis, pneumonia, bacterial endocarditis)</a:t>
            </a:r>
          </a:p>
          <a:p>
            <a:pPr>
              <a:buFont typeface="Wingdings" panose="05000000000000000000" pitchFamily="2" charset="2"/>
              <a:buChar char="Ø"/>
            </a:pPr>
            <a:r>
              <a:rPr lang="en-US" sz="2400" dirty="0" smtClean="0">
                <a:ea typeface="Tahoma" panose="020B0604030504040204" pitchFamily="34" charset="0"/>
                <a:cs typeface="Tahoma" panose="020B0604030504040204" pitchFamily="34" charset="0"/>
              </a:rPr>
              <a:t>Non‐infectious (e.g. rheumatoid arthritis, systemic lupus </a:t>
            </a:r>
            <a:r>
              <a:rPr lang="en-US" sz="2400" dirty="0" err="1" smtClean="0">
                <a:ea typeface="Tahoma" panose="020B0604030504040204" pitchFamily="34" charset="0"/>
                <a:cs typeface="Tahoma" panose="020B0604030504040204" pitchFamily="34" charset="0"/>
              </a:rPr>
              <a:t>erythematosus</a:t>
            </a:r>
            <a:r>
              <a:rPr lang="en-US" sz="2400" dirty="0" smtClean="0">
                <a:ea typeface="Tahoma" panose="020B0604030504040204" pitchFamily="34" charset="0"/>
                <a:cs typeface="Tahoma" panose="020B0604030504040204" pitchFamily="34" charset="0"/>
              </a:rPr>
              <a:t> and other connective tissue diseases, </a:t>
            </a:r>
            <a:r>
              <a:rPr lang="en-US" sz="2400" dirty="0" err="1" smtClean="0">
                <a:ea typeface="Tahoma" panose="020B0604030504040204" pitchFamily="34" charset="0"/>
                <a:cs typeface="Tahoma" panose="020B0604030504040204" pitchFamily="34" charset="0"/>
              </a:rPr>
              <a:t>sarcoid</a:t>
            </a:r>
            <a:r>
              <a:rPr lang="en-US" sz="2400" dirty="0" smtClean="0">
                <a:ea typeface="Tahoma" panose="020B0604030504040204" pitchFamily="34" charset="0"/>
                <a:cs typeface="Tahoma" panose="020B0604030504040204" pitchFamily="34" charset="0"/>
              </a:rPr>
              <a:t>, </a:t>
            </a:r>
            <a:r>
              <a:rPr lang="en-US" sz="2400" dirty="0" err="1" smtClean="0">
                <a:ea typeface="Tahoma" panose="020B0604030504040204" pitchFamily="34" charset="0"/>
                <a:cs typeface="Tahoma" panose="020B0604030504040204" pitchFamily="34" charset="0"/>
              </a:rPr>
              <a:t>Crohn’s</a:t>
            </a:r>
            <a:r>
              <a:rPr lang="en-US" sz="2400" dirty="0" smtClean="0">
                <a:ea typeface="Tahoma" panose="020B0604030504040204" pitchFamily="34" charset="0"/>
                <a:cs typeface="Tahoma" panose="020B0604030504040204" pitchFamily="34" charset="0"/>
              </a:rPr>
              <a:t> disease, cirrhosis)</a:t>
            </a:r>
          </a:p>
          <a:p>
            <a:pPr marL="0" indent="0">
              <a:buNone/>
            </a:pPr>
            <a:endParaRPr lang="en-US" sz="2400" dirty="0" smtClean="0">
              <a:ea typeface="Tahoma" panose="020B0604030504040204" pitchFamily="34" charset="0"/>
              <a:cs typeface="Tahoma" panose="020B0604030504040204" pitchFamily="34" charset="0"/>
            </a:endParaRPr>
          </a:p>
          <a:p>
            <a:r>
              <a:rPr lang="en-US" dirty="0" smtClean="0">
                <a:solidFill>
                  <a:srgbClr val="7030A0"/>
                </a:solidFill>
                <a:ea typeface="Tahoma" panose="020B0604030504040204" pitchFamily="34" charset="0"/>
                <a:cs typeface="Tahoma" panose="020B0604030504040204" pitchFamily="34" charset="0"/>
              </a:rPr>
              <a:t>Malignant disease</a:t>
            </a:r>
          </a:p>
          <a:p>
            <a:pPr marL="0" indent="0">
              <a:buNone/>
            </a:pPr>
            <a:r>
              <a:rPr lang="en-US" dirty="0" smtClean="0">
                <a:ea typeface="Tahoma" panose="020B0604030504040204" pitchFamily="34" charset="0"/>
                <a:cs typeface="Tahoma" panose="020B0604030504040204" pitchFamily="34" charset="0"/>
              </a:rPr>
              <a:t>  </a:t>
            </a:r>
            <a:r>
              <a:rPr lang="en-US" sz="2400" dirty="0" smtClean="0">
                <a:ea typeface="Tahoma" panose="020B0604030504040204" pitchFamily="34" charset="0"/>
                <a:cs typeface="Tahoma" panose="020B0604030504040204" pitchFamily="34" charset="0"/>
              </a:rPr>
              <a:t>(e.g. carcinoma, lymphoma, sarcoma, myeloma)</a:t>
            </a:r>
          </a:p>
          <a:p>
            <a:endParaRPr lang="en-US" dirty="0"/>
          </a:p>
        </p:txBody>
      </p:sp>
    </p:spTree>
    <p:extLst>
      <p:ext uri="{BB962C8B-B14F-4D97-AF65-F5344CB8AC3E}">
        <p14:creationId xmlns:p14="http://schemas.microsoft.com/office/powerpoint/2010/main" val="253949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accent5"/>
                </a:solidFill>
                <a:latin typeface="Tahoma" panose="020B0604030504040204" pitchFamily="34" charset="0"/>
                <a:ea typeface="Tahoma" panose="020B0604030504040204" pitchFamily="34" charset="0"/>
                <a:cs typeface="Tahoma" panose="020B0604030504040204" pitchFamily="34" charset="0"/>
              </a:rPr>
              <a:t>Pathogenesis </a:t>
            </a:r>
            <a:endParaRPr lang="en-US"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a:off x="838200" y="1573619"/>
            <a:ext cx="10515600" cy="4603344"/>
          </a:xfrm>
        </p:spPr>
        <p:txBody>
          <a:bodyPr>
            <a:normAutofit fontScale="92500" lnSpcReduction="10000"/>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ea typeface="Tahoma" panose="020B0604030504040204" pitchFamily="34" charset="0"/>
                <a:cs typeface="Tahoma" panose="020B0604030504040204" pitchFamily="34" charset="0"/>
              </a:rPr>
              <a:t>The pathogenesis of this </a:t>
            </a:r>
            <a:r>
              <a:rPr lang="en-US" sz="2400" dirty="0" err="1" smtClean="0">
                <a:ea typeface="Tahoma" panose="020B0604030504040204" pitchFamily="34" charset="0"/>
                <a:cs typeface="Tahoma" panose="020B0604030504040204" pitchFamily="34" charset="0"/>
              </a:rPr>
              <a:t>anaemia</a:t>
            </a:r>
            <a:r>
              <a:rPr lang="en-US" sz="2400" dirty="0" smtClean="0">
                <a:ea typeface="Tahoma" panose="020B0604030504040204" pitchFamily="34" charset="0"/>
                <a:cs typeface="Tahoma" panose="020B0604030504040204" pitchFamily="34" charset="0"/>
              </a:rPr>
              <a:t> appears to be related to :</a:t>
            </a:r>
          </a:p>
          <a:p>
            <a:pPr>
              <a:buFont typeface="Wingdings" panose="05000000000000000000" pitchFamily="2" charset="2"/>
              <a:buChar char="§"/>
            </a:pPr>
            <a:r>
              <a:rPr lang="en-US" sz="2400" dirty="0" smtClean="0">
                <a:ea typeface="Tahoma" panose="020B0604030504040204" pitchFamily="34" charset="0"/>
                <a:cs typeface="Tahoma" panose="020B0604030504040204" pitchFamily="34" charset="0"/>
              </a:rPr>
              <a:t>decreased release of iron from macrophages to plasma because of raised serum </a:t>
            </a:r>
            <a:r>
              <a:rPr lang="en-US" sz="2400" dirty="0" err="1" smtClean="0">
                <a:ea typeface="Tahoma" panose="020B0604030504040204" pitchFamily="34" charset="0"/>
                <a:cs typeface="Tahoma" panose="020B0604030504040204" pitchFamily="34" charset="0"/>
              </a:rPr>
              <a:t>hepcidin</a:t>
            </a:r>
            <a:r>
              <a:rPr lang="en-US" sz="2400" dirty="0" smtClean="0">
                <a:ea typeface="Tahoma" panose="020B0604030504040204" pitchFamily="34" charset="0"/>
                <a:cs typeface="Tahoma" panose="020B0604030504040204" pitchFamily="34" charset="0"/>
              </a:rPr>
              <a:t> levels</a:t>
            </a:r>
            <a:r>
              <a:rPr lang="en-US" sz="2400" dirty="0">
                <a:ea typeface="Tahoma" panose="020B0604030504040204" pitchFamily="34" charset="0"/>
                <a:cs typeface="Tahoma" panose="020B0604030504040204" pitchFamily="34" charset="0"/>
              </a:rPr>
              <a:t>. </a:t>
            </a:r>
            <a:r>
              <a:rPr lang="en-US" sz="2400" dirty="0" err="1">
                <a:ea typeface="Tahoma" panose="020B0604030504040204" pitchFamily="34" charset="0"/>
                <a:cs typeface="Tahoma" panose="020B0604030504040204" pitchFamily="34" charset="0"/>
              </a:rPr>
              <a:t>Hepcidin</a:t>
            </a:r>
            <a:r>
              <a:rPr lang="en-US" sz="2400" dirty="0">
                <a:ea typeface="Tahoma" panose="020B0604030504040204" pitchFamily="34" charset="0"/>
                <a:cs typeface="Tahoma" panose="020B0604030504040204" pitchFamily="34" charset="0"/>
              </a:rPr>
              <a:t> is a polypeptide produced by liver cells. It is the major hormonal regulator of iron </a:t>
            </a:r>
            <a:r>
              <a:rPr lang="en-US" sz="2400" dirty="0" smtClean="0">
                <a:ea typeface="Tahoma" panose="020B0604030504040204" pitchFamily="34" charset="0"/>
                <a:cs typeface="Tahoma" panose="020B0604030504040204" pitchFamily="34" charset="0"/>
              </a:rPr>
              <a:t>homeostasis. </a:t>
            </a:r>
            <a:r>
              <a:rPr lang="en-US" sz="2400" dirty="0">
                <a:ea typeface="Tahoma" panose="020B0604030504040204" pitchFamily="34" charset="0"/>
                <a:cs typeface="Tahoma" panose="020B0604030504040204" pitchFamily="34" charset="0"/>
              </a:rPr>
              <a:t>It inhibits iron release from macrophages and from intestinal epithelial cells by its interaction with the </a:t>
            </a:r>
            <a:r>
              <a:rPr lang="en-US" sz="2400" dirty="0" err="1">
                <a:ea typeface="Tahoma" panose="020B0604030504040204" pitchFamily="34" charset="0"/>
                <a:cs typeface="Tahoma" panose="020B0604030504040204" pitchFamily="34" charset="0"/>
              </a:rPr>
              <a:t>transmembrane</a:t>
            </a:r>
            <a:r>
              <a:rPr lang="en-US" sz="2400" dirty="0">
                <a:ea typeface="Tahoma" panose="020B0604030504040204" pitchFamily="34" charset="0"/>
                <a:cs typeface="Tahoma" panose="020B0604030504040204" pitchFamily="34" charset="0"/>
              </a:rPr>
              <a:t> iron exporter, </a:t>
            </a:r>
            <a:r>
              <a:rPr lang="en-US" sz="2400" dirty="0" err="1">
                <a:ea typeface="Tahoma" panose="020B0604030504040204" pitchFamily="34" charset="0"/>
                <a:cs typeface="Tahoma" panose="020B0604030504040204" pitchFamily="34" charset="0"/>
              </a:rPr>
              <a:t>ferroportin</a:t>
            </a:r>
            <a:r>
              <a:rPr lang="en-US" sz="2400" dirty="0">
                <a:ea typeface="Tahoma" panose="020B0604030504040204" pitchFamily="34" charset="0"/>
                <a:cs typeface="Tahoma" panose="020B0604030504040204" pitchFamily="34" charset="0"/>
              </a:rPr>
              <a:t>. It accelerates degradation of </a:t>
            </a:r>
            <a:r>
              <a:rPr lang="en-US" sz="2400" dirty="0" err="1">
                <a:ea typeface="Tahoma" panose="020B0604030504040204" pitchFamily="34" charset="0"/>
                <a:cs typeface="Tahoma" panose="020B0604030504040204" pitchFamily="34" charset="0"/>
              </a:rPr>
              <a:t>ferroportin</a:t>
            </a:r>
            <a:r>
              <a:rPr lang="en-US" sz="2400" dirty="0">
                <a:ea typeface="Tahoma" panose="020B0604030504040204" pitchFamily="34" charset="0"/>
                <a:cs typeface="Tahoma" panose="020B0604030504040204" pitchFamily="34" charset="0"/>
              </a:rPr>
              <a:t> mRNA. Raised </a:t>
            </a:r>
            <a:r>
              <a:rPr lang="en-US" sz="2400" dirty="0" err="1">
                <a:ea typeface="Tahoma" panose="020B0604030504040204" pitchFamily="34" charset="0"/>
                <a:cs typeface="Tahoma" panose="020B0604030504040204" pitchFamily="34" charset="0"/>
              </a:rPr>
              <a:t>hepcidin</a:t>
            </a:r>
            <a:r>
              <a:rPr lang="en-US" sz="2400" dirty="0">
                <a:ea typeface="Tahoma" panose="020B0604030504040204" pitchFamily="34" charset="0"/>
                <a:cs typeface="Tahoma" panose="020B0604030504040204" pitchFamily="34" charset="0"/>
              </a:rPr>
              <a:t> levels therefore profoundly affect iron metabolism by reducing its absorption and release from </a:t>
            </a:r>
            <a:r>
              <a:rPr lang="en-US" sz="2400" dirty="0" smtClean="0">
                <a:ea typeface="Tahoma" panose="020B0604030504040204" pitchFamily="34" charset="0"/>
                <a:cs typeface="Tahoma" panose="020B0604030504040204" pitchFamily="34" charset="0"/>
              </a:rPr>
              <a:t>macrophages. ( When iron stores are adequate or high, increased </a:t>
            </a:r>
            <a:r>
              <a:rPr lang="en-US" sz="2400" dirty="0" err="1" smtClean="0">
                <a:ea typeface="Tahoma" panose="020B0604030504040204" pitchFamily="34" charset="0"/>
                <a:cs typeface="Tahoma" panose="020B0604030504040204" pitchFamily="34" charset="0"/>
              </a:rPr>
              <a:t>hepcidin</a:t>
            </a:r>
            <a:r>
              <a:rPr lang="en-US" sz="2400" dirty="0" smtClean="0">
                <a:ea typeface="Tahoma" panose="020B0604030504040204" pitchFamily="34" charset="0"/>
                <a:cs typeface="Tahoma" panose="020B0604030504040204" pitchFamily="34" charset="0"/>
              </a:rPr>
              <a:t> expression inhibits intestinal iron absorption, release of recycled iron from macrophages and its transport across the placenta </a:t>
            </a:r>
            <a:r>
              <a:rPr lang="en-US" sz="2400" dirty="0">
                <a:ea typeface="Tahoma" panose="020B0604030504040204" pitchFamily="34" charset="0"/>
                <a:cs typeface="Tahoma" panose="020B0604030504040204" pitchFamily="34" charset="0"/>
              </a:rPr>
              <a:t>). </a:t>
            </a:r>
            <a:r>
              <a:rPr lang="en-US" sz="2400" dirty="0" err="1">
                <a:ea typeface="Tahoma" panose="020B0604030504040204" pitchFamily="34" charset="0"/>
                <a:cs typeface="Tahoma" panose="020B0604030504040204" pitchFamily="34" charset="0"/>
              </a:rPr>
              <a:t>Hepcidin</a:t>
            </a:r>
            <a:r>
              <a:rPr lang="en-US" sz="2400" dirty="0">
                <a:ea typeface="Tahoma" panose="020B0604030504040204" pitchFamily="34" charset="0"/>
                <a:cs typeface="Tahoma" panose="020B0604030504040204" pitchFamily="34" charset="0"/>
              </a:rPr>
              <a:t> </a:t>
            </a:r>
            <a:r>
              <a:rPr lang="en-US" sz="2400" dirty="0" smtClean="0">
                <a:ea typeface="Tahoma" panose="020B0604030504040204" pitchFamily="34" charset="0"/>
                <a:cs typeface="Tahoma" panose="020B0604030504040204" pitchFamily="34" charset="0"/>
              </a:rPr>
              <a:t>synthesis </a:t>
            </a:r>
            <a:r>
              <a:rPr lang="en-US" sz="2400" dirty="0">
                <a:ea typeface="Tahoma" panose="020B0604030504040204" pitchFamily="34" charset="0"/>
                <a:cs typeface="Tahoma" panose="020B0604030504040204" pitchFamily="34" charset="0"/>
              </a:rPr>
              <a:t>is increased by transferrin saturation and inflammation but reduced by increased erythropoiesis, erythropoietin, hypoxia and </a:t>
            </a:r>
            <a:r>
              <a:rPr lang="en-US" sz="2400" dirty="0" err="1">
                <a:ea typeface="Tahoma" panose="020B0604030504040204" pitchFamily="34" charset="0"/>
                <a:cs typeface="Tahoma" panose="020B0604030504040204" pitchFamily="34" charset="0"/>
              </a:rPr>
              <a:t>matriptase</a:t>
            </a:r>
            <a:endParaRPr lang="en-US" sz="2400" dirty="0" smtClean="0">
              <a:ea typeface="Tahoma" panose="020B0604030504040204" pitchFamily="34" charset="0"/>
              <a:cs typeface="Tahoma" panose="020B0604030504040204" pitchFamily="34" charset="0"/>
            </a:endParaRPr>
          </a:p>
          <a:p>
            <a:pPr>
              <a:buFont typeface="Wingdings" panose="05000000000000000000" pitchFamily="2" charset="2"/>
              <a:buChar char="§"/>
            </a:pPr>
            <a:r>
              <a:rPr lang="en-US" sz="2400" dirty="0" smtClean="0">
                <a:ea typeface="Tahoma" panose="020B0604030504040204" pitchFamily="34" charset="0"/>
                <a:cs typeface="Tahoma" panose="020B0604030504040204" pitchFamily="34" charset="0"/>
              </a:rPr>
              <a:t>reduced red cell lifespan. </a:t>
            </a:r>
          </a:p>
          <a:p>
            <a:pPr>
              <a:buFont typeface="Wingdings" panose="05000000000000000000" pitchFamily="2" charset="2"/>
              <a:buChar char="§"/>
            </a:pPr>
            <a:r>
              <a:rPr lang="en-US" sz="2400" dirty="0" smtClean="0">
                <a:ea typeface="Tahoma" panose="020B0604030504040204" pitchFamily="34" charset="0"/>
                <a:cs typeface="Tahoma" panose="020B0604030504040204" pitchFamily="34" charset="0"/>
              </a:rPr>
              <a:t>an inadequate erythropoietin response to </a:t>
            </a:r>
            <a:r>
              <a:rPr lang="en-US" sz="2400" dirty="0" err="1" smtClean="0">
                <a:ea typeface="Tahoma" panose="020B0604030504040204" pitchFamily="34" charset="0"/>
                <a:cs typeface="Tahoma" panose="020B0604030504040204" pitchFamily="34" charset="0"/>
              </a:rPr>
              <a:t>anaemia</a:t>
            </a:r>
            <a:r>
              <a:rPr lang="en-US" sz="2400" dirty="0" smtClean="0">
                <a:ea typeface="Tahoma" panose="020B0604030504040204" pitchFamily="34" charset="0"/>
                <a:cs typeface="Tahoma" panose="020B0604030504040204" pitchFamily="34" charset="0"/>
              </a:rPr>
              <a:t> caused by the effects of cytokines such as IL‐1 and </a:t>
            </a:r>
            <a:r>
              <a:rPr lang="en-US" sz="2400" dirty="0" err="1" smtClean="0">
                <a:ea typeface="Tahoma" panose="020B0604030504040204" pitchFamily="34" charset="0"/>
                <a:cs typeface="Tahoma" panose="020B0604030504040204" pitchFamily="34" charset="0"/>
              </a:rPr>
              <a:t>tumour</a:t>
            </a:r>
            <a:r>
              <a:rPr lang="en-US" sz="2400" dirty="0" smtClean="0">
                <a:ea typeface="Tahoma" panose="020B0604030504040204" pitchFamily="34" charset="0"/>
                <a:cs typeface="Tahoma" panose="020B0604030504040204" pitchFamily="34" charset="0"/>
              </a:rPr>
              <a:t> necrosis factor (TNF) on erythropoiesis. </a:t>
            </a:r>
            <a:endParaRPr lang="en-US" sz="24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9033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2615609" y="1109699"/>
            <a:ext cx="6542568" cy="4351338"/>
          </a:xfrm>
          <a:prstGeom prst="rect">
            <a:avLst/>
          </a:prstGeom>
        </p:spPr>
      </p:pic>
    </p:spTree>
    <p:extLst>
      <p:ext uri="{BB962C8B-B14F-4D97-AF65-F5344CB8AC3E}">
        <p14:creationId xmlns:p14="http://schemas.microsoft.com/office/powerpoint/2010/main" val="2550237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accent5"/>
                </a:solidFill>
                <a:latin typeface="Tahoma" panose="020B0604030504040204" pitchFamily="34" charset="0"/>
                <a:ea typeface="Tahoma" panose="020B0604030504040204" pitchFamily="34" charset="0"/>
                <a:cs typeface="Tahoma" panose="020B0604030504040204" pitchFamily="34" charset="0"/>
              </a:rPr>
              <a:t>Lab. Findings </a:t>
            </a:r>
            <a:endParaRPr lang="en-US"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a:off x="838200" y="1566530"/>
            <a:ext cx="10515600" cy="4610433"/>
          </a:xfrm>
        </p:spPr>
        <p:txBody>
          <a:bodyPr>
            <a:normAutofit fontScale="70000" lnSpcReduction="20000"/>
          </a:bodyPr>
          <a:lstStyle/>
          <a:p>
            <a:pPr marL="0" indent="0">
              <a:buNone/>
            </a:pPr>
            <a:r>
              <a:rPr lang="en-US" dirty="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  The characteristic features are:</a:t>
            </a: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1.  Normochromic, normocytic or mildly hypochromic (MCV rarely &lt;75 </a:t>
            </a:r>
            <a:r>
              <a:rPr lang="en-US" dirty="0" err="1" smtClean="0">
                <a:latin typeface="Tahoma" panose="020B0604030504040204" pitchFamily="34" charset="0"/>
                <a:ea typeface="Tahoma" panose="020B0604030504040204" pitchFamily="34" charset="0"/>
                <a:cs typeface="Tahoma" panose="020B0604030504040204" pitchFamily="34" charset="0"/>
              </a:rPr>
              <a:t>fL</a:t>
            </a:r>
            <a:r>
              <a:rPr lang="en-US" dirty="0" smtClean="0">
                <a:latin typeface="Tahoma" panose="020B0604030504040204" pitchFamily="34" charset="0"/>
                <a:ea typeface="Tahoma" panose="020B0604030504040204" pitchFamily="34" charset="0"/>
                <a:cs typeface="Tahoma" panose="020B0604030504040204" pitchFamily="34" charset="0"/>
              </a:rPr>
              <a:t>) indices and red cell morphology.</a:t>
            </a:r>
          </a:p>
          <a:p>
            <a:pPr marL="0" indent="0">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2.  Mild and non‐progressive </a:t>
            </a:r>
            <a:r>
              <a:rPr lang="en-US" dirty="0" err="1" smtClean="0">
                <a:latin typeface="Tahoma" panose="020B0604030504040204" pitchFamily="34" charset="0"/>
                <a:ea typeface="Tahoma" panose="020B0604030504040204" pitchFamily="34" charset="0"/>
                <a:cs typeface="Tahoma" panose="020B0604030504040204" pitchFamily="34" charset="0"/>
              </a:rPr>
              <a:t>anaemia</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err="1" smtClean="0">
                <a:latin typeface="Tahoma" panose="020B0604030504040204" pitchFamily="34" charset="0"/>
                <a:ea typeface="Tahoma" panose="020B0604030504040204" pitchFamily="34" charset="0"/>
                <a:cs typeface="Tahoma" panose="020B0604030504040204" pitchFamily="34" charset="0"/>
              </a:rPr>
              <a:t>haemoglobin</a:t>
            </a:r>
            <a:r>
              <a:rPr lang="en-US" dirty="0" smtClean="0">
                <a:latin typeface="Tahoma" panose="020B0604030504040204" pitchFamily="34" charset="0"/>
                <a:ea typeface="Tahoma" panose="020B0604030504040204" pitchFamily="34" charset="0"/>
                <a:cs typeface="Tahoma" panose="020B0604030504040204" pitchFamily="34" charset="0"/>
              </a:rPr>
              <a:t> rarely &lt;90 g/L) – the severity being related to the severity of the disease.</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3. Both the serum iron and TIBC are reduced.</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4. The serum ferritin is normal or raised.</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5. Bone marrow storage (</a:t>
            </a:r>
            <a:r>
              <a:rPr lang="en-US" dirty="0" err="1" smtClean="0">
                <a:latin typeface="Tahoma" panose="020B0604030504040204" pitchFamily="34" charset="0"/>
                <a:ea typeface="Tahoma" panose="020B0604030504040204" pitchFamily="34" charset="0"/>
                <a:cs typeface="Tahoma" panose="020B0604030504040204" pitchFamily="34" charset="0"/>
              </a:rPr>
              <a:t>reticuloendothelial</a:t>
            </a:r>
            <a:r>
              <a:rPr lang="en-US" dirty="0" smtClean="0">
                <a:latin typeface="Tahoma" panose="020B0604030504040204" pitchFamily="34" charset="0"/>
                <a:ea typeface="Tahoma" panose="020B0604030504040204" pitchFamily="34" charset="0"/>
                <a:cs typeface="Tahoma" panose="020B0604030504040204" pitchFamily="34" charset="0"/>
              </a:rPr>
              <a:t>) iron is normal but erythroblast iron is reduced.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3556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08074"/>
            <a:ext cx="10515600" cy="5368889"/>
          </a:xfrm>
        </p:spPr>
        <p:txBody>
          <a:bodyPr/>
          <a:lstStyle/>
          <a:p>
            <a:pPr marL="0" indent="0">
              <a:buNone/>
            </a:pPr>
            <a:r>
              <a:rPr lang="en-US" sz="3200" b="1" dirty="0" smtClean="0">
                <a:solidFill>
                  <a:srgbClr val="7030A0"/>
                </a:solidFill>
              </a:rPr>
              <a:t>     </a:t>
            </a:r>
            <a:r>
              <a:rPr lang="en-US" sz="32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Summary:</a:t>
            </a:r>
          </a:p>
          <a:p>
            <a:pPr marL="457200" indent="-457200">
              <a:buAutoNum type="arabicPeriod"/>
            </a:pPr>
            <a:r>
              <a:rPr lang="en-US" sz="2400" dirty="0" smtClean="0">
                <a:latin typeface="Tahoma" panose="020B0604030504040204" pitchFamily="34" charset="0"/>
                <a:ea typeface="Tahoma" panose="020B0604030504040204" pitchFamily="34" charset="0"/>
                <a:cs typeface="Tahoma" panose="020B0604030504040204" pitchFamily="34" charset="0"/>
              </a:rPr>
              <a:t>MCV</a:t>
            </a:r>
            <a:r>
              <a:rPr lang="en-US" sz="2400" dirty="0">
                <a:latin typeface="Tahoma" panose="020B0604030504040204" pitchFamily="34" charset="0"/>
                <a:ea typeface="Tahoma" panose="020B0604030504040204" pitchFamily="34" charset="0"/>
                <a:cs typeface="Tahoma" panose="020B0604030504040204" pitchFamily="34" charset="0"/>
              </a:rPr>
              <a:t>/ MCH :Normal or mild reduction </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457200" indent="-457200">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Serum iron : Reduced </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457200" indent="-457200">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TIBC : Reduced </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457200" indent="-457200">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Serum ferritin </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 Normal or raised </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457200" indent="-457200">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Bone marrow iron </a:t>
            </a:r>
            <a:r>
              <a:rPr lang="en-US" sz="2400" dirty="0" smtClean="0">
                <a:latin typeface="Tahoma" panose="020B0604030504040204" pitchFamily="34" charset="0"/>
                <a:ea typeface="Tahoma" panose="020B0604030504040204" pitchFamily="34" charset="0"/>
                <a:cs typeface="Tahoma" panose="020B0604030504040204" pitchFamily="34" charset="0"/>
              </a:rPr>
              <a:t>stores : present.</a:t>
            </a:r>
          </a:p>
          <a:p>
            <a:pPr marL="457200" indent="-457200">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Erythroblast iron :  Absent </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457200" indent="-457200">
              <a:buAutoNum type="arabicPeriod"/>
            </a:pPr>
            <a:r>
              <a:rPr lang="en-US" sz="2400" dirty="0" err="1">
                <a:latin typeface="Tahoma" panose="020B0604030504040204" pitchFamily="34" charset="0"/>
                <a:ea typeface="Tahoma" panose="020B0604030504040204" pitchFamily="34" charset="0"/>
                <a:cs typeface="Tahoma" panose="020B0604030504040204" pitchFamily="34" charset="0"/>
              </a:rPr>
              <a:t>Haemoglobin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electrophoresis : normal.</a:t>
            </a:r>
            <a:endParaRPr lang="en-US" sz="2400" dirty="0">
              <a:latin typeface="Tahoma" panose="020B0604030504040204" pitchFamily="34" charset="0"/>
              <a:ea typeface="Tahoma" panose="020B0604030504040204" pitchFamily="34" charset="0"/>
              <a:cs typeface="Tahoma" panose="020B0604030504040204" pitchFamily="34" charset="0"/>
            </a:endParaRPr>
          </a:p>
          <a:p>
            <a:pPr marL="457200" indent="-457200">
              <a:buAutoNum type="arabicPeriod"/>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4853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4075814" y="375684"/>
            <a:ext cx="3657600" cy="1976053"/>
          </a:xfrm>
          <a:prstGeom prst="rect">
            <a:avLst/>
          </a:prstGeom>
        </p:spPr>
      </p:pic>
      <p:sp>
        <p:nvSpPr>
          <p:cNvPr id="5" name="مستطيل 4"/>
          <p:cNvSpPr/>
          <p:nvPr/>
        </p:nvSpPr>
        <p:spPr>
          <a:xfrm>
            <a:off x="2934586" y="2430660"/>
            <a:ext cx="6096000" cy="646331"/>
          </a:xfrm>
          <a:prstGeom prst="rect">
            <a:avLst/>
          </a:prstGeom>
        </p:spPr>
        <p:txBody>
          <a:bodyPr>
            <a:spAutoFit/>
          </a:bodyPr>
          <a:lstStyle/>
          <a:p>
            <a:r>
              <a:rPr lang="en-US" dirty="0" smtClean="0"/>
              <a:t>Peripheral blood film in chronic renal failure showing red cell </a:t>
            </a:r>
            <a:r>
              <a:rPr lang="en-US" dirty="0" err="1" smtClean="0"/>
              <a:t>acanthocytosis</a:t>
            </a:r>
            <a:r>
              <a:rPr lang="en-US" dirty="0" smtClean="0"/>
              <a:t> and numerous ‘burr’ cells.</a:t>
            </a:r>
            <a:endParaRPr lang="en-US" dirty="0"/>
          </a:p>
        </p:txBody>
      </p:sp>
      <p:pic>
        <p:nvPicPr>
          <p:cNvPr id="6" name="صورة 5"/>
          <p:cNvPicPr>
            <a:picLocks noChangeAspect="1"/>
          </p:cNvPicPr>
          <p:nvPr/>
        </p:nvPicPr>
        <p:blipFill>
          <a:blip r:embed="rId3"/>
          <a:stretch>
            <a:fillRect/>
          </a:stretch>
        </p:blipFill>
        <p:spPr>
          <a:xfrm>
            <a:off x="1899572" y="3398210"/>
            <a:ext cx="3083554" cy="1847850"/>
          </a:xfrm>
          <a:prstGeom prst="rect">
            <a:avLst/>
          </a:prstGeom>
        </p:spPr>
      </p:pic>
      <p:pic>
        <p:nvPicPr>
          <p:cNvPr id="7" name="صورة 6"/>
          <p:cNvPicPr>
            <a:picLocks noChangeAspect="1"/>
          </p:cNvPicPr>
          <p:nvPr/>
        </p:nvPicPr>
        <p:blipFill>
          <a:blip r:embed="rId4"/>
          <a:stretch>
            <a:fillRect/>
          </a:stretch>
        </p:blipFill>
        <p:spPr>
          <a:xfrm>
            <a:off x="7109637" y="3398211"/>
            <a:ext cx="3296093" cy="1786214"/>
          </a:xfrm>
          <a:prstGeom prst="rect">
            <a:avLst/>
          </a:prstGeom>
        </p:spPr>
      </p:pic>
      <p:sp>
        <p:nvSpPr>
          <p:cNvPr id="8" name="مستطيل 7"/>
          <p:cNvSpPr/>
          <p:nvPr/>
        </p:nvSpPr>
        <p:spPr>
          <a:xfrm>
            <a:off x="3012558" y="5455354"/>
            <a:ext cx="6096000" cy="646331"/>
          </a:xfrm>
          <a:prstGeom prst="rect">
            <a:avLst/>
          </a:prstGeom>
        </p:spPr>
        <p:txBody>
          <a:bodyPr>
            <a:spAutoFit/>
          </a:bodyPr>
          <a:lstStyle/>
          <a:p>
            <a:r>
              <a:rPr lang="en-US" dirty="0" smtClean="0"/>
              <a:t>Liver disease: peripheral blood film showing:  </a:t>
            </a:r>
            <a:r>
              <a:rPr lang="en-US" dirty="0" err="1" smtClean="0"/>
              <a:t>macrocytosis</a:t>
            </a:r>
            <a:r>
              <a:rPr lang="en-US" dirty="0" smtClean="0"/>
              <a:t> and target cells; and  marked </a:t>
            </a:r>
            <a:r>
              <a:rPr lang="en-US" dirty="0" err="1" smtClean="0"/>
              <a:t>acanthocytosis</a:t>
            </a:r>
            <a:r>
              <a:rPr lang="en-US" dirty="0" smtClean="0"/>
              <a:t> and </a:t>
            </a:r>
            <a:r>
              <a:rPr lang="en-US" dirty="0" err="1" smtClean="0"/>
              <a:t>echinocytosis</a:t>
            </a:r>
            <a:endParaRPr lang="en-US" dirty="0"/>
          </a:p>
        </p:txBody>
      </p:sp>
    </p:spTree>
    <p:extLst>
      <p:ext uri="{BB962C8B-B14F-4D97-AF65-F5344CB8AC3E}">
        <p14:creationId xmlns:p14="http://schemas.microsoft.com/office/powerpoint/2010/main" val="3500645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1614" y="350948"/>
            <a:ext cx="10515600" cy="1325563"/>
          </a:xfrm>
        </p:spPr>
        <p:txBody>
          <a:bodyPr/>
          <a:lstStyle/>
          <a:p>
            <a:pPr algn="ctr"/>
            <a:r>
              <a:rPr lang="en-US" dirty="0" smtClean="0">
                <a:solidFill>
                  <a:schemeClr val="accent5"/>
                </a:solidFill>
                <a:latin typeface="Tahoma" panose="020B0604030504040204" pitchFamily="34" charset="0"/>
                <a:ea typeface="Tahoma" panose="020B0604030504040204" pitchFamily="34" charset="0"/>
                <a:cs typeface="Tahoma" panose="020B0604030504040204" pitchFamily="34" charset="0"/>
              </a:rPr>
              <a:t>CRP and ESR</a:t>
            </a:r>
            <a:endParaRPr lang="en-US" dirty="0">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p:txBody>
          <a:bodyPr>
            <a:normAutofit/>
          </a:bodyPr>
          <a:lstStyle/>
          <a:p>
            <a:pPr marL="0" indent="0">
              <a:buNone/>
            </a:pPr>
            <a:r>
              <a:rPr lang="en-US" sz="2000" dirty="0" smtClean="0"/>
              <a:t>    The inflammatory response to tissue injury includes changes in plasma concentrations of proteins known as acute phase proteins. These include fibrinogen, other clotting factors, complement components, CRP, </a:t>
            </a:r>
            <a:r>
              <a:rPr lang="en-US" sz="2000" dirty="0" err="1" smtClean="0"/>
              <a:t>haptoglobin</a:t>
            </a:r>
            <a:r>
              <a:rPr lang="en-US" sz="2000" dirty="0" smtClean="0"/>
              <a:t>, serum amyloid A (SAA) protein, ferritin and others.</a:t>
            </a:r>
          </a:p>
          <a:p>
            <a:pPr marL="0" indent="0">
              <a:buNone/>
            </a:pPr>
            <a:r>
              <a:rPr lang="en-US" sz="2000" dirty="0"/>
              <a:t> </a:t>
            </a:r>
            <a:r>
              <a:rPr lang="en-US" sz="2000" dirty="0" smtClean="0"/>
              <a:t>   The acute phase response is mediated by cytokines (e.g. IL‐1and TNF) released from macrophages and other cells. Quantitative measurements of acute phase proteins are valuable indicators of the presence and extent of inflammation and of its response to treatment.</a:t>
            </a:r>
          </a:p>
          <a:p>
            <a:pPr marL="0" indent="0">
              <a:buNone/>
            </a:pPr>
            <a:r>
              <a:rPr lang="en-US" sz="2000" dirty="0"/>
              <a:t> </a:t>
            </a:r>
            <a:r>
              <a:rPr lang="en-US" sz="2000" dirty="0" smtClean="0"/>
              <a:t>  When short‐term (less than 24 hours) changes in the inflammatory response are expected, CRP is the test of choice . </a:t>
            </a:r>
          </a:p>
          <a:p>
            <a:pPr marL="0" indent="0">
              <a:buNone/>
            </a:pPr>
            <a:r>
              <a:rPr lang="en-US" sz="2000" dirty="0"/>
              <a:t> </a:t>
            </a:r>
            <a:r>
              <a:rPr lang="en-US" sz="2000" dirty="0" smtClean="0"/>
              <a:t>  Long‐term changes in the acute phase proteins are monitored by either the ESR or plasma viscosity. These tests are influenced by plasma proteins, which are either slowly responding acute phase reactants (e.g. fibrinogen) or are not acute phase proteins (e.g. </a:t>
            </a:r>
            <a:r>
              <a:rPr lang="en-US" sz="2000" dirty="0" err="1" smtClean="0"/>
              <a:t>immunoglobulins</a:t>
            </a:r>
            <a:r>
              <a:rPr lang="en-US" sz="2000" dirty="0" smtClean="0"/>
              <a:t>).</a:t>
            </a:r>
          </a:p>
          <a:p>
            <a:endParaRPr lang="en-US" sz="2000" dirty="0"/>
          </a:p>
        </p:txBody>
      </p:sp>
    </p:spTree>
    <p:extLst>
      <p:ext uri="{BB962C8B-B14F-4D97-AF65-F5344CB8AC3E}">
        <p14:creationId xmlns:p14="http://schemas.microsoft.com/office/powerpoint/2010/main" val="681138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914</Words>
  <Application>Microsoft Office PowerPoint</Application>
  <PresentationFormat>مخصص</PresentationFormat>
  <Paragraphs>80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Anaemia of chronic disorders (ACD)</vt:lpstr>
      <vt:lpstr>Anaemia of chronic disorders (ACD)</vt:lpstr>
      <vt:lpstr> Causes</vt:lpstr>
      <vt:lpstr>Pathogenesis </vt:lpstr>
      <vt:lpstr>عرض تقديمي في PowerPoint</vt:lpstr>
      <vt:lpstr>Lab. Findings </vt:lpstr>
      <vt:lpstr>عرض تقديمي في PowerPoint</vt:lpstr>
      <vt:lpstr>عرض تقديمي في PowerPoint</vt:lpstr>
      <vt:lpstr>CRP and ESR</vt:lpstr>
      <vt:lpstr>Advantages and disadvantages of CRP and ESR</vt:lpstr>
      <vt:lpstr>عرض تقديمي في PowerPoint</vt:lpstr>
      <vt:lpstr>Treatment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Dhabi</dc:creator>
  <cp:lastModifiedBy>HP</cp:lastModifiedBy>
  <cp:revision>25</cp:revision>
  <dcterms:created xsi:type="dcterms:W3CDTF">2017-10-29T19:35:13Z</dcterms:created>
  <dcterms:modified xsi:type="dcterms:W3CDTF">2018-11-27T20:51:45Z</dcterms:modified>
</cp:coreProperties>
</file>