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2"/>
  </p:notesMasterIdLst>
  <p:sldIdLst>
    <p:sldId id="359" r:id="rId2"/>
    <p:sldId id="360" r:id="rId3"/>
    <p:sldId id="361" r:id="rId4"/>
    <p:sldId id="362" r:id="rId5"/>
    <p:sldId id="374" r:id="rId6"/>
    <p:sldId id="363" r:id="rId7"/>
    <p:sldId id="378" r:id="rId8"/>
    <p:sldId id="364" r:id="rId9"/>
    <p:sldId id="365" r:id="rId10"/>
    <p:sldId id="376" r:id="rId11"/>
    <p:sldId id="367" r:id="rId12"/>
    <p:sldId id="368" r:id="rId13"/>
    <p:sldId id="369" r:id="rId14"/>
    <p:sldId id="370" r:id="rId15"/>
    <p:sldId id="377" r:id="rId16"/>
    <p:sldId id="371" r:id="rId17"/>
    <p:sldId id="372" r:id="rId18"/>
    <p:sldId id="373" r:id="rId19"/>
    <p:sldId id="379" r:id="rId20"/>
    <p:sldId id="380" r:id="rId21"/>
    <p:sldId id="386" r:id="rId22"/>
    <p:sldId id="381" r:id="rId23"/>
    <p:sldId id="382" r:id="rId24"/>
    <p:sldId id="383" r:id="rId25"/>
    <p:sldId id="384" r:id="rId26"/>
    <p:sldId id="385" r:id="rId27"/>
    <p:sldId id="387" r:id="rId28"/>
    <p:sldId id="388" r:id="rId29"/>
    <p:sldId id="389" r:id="rId30"/>
    <p:sldId id="390" r:id="rId31"/>
  </p:sldIdLst>
  <p:sldSz cx="9144000" cy="6858000" type="screen4x3"/>
  <p:notesSz cx="6797675" cy="9856788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6" autoAdjust="0"/>
    <p:restoredTop sz="92611" autoAdjust="0"/>
  </p:normalViewPr>
  <p:slideViewPr>
    <p:cSldViewPr snapToGrid="0">
      <p:cViewPr varScale="1">
        <p:scale>
          <a:sx n="64" d="100"/>
          <a:sy n="64" d="100"/>
        </p:scale>
        <p:origin x="-11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8" y="2496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7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AA04B61-DA3F-4CF9-A6F6-33708B259C8D}" type="datetimeFigureOut">
              <a:rPr lang="ar-IQ" smtClean="0"/>
              <a:t>08/05/1440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1231900"/>
            <a:ext cx="443547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78"/>
            <a:ext cx="5438140" cy="3881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699504B-A791-495B-9053-BCEEC9F2012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372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1231900"/>
            <a:ext cx="4435475" cy="332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9504B-A791-495B-9053-BCEEC9F2012D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2151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1231900"/>
            <a:ext cx="4435475" cy="332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9504B-A791-495B-9053-BCEEC9F2012D}" type="slidenum">
              <a:rPr lang="ar-IQ" smtClean="0"/>
              <a:t>29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698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0BE1-EAC5-4F3C-9818-B6C881CE2376}" type="datetime8">
              <a:rPr lang="ar-IQ" smtClean="0"/>
              <a:t>14 كانون الثاني، 19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799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81EE-AF65-498D-AD6E-F86D7154D55F}" type="datetime8">
              <a:rPr lang="ar-IQ" smtClean="0"/>
              <a:t>14 كانون الثاني، 19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147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88AD-424D-4A63-904F-89863067454F}" type="datetime8">
              <a:rPr lang="ar-IQ" smtClean="0"/>
              <a:t>14 كانون الثاني، 19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5600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4464-5C76-4888-B4CE-EC5386263E73}" type="datetime8">
              <a:rPr lang="ar-IQ" smtClean="0"/>
              <a:t>14 كانون الثاني، 19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9009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0782-80E0-4B17-952F-1EE4F07DF434}" type="datetime8">
              <a:rPr lang="ar-IQ" smtClean="0"/>
              <a:t>14 كانون الثاني، 19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699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B602-9D88-448A-83D6-8587005A370B}" type="datetime8">
              <a:rPr lang="ar-IQ" smtClean="0"/>
              <a:t>14 كانون الثاني، 19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322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FF58-8793-43A6-9CA2-0E8F44D99E7E}" type="datetime8">
              <a:rPr lang="ar-IQ" smtClean="0"/>
              <a:t>14 كانون الثاني، 19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45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7027-347E-4937-96E5-6A83A9F0F6D9}" type="datetime8">
              <a:rPr lang="ar-IQ" smtClean="0"/>
              <a:t>14 كانون الثاني، 19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902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847F-25DA-4BE2-BEA2-77E24AE9A068}" type="datetime8">
              <a:rPr lang="ar-IQ" smtClean="0"/>
              <a:t>14 كانون الثاني، 19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9483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3B4-F305-426C-BB56-E3341C8E1D8F}" type="datetime8">
              <a:rPr lang="ar-IQ" smtClean="0"/>
              <a:t>14 كانون الثاني، 19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242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EE6F-F5B0-4C9A-97BF-0EBD279BDC31}" type="datetime8">
              <a:rPr lang="ar-IQ" smtClean="0"/>
              <a:t>14 كانون الثاني، 19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014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72888-87B3-43CB-B6D4-D209BDB49F13}" type="datetime8">
              <a:rPr lang="ar-IQ" smtClean="0"/>
              <a:t>14 كانون الثاني، 19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98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39" y="1657083"/>
            <a:ext cx="8725487" cy="6344529"/>
          </a:xfrm>
        </p:spPr>
        <p:txBody>
          <a:bodyPr>
            <a:normAutofit/>
          </a:bodyPr>
          <a:lstStyle/>
          <a:p>
            <a:pPr algn="l" rtl="0"/>
            <a:r>
              <a:rPr lang="en-US" sz="2800" u="sng" dirty="0" smtClean="0">
                <a:solidFill>
                  <a:schemeClr val="tx1"/>
                </a:solidFill>
              </a:rPr>
              <a:t>The </a:t>
            </a:r>
            <a:r>
              <a:rPr lang="en-US" sz="2800" u="sng" dirty="0">
                <a:solidFill>
                  <a:schemeClr val="tx1"/>
                </a:solidFill>
              </a:rPr>
              <a:t>histological characteristics of the primary tumor (i.e., type </a:t>
            </a:r>
            <a:r>
              <a:rPr lang="en-US" sz="2800" u="sng" dirty="0" smtClean="0">
                <a:solidFill>
                  <a:schemeClr val="tx1"/>
                </a:solidFill>
              </a:rPr>
              <a:t>and grade</a:t>
            </a:r>
            <a:r>
              <a:rPr lang="en-US" sz="2800" u="sng" dirty="0">
                <a:solidFill>
                  <a:schemeClr val="tx1"/>
                </a:solidFill>
              </a:rPr>
              <a:t>).</a:t>
            </a:r>
          </a:p>
          <a:p>
            <a:pPr algn="l" rtl="0"/>
            <a:r>
              <a:rPr lang="en-US" sz="2800" u="sng" dirty="0" smtClean="0">
                <a:solidFill>
                  <a:schemeClr val="tx1"/>
                </a:solidFill>
              </a:rPr>
              <a:t>Status </a:t>
            </a:r>
            <a:r>
              <a:rPr lang="en-US" sz="2800" u="sng" dirty="0">
                <a:solidFill>
                  <a:schemeClr val="tx1"/>
                </a:solidFill>
              </a:rPr>
              <a:t>of cervical lymph nodes.</a:t>
            </a:r>
          </a:p>
          <a:p>
            <a:pPr algn="l" rtl="0"/>
            <a:r>
              <a:rPr lang="en-US" sz="2800" u="sng" dirty="0">
                <a:solidFill>
                  <a:schemeClr val="tx1"/>
                </a:solidFill>
              </a:rPr>
              <a:t>Patient Factors</a:t>
            </a:r>
          </a:p>
          <a:p>
            <a:pPr algn="l" rtl="0"/>
            <a:r>
              <a:rPr lang="en-US" sz="2800" u="sng" dirty="0" smtClean="0">
                <a:solidFill>
                  <a:schemeClr val="tx1"/>
                </a:solidFill>
              </a:rPr>
              <a:t>Age</a:t>
            </a:r>
            <a:endParaRPr lang="en-US" sz="2800" u="sng" dirty="0">
              <a:solidFill>
                <a:schemeClr val="tx1"/>
              </a:solidFill>
            </a:endParaRPr>
          </a:p>
          <a:p>
            <a:pPr algn="l" rtl="0"/>
            <a:r>
              <a:rPr lang="en-US" sz="2800" u="sng" dirty="0" smtClean="0">
                <a:solidFill>
                  <a:schemeClr val="tx1"/>
                </a:solidFill>
              </a:rPr>
              <a:t>General </a:t>
            </a:r>
            <a:r>
              <a:rPr lang="en-US" sz="2800" u="sng" dirty="0">
                <a:solidFill>
                  <a:schemeClr val="tx1"/>
                </a:solidFill>
              </a:rPr>
              <a:t>medical condition.</a:t>
            </a:r>
          </a:p>
          <a:p>
            <a:pPr algn="l" rtl="0"/>
            <a:r>
              <a:rPr lang="en-US" sz="2800" u="sng" dirty="0" smtClean="0">
                <a:solidFill>
                  <a:schemeClr val="tx1"/>
                </a:solidFill>
              </a:rPr>
              <a:t>Occupation</a:t>
            </a:r>
            <a:r>
              <a:rPr lang="en-US" sz="2800" u="sng" dirty="0">
                <a:solidFill>
                  <a:schemeClr val="tx1"/>
                </a:solidFill>
              </a:rPr>
              <a:t>.</a:t>
            </a:r>
          </a:p>
          <a:p>
            <a:pPr algn="l" rtl="0"/>
            <a:r>
              <a:rPr lang="en-US" sz="2800" u="sng" dirty="0" smtClean="0">
                <a:solidFill>
                  <a:schemeClr val="tx1"/>
                </a:solidFill>
              </a:rPr>
              <a:t>Lifestyle </a:t>
            </a:r>
            <a:r>
              <a:rPr lang="en-US" sz="2800" u="sng" dirty="0">
                <a:solidFill>
                  <a:schemeClr val="tx1"/>
                </a:solidFill>
              </a:rPr>
              <a:t>(smoking and drinking).</a:t>
            </a:r>
          </a:p>
          <a:p>
            <a:pPr algn="l" rtl="0"/>
            <a:r>
              <a:rPr lang="en-US" sz="2800" u="sng" dirty="0" smtClean="0">
                <a:solidFill>
                  <a:schemeClr val="tx1"/>
                </a:solidFill>
              </a:rPr>
              <a:t>Socio-economic </a:t>
            </a:r>
            <a:r>
              <a:rPr lang="en-US" sz="2800" u="sng" dirty="0">
                <a:solidFill>
                  <a:schemeClr val="tx1"/>
                </a:solidFill>
              </a:rPr>
              <a:t>considerations.</a:t>
            </a:r>
          </a:p>
          <a:p>
            <a:pPr algn="l" rtl="0"/>
            <a:r>
              <a:rPr lang="en-US" sz="2800" u="sng" dirty="0" smtClean="0">
                <a:solidFill>
                  <a:schemeClr val="tx1"/>
                </a:solidFill>
              </a:rPr>
              <a:t>Previous </a:t>
            </a:r>
            <a:r>
              <a:rPr lang="en-US" sz="2800" u="sng" dirty="0">
                <a:solidFill>
                  <a:schemeClr val="tx1"/>
                </a:solidFill>
              </a:rPr>
              <a:t>treatment.</a:t>
            </a:r>
          </a:p>
          <a:p>
            <a:pPr algn="l" rtl="0"/>
            <a:endParaRPr lang="en-US" sz="2800" dirty="0">
              <a:solidFill>
                <a:schemeClr val="tx1"/>
              </a:solidFill>
            </a:endParaRPr>
          </a:p>
          <a:p>
            <a:pPr algn="l" rtl="0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693977" y="188842"/>
            <a:ext cx="4823757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IQ" sz="2800" dirty="0" smtClean="0"/>
              <a:t>جراحة فم نظري / خامس اسنان كركوك </a:t>
            </a:r>
          </a:p>
          <a:p>
            <a:pPr algn="r"/>
            <a:r>
              <a:rPr lang="ar-IQ" sz="2800" dirty="0" smtClean="0"/>
              <a:t>د. نجاة </a:t>
            </a:r>
          </a:p>
          <a:p>
            <a:pPr algn="r"/>
            <a:r>
              <a:rPr lang="ar-IQ" sz="2800" dirty="0" smtClean="0"/>
              <a:t>2019/1/13</a:t>
            </a:r>
            <a:endParaRPr lang="ar-IQ" sz="2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98783" y="234358"/>
            <a:ext cx="1353256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6000" b="1" dirty="0" smtClean="0"/>
              <a:t>270</a:t>
            </a:r>
            <a:endParaRPr lang="ar-IQ" sz="60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1</a:t>
            </a:fld>
            <a:endParaRPr lang="ar-IQ"/>
          </a:p>
        </p:txBody>
      </p:sp>
      <p:sp>
        <p:nvSpPr>
          <p:cNvPr id="6" name="مربع نص 5"/>
          <p:cNvSpPr txBox="1"/>
          <p:nvPr/>
        </p:nvSpPr>
        <p:spPr>
          <a:xfrm>
            <a:off x="3305202" y="881339"/>
            <a:ext cx="264809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cancer </a:t>
            </a:r>
            <a:r>
              <a:rPr lang="ar-IQ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تكملة</a:t>
            </a:r>
            <a:endParaRPr lang="ar-IQ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696989" y="930233"/>
            <a:ext cx="73289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247</a:t>
            </a:r>
            <a:endParaRPr lang="ar-IQ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080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9" y="1120787"/>
            <a:ext cx="4407914" cy="434598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73" y="1120787"/>
            <a:ext cx="2840221" cy="4345989"/>
          </a:xfrm>
          <a:prstGeom prst="rect">
            <a:avLst/>
          </a:prstGeom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384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67" y="253218"/>
            <a:ext cx="8619978" cy="6330462"/>
          </a:xfrm>
        </p:spPr>
        <p:txBody>
          <a:bodyPr/>
          <a:lstStyle/>
          <a:p>
            <a:pPr algn="l" rtl="0"/>
            <a:r>
              <a:rPr lang="en-US" sz="2800" u="sng" dirty="0" err="1" smtClean="0">
                <a:solidFill>
                  <a:schemeClr val="tx1"/>
                </a:solidFill>
              </a:rPr>
              <a:t>Midfacial</a:t>
            </a:r>
            <a:r>
              <a:rPr lang="en-US" sz="2800" u="sng" dirty="0" smtClean="0">
                <a:solidFill>
                  <a:schemeClr val="tx1"/>
                </a:solidFill>
              </a:rPr>
              <a:t> </a:t>
            </a:r>
            <a:r>
              <a:rPr lang="en-US" sz="2800" u="sng" dirty="0" err="1">
                <a:solidFill>
                  <a:schemeClr val="tx1"/>
                </a:solidFill>
              </a:rPr>
              <a:t>degloving</a:t>
            </a:r>
            <a:r>
              <a:rPr lang="en-US" sz="2800" u="sng" dirty="0">
                <a:solidFill>
                  <a:schemeClr val="tx1"/>
                </a:solidFill>
              </a:rPr>
              <a:t> flap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Through bilateral gingivobuccal incisions is preferable </a:t>
            </a:r>
            <a:r>
              <a:rPr lang="en-US" sz="2800" dirty="0" smtClean="0">
                <a:solidFill>
                  <a:schemeClr val="tx1"/>
                </a:solidFill>
              </a:rPr>
              <a:t>in  appropriate as </a:t>
            </a:r>
            <a:r>
              <a:rPr lang="en-US" sz="2800" dirty="0">
                <a:solidFill>
                  <a:schemeClr val="tx1"/>
                </a:solidFill>
              </a:rPr>
              <a:t>this avoids </a:t>
            </a:r>
            <a:r>
              <a:rPr lang="en-US" sz="2800" dirty="0" smtClean="0">
                <a:solidFill>
                  <a:schemeClr val="tx1"/>
                </a:solidFill>
              </a:rPr>
              <a:t>mid-facial </a:t>
            </a:r>
            <a:r>
              <a:rPr lang="en-US" sz="2800" dirty="0">
                <a:solidFill>
                  <a:schemeClr val="tx1"/>
                </a:solidFill>
              </a:rPr>
              <a:t>scars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6" y="2189503"/>
            <a:ext cx="3420440" cy="4098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44" y="2189503"/>
            <a:ext cx="4157157" cy="4098755"/>
          </a:xfrm>
          <a:prstGeom prst="rect">
            <a:avLst/>
          </a:prstGeom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8080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66" y="379828"/>
            <a:ext cx="8556674" cy="6203852"/>
          </a:xfrm>
        </p:spPr>
        <p:txBody>
          <a:bodyPr>
            <a:normAutofit/>
          </a:bodyPr>
          <a:lstStyle/>
          <a:p>
            <a:pPr algn="l" rtl="0"/>
            <a:r>
              <a:rPr lang="en-US" sz="2800" u="sng" dirty="0">
                <a:solidFill>
                  <a:schemeClr val="tx1"/>
                </a:solidFill>
              </a:rPr>
              <a:t>Mandibulotomy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Adequate surgical exposure </a:t>
            </a:r>
            <a:r>
              <a:rPr lang="en-US" sz="2800" dirty="0" smtClean="0">
                <a:solidFill>
                  <a:schemeClr val="tx1"/>
                </a:solidFill>
              </a:rPr>
              <a:t>of tumors </a:t>
            </a:r>
            <a:r>
              <a:rPr lang="en-US" sz="2800" dirty="0">
                <a:solidFill>
                  <a:schemeClr val="tx1"/>
                </a:solidFill>
              </a:rPr>
              <a:t>located in the </a:t>
            </a:r>
            <a:r>
              <a:rPr lang="en-US" sz="2800" dirty="0" smtClean="0">
                <a:solidFill>
                  <a:schemeClr val="tx1"/>
                </a:solidFill>
              </a:rPr>
              <a:t>posterior oral </a:t>
            </a:r>
            <a:r>
              <a:rPr lang="en-US" sz="2800" dirty="0">
                <a:solidFill>
                  <a:schemeClr val="tx1"/>
                </a:solidFill>
              </a:rPr>
              <a:t>cavity may be obtained </a:t>
            </a:r>
            <a:r>
              <a:rPr lang="en-US" sz="2800" dirty="0" smtClean="0">
                <a:solidFill>
                  <a:schemeClr val="tx1"/>
                </a:solidFill>
              </a:rPr>
              <a:t>using a </a:t>
            </a:r>
            <a:r>
              <a:rPr lang="en-US" sz="2800" dirty="0">
                <a:solidFill>
                  <a:schemeClr val="tx1"/>
                </a:solidFill>
              </a:rPr>
              <a:t>lip-splitting </a:t>
            </a:r>
            <a:r>
              <a:rPr lang="en-US" sz="2800" dirty="0" err="1">
                <a:solidFill>
                  <a:schemeClr val="tx1"/>
                </a:solidFill>
              </a:rPr>
              <a:t>mandibulotomy</a:t>
            </a:r>
            <a:endParaRPr lang="en-US" sz="2800" dirty="0">
              <a:solidFill>
                <a:schemeClr val="tx1"/>
              </a:solidFill>
            </a:endParaRPr>
          </a:p>
          <a:p>
            <a:pPr algn="l" rtl="0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81" y="2207455"/>
            <a:ext cx="3395645" cy="4507404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99557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66" y="253218"/>
            <a:ext cx="8746587" cy="6443004"/>
          </a:xfrm>
        </p:spPr>
        <p:txBody>
          <a:bodyPr>
            <a:normAutofit/>
          </a:bodyPr>
          <a:lstStyle/>
          <a:p>
            <a:pPr algn="l" rtl="0"/>
            <a:r>
              <a:rPr lang="en-US" sz="2800" u="sng" dirty="0">
                <a:solidFill>
                  <a:schemeClr val="tx1"/>
                </a:solidFill>
              </a:rPr>
              <a:t>Maxillary resection procedures</a:t>
            </a:r>
          </a:p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Partial </a:t>
            </a:r>
            <a:r>
              <a:rPr lang="en-US" sz="2800" dirty="0">
                <a:solidFill>
                  <a:schemeClr val="tx1"/>
                </a:solidFill>
              </a:rPr>
              <a:t>Maxillectomy in malignant tumors of the floor of </a:t>
            </a:r>
            <a:r>
              <a:rPr lang="en-US" sz="2800" dirty="0" smtClean="0">
                <a:solidFill>
                  <a:schemeClr val="tx1"/>
                </a:solidFill>
              </a:rPr>
              <a:t>the maxillary </a:t>
            </a:r>
            <a:r>
              <a:rPr lang="en-US" sz="2800" dirty="0">
                <a:solidFill>
                  <a:schemeClr val="tx1"/>
                </a:solidFill>
              </a:rPr>
              <a:t>sinus with spread toward the oral cavity or in the </a:t>
            </a:r>
            <a:r>
              <a:rPr lang="en-US" sz="2800" dirty="0" smtClean="0">
                <a:solidFill>
                  <a:schemeClr val="tx1"/>
                </a:solidFill>
              </a:rPr>
              <a:t>early malignant </a:t>
            </a:r>
            <a:r>
              <a:rPr lang="en-US" sz="2800" dirty="0">
                <a:solidFill>
                  <a:schemeClr val="tx1"/>
                </a:solidFill>
              </a:rPr>
              <a:t>tumors of the maxilla, the procedure is done through </a:t>
            </a:r>
            <a:r>
              <a:rPr lang="en-US" sz="2800" dirty="0" smtClean="0">
                <a:solidFill>
                  <a:schemeClr val="tx1"/>
                </a:solidFill>
              </a:rPr>
              <a:t>the mouth </a:t>
            </a:r>
            <a:r>
              <a:rPr lang="en-US" sz="2800" dirty="0">
                <a:solidFill>
                  <a:schemeClr val="tx1"/>
                </a:solidFill>
              </a:rPr>
              <a:t>and it requires removal of the lower half of the maxilla.</a:t>
            </a:r>
          </a:p>
          <a:p>
            <a:pPr algn="l" rtl="0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29" y="3142884"/>
            <a:ext cx="3545334" cy="3495527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082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67" y="225084"/>
            <a:ext cx="8651630" cy="6443003"/>
          </a:xfrm>
        </p:spPr>
        <p:txBody>
          <a:bodyPr>
            <a:normAutofit/>
          </a:bodyPr>
          <a:lstStyle/>
          <a:p>
            <a:pPr algn="l" rtl="0"/>
            <a:r>
              <a:rPr lang="en-US" sz="2800" u="sng" dirty="0" smtClean="0">
                <a:solidFill>
                  <a:schemeClr val="tx1"/>
                </a:solidFill>
              </a:rPr>
              <a:t>Medial Maxillectomy:</a:t>
            </a:r>
          </a:p>
          <a:p>
            <a:pPr algn="l" rtl="0"/>
            <a:r>
              <a:rPr lang="en-US" sz="2800" u="sng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indicated for tumors of limited extent on </a:t>
            </a:r>
            <a:r>
              <a:rPr lang="en-US" sz="2800" dirty="0" smtClean="0">
                <a:solidFill>
                  <a:schemeClr val="tx1"/>
                </a:solidFill>
              </a:rPr>
              <a:t>the lateral </a:t>
            </a:r>
            <a:r>
              <a:rPr lang="en-US" sz="2800" dirty="0">
                <a:solidFill>
                  <a:schemeClr val="tx1"/>
                </a:solidFill>
              </a:rPr>
              <a:t>wall of the nasal cavity or medial wall of the maxillary </a:t>
            </a:r>
            <a:r>
              <a:rPr lang="en-US" sz="2800" dirty="0" smtClean="0">
                <a:solidFill>
                  <a:schemeClr val="tx1"/>
                </a:solidFill>
              </a:rPr>
              <a:t>sinus</a:t>
            </a:r>
          </a:p>
          <a:p>
            <a:pPr algn="l" rtl="0"/>
            <a:endParaRPr lang="en-US" sz="2800" dirty="0">
              <a:solidFill>
                <a:schemeClr val="tx1"/>
              </a:solidFill>
            </a:endParaRPr>
          </a:p>
          <a:p>
            <a:pPr algn="l" rtl="0"/>
            <a:endParaRPr lang="en-US" sz="2800" dirty="0">
              <a:solidFill>
                <a:schemeClr val="tx1"/>
              </a:solidFill>
            </a:endParaRPr>
          </a:p>
          <a:p>
            <a:pPr algn="l" rtl="0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4" y="2474843"/>
            <a:ext cx="1674575" cy="4193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1" r="19520"/>
          <a:stretch/>
        </p:blipFill>
        <p:spPr>
          <a:xfrm>
            <a:off x="3133688" y="2474843"/>
            <a:ext cx="5125729" cy="3652540"/>
          </a:xfrm>
          <a:prstGeom prst="rect">
            <a:avLst/>
          </a:prstGeom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523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4" y="154746"/>
            <a:ext cx="8567225" cy="6246055"/>
          </a:xfrm>
        </p:spPr>
        <p:txBody>
          <a:bodyPr/>
          <a:lstStyle/>
          <a:p>
            <a:pPr lvl="0" algn="l" rtl="0"/>
            <a:r>
              <a:rPr lang="en-US" sz="2800" u="sng" dirty="0">
                <a:solidFill>
                  <a:schemeClr val="tx1"/>
                </a:solidFill>
              </a:rPr>
              <a:t>Subtotal Maxillectomy:</a:t>
            </a:r>
          </a:p>
          <a:p>
            <a:pPr lvl="0" algn="l" rtl="0"/>
            <a:r>
              <a:rPr lang="en-US" sz="2800" dirty="0">
                <a:solidFill>
                  <a:schemeClr val="tx1"/>
                </a:solidFill>
              </a:rPr>
              <a:t>for larger tumors of the maxilla with Weber- Fergusson approach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4" y="1595438"/>
            <a:ext cx="4032013" cy="3975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926" y="1595438"/>
            <a:ext cx="4496729" cy="3975369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15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429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12" y="196948"/>
            <a:ext cx="8788790" cy="6428935"/>
          </a:xfrm>
        </p:spPr>
        <p:txBody>
          <a:bodyPr/>
          <a:lstStyle/>
          <a:p>
            <a:pPr algn="l" rtl="0"/>
            <a:r>
              <a:rPr lang="en-US" sz="3200" u="sng" dirty="0">
                <a:solidFill>
                  <a:schemeClr val="tx1"/>
                </a:solidFill>
              </a:rPr>
              <a:t>Maxillary resection </a:t>
            </a:r>
            <a:r>
              <a:rPr lang="en-US" sz="3200" u="sng" dirty="0" smtClean="0">
                <a:solidFill>
                  <a:schemeClr val="tx1"/>
                </a:solidFill>
              </a:rPr>
              <a:t>procedures:</a:t>
            </a:r>
            <a:endParaRPr lang="en-US" sz="3200" u="sng" dirty="0">
              <a:solidFill>
                <a:schemeClr val="tx1"/>
              </a:solidFill>
            </a:endParaRPr>
          </a:p>
          <a:p>
            <a:pPr algn="just" rtl="0"/>
            <a:r>
              <a:rPr lang="en-US" sz="2800" dirty="0" smtClean="0">
                <a:solidFill>
                  <a:schemeClr val="tx1"/>
                </a:solidFill>
              </a:rPr>
              <a:t>Partial </a:t>
            </a:r>
            <a:r>
              <a:rPr lang="en-US" sz="2800" dirty="0">
                <a:solidFill>
                  <a:schemeClr val="tx1"/>
                </a:solidFill>
              </a:rPr>
              <a:t>Maxillectomy in malignant tumors of the floor of </a:t>
            </a:r>
            <a:r>
              <a:rPr lang="en-US" sz="2800" dirty="0" smtClean="0">
                <a:solidFill>
                  <a:schemeClr val="tx1"/>
                </a:solidFill>
              </a:rPr>
              <a:t>the maxillary sinus with spread toward the oral cavity or in the early malignant tumors </a:t>
            </a:r>
            <a:r>
              <a:rPr lang="en-US" sz="2800" dirty="0">
                <a:solidFill>
                  <a:schemeClr val="tx1"/>
                </a:solidFill>
              </a:rPr>
              <a:t>of the maxilla, the procedure is done through </a:t>
            </a:r>
            <a:r>
              <a:rPr lang="en-US" sz="2800" dirty="0" smtClean="0">
                <a:solidFill>
                  <a:schemeClr val="tx1"/>
                </a:solidFill>
              </a:rPr>
              <a:t>the mouth </a:t>
            </a:r>
            <a:r>
              <a:rPr lang="en-US" sz="2800" dirty="0">
                <a:solidFill>
                  <a:schemeClr val="tx1"/>
                </a:solidFill>
              </a:rPr>
              <a:t>and it requires removal of the lower half of the maxilla.</a:t>
            </a:r>
          </a:p>
          <a:p>
            <a:pPr algn="just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16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3287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4" y="253218"/>
            <a:ext cx="8651631" cy="6443004"/>
          </a:xfrm>
        </p:spPr>
        <p:txBody>
          <a:bodyPr>
            <a:normAutofit/>
          </a:bodyPr>
          <a:lstStyle/>
          <a:p>
            <a:pPr algn="just" rtl="0"/>
            <a:r>
              <a:rPr lang="en-US" sz="3200" u="sng" dirty="0">
                <a:solidFill>
                  <a:schemeClr val="tx1"/>
                </a:solidFill>
              </a:rPr>
              <a:t>Total </a:t>
            </a:r>
            <a:r>
              <a:rPr lang="en-US" sz="3200" u="sng" dirty="0" smtClean="0">
                <a:solidFill>
                  <a:schemeClr val="tx1"/>
                </a:solidFill>
              </a:rPr>
              <a:t>Maxillectomy:</a:t>
            </a:r>
          </a:p>
          <a:p>
            <a:pPr algn="just" rtl="0"/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complete removal of the maxilla is </a:t>
            </a:r>
            <a:r>
              <a:rPr lang="en-US" sz="2800" dirty="0" smtClean="0">
                <a:solidFill>
                  <a:schemeClr val="tx1"/>
                </a:solidFill>
              </a:rPr>
              <a:t>necessary when </a:t>
            </a:r>
            <a:r>
              <a:rPr lang="en-US" sz="2800" dirty="0">
                <a:solidFill>
                  <a:schemeClr val="tx1"/>
                </a:solidFill>
              </a:rPr>
              <a:t>the entire antrum is involved with the tumor and when </a:t>
            </a:r>
            <a:r>
              <a:rPr lang="en-US" sz="2800" dirty="0" smtClean="0">
                <a:solidFill>
                  <a:schemeClr val="tx1"/>
                </a:solidFill>
              </a:rPr>
              <a:t>the tumor </a:t>
            </a:r>
            <a:r>
              <a:rPr lang="en-US" sz="2800" dirty="0">
                <a:solidFill>
                  <a:schemeClr val="tx1"/>
                </a:solidFill>
              </a:rPr>
              <a:t>extends to the walls of the maxillary Sins.</a:t>
            </a:r>
          </a:p>
          <a:p>
            <a:pPr algn="just" rtl="0"/>
            <a:r>
              <a:rPr lang="en-US" sz="2800" dirty="0">
                <a:solidFill>
                  <a:schemeClr val="tx1"/>
                </a:solidFill>
              </a:rPr>
              <a:t>- </a:t>
            </a:r>
            <a:r>
              <a:rPr lang="en-US" sz="3200" u="sng" dirty="0">
                <a:solidFill>
                  <a:schemeClr val="tx1"/>
                </a:solidFill>
              </a:rPr>
              <a:t>Radical Maxillectomy with Orbital </a:t>
            </a:r>
            <a:r>
              <a:rPr lang="en-US" sz="3200" u="sng" dirty="0" err="1" smtClean="0">
                <a:solidFill>
                  <a:schemeClr val="tx1"/>
                </a:solidFill>
              </a:rPr>
              <a:t>Exentration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</a:p>
          <a:p>
            <a:pPr algn="just" rtl="0"/>
            <a:r>
              <a:rPr lang="en-US" sz="2800" dirty="0" smtClean="0">
                <a:solidFill>
                  <a:schemeClr val="tx1"/>
                </a:solidFill>
              </a:rPr>
              <a:t>when </a:t>
            </a:r>
            <a:r>
              <a:rPr lang="en-US" sz="2800" dirty="0">
                <a:solidFill>
                  <a:schemeClr val="tx1"/>
                </a:solidFill>
              </a:rPr>
              <a:t>the </a:t>
            </a:r>
            <a:r>
              <a:rPr lang="en-US" sz="2800" dirty="0" smtClean="0">
                <a:solidFill>
                  <a:schemeClr val="tx1"/>
                </a:solidFill>
              </a:rPr>
              <a:t>tumor extends </a:t>
            </a:r>
            <a:r>
              <a:rPr lang="en-US" sz="2800" dirty="0">
                <a:solidFill>
                  <a:schemeClr val="tx1"/>
                </a:solidFill>
              </a:rPr>
              <a:t>into the orbit through the orbital periosteum, removal of </a:t>
            </a:r>
            <a:r>
              <a:rPr lang="en-US" sz="2800" dirty="0" smtClean="0">
                <a:solidFill>
                  <a:schemeClr val="tx1"/>
                </a:solidFill>
              </a:rPr>
              <a:t>a functioning </a:t>
            </a:r>
            <a:r>
              <a:rPr lang="en-US" sz="2800" dirty="0">
                <a:solidFill>
                  <a:schemeClr val="tx1"/>
                </a:solidFill>
              </a:rPr>
              <a:t>eye should only be considered when the chance </a:t>
            </a:r>
            <a:r>
              <a:rPr lang="en-US" sz="2800" dirty="0" smtClean="0">
                <a:solidFill>
                  <a:schemeClr val="tx1"/>
                </a:solidFill>
              </a:rPr>
              <a:t>for curative </a:t>
            </a:r>
            <a:r>
              <a:rPr lang="en-US" sz="2800" dirty="0">
                <a:solidFill>
                  <a:schemeClr val="tx1"/>
                </a:solidFill>
              </a:rPr>
              <a:t>treatment exists.</a:t>
            </a:r>
          </a:p>
          <a:p>
            <a:pPr algn="just" rtl="0"/>
            <a:r>
              <a:rPr lang="en-US" sz="2800" u="sng" dirty="0" smtClean="0">
                <a:solidFill>
                  <a:schemeClr val="tx1"/>
                </a:solidFill>
                <a:effectLst/>
              </a:rPr>
              <a:t>Anterior </a:t>
            </a:r>
            <a:r>
              <a:rPr lang="en-US" sz="2800" u="sng" dirty="0">
                <a:solidFill>
                  <a:schemeClr val="tx1"/>
                </a:solidFill>
                <a:effectLst/>
              </a:rPr>
              <a:t>Craniofacial Resection </a:t>
            </a:r>
            <a:r>
              <a:rPr lang="en-US" sz="2800" dirty="0">
                <a:solidFill>
                  <a:schemeClr val="tx1"/>
                </a:solidFill>
              </a:rPr>
              <a:t>for tumors that have spread to </a:t>
            </a:r>
            <a:r>
              <a:rPr lang="en-US" sz="2800" dirty="0" err="1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anterior cranial fossa.</a:t>
            </a:r>
          </a:p>
          <a:p>
            <a:pPr algn="l" rtl="0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9504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11" y="126610"/>
            <a:ext cx="8883748" cy="6555545"/>
          </a:xfrm>
        </p:spPr>
        <p:txBody>
          <a:bodyPr>
            <a:normAutofit/>
          </a:bodyPr>
          <a:lstStyle/>
          <a:p>
            <a:pPr algn="l" rtl="0"/>
            <a:r>
              <a:rPr lang="en-US" sz="3200" u="sng" dirty="0" smtClean="0">
                <a:solidFill>
                  <a:schemeClr val="tx1"/>
                </a:solidFill>
              </a:rPr>
              <a:t>Management </a:t>
            </a:r>
            <a:r>
              <a:rPr lang="en-US" sz="3200" u="sng" dirty="0">
                <a:solidFill>
                  <a:schemeClr val="tx1"/>
                </a:solidFill>
              </a:rPr>
              <a:t>of the Neck</a:t>
            </a:r>
          </a:p>
          <a:p>
            <a:pPr algn="just" rtl="0"/>
            <a:r>
              <a:rPr lang="en-US" sz="2800" dirty="0">
                <a:solidFill>
                  <a:schemeClr val="tx1"/>
                </a:solidFill>
              </a:rPr>
              <a:t>The status of the cervical lymph nodes is the most </a:t>
            </a:r>
            <a:r>
              <a:rPr lang="en-US" sz="2800" dirty="0" smtClean="0">
                <a:solidFill>
                  <a:schemeClr val="tx1"/>
                </a:solidFill>
              </a:rPr>
              <a:t>important prognostic </a:t>
            </a:r>
            <a:r>
              <a:rPr lang="en-US" sz="2800" dirty="0">
                <a:solidFill>
                  <a:schemeClr val="tx1"/>
                </a:solidFill>
              </a:rPr>
              <a:t>factor in SCC of the head and neck. The overall </a:t>
            </a:r>
            <a:r>
              <a:rPr lang="en-US" sz="2800" dirty="0" smtClean="0">
                <a:solidFill>
                  <a:schemeClr val="tx1"/>
                </a:solidFill>
              </a:rPr>
              <a:t>survival  rate </a:t>
            </a:r>
            <a:r>
              <a:rPr lang="en-US" sz="2800" dirty="0">
                <a:solidFill>
                  <a:schemeClr val="tx1"/>
                </a:solidFill>
              </a:rPr>
              <a:t>decreases by approximately 50% in patients with metastases to </a:t>
            </a:r>
            <a:r>
              <a:rPr lang="en-US" sz="2800" dirty="0" smtClean="0">
                <a:solidFill>
                  <a:schemeClr val="tx1"/>
                </a:solidFill>
              </a:rPr>
              <a:t>the cervical </a:t>
            </a:r>
            <a:r>
              <a:rPr lang="en-US" sz="2800" dirty="0">
                <a:solidFill>
                  <a:schemeClr val="tx1"/>
                </a:solidFill>
              </a:rPr>
              <a:t>lymph nodes. Approximately 40% of patients will initially </a:t>
            </a:r>
            <a:r>
              <a:rPr lang="en-US" sz="2800" dirty="0" smtClean="0">
                <a:solidFill>
                  <a:schemeClr val="tx1"/>
                </a:solidFill>
              </a:rPr>
              <a:t>be found </a:t>
            </a:r>
            <a:r>
              <a:rPr lang="en-US" sz="2800" dirty="0">
                <a:solidFill>
                  <a:schemeClr val="tx1"/>
                </a:solidFill>
              </a:rPr>
              <a:t>to have evidence of regional nodal metastasis. </a:t>
            </a:r>
            <a:r>
              <a:rPr lang="en-US" sz="2800" dirty="0" smtClean="0">
                <a:solidFill>
                  <a:schemeClr val="tx1"/>
                </a:solidFill>
              </a:rPr>
              <a:t>Therefore, management </a:t>
            </a:r>
            <a:r>
              <a:rPr lang="en-US" sz="2800" dirty="0">
                <a:solidFill>
                  <a:schemeClr val="tx1"/>
                </a:solidFill>
              </a:rPr>
              <a:t>of the cervical lymphatics is an important component of </a:t>
            </a:r>
            <a:r>
              <a:rPr lang="en-US" sz="2800" dirty="0" smtClean="0">
                <a:solidFill>
                  <a:schemeClr val="tx1"/>
                </a:solidFill>
              </a:rPr>
              <a:t>them overall </a:t>
            </a:r>
            <a:r>
              <a:rPr lang="en-US" sz="2800" dirty="0">
                <a:solidFill>
                  <a:schemeClr val="tx1"/>
                </a:solidFill>
              </a:rPr>
              <a:t>treatment of patients with head and neck cancer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62962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40677"/>
            <a:ext cx="8883748" cy="6597748"/>
          </a:xfrm>
        </p:spPr>
        <p:txBody>
          <a:bodyPr/>
          <a:lstStyle/>
          <a:p>
            <a:pPr lvl="0" algn="just" rtl="0"/>
            <a:r>
              <a:rPr lang="en-US" sz="2800" dirty="0">
                <a:solidFill>
                  <a:schemeClr val="tx1"/>
                </a:solidFill>
              </a:rPr>
              <a:t>The head and neck drain into extensive network of </a:t>
            </a:r>
            <a:r>
              <a:rPr lang="en-US" sz="2800" dirty="0" smtClean="0">
                <a:solidFill>
                  <a:schemeClr val="tx1"/>
                </a:solidFill>
              </a:rPr>
              <a:t>cervical lymphatics</a:t>
            </a:r>
            <a:r>
              <a:rPr lang="en-US" sz="2800" dirty="0">
                <a:solidFill>
                  <a:schemeClr val="tx1"/>
                </a:solidFill>
              </a:rPr>
              <a:t>, and this drainage pattern usually occurs in a </a:t>
            </a:r>
            <a:r>
              <a:rPr lang="en-US" sz="2800" dirty="0" smtClean="0">
                <a:solidFill>
                  <a:schemeClr val="tx1"/>
                </a:solidFill>
              </a:rPr>
              <a:t>predictable manner </a:t>
            </a:r>
            <a:r>
              <a:rPr lang="en-US" sz="2800" dirty="0">
                <a:solidFill>
                  <a:schemeClr val="tx1"/>
                </a:solidFill>
              </a:rPr>
              <a:t>for each site. Knowledge of the anatomy of the </a:t>
            </a:r>
            <a:r>
              <a:rPr lang="en-US" sz="2800" dirty="0" smtClean="0">
                <a:solidFill>
                  <a:schemeClr val="tx1"/>
                </a:solidFill>
              </a:rPr>
              <a:t>regional lymphatic </a:t>
            </a:r>
            <a:r>
              <a:rPr lang="en-US" sz="2800" dirty="0">
                <a:solidFill>
                  <a:schemeClr val="tx1"/>
                </a:solidFill>
              </a:rPr>
              <a:t>system is therefore important for clinicians treating </a:t>
            </a:r>
            <a:r>
              <a:rPr lang="en-US" sz="2800" dirty="0" smtClean="0">
                <a:solidFill>
                  <a:schemeClr val="tx1"/>
                </a:solidFill>
              </a:rPr>
              <a:t>patients with </a:t>
            </a:r>
            <a:r>
              <a:rPr lang="en-US" sz="2800" dirty="0">
                <a:solidFill>
                  <a:schemeClr val="tx1"/>
                </a:solidFill>
              </a:rPr>
              <a:t>head and neck cancer.</a:t>
            </a:r>
          </a:p>
          <a:p>
            <a:pPr lvl="0" algn="l" rtl="0"/>
            <a:endParaRPr lang="en-US" sz="2800" dirty="0">
              <a:solidFill>
                <a:schemeClr val="tx1"/>
              </a:solidFill>
            </a:endParaRP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19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497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65" y="281354"/>
            <a:ext cx="8672732" cy="6302326"/>
          </a:xfrm>
        </p:spPr>
        <p:txBody>
          <a:bodyPr>
            <a:normAutofit/>
          </a:bodyPr>
          <a:lstStyle/>
          <a:p>
            <a:pPr algn="l" rtl="0"/>
            <a:r>
              <a:rPr lang="en-US" sz="2800" u="sng" dirty="0">
                <a:solidFill>
                  <a:schemeClr val="tx1"/>
                </a:solidFill>
              </a:rPr>
              <a:t>Physician Factors</a:t>
            </a:r>
          </a:p>
          <a:p>
            <a:pPr algn="l" rtl="0"/>
            <a:r>
              <a:rPr lang="en-US" sz="2800" u="sng" dirty="0" smtClean="0">
                <a:solidFill>
                  <a:schemeClr val="tx1"/>
                </a:solidFill>
              </a:rPr>
              <a:t>Surgery</a:t>
            </a:r>
            <a:r>
              <a:rPr lang="en-US" sz="2800" u="sng" dirty="0">
                <a:solidFill>
                  <a:schemeClr val="tx1"/>
                </a:solidFill>
              </a:rPr>
              <a:t>.</a:t>
            </a:r>
          </a:p>
          <a:p>
            <a:pPr algn="l" rtl="0"/>
            <a:r>
              <a:rPr lang="en-US" sz="2800" u="sng" dirty="0" smtClean="0">
                <a:solidFill>
                  <a:schemeClr val="tx1"/>
                </a:solidFill>
              </a:rPr>
              <a:t>Radiotherapy</a:t>
            </a:r>
            <a:r>
              <a:rPr lang="en-US" sz="2800" u="sng" dirty="0">
                <a:solidFill>
                  <a:schemeClr val="tx1"/>
                </a:solidFill>
              </a:rPr>
              <a:t>.</a:t>
            </a:r>
          </a:p>
          <a:p>
            <a:pPr algn="l" rtl="0"/>
            <a:r>
              <a:rPr lang="en-US" sz="2800" u="sng" dirty="0" smtClean="0">
                <a:solidFill>
                  <a:schemeClr val="tx1"/>
                </a:solidFill>
              </a:rPr>
              <a:t>Chemotherapy</a:t>
            </a:r>
            <a:r>
              <a:rPr lang="en-US" sz="2800" u="sng" dirty="0">
                <a:solidFill>
                  <a:schemeClr val="tx1"/>
                </a:solidFill>
              </a:rPr>
              <a:t>.</a:t>
            </a:r>
          </a:p>
          <a:p>
            <a:pPr algn="l" rtl="0"/>
            <a:r>
              <a:rPr lang="en-US" sz="2800" u="sng" dirty="0" smtClean="0">
                <a:solidFill>
                  <a:schemeClr val="tx1"/>
                </a:solidFill>
              </a:rPr>
              <a:t>Nursing </a:t>
            </a:r>
            <a:r>
              <a:rPr lang="en-US" sz="2800" u="sng" dirty="0">
                <a:solidFill>
                  <a:schemeClr val="tx1"/>
                </a:solidFill>
              </a:rPr>
              <a:t>&amp; rehabilitation services.</a:t>
            </a:r>
          </a:p>
          <a:p>
            <a:pPr algn="l" rtl="0"/>
            <a:r>
              <a:rPr lang="en-US" sz="2800" u="sng" dirty="0" smtClean="0">
                <a:solidFill>
                  <a:schemeClr val="tx1"/>
                </a:solidFill>
              </a:rPr>
              <a:t>Dental</a:t>
            </a:r>
            <a:r>
              <a:rPr lang="en-US" sz="2800" u="sng" dirty="0">
                <a:solidFill>
                  <a:schemeClr val="tx1"/>
                </a:solidFill>
              </a:rPr>
              <a:t>.</a:t>
            </a:r>
          </a:p>
          <a:p>
            <a:pPr algn="l" rtl="0"/>
            <a:r>
              <a:rPr lang="en-US" sz="2800" u="sng" dirty="0" smtClean="0">
                <a:solidFill>
                  <a:schemeClr val="tx1"/>
                </a:solidFill>
              </a:rPr>
              <a:t>Prosthetics</a:t>
            </a:r>
            <a:r>
              <a:rPr lang="en-US" sz="2800" u="sng" dirty="0">
                <a:solidFill>
                  <a:schemeClr val="tx1"/>
                </a:solidFill>
              </a:rPr>
              <a:t>.</a:t>
            </a:r>
          </a:p>
          <a:p>
            <a:pPr algn="l" rtl="0"/>
            <a:r>
              <a:rPr lang="en-US" sz="2800" u="sng" dirty="0" smtClean="0">
                <a:solidFill>
                  <a:schemeClr val="tx1"/>
                </a:solidFill>
              </a:rPr>
              <a:t>Support </a:t>
            </a:r>
            <a:r>
              <a:rPr lang="en-US" sz="2800" u="sng" dirty="0">
                <a:solidFill>
                  <a:schemeClr val="tx1"/>
                </a:solidFill>
              </a:rPr>
              <a:t>services.</a:t>
            </a:r>
          </a:p>
          <a:p>
            <a:pPr algn="l" rtl="0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277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11" y="0"/>
            <a:ext cx="8996289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3200" u="sng" dirty="0">
                <a:solidFill>
                  <a:schemeClr val="tx1"/>
                </a:solidFill>
              </a:rPr>
              <a:t>Anatomy and biology of lymphatic metastasis</a:t>
            </a:r>
          </a:p>
          <a:p>
            <a:pPr algn="just" rtl="0"/>
            <a:r>
              <a:rPr lang="en-US" sz="2800" dirty="0">
                <a:solidFill>
                  <a:schemeClr val="tx1"/>
                </a:solidFill>
              </a:rPr>
              <a:t>Cervical lymph nodes are categorized into five nodal levels, </a:t>
            </a:r>
            <a:r>
              <a:rPr lang="en-US" sz="2800" dirty="0" smtClean="0">
                <a:solidFill>
                  <a:schemeClr val="tx1"/>
                </a:solidFill>
              </a:rPr>
              <a:t>and additionally </a:t>
            </a:r>
            <a:r>
              <a:rPr lang="en-US" sz="2800" dirty="0">
                <a:solidFill>
                  <a:schemeClr val="tx1"/>
                </a:solidFill>
              </a:rPr>
              <a:t>levels VI and VII encompassing central compartment </a:t>
            </a:r>
            <a:r>
              <a:rPr lang="en-US" sz="2800" dirty="0" smtClean="0">
                <a:solidFill>
                  <a:schemeClr val="tx1"/>
                </a:solidFill>
              </a:rPr>
              <a:t>and  superior </a:t>
            </a:r>
            <a:r>
              <a:rPr lang="en-US" sz="2800" dirty="0">
                <a:solidFill>
                  <a:schemeClr val="tx1"/>
                </a:solidFill>
              </a:rPr>
              <a:t>mediastinal nodes. Levels I, II, and V are further subdivided </a:t>
            </a:r>
            <a:r>
              <a:rPr lang="en-US" sz="2800" dirty="0" smtClean="0">
                <a:solidFill>
                  <a:schemeClr val="tx1"/>
                </a:solidFill>
              </a:rPr>
              <a:t>into Sublevels </a:t>
            </a:r>
            <a:r>
              <a:rPr lang="en-US" sz="2800" dirty="0">
                <a:solidFill>
                  <a:schemeClr val="tx1"/>
                </a:solidFill>
              </a:rPr>
              <a:t>A and </a:t>
            </a:r>
            <a:r>
              <a:rPr lang="en-US" sz="2800" dirty="0" smtClean="0">
                <a:solidFill>
                  <a:schemeClr val="tx1"/>
                </a:solidFill>
              </a:rPr>
              <a:t>B. For </a:t>
            </a:r>
            <a:r>
              <a:rPr lang="en-US" sz="2800" dirty="0">
                <a:solidFill>
                  <a:schemeClr val="tx1"/>
                </a:solidFill>
              </a:rPr>
              <a:t>primary tumors in the oral cavity, the regional lymph nodes </a:t>
            </a:r>
            <a:r>
              <a:rPr lang="en-US" sz="2800" dirty="0" smtClean="0">
                <a:solidFill>
                  <a:schemeClr val="tx1"/>
                </a:solidFill>
              </a:rPr>
              <a:t>at highest </a:t>
            </a:r>
            <a:r>
              <a:rPr lang="en-US" sz="2800" dirty="0">
                <a:solidFill>
                  <a:schemeClr val="tx1"/>
                </a:solidFill>
              </a:rPr>
              <a:t>risk for early dissemination by metastatic cancer are limited </a:t>
            </a:r>
            <a:r>
              <a:rPr lang="en-US" sz="2800" dirty="0" smtClean="0">
                <a:solidFill>
                  <a:schemeClr val="tx1"/>
                </a:solidFill>
              </a:rPr>
              <a:t>to levels </a:t>
            </a:r>
            <a:r>
              <a:rPr lang="en-US" sz="2800" dirty="0">
                <a:solidFill>
                  <a:schemeClr val="tx1"/>
                </a:solidFill>
              </a:rPr>
              <a:t>I, II, and II.</a:t>
            </a:r>
          </a:p>
          <a:p>
            <a:pPr algn="l" rtl="0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20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5516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434837"/>
            <a:ext cx="7941365" cy="5956024"/>
          </a:xfr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21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2119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10" y="211015"/>
            <a:ext cx="8809892" cy="6414868"/>
          </a:xfrm>
        </p:spPr>
        <p:txBody>
          <a:bodyPr>
            <a:normAutofit/>
          </a:bodyPr>
          <a:lstStyle/>
          <a:p>
            <a:pPr algn="just" rtl="0"/>
            <a:r>
              <a:rPr lang="en-US" sz="3000" u="sng" dirty="0">
                <a:solidFill>
                  <a:schemeClr val="tx1"/>
                </a:solidFill>
              </a:rPr>
              <a:t>Clinical evaluation and diagnostic imaging</a:t>
            </a:r>
          </a:p>
          <a:p>
            <a:pPr algn="just" rtl="0"/>
            <a:r>
              <a:rPr lang="en-US" sz="2800" dirty="0">
                <a:solidFill>
                  <a:schemeClr val="tx1"/>
                </a:solidFill>
              </a:rPr>
              <a:t>Imaging modalities currently available in routine clinical practice </a:t>
            </a:r>
            <a:r>
              <a:rPr lang="en-US" sz="2800" dirty="0" smtClean="0">
                <a:solidFill>
                  <a:schemeClr val="tx1"/>
                </a:solidFill>
              </a:rPr>
              <a:t>include </a:t>
            </a:r>
            <a:r>
              <a:rPr lang="en-US" sz="2800" u="sng" dirty="0" smtClean="0">
                <a:solidFill>
                  <a:schemeClr val="tx1"/>
                </a:solidFill>
              </a:rPr>
              <a:t>ultrasonography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u="sng" dirty="0" smtClean="0">
                <a:solidFill>
                  <a:schemeClr val="tx1"/>
                </a:solidFill>
              </a:rPr>
              <a:t>CT,</a:t>
            </a:r>
            <a:r>
              <a:rPr lang="en-US" sz="2800" dirty="0" smtClean="0">
                <a:solidFill>
                  <a:schemeClr val="tx1"/>
                </a:solidFill>
              </a:rPr>
              <a:t> and </a:t>
            </a:r>
            <a:r>
              <a:rPr lang="en-US" sz="2800" u="sng" dirty="0" smtClean="0">
                <a:solidFill>
                  <a:schemeClr val="tx1"/>
                </a:solidFill>
              </a:rPr>
              <a:t>MRI Scans</a:t>
            </a:r>
            <a:r>
              <a:rPr lang="en-US" sz="2800" dirty="0" smtClean="0">
                <a:solidFill>
                  <a:schemeClr val="tx1"/>
                </a:solidFill>
              </a:rPr>
              <a:t>, and</a:t>
            </a:r>
            <a:r>
              <a:rPr lang="en-US" sz="2800" u="sng" dirty="0" smtClean="0">
                <a:solidFill>
                  <a:schemeClr val="tx1"/>
                </a:solidFill>
              </a:rPr>
              <a:t> PET  </a:t>
            </a:r>
            <a:r>
              <a:rPr lang="en-US" sz="2800" dirty="0" smtClean="0">
                <a:solidFill>
                  <a:schemeClr val="tx1"/>
                </a:solidFill>
              </a:rPr>
              <a:t>scans. Although </a:t>
            </a:r>
            <a:r>
              <a:rPr lang="en-US" sz="2800" dirty="0">
                <a:solidFill>
                  <a:schemeClr val="tx1"/>
                </a:solidFill>
              </a:rPr>
              <a:t>the presence of metastatic involvement of a lymph node is </a:t>
            </a:r>
            <a:r>
              <a:rPr lang="en-US" sz="2800" dirty="0" smtClean="0">
                <a:solidFill>
                  <a:schemeClr val="tx1"/>
                </a:solidFill>
              </a:rPr>
              <a:t>a histologic</a:t>
            </a:r>
            <a:r>
              <a:rPr lang="en-US" sz="2800" dirty="0">
                <a:solidFill>
                  <a:schemeClr val="tx1"/>
                </a:solidFill>
              </a:rPr>
              <a:t>, not a radiologic diagnosis, there are characteristic </a:t>
            </a:r>
            <a:r>
              <a:rPr lang="en-US" sz="2800" dirty="0" smtClean="0">
                <a:solidFill>
                  <a:schemeClr val="tx1"/>
                </a:solidFill>
              </a:rPr>
              <a:t>changes apparent </a:t>
            </a:r>
            <a:r>
              <a:rPr lang="en-US" sz="2800" dirty="0">
                <a:solidFill>
                  <a:schemeClr val="tx1"/>
                </a:solidFill>
              </a:rPr>
              <a:t>on CT and MRI suggestive of metastatic SCC including:</a:t>
            </a:r>
          </a:p>
          <a:p>
            <a:pPr algn="just" rtl="0"/>
            <a:r>
              <a:rPr lang="en-US" sz="2800" dirty="0">
                <a:solidFill>
                  <a:schemeClr val="tx1"/>
                </a:solidFill>
              </a:rPr>
              <a:t>- Enhancement.</a:t>
            </a:r>
          </a:p>
          <a:p>
            <a:pPr algn="just" rtl="0"/>
            <a:r>
              <a:rPr lang="en-US" sz="2800" dirty="0">
                <a:solidFill>
                  <a:schemeClr val="tx1"/>
                </a:solidFill>
              </a:rPr>
              <a:t>- Poorly circumscribed margins.</a:t>
            </a:r>
          </a:p>
          <a:p>
            <a:pPr algn="just" rtl="0"/>
            <a:r>
              <a:rPr lang="en-US" sz="2800" dirty="0">
                <a:solidFill>
                  <a:schemeClr val="tx1"/>
                </a:solidFill>
              </a:rPr>
              <a:t>- Central necrosis.</a:t>
            </a:r>
          </a:p>
          <a:p>
            <a:pPr algn="just" rtl="0"/>
            <a:r>
              <a:rPr lang="en-US" sz="2800" dirty="0">
                <a:solidFill>
                  <a:schemeClr val="tx1"/>
                </a:solidFill>
              </a:rPr>
              <a:t>- Nodal size in excess of 1 cm in diameter.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22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0042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96948"/>
            <a:ext cx="8799341" cy="6400800"/>
          </a:xfrm>
        </p:spPr>
        <p:txBody>
          <a:bodyPr/>
          <a:lstStyle/>
          <a:p>
            <a:pPr algn="just" rtl="0"/>
            <a:r>
              <a:rPr lang="en-US" sz="2800" u="sng" dirty="0">
                <a:solidFill>
                  <a:schemeClr val="tx1"/>
                </a:solidFill>
              </a:rPr>
              <a:t>Note: Cervical lymph node size does not always correlate with </a:t>
            </a:r>
            <a:r>
              <a:rPr lang="en-US" sz="2800" u="sng" dirty="0" smtClean="0">
                <a:solidFill>
                  <a:schemeClr val="tx1"/>
                </a:solidFill>
              </a:rPr>
              <a:t>the presence </a:t>
            </a:r>
            <a:r>
              <a:rPr lang="en-US" sz="2800" u="sng" dirty="0">
                <a:solidFill>
                  <a:schemeClr val="tx1"/>
                </a:solidFill>
              </a:rPr>
              <a:t>of tumor involvement. </a:t>
            </a:r>
            <a:r>
              <a:rPr lang="en-US" sz="2800" dirty="0">
                <a:solidFill>
                  <a:schemeClr val="tx1"/>
                </a:solidFill>
              </a:rPr>
              <a:t>Although larger metastatic </a:t>
            </a:r>
            <a:r>
              <a:rPr lang="en-US" sz="2800" dirty="0" smtClean="0">
                <a:solidFill>
                  <a:schemeClr val="tx1"/>
                </a:solidFill>
              </a:rPr>
              <a:t>lymph nodes </a:t>
            </a:r>
            <a:r>
              <a:rPr lang="en-US" sz="2800" dirty="0">
                <a:solidFill>
                  <a:schemeClr val="tx1"/>
                </a:solidFill>
              </a:rPr>
              <a:t>indicate greater tumor volume, a small lymph node less than 1 </a:t>
            </a:r>
            <a:r>
              <a:rPr lang="en-US" sz="2800" dirty="0" smtClean="0">
                <a:solidFill>
                  <a:schemeClr val="tx1"/>
                </a:solidFill>
              </a:rPr>
              <a:t>cm in </a:t>
            </a:r>
            <a:r>
              <a:rPr lang="en-US" sz="2800" dirty="0">
                <a:solidFill>
                  <a:schemeClr val="tx1"/>
                </a:solidFill>
              </a:rPr>
              <a:t>diameter may still harbor foci of tumor cells. Conversely, lymph </a:t>
            </a:r>
            <a:r>
              <a:rPr lang="en-US" sz="2800" dirty="0" smtClean="0">
                <a:solidFill>
                  <a:schemeClr val="tx1"/>
                </a:solidFill>
              </a:rPr>
              <a:t>node size </a:t>
            </a:r>
            <a:r>
              <a:rPr lang="en-US" sz="2800" dirty="0">
                <a:solidFill>
                  <a:schemeClr val="tx1"/>
                </a:solidFill>
              </a:rPr>
              <a:t>greater than 1 cm in diameter does not automatically herald metastatic cancer, because reactive lymphadenopathy following infection, inflammation, or surgical intervention may result in lymph nodes of </a:t>
            </a:r>
            <a:r>
              <a:rPr lang="en-US" sz="2800" dirty="0" smtClean="0">
                <a:solidFill>
                  <a:schemeClr val="tx1"/>
                </a:solidFill>
              </a:rPr>
              <a:t>such Size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23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6820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8" y="112542"/>
            <a:ext cx="8904849" cy="6625883"/>
          </a:xfrm>
        </p:spPr>
        <p:txBody>
          <a:bodyPr/>
          <a:lstStyle/>
          <a:p>
            <a:pPr algn="l" rtl="0"/>
            <a:r>
              <a:rPr lang="en-US" sz="3200" u="sng" dirty="0">
                <a:solidFill>
                  <a:schemeClr val="tx1"/>
                </a:solidFill>
              </a:rPr>
              <a:t>Classification of Neck Dissection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u="sng" dirty="0" smtClean="0">
                <a:solidFill>
                  <a:schemeClr val="tx1"/>
                </a:solidFill>
              </a:rPr>
              <a:t>Radical </a:t>
            </a:r>
            <a:r>
              <a:rPr lang="en-US" sz="2800" u="sng" dirty="0">
                <a:solidFill>
                  <a:schemeClr val="tx1"/>
                </a:solidFill>
              </a:rPr>
              <a:t>Neck Dissection (RND</a:t>
            </a:r>
            <a:r>
              <a:rPr lang="en-US" sz="2800" u="sng" dirty="0" smtClean="0">
                <a:solidFill>
                  <a:schemeClr val="tx1"/>
                </a:solidFill>
              </a:rPr>
              <a:t>):</a:t>
            </a:r>
          </a:p>
          <a:p>
            <a:pPr marL="0" indent="0" algn="just" rtl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involves </a:t>
            </a:r>
            <a:r>
              <a:rPr lang="en-US" sz="2800" dirty="0">
                <a:solidFill>
                  <a:schemeClr val="tx1"/>
                </a:solidFill>
              </a:rPr>
              <a:t>the </a:t>
            </a:r>
            <a:r>
              <a:rPr lang="en-US" sz="2800" dirty="0" smtClean="0">
                <a:solidFill>
                  <a:schemeClr val="tx1"/>
                </a:solidFill>
              </a:rPr>
              <a:t>embolic </a:t>
            </a:r>
            <a:r>
              <a:rPr lang="en-US" sz="2800" dirty="0">
                <a:solidFill>
                  <a:schemeClr val="tx1"/>
                </a:solidFill>
              </a:rPr>
              <a:t>removal of </a:t>
            </a:r>
            <a:r>
              <a:rPr lang="en-US" sz="2800" dirty="0" smtClean="0">
                <a:solidFill>
                  <a:schemeClr val="tx1"/>
                </a:solidFill>
              </a:rPr>
              <a:t>all ipsilateral </a:t>
            </a:r>
            <a:r>
              <a:rPr lang="en-US" sz="2800" dirty="0">
                <a:solidFill>
                  <a:schemeClr val="tx1"/>
                </a:solidFill>
              </a:rPr>
              <a:t>lymph nodes from </a:t>
            </a:r>
            <a:r>
              <a:rPr lang="en-US" sz="2800" u="sng" dirty="0">
                <a:solidFill>
                  <a:schemeClr val="tx1"/>
                </a:solidFill>
              </a:rPr>
              <a:t>levels I through V,</a:t>
            </a:r>
            <a:r>
              <a:rPr lang="en-US" sz="2800" dirty="0">
                <a:solidFill>
                  <a:schemeClr val="tx1"/>
                </a:solidFill>
              </a:rPr>
              <a:t> along with </a:t>
            </a:r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u="sng" dirty="0" smtClean="0">
                <a:solidFill>
                  <a:schemeClr val="tx1"/>
                </a:solidFill>
              </a:rPr>
              <a:t>ipsilateral </a:t>
            </a:r>
            <a:r>
              <a:rPr lang="en-US" sz="2800" u="sng" dirty="0">
                <a:solidFill>
                  <a:schemeClr val="tx1"/>
                </a:solidFill>
              </a:rPr>
              <a:t>spinal accessory nerve </a:t>
            </a:r>
            <a:r>
              <a:rPr lang="en-US" sz="2800" dirty="0">
                <a:solidFill>
                  <a:schemeClr val="tx1"/>
                </a:solidFill>
              </a:rPr>
              <a:t>(SAN, </a:t>
            </a:r>
            <a:r>
              <a:rPr lang="en-US" sz="2800" u="sng" dirty="0">
                <a:solidFill>
                  <a:schemeClr val="tx1"/>
                </a:solidFill>
              </a:rPr>
              <a:t>internal jugular vein IJV</a:t>
            </a:r>
            <a:r>
              <a:rPr lang="en-US" sz="2800" u="sng" dirty="0" smtClean="0">
                <a:solidFill>
                  <a:schemeClr val="tx1"/>
                </a:solidFill>
              </a:rPr>
              <a:t>),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u="sng" dirty="0">
                <a:solidFill>
                  <a:schemeClr val="tx1"/>
                </a:solidFill>
              </a:rPr>
              <a:t>sternocleidomastoid muscle (SCM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24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4588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8" y="126609"/>
            <a:ext cx="8936501" cy="6583680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2"/>
            </a:pPr>
            <a:r>
              <a:rPr lang="en-US" sz="2800" u="sng" dirty="0" smtClean="0">
                <a:solidFill>
                  <a:schemeClr val="tx1"/>
                </a:solidFill>
              </a:rPr>
              <a:t>Modified </a:t>
            </a:r>
            <a:r>
              <a:rPr lang="en-US" sz="2800" u="sng" dirty="0">
                <a:solidFill>
                  <a:schemeClr val="tx1"/>
                </a:solidFill>
              </a:rPr>
              <a:t>Radical Neck Dissection (MRND) </a:t>
            </a:r>
            <a:r>
              <a:rPr lang="en-US" sz="2800" u="sng" dirty="0" smtClean="0">
                <a:solidFill>
                  <a:schemeClr val="tx1"/>
                </a:solidFill>
              </a:rPr>
              <a:t>:</a:t>
            </a:r>
          </a:p>
          <a:p>
            <a:pPr marL="0" indent="0" algn="just" rtl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When </a:t>
            </a:r>
            <a:r>
              <a:rPr lang="en-US" sz="2800" dirty="0">
                <a:solidFill>
                  <a:schemeClr val="tx1"/>
                </a:solidFill>
              </a:rPr>
              <a:t>one or </a:t>
            </a:r>
            <a:r>
              <a:rPr lang="en-US" sz="2800" u="sng" dirty="0">
                <a:solidFill>
                  <a:schemeClr val="tx1"/>
                </a:solidFill>
              </a:rPr>
              <a:t>more </a:t>
            </a:r>
            <a:r>
              <a:rPr lang="en-US" sz="2800" u="sng" dirty="0" smtClean="0">
                <a:solidFill>
                  <a:schemeClr val="tx1"/>
                </a:solidFill>
              </a:rPr>
              <a:t>non- lymphatic </a:t>
            </a:r>
            <a:r>
              <a:rPr lang="en-US" sz="2800" u="sng" dirty="0">
                <a:solidFill>
                  <a:schemeClr val="tx1"/>
                </a:solidFill>
              </a:rPr>
              <a:t>structures are preserved during the dissection. </a:t>
            </a:r>
            <a:r>
              <a:rPr lang="en-US" sz="2800" dirty="0">
                <a:solidFill>
                  <a:schemeClr val="tx1"/>
                </a:solidFill>
              </a:rPr>
              <a:t>The </a:t>
            </a:r>
            <a:r>
              <a:rPr lang="en-US" sz="2800" dirty="0" smtClean="0">
                <a:solidFill>
                  <a:schemeClr val="tx1"/>
                </a:solidFill>
              </a:rPr>
              <a:t>basis for </a:t>
            </a:r>
            <a:r>
              <a:rPr lang="en-US" sz="2800" dirty="0">
                <a:solidFill>
                  <a:schemeClr val="tx1"/>
                </a:solidFill>
              </a:rPr>
              <a:t>this modification is that the lymph node-containing tissues </a:t>
            </a:r>
            <a:r>
              <a:rPr lang="en-US" sz="2800" dirty="0" smtClean="0">
                <a:solidFill>
                  <a:schemeClr val="tx1"/>
                </a:solidFill>
              </a:rPr>
              <a:t>lie within </a:t>
            </a:r>
            <a:r>
              <a:rPr lang="en-US" sz="2800" dirty="0">
                <a:solidFill>
                  <a:schemeClr val="tx1"/>
                </a:solidFill>
              </a:rPr>
              <a:t>the cervical fascial planes surrounding the SCM, IJV, and </a:t>
            </a:r>
            <a:r>
              <a:rPr lang="en-US" sz="2800" dirty="0" smtClean="0">
                <a:solidFill>
                  <a:schemeClr val="tx1"/>
                </a:solidFill>
              </a:rPr>
              <a:t>SAN and </a:t>
            </a:r>
            <a:r>
              <a:rPr lang="en-US" sz="2800" dirty="0">
                <a:solidFill>
                  <a:schemeClr val="tx1"/>
                </a:solidFill>
              </a:rPr>
              <a:t>that these structures can be preserved if they are not </a:t>
            </a:r>
            <a:r>
              <a:rPr lang="en-US" sz="2800" dirty="0" smtClean="0">
                <a:solidFill>
                  <a:schemeClr val="tx1"/>
                </a:solidFill>
              </a:rPr>
              <a:t>involved with </a:t>
            </a:r>
            <a:r>
              <a:rPr lang="en-US" sz="2800" dirty="0">
                <a:solidFill>
                  <a:schemeClr val="tx1"/>
                </a:solidFill>
              </a:rPr>
              <a:t>tumor by skeletonizing them during the dissection. MRND can </a:t>
            </a:r>
            <a:r>
              <a:rPr lang="en-US" sz="2800" dirty="0" smtClean="0">
                <a:solidFill>
                  <a:schemeClr val="tx1"/>
                </a:solidFill>
              </a:rPr>
              <a:t>be sub-classified </a:t>
            </a:r>
            <a:r>
              <a:rPr lang="en-US" sz="2800" dirty="0">
                <a:solidFill>
                  <a:schemeClr val="tx1"/>
                </a:solidFill>
              </a:rPr>
              <a:t>as follows: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1"/>
                </a:solidFill>
                <a:effectLst/>
              </a:rPr>
              <a:t>1. Type I MRND preserves the </a:t>
            </a:r>
            <a:r>
              <a:rPr lang="en-US" sz="2800" u="sng" dirty="0">
                <a:solidFill>
                  <a:schemeClr val="tx1"/>
                </a:solidFill>
                <a:effectLst/>
              </a:rPr>
              <a:t>SAN</a:t>
            </a:r>
            <a:r>
              <a:rPr lang="en-US" sz="2800" dirty="0">
                <a:solidFill>
                  <a:schemeClr val="tx1"/>
                </a:solidFill>
                <a:effectLst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</a:rPr>
            </a:br>
            <a:r>
              <a:rPr lang="en-US" sz="2800" dirty="0">
                <a:solidFill>
                  <a:schemeClr val="tx1"/>
                </a:solidFill>
                <a:effectLst/>
              </a:rPr>
              <a:t>2. Type II MRND preserves the </a:t>
            </a:r>
            <a:r>
              <a:rPr lang="en-US" sz="2800" u="sng" dirty="0">
                <a:solidFill>
                  <a:schemeClr val="tx1"/>
                </a:solidFill>
                <a:effectLst/>
              </a:rPr>
              <a:t>SAN and IJV</a:t>
            </a:r>
            <a:br>
              <a:rPr lang="en-US" sz="2800" u="sng" dirty="0">
                <a:solidFill>
                  <a:schemeClr val="tx1"/>
                </a:solidFill>
                <a:effectLst/>
              </a:rPr>
            </a:br>
            <a:r>
              <a:rPr lang="en-US" sz="2800" dirty="0">
                <a:solidFill>
                  <a:schemeClr val="tx1"/>
                </a:solidFill>
                <a:effectLst/>
              </a:rPr>
              <a:t>3. Type I MRND preserves the </a:t>
            </a:r>
            <a:r>
              <a:rPr lang="en-US" sz="2800" u="sng" dirty="0">
                <a:solidFill>
                  <a:schemeClr val="tx1"/>
                </a:solidFill>
                <a:effectLst/>
              </a:rPr>
              <a:t>SAN, UV, and SCM. </a:t>
            </a:r>
            <a:endParaRPr lang="en-US" sz="2800" u="sng" dirty="0" smtClean="0">
              <a:solidFill>
                <a:schemeClr val="tx1"/>
              </a:solidFill>
              <a:effectLst/>
            </a:endParaRPr>
          </a:p>
          <a:p>
            <a:pPr algn="l" rtl="0"/>
            <a:r>
              <a:rPr lang="en-US" sz="2800" dirty="0" smtClean="0">
                <a:solidFill>
                  <a:schemeClr val="tx1"/>
                </a:solidFill>
                <a:effectLst/>
              </a:rPr>
              <a:t>This modification is </a:t>
            </a:r>
            <a:r>
              <a:rPr lang="en-US" sz="2800" dirty="0">
                <a:solidFill>
                  <a:schemeClr val="tx1"/>
                </a:solidFill>
                <a:effectLst/>
              </a:rPr>
              <a:t>also termed </a:t>
            </a:r>
            <a:r>
              <a:rPr lang="en-US" sz="2800" u="sng" dirty="0">
                <a:solidFill>
                  <a:schemeClr val="tx1"/>
                </a:solidFill>
                <a:effectLst/>
              </a:rPr>
              <a:t>functional neck dissection</a:t>
            </a:r>
            <a:r>
              <a:rPr lang="en-US" sz="2800" dirty="0">
                <a:solidFill>
                  <a:schemeClr val="tx1"/>
                </a:solidFill>
                <a:effectLst/>
              </a:rPr>
              <a:t>.</a:t>
            </a:r>
            <a:r>
              <a:rPr lang="en-US" dirty="0">
                <a:solidFill>
                  <a:schemeClr val="tx1"/>
                </a:solidFill>
                <a:effectLst/>
              </a:rPr>
              <a:t/>
            </a:r>
            <a:br>
              <a:rPr lang="en-US" dirty="0">
                <a:solidFill>
                  <a:schemeClr val="tx1"/>
                </a:solidFill>
                <a:effectLst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25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85143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" y="126609"/>
            <a:ext cx="8873197" cy="6625883"/>
          </a:xfrm>
        </p:spPr>
        <p:txBody>
          <a:bodyPr/>
          <a:lstStyle/>
          <a:p>
            <a:pPr marL="514350" indent="-514350" algn="just" rtl="0">
              <a:buFont typeface="+mj-lt"/>
              <a:buAutoNum type="arabicPeriod" startAt="3"/>
            </a:pPr>
            <a:r>
              <a:rPr lang="en-US" sz="2800" u="sng" dirty="0">
                <a:solidFill>
                  <a:schemeClr val="tx1"/>
                </a:solidFill>
              </a:rPr>
              <a:t>Selective Neck Dissection (SND</a:t>
            </a:r>
            <a:r>
              <a:rPr lang="en-US" sz="2800" u="sng" dirty="0" smtClean="0">
                <a:solidFill>
                  <a:schemeClr val="tx1"/>
                </a:solidFill>
              </a:rPr>
              <a:t>):</a:t>
            </a:r>
          </a:p>
          <a:p>
            <a:pPr algn="just" rtl="0"/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when one or more lymph </a:t>
            </a:r>
            <a:r>
              <a:rPr lang="en-US" sz="2800" dirty="0" smtClean="0">
                <a:solidFill>
                  <a:schemeClr val="tx1"/>
                </a:solidFill>
              </a:rPr>
              <a:t>node groups </a:t>
            </a:r>
            <a:r>
              <a:rPr lang="en-US" sz="2800" dirty="0">
                <a:solidFill>
                  <a:schemeClr val="tx1"/>
                </a:solidFill>
              </a:rPr>
              <a:t>are preserved during cervical lymphadenectomy that </a:t>
            </a:r>
            <a:r>
              <a:rPr lang="en-US" sz="2800" dirty="0" smtClean="0">
                <a:solidFill>
                  <a:schemeClr val="tx1"/>
                </a:solidFill>
              </a:rPr>
              <a:t>are routinely </a:t>
            </a:r>
            <a:r>
              <a:rPr lang="en-US" sz="2800" dirty="0">
                <a:solidFill>
                  <a:schemeClr val="tx1"/>
                </a:solidFill>
              </a:rPr>
              <a:t>removed with RND. The lymph node groups that </a:t>
            </a:r>
            <a:r>
              <a:rPr lang="en-US" sz="2800" dirty="0" smtClean="0">
                <a:solidFill>
                  <a:schemeClr val="tx1"/>
                </a:solidFill>
              </a:rPr>
              <a:t>are removed </a:t>
            </a:r>
            <a:r>
              <a:rPr lang="en-US" sz="2800" dirty="0">
                <a:solidFill>
                  <a:schemeClr val="tx1"/>
                </a:solidFill>
              </a:rPr>
              <a:t>are dependent on the predictable patterns of </a:t>
            </a:r>
            <a:r>
              <a:rPr lang="en-US" sz="2800" dirty="0" smtClean="0">
                <a:solidFill>
                  <a:schemeClr val="tx1"/>
                </a:solidFill>
              </a:rPr>
              <a:t>metastases from </a:t>
            </a:r>
            <a:r>
              <a:rPr lang="en-US" sz="2800" dirty="0">
                <a:solidFill>
                  <a:schemeClr val="tx1"/>
                </a:solidFill>
              </a:rPr>
              <a:t>the primary site. The levels of lymph nodes removed </a:t>
            </a:r>
            <a:r>
              <a:rPr lang="en-US" sz="2800" dirty="0" smtClean="0">
                <a:solidFill>
                  <a:schemeClr val="tx1"/>
                </a:solidFill>
              </a:rPr>
              <a:t>are identified </a:t>
            </a:r>
            <a:r>
              <a:rPr lang="en-US" sz="2800" dirty="0">
                <a:solidFill>
                  <a:schemeClr val="tx1"/>
                </a:solidFill>
              </a:rPr>
              <a:t>(e.g., SND levels I to III).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26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6273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4" y="281354"/>
            <a:ext cx="8662182" cy="6443003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 startAt="4"/>
            </a:pPr>
            <a:r>
              <a:rPr lang="en-US" sz="2800" u="sng" dirty="0">
                <a:solidFill>
                  <a:schemeClr val="tx1"/>
                </a:solidFill>
              </a:rPr>
              <a:t>Extended Neck Dissection </a:t>
            </a:r>
            <a:r>
              <a:rPr lang="en-US" sz="2800" u="sng" dirty="0" smtClean="0">
                <a:solidFill>
                  <a:schemeClr val="tx1"/>
                </a:solidFill>
              </a:rPr>
              <a:t>:</a:t>
            </a:r>
          </a:p>
          <a:p>
            <a:pPr marL="0" indent="0" algn="just" rtl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when </a:t>
            </a:r>
            <a:r>
              <a:rPr lang="en-US" sz="2800" dirty="0">
                <a:solidFill>
                  <a:schemeClr val="tx1"/>
                </a:solidFill>
              </a:rPr>
              <a:t>one or more lymph node groups </a:t>
            </a:r>
            <a:r>
              <a:rPr lang="en-US" sz="2800" dirty="0" smtClean="0">
                <a:solidFill>
                  <a:schemeClr val="tx1"/>
                </a:solidFill>
              </a:rPr>
              <a:t>or non lymphatic </a:t>
            </a:r>
            <a:r>
              <a:rPr lang="en-US" sz="2800" dirty="0">
                <a:solidFill>
                  <a:schemeClr val="tx1"/>
                </a:solidFill>
              </a:rPr>
              <a:t>structures, or both, that are not usually involved </a:t>
            </a:r>
            <a:r>
              <a:rPr lang="en-US" sz="2800" dirty="0" smtClean="0">
                <a:solidFill>
                  <a:schemeClr val="tx1"/>
                </a:solidFill>
              </a:rPr>
              <a:t>in RND </a:t>
            </a:r>
            <a:r>
              <a:rPr lang="en-US" sz="2800" dirty="0">
                <a:solidFill>
                  <a:schemeClr val="tx1"/>
                </a:solidFill>
              </a:rPr>
              <a:t>are removed. Examples of lymph </a:t>
            </a:r>
            <a:r>
              <a:rPr lang="en-US" sz="2800" dirty="0" smtClean="0">
                <a:solidFill>
                  <a:schemeClr val="tx1"/>
                </a:solidFill>
              </a:rPr>
              <a:t>node groups </a:t>
            </a:r>
            <a:r>
              <a:rPr lang="en-US" sz="2800" dirty="0">
                <a:solidFill>
                  <a:schemeClr val="tx1"/>
                </a:solidFill>
              </a:rPr>
              <a:t>include </a:t>
            </a:r>
            <a:r>
              <a:rPr lang="en-US" sz="2800" dirty="0" smtClean="0">
                <a:solidFill>
                  <a:schemeClr val="tx1"/>
                </a:solidFill>
              </a:rPr>
              <a:t>the para-pharyngeal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chemeClr val="tx1"/>
                </a:solidFill>
              </a:rPr>
              <a:t>para-tracheal</a:t>
            </a:r>
            <a:r>
              <a:rPr lang="en-US" sz="2800" dirty="0">
                <a:solidFill>
                  <a:schemeClr val="tx1"/>
                </a:solidFill>
              </a:rPr>
              <a:t>, and superior mediastinal </a:t>
            </a:r>
            <a:r>
              <a:rPr lang="en-US" sz="2800" dirty="0" smtClean="0">
                <a:solidFill>
                  <a:schemeClr val="tx1"/>
                </a:solidFill>
              </a:rPr>
              <a:t>nodes. Examples </a:t>
            </a:r>
            <a:r>
              <a:rPr lang="en-US" sz="2800" dirty="0">
                <a:solidFill>
                  <a:schemeClr val="tx1"/>
                </a:solidFill>
              </a:rPr>
              <a:t>of non-lymphatic structures include the carotid </a:t>
            </a:r>
            <a:r>
              <a:rPr lang="en-US" sz="2800" dirty="0" smtClean="0">
                <a:solidFill>
                  <a:schemeClr val="tx1"/>
                </a:solidFill>
              </a:rPr>
              <a:t>artery, hypoglossal </a:t>
            </a:r>
            <a:r>
              <a:rPr lang="en-US" sz="2800" dirty="0">
                <a:solidFill>
                  <a:schemeClr val="tx1"/>
                </a:solidFill>
              </a:rPr>
              <a:t>nerve, and </a:t>
            </a:r>
            <a:r>
              <a:rPr lang="en-US" sz="2800" dirty="0" smtClean="0">
                <a:solidFill>
                  <a:schemeClr val="tx1"/>
                </a:solidFill>
              </a:rPr>
              <a:t>para-spinal </a:t>
            </a:r>
            <a:r>
              <a:rPr lang="en-US" sz="2800" dirty="0">
                <a:solidFill>
                  <a:schemeClr val="tx1"/>
                </a:solidFill>
              </a:rPr>
              <a:t>muscles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27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41632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58" y="196948"/>
            <a:ext cx="8873197" cy="6485206"/>
          </a:xfrm>
        </p:spPr>
        <p:txBody>
          <a:bodyPr/>
          <a:lstStyle/>
          <a:p>
            <a:pPr algn="just" rtl="0"/>
            <a:r>
              <a:rPr lang="en-US" sz="2800" dirty="0" smtClean="0">
                <a:solidFill>
                  <a:schemeClr val="tx1"/>
                </a:solidFill>
              </a:rPr>
              <a:t>Sub classification </a:t>
            </a:r>
            <a:r>
              <a:rPr lang="en-US" sz="2800" dirty="0">
                <a:solidFill>
                  <a:schemeClr val="tx1"/>
                </a:solidFill>
              </a:rPr>
              <a:t>into </a:t>
            </a:r>
            <a:r>
              <a:rPr lang="en-US" sz="2800" u="sng" dirty="0">
                <a:solidFill>
                  <a:schemeClr val="tx1"/>
                </a:solidFill>
              </a:rPr>
              <a:t>"therapeutic"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u="sng" dirty="0">
                <a:solidFill>
                  <a:schemeClr val="tx1"/>
                </a:solidFill>
              </a:rPr>
              <a:t>"elective neck </a:t>
            </a:r>
            <a:r>
              <a:rPr lang="en-US" sz="2800" u="sng" dirty="0" smtClean="0">
                <a:solidFill>
                  <a:schemeClr val="tx1"/>
                </a:solidFill>
              </a:rPr>
              <a:t>dissection </a:t>
            </a:r>
            <a:r>
              <a:rPr lang="en-US" sz="2800" dirty="0" smtClean="0">
                <a:solidFill>
                  <a:schemeClr val="tx1"/>
                </a:solidFill>
              </a:rPr>
              <a:t>refers </a:t>
            </a:r>
            <a:r>
              <a:rPr lang="en-US" sz="2800" dirty="0">
                <a:solidFill>
                  <a:schemeClr val="tx1"/>
                </a:solidFill>
              </a:rPr>
              <a:t>to the indication for surgery, but does not specify the extent of </a:t>
            </a:r>
            <a:r>
              <a:rPr lang="en-US" sz="2800" dirty="0" smtClean="0">
                <a:solidFill>
                  <a:schemeClr val="tx1"/>
                </a:solidFill>
              </a:rPr>
              <a:t>the dissection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l" rtl="0"/>
            <a:r>
              <a:rPr lang="en-US" sz="2800" u="sng" dirty="0" smtClean="0">
                <a:solidFill>
                  <a:schemeClr val="tx1"/>
                </a:solidFill>
              </a:rPr>
              <a:t>Therapeutic</a:t>
            </a:r>
            <a:r>
              <a:rPr lang="en-US" sz="2800" u="sng" dirty="0">
                <a:solidFill>
                  <a:schemeClr val="tx1"/>
                </a:solidFill>
              </a:rPr>
              <a:t>" neck </a:t>
            </a:r>
            <a:r>
              <a:rPr lang="en-US" sz="2800" u="sng" dirty="0" smtClean="0">
                <a:solidFill>
                  <a:schemeClr val="tx1"/>
                </a:solidFill>
              </a:rPr>
              <a:t>dissection:</a:t>
            </a:r>
          </a:p>
          <a:p>
            <a:pPr marL="0" indent="0" algn="l" rtl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is used when cervical metastases are detected preoperatively.</a:t>
            </a:r>
          </a:p>
          <a:p>
            <a:pPr algn="l" rtl="0"/>
            <a:r>
              <a:rPr lang="en-US" sz="2800" u="sng" dirty="0" smtClean="0">
                <a:solidFill>
                  <a:schemeClr val="tx1"/>
                </a:solidFill>
              </a:rPr>
              <a:t>Prophylactic</a:t>
            </a:r>
            <a:r>
              <a:rPr lang="en-US" sz="2800" u="sng" dirty="0">
                <a:solidFill>
                  <a:schemeClr val="tx1"/>
                </a:solidFill>
              </a:rPr>
              <a:t>" or preferably "elective neck </a:t>
            </a:r>
            <a:r>
              <a:rPr lang="en-US" sz="2800" u="sng" dirty="0" smtClean="0">
                <a:solidFill>
                  <a:schemeClr val="tx1"/>
                </a:solidFill>
              </a:rPr>
              <a:t>dissection:</a:t>
            </a:r>
          </a:p>
          <a:p>
            <a:pPr marL="0" indent="0" algn="l" rtl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is </a:t>
            </a:r>
            <a:r>
              <a:rPr lang="en-US" sz="2800" dirty="0" smtClean="0">
                <a:solidFill>
                  <a:schemeClr val="tx1"/>
                </a:solidFill>
              </a:rPr>
              <a:t>used when </a:t>
            </a:r>
            <a:r>
              <a:rPr lang="en-US" sz="2800" dirty="0">
                <a:solidFill>
                  <a:schemeClr val="tx1"/>
                </a:solidFill>
              </a:rPr>
              <a:t>neck dissection is done for potential subclinical </a:t>
            </a:r>
            <a:r>
              <a:rPr lang="en-US" sz="2800" dirty="0" smtClean="0">
                <a:solidFill>
                  <a:schemeClr val="tx1"/>
                </a:solidFill>
              </a:rPr>
              <a:t>cervical metastases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28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38223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65" y="281354"/>
            <a:ext cx="8651631" cy="6344529"/>
          </a:xfrm>
        </p:spPr>
        <p:txBody>
          <a:bodyPr>
            <a:normAutofit/>
          </a:bodyPr>
          <a:lstStyle/>
          <a:p>
            <a:pPr algn="just" rtl="0"/>
            <a:r>
              <a:rPr lang="en-US" sz="2800" dirty="0" smtClean="0">
                <a:solidFill>
                  <a:schemeClr val="tx1"/>
                </a:solidFill>
              </a:rPr>
              <a:t>Studies </a:t>
            </a:r>
            <a:r>
              <a:rPr lang="en-US" sz="2800" dirty="0">
                <a:solidFill>
                  <a:schemeClr val="tx1"/>
                </a:solidFill>
              </a:rPr>
              <a:t>have demonstrated that occult metastasis </a:t>
            </a:r>
            <a:r>
              <a:rPr lang="en-US" sz="2800" dirty="0" smtClean="0">
                <a:solidFill>
                  <a:schemeClr val="tx1"/>
                </a:solidFill>
              </a:rPr>
              <a:t>Occurs 1n approximately </a:t>
            </a:r>
            <a:r>
              <a:rPr lang="en-US" sz="2800" dirty="0">
                <a:solidFill>
                  <a:schemeClr val="tx1"/>
                </a:solidFill>
              </a:rPr>
              <a:t>20-45% of patients who were </a:t>
            </a:r>
            <a:r>
              <a:rPr lang="en-US" sz="2800" dirty="0" smtClean="0">
                <a:solidFill>
                  <a:schemeClr val="tx1"/>
                </a:solidFill>
              </a:rPr>
              <a:t>clinically </a:t>
            </a:r>
            <a:r>
              <a:rPr lang="en-US" sz="2800" dirty="0">
                <a:solidFill>
                  <a:schemeClr val="tx1"/>
                </a:solidFill>
              </a:rPr>
              <a:t>staged as </a:t>
            </a:r>
            <a:r>
              <a:rPr lang="en-US" sz="2800" dirty="0" smtClean="0">
                <a:solidFill>
                  <a:schemeClr val="tx1"/>
                </a:solidFill>
              </a:rPr>
              <a:t>N 0 . </a:t>
            </a:r>
            <a:r>
              <a:rPr lang="en-US" sz="3600" u="sng" dirty="0" smtClean="0">
                <a:solidFill>
                  <a:schemeClr val="tx1"/>
                </a:solidFill>
              </a:rPr>
              <a:t>One option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is performing elective neck dissection (END) in patients with </a:t>
            </a:r>
            <a:r>
              <a:rPr lang="en-US" sz="2800" dirty="0" smtClean="0">
                <a:solidFill>
                  <a:schemeClr val="tx1"/>
                </a:solidFill>
              </a:rPr>
              <a:t>no clinical </a:t>
            </a:r>
            <a:r>
              <a:rPr lang="en-US" sz="2800" dirty="0">
                <a:solidFill>
                  <a:schemeClr val="tx1"/>
                </a:solidFill>
              </a:rPr>
              <a:t>evidence of nodal metastases. However, this may lead to </a:t>
            </a:r>
            <a:r>
              <a:rPr lang="en-US" sz="2800" dirty="0" smtClean="0">
                <a:solidFill>
                  <a:schemeClr val="tx1"/>
                </a:solidFill>
              </a:rPr>
              <a:t>55.80% of </a:t>
            </a:r>
            <a:r>
              <a:rPr lang="en-US" sz="2800" dirty="0">
                <a:solidFill>
                  <a:schemeClr val="tx1"/>
                </a:solidFill>
              </a:rPr>
              <a:t>patients undergoing unnecessary neck dissections, along with </a:t>
            </a:r>
            <a:r>
              <a:rPr lang="en-US" sz="2800" dirty="0" smtClean="0">
                <a:solidFill>
                  <a:schemeClr val="tx1"/>
                </a:solidFill>
              </a:rPr>
              <a:t>the associated </a:t>
            </a:r>
            <a:r>
              <a:rPr lang="en-US" sz="2800" dirty="0">
                <a:solidFill>
                  <a:schemeClr val="tx1"/>
                </a:solidFill>
              </a:rPr>
              <a:t>morbidity, particularly postoperative shoulder </a:t>
            </a:r>
            <a:r>
              <a:rPr lang="en-US" sz="2800" dirty="0" smtClean="0">
                <a:solidFill>
                  <a:schemeClr val="tx1"/>
                </a:solidFill>
              </a:rPr>
              <a:t>dysfunction. Various </a:t>
            </a:r>
            <a:r>
              <a:rPr lang="en-US" sz="2800" dirty="0">
                <a:solidFill>
                  <a:schemeClr val="tx1"/>
                </a:solidFill>
              </a:rPr>
              <a:t>techniques have been used to detect cervical occult </a:t>
            </a:r>
            <a:r>
              <a:rPr lang="en-US" sz="2800" dirty="0" smtClean="0">
                <a:solidFill>
                  <a:schemeClr val="tx1"/>
                </a:solidFill>
              </a:rPr>
              <a:t>metastasis of </a:t>
            </a:r>
            <a:r>
              <a:rPr lang="en-US" sz="2800" dirty="0">
                <a:solidFill>
                  <a:schemeClr val="tx1"/>
                </a:solidFill>
              </a:rPr>
              <a:t>the clinically negative neck like ultrasound, CT, </a:t>
            </a:r>
            <a:r>
              <a:rPr lang="en-US" sz="2800" dirty="0" smtClean="0">
                <a:solidFill>
                  <a:schemeClr val="tx1"/>
                </a:solidFill>
              </a:rPr>
              <a:t>MRI </a:t>
            </a:r>
            <a:r>
              <a:rPr lang="en-US" sz="2800" dirty="0">
                <a:solidFill>
                  <a:schemeClr val="tx1"/>
                </a:solidFill>
              </a:rPr>
              <a:t>scans, </a:t>
            </a:r>
            <a:r>
              <a:rPr lang="en-US" sz="2800" dirty="0" smtClean="0">
                <a:solidFill>
                  <a:schemeClr val="tx1"/>
                </a:solidFill>
              </a:rPr>
              <a:t>PET. PET/CT </a:t>
            </a:r>
            <a:r>
              <a:rPr lang="en-US" sz="2800" dirty="0">
                <a:solidFill>
                  <a:schemeClr val="tx1"/>
                </a:solidFill>
              </a:rPr>
              <a:t>and sentinel lymph node biopsy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29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149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6" y="267286"/>
            <a:ext cx="8609428" cy="6260123"/>
          </a:xfrm>
        </p:spPr>
        <p:txBody>
          <a:bodyPr>
            <a:noAutofit/>
          </a:bodyPr>
          <a:lstStyle/>
          <a:p>
            <a:pPr algn="just" rtl="0"/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excision of the lesions should include at least </a:t>
            </a:r>
            <a:r>
              <a:rPr lang="en-US" sz="2800" u="sng" dirty="0">
                <a:solidFill>
                  <a:schemeClr val="tx1"/>
                </a:solidFill>
              </a:rPr>
              <a:t>1 cm of </a:t>
            </a:r>
            <a:r>
              <a:rPr lang="en-US" sz="2800" u="sng" dirty="0" smtClean="0">
                <a:solidFill>
                  <a:schemeClr val="tx1"/>
                </a:solidFill>
              </a:rPr>
              <a:t>adjacent normal </a:t>
            </a:r>
            <a:r>
              <a:rPr lang="en-US" sz="2800" dirty="0">
                <a:solidFill>
                  <a:schemeClr val="tx1"/>
                </a:solidFill>
              </a:rPr>
              <a:t>tissues as safe margin. Superficial lesions of the floor of </a:t>
            </a:r>
            <a:r>
              <a:rPr lang="en-US" sz="2800" dirty="0" smtClean="0">
                <a:solidFill>
                  <a:schemeClr val="tx1"/>
                </a:solidFill>
              </a:rPr>
              <a:t>mouth, buccal </a:t>
            </a:r>
            <a:r>
              <a:rPr lang="en-US" sz="2800" dirty="0">
                <a:solidFill>
                  <a:schemeClr val="tx1"/>
                </a:solidFill>
              </a:rPr>
              <a:t>mucosa and soft palate can be excised through </a:t>
            </a:r>
            <a:r>
              <a:rPr lang="en-US" sz="2800" u="sng" dirty="0" smtClean="0">
                <a:solidFill>
                  <a:schemeClr val="tx1"/>
                </a:solidFill>
              </a:rPr>
              <a:t>per-oral approach, </a:t>
            </a:r>
            <a:r>
              <a:rPr lang="en-US" sz="2800" dirty="0" smtClean="0">
                <a:solidFill>
                  <a:schemeClr val="tx1"/>
                </a:solidFill>
              </a:rPr>
              <a:t>also </a:t>
            </a:r>
            <a:r>
              <a:rPr lang="en-US" sz="2800" u="sng" dirty="0">
                <a:solidFill>
                  <a:schemeClr val="tx1"/>
                </a:solidFill>
              </a:rPr>
              <a:t>T1</a:t>
            </a:r>
            <a:r>
              <a:rPr lang="en-US" sz="2800" dirty="0">
                <a:solidFill>
                  <a:schemeClr val="tx1"/>
                </a:solidFill>
              </a:rPr>
              <a:t> and most </a:t>
            </a:r>
            <a:r>
              <a:rPr lang="en-US" sz="2800" u="sng" dirty="0">
                <a:solidFill>
                  <a:schemeClr val="tx1"/>
                </a:solidFill>
              </a:rPr>
              <a:t>T2</a:t>
            </a:r>
            <a:r>
              <a:rPr lang="en-US" sz="2800" dirty="0">
                <a:solidFill>
                  <a:schemeClr val="tx1"/>
                </a:solidFill>
              </a:rPr>
              <a:t> lesions of the </a:t>
            </a:r>
            <a:r>
              <a:rPr lang="en-US" sz="2800" u="sng" dirty="0">
                <a:solidFill>
                  <a:schemeClr val="tx1"/>
                </a:solidFill>
              </a:rPr>
              <a:t>anterior two thirds of the </a:t>
            </a:r>
            <a:r>
              <a:rPr lang="en-US" sz="2800" u="sng" dirty="0" smtClean="0">
                <a:solidFill>
                  <a:schemeClr val="tx1"/>
                </a:solidFill>
              </a:rPr>
              <a:t>tongue(oral tongue</a:t>
            </a:r>
            <a:r>
              <a:rPr lang="en-US" sz="2800" u="sng" dirty="0">
                <a:solidFill>
                  <a:schemeClr val="tx1"/>
                </a:solidFill>
              </a:rPr>
              <a:t>) </a:t>
            </a:r>
            <a:r>
              <a:rPr lang="en-US" sz="2800" dirty="0">
                <a:solidFill>
                  <a:schemeClr val="tx1"/>
                </a:solidFill>
              </a:rPr>
              <a:t>where the mobility of the tongue is not restricted, and the </a:t>
            </a:r>
            <a:r>
              <a:rPr lang="en-US" sz="2800" dirty="0" smtClean="0">
                <a:solidFill>
                  <a:schemeClr val="tx1"/>
                </a:solidFill>
              </a:rPr>
              <a:t>tumor does not extend to involve the adjacent floor of the mouth or cross the midline </a:t>
            </a:r>
            <a:r>
              <a:rPr lang="en-US" sz="2800" dirty="0">
                <a:solidFill>
                  <a:schemeClr val="tx1"/>
                </a:solidFill>
              </a:rPr>
              <a:t>are amenable for </a:t>
            </a:r>
            <a:r>
              <a:rPr lang="en-US" sz="2800" u="sng" dirty="0">
                <a:solidFill>
                  <a:schemeClr val="tx1"/>
                </a:solidFill>
              </a:rPr>
              <a:t>partial glossectomy through </a:t>
            </a:r>
            <a:r>
              <a:rPr lang="en-US" sz="2800" u="sng" dirty="0" smtClean="0">
                <a:solidFill>
                  <a:schemeClr val="tx1"/>
                </a:solidFill>
              </a:rPr>
              <a:t>per-oral </a:t>
            </a:r>
            <a:r>
              <a:rPr lang="en-US" sz="2800" u="sng" dirty="0">
                <a:solidFill>
                  <a:schemeClr val="tx1"/>
                </a:solidFill>
              </a:rPr>
              <a:t>approach.</a:t>
            </a:r>
          </a:p>
          <a:p>
            <a:pPr algn="just" rtl="0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88077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253218"/>
            <a:ext cx="8841545" cy="6358597"/>
          </a:xfrm>
        </p:spPr>
        <p:txBody>
          <a:bodyPr/>
          <a:lstStyle/>
          <a:p>
            <a:pPr algn="l" rtl="0"/>
            <a:r>
              <a:rPr lang="en-US" sz="2800" u="sng" dirty="0">
                <a:solidFill>
                  <a:schemeClr val="tx1"/>
                </a:solidFill>
              </a:rPr>
              <a:t>Prognostic variables of nodal metastasis</a:t>
            </a:r>
          </a:p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Tumor </a:t>
            </a:r>
            <a:r>
              <a:rPr lang="en-US" sz="2800" dirty="0">
                <a:solidFill>
                  <a:schemeClr val="tx1"/>
                </a:solidFill>
              </a:rPr>
              <a:t>thickness.</a:t>
            </a:r>
          </a:p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Primary </a:t>
            </a:r>
            <a:r>
              <a:rPr lang="en-US" sz="2800" dirty="0">
                <a:solidFill>
                  <a:schemeClr val="tx1"/>
                </a:solidFill>
              </a:rPr>
              <a:t>Site.</a:t>
            </a:r>
          </a:p>
          <a:p>
            <a:pPr algn="l" rtl="0"/>
            <a:r>
              <a:rPr lang="en-US" sz="2800" dirty="0" err="1" smtClean="0">
                <a:solidFill>
                  <a:schemeClr val="tx1"/>
                </a:solidFill>
              </a:rPr>
              <a:t>Perineural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invasion.</a:t>
            </a:r>
          </a:p>
          <a:p>
            <a:pPr algn="l" rtl="0"/>
            <a:r>
              <a:rPr lang="en-US" sz="2800" dirty="0" err="1" smtClean="0">
                <a:solidFill>
                  <a:schemeClr val="tx1"/>
                </a:solidFill>
              </a:rPr>
              <a:t>Lymphovascular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invasion.</a:t>
            </a:r>
          </a:p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Histopathologic </a:t>
            </a:r>
            <a:r>
              <a:rPr lang="en-US" sz="2800" dirty="0">
                <a:solidFill>
                  <a:schemeClr val="tx1"/>
                </a:solidFill>
              </a:rPr>
              <a:t>grading.</a:t>
            </a:r>
          </a:p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T </a:t>
            </a:r>
            <a:r>
              <a:rPr lang="en-US" sz="2800" dirty="0">
                <a:solidFill>
                  <a:schemeClr val="tx1"/>
                </a:solidFill>
              </a:rPr>
              <a:t>stage.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30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9562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71" y="351692"/>
            <a:ext cx="8567225" cy="6119446"/>
          </a:xfrm>
        </p:spPr>
        <p:txBody>
          <a:bodyPr>
            <a:noAutofit/>
          </a:bodyPr>
          <a:lstStyle/>
          <a:p>
            <a:pPr algn="just" rtl="0"/>
            <a:r>
              <a:rPr lang="en-US" sz="2800" u="sng" dirty="0">
                <a:solidFill>
                  <a:schemeClr val="tx1"/>
                </a:solidFill>
              </a:rPr>
              <a:t>Access to the oral </a:t>
            </a:r>
            <a:r>
              <a:rPr lang="en-US" sz="2800" u="sng" dirty="0" smtClean="0">
                <a:solidFill>
                  <a:schemeClr val="tx1"/>
                </a:solidFill>
              </a:rPr>
              <a:t>cavity :</a:t>
            </a:r>
          </a:p>
          <a:p>
            <a:pPr algn="just" rtl="0"/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main surgical approaches are </a:t>
            </a:r>
            <a:r>
              <a:rPr lang="en-US" sz="2800" dirty="0" smtClean="0">
                <a:solidFill>
                  <a:schemeClr val="tx1"/>
                </a:solidFill>
              </a:rPr>
              <a:t>per-oral 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</a:rPr>
              <a:t>trans-oral), </a:t>
            </a:r>
            <a:r>
              <a:rPr lang="en-US" sz="2800" dirty="0" err="1" smtClean="0">
                <a:solidFill>
                  <a:schemeClr val="tx1"/>
                </a:solidFill>
              </a:rPr>
              <a:t>mandibulotomy</a:t>
            </a:r>
            <a:r>
              <a:rPr lang="en-US" sz="2800" dirty="0" smtClean="0">
                <a:solidFill>
                  <a:schemeClr val="tx1"/>
                </a:solidFill>
              </a:rPr>
              <a:t>, lower cheek flap approach, visor flap approach, and upper cheek flap approach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just" rtl="0"/>
            <a:r>
              <a:rPr lang="en-US" sz="2800" dirty="0">
                <a:solidFill>
                  <a:schemeClr val="tx1"/>
                </a:solidFill>
              </a:rPr>
              <a:t>*</a:t>
            </a:r>
            <a:r>
              <a:rPr lang="en-US" sz="2800" u="sng" dirty="0">
                <a:solidFill>
                  <a:schemeClr val="tx1"/>
                </a:solidFill>
              </a:rPr>
              <a:t>Peroral or </a:t>
            </a:r>
            <a:r>
              <a:rPr lang="en-US" sz="2800" u="sng" dirty="0" err="1">
                <a:solidFill>
                  <a:schemeClr val="tx1"/>
                </a:solidFill>
              </a:rPr>
              <a:t>Transoral</a:t>
            </a:r>
            <a:r>
              <a:rPr lang="en-US" sz="2800" u="sng" dirty="0">
                <a:solidFill>
                  <a:schemeClr val="tx1"/>
                </a:solidFill>
              </a:rPr>
              <a:t> approach</a:t>
            </a:r>
          </a:p>
          <a:p>
            <a:pPr algn="just" rtl="0"/>
            <a:r>
              <a:rPr lang="en-US" sz="2800" dirty="0">
                <a:solidFill>
                  <a:schemeClr val="tx1"/>
                </a:solidFill>
              </a:rPr>
              <a:t>It can be </a:t>
            </a:r>
            <a:r>
              <a:rPr lang="en-US" sz="2800" dirty="0" smtClean="0">
                <a:solidFill>
                  <a:schemeClr val="tx1"/>
                </a:solidFill>
              </a:rPr>
              <a:t>safely </a:t>
            </a:r>
            <a:r>
              <a:rPr lang="en-US" sz="2800" dirty="0">
                <a:solidFill>
                  <a:schemeClr val="tx1"/>
                </a:solidFill>
              </a:rPr>
              <a:t>used for small, anteriorly located, and easily </a:t>
            </a:r>
            <a:r>
              <a:rPr lang="en-US" sz="2800" dirty="0" smtClean="0">
                <a:solidFill>
                  <a:schemeClr val="tx1"/>
                </a:solidFill>
              </a:rPr>
              <a:t>accessible tumors </a:t>
            </a:r>
            <a:r>
              <a:rPr lang="en-US" sz="2800" dirty="0">
                <a:solidFill>
                  <a:schemeClr val="tx1"/>
                </a:solidFill>
              </a:rPr>
              <a:t>of the oral </a:t>
            </a:r>
            <a:r>
              <a:rPr lang="en-US" sz="2800" dirty="0" smtClean="0">
                <a:solidFill>
                  <a:schemeClr val="tx1"/>
                </a:solidFill>
              </a:rPr>
              <a:t>tongue, floor </a:t>
            </a:r>
            <a:r>
              <a:rPr lang="en-US" sz="2800" dirty="0">
                <a:solidFill>
                  <a:schemeClr val="tx1"/>
                </a:solidFill>
              </a:rPr>
              <a:t>of mouth, gum, cheek mucosa, and </a:t>
            </a:r>
            <a:r>
              <a:rPr lang="en-US" sz="2800" dirty="0" smtClean="0">
                <a:solidFill>
                  <a:schemeClr val="tx1"/>
                </a:solidFill>
              </a:rPr>
              <a:t>hard or soft palate.</a:t>
            </a:r>
          </a:p>
          <a:p>
            <a:pPr algn="just" rtl="0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578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1" y="112175"/>
            <a:ext cx="3074121" cy="30309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37" y="112175"/>
            <a:ext cx="3074121" cy="3030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14" y="3325764"/>
            <a:ext cx="3461287" cy="3412661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4759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667" y="422032"/>
            <a:ext cx="8704385" cy="6063175"/>
          </a:xfrm>
        </p:spPr>
        <p:txBody>
          <a:bodyPr>
            <a:normAutofit/>
          </a:bodyPr>
          <a:lstStyle/>
          <a:p>
            <a:pPr algn="just" rtl="0"/>
            <a:r>
              <a:rPr lang="en-US" sz="2800" u="sng" dirty="0" smtClean="0">
                <a:solidFill>
                  <a:schemeClr val="tx1"/>
                </a:solidFill>
              </a:rPr>
              <a:t>Lower </a:t>
            </a:r>
            <a:r>
              <a:rPr lang="en-US" sz="2800" u="sng" dirty="0">
                <a:solidFill>
                  <a:schemeClr val="tx1"/>
                </a:solidFill>
              </a:rPr>
              <a:t>cheek flap</a:t>
            </a:r>
          </a:p>
          <a:p>
            <a:pPr algn="just" rtl="0"/>
            <a:r>
              <a:rPr lang="en-US" sz="2800" dirty="0">
                <a:solidFill>
                  <a:schemeClr val="tx1"/>
                </a:solidFill>
              </a:rPr>
              <a:t>It requires a midline lip-splitting incision that is continued laterally </a:t>
            </a:r>
            <a:r>
              <a:rPr lang="en-US" sz="2800" dirty="0" smtClean="0">
                <a:solidFill>
                  <a:schemeClr val="tx1"/>
                </a:solidFill>
              </a:rPr>
              <a:t>into the </a:t>
            </a:r>
            <a:r>
              <a:rPr lang="en-US" sz="2800" dirty="0">
                <a:solidFill>
                  <a:schemeClr val="tx1"/>
                </a:solidFill>
              </a:rPr>
              <a:t>neck for exposure and neck dissection. This approach </a:t>
            </a:r>
            <a:r>
              <a:rPr lang="en-US" sz="2800" dirty="0" smtClean="0">
                <a:solidFill>
                  <a:schemeClr val="tx1"/>
                </a:solidFill>
              </a:rPr>
              <a:t>provides excellent </a:t>
            </a:r>
            <a:r>
              <a:rPr lang="en-US" sz="2800" dirty="0">
                <a:solidFill>
                  <a:schemeClr val="tx1"/>
                </a:solidFill>
              </a:rPr>
              <a:t>exposure for tumors of the oral cavity that are </a:t>
            </a:r>
            <a:r>
              <a:rPr lang="en-US" sz="2800" dirty="0" smtClean="0">
                <a:solidFill>
                  <a:schemeClr val="tx1"/>
                </a:solidFill>
              </a:rPr>
              <a:t>posteriorly situated </a:t>
            </a:r>
            <a:r>
              <a:rPr lang="en-US" sz="2800" dirty="0">
                <a:solidFill>
                  <a:schemeClr val="tx1"/>
                </a:solidFill>
              </a:rPr>
              <a:t>and not accessible for </a:t>
            </a:r>
            <a:r>
              <a:rPr lang="en-US" sz="2800" dirty="0" smtClean="0">
                <a:solidFill>
                  <a:schemeClr val="tx1"/>
                </a:solidFill>
              </a:rPr>
              <a:t>per-oral </a:t>
            </a:r>
            <a:r>
              <a:rPr lang="en-US" sz="2800" dirty="0">
                <a:solidFill>
                  <a:schemeClr val="tx1"/>
                </a:solidFill>
              </a:rPr>
              <a:t>approach except those of </a:t>
            </a:r>
            <a:r>
              <a:rPr lang="en-US" sz="2800" dirty="0" smtClean="0">
                <a:solidFill>
                  <a:schemeClr val="tx1"/>
                </a:solidFill>
              </a:rPr>
              <a:t>the upper </a:t>
            </a:r>
            <a:r>
              <a:rPr lang="en-US" sz="2800" dirty="0">
                <a:solidFill>
                  <a:schemeClr val="tx1"/>
                </a:solidFill>
              </a:rPr>
              <a:t>gum and hard palate.</a:t>
            </a:r>
          </a:p>
          <a:p>
            <a:pPr algn="just" rtl="0"/>
            <a:endParaRPr lang="en-US" sz="2800" dirty="0">
              <a:solidFill>
                <a:schemeClr val="tx1"/>
              </a:solidFill>
            </a:endParaRPr>
          </a:p>
          <a:p>
            <a:pPr algn="just" rtl="0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33" y="3683610"/>
            <a:ext cx="3436253" cy="3051069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2246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120" y="286442"/>
            <a:ext cx="3433741" cy="257742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7" y="252919"/>
            <a:ext cx="3663779" cy="2750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7" y="3389242"/>
            <a:ext cx="3592112" cy="26963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76" y="3329738"/>
            <a:ext cx="3667615" cy="2755805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18803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17" y="267286"/>
            <a:ext cx="8525022" cy="6246056"/>
          </a:xfrm>
        </p:spPr>
        <p:txBody>
          <a:bodyPr>
            <a:noAutofit/>
          </a:bodyPr>
          <a:lstStyle/>
          <a:p>
            <a:pPr algn="just" rtl="0"/>
            <a:r>
              <a:rPr lang="en-US" sz="2800" u="sng" dirty="0" smtClean="0">
                <a:solidFill>
                  <a:schemeClr val="tx1"/>
                </a:solidFill>
              </a:rPr>
              <a:t>Upper </a:t>
            </a:r>
            <a:r>
              <a:rPr lang="en-US" sz="2800" u="sng" dirty="0">
                <a:solidFill>
                  <a:schemeClr val="tx1"/>
                </a:solidFill>
              </a:rPr>
              <a:t>cheek flap</a:t>
            </a:r>
          </a:p>
          <a:p>
            <a:pPr algn="just" rtl="0"/>
            <a:r>
              <a:rPr lang="en-US" sz="2800" dirty="0">
                <a:solidFill>
                  <a:schemeClr val="tx1"/>
                </a:solidFill>
              </a:rPr>
              <a:t>The upper cheek flap approach (the Weber-Ferguson incision and </a:t>
            </a:r>
            <a:r>
              <a:rPr lang="en-US" sz="2800" dirty="0" smtClean="0">
                <a:solidFill>
                  <a:schemeClr val="tx1"/>
                </a:solidFill>
              </a:rPr>
              <a:t>its modifications</a:t>
            </a:r>
            <a:r>
              <a:rPr lang="en-US" sz="2800" dirty="0">
                <a:solidFill>
                  <a:schemeClr val="tx1"/>
                </a:solidFill>
              </a:rPr>
              <a:t>) is raised using a median upper lip split and carrying </a:t>
            </a:r>
            <a:r>
              <a:rPr lang="en-US" sz="2800" dirty="0" smtClean="0">
                <a:solidFill>
                  <a:schemeClr val="tx1"/>
                </a:solidFill>
              </a:rPr>
              <a:t>the incision </a:t>
            </a:r>
            <a:r>
              <a:rPr lang="en-US" sz="2800" dirty="0">
                <a:solidFill>
                  <a:schemeClr val="tx1"/>
                </a:solidFill>
              </a:rPr>
              <a:t>around the nose with the corresponding mucosal incision in </a:t>
            </a:r>
            <a:r>
              <a:rPr lang="en-US" sz="2800" dirty="0" smtClean="0">
                <a:solidFill>
                  <a:schemeClr val="tx1"/>
                </a:solidFill>
              </a:rPr>
              <a:t>the upper </a:t>
            </a:r>
            <a:r>
              <a:rPr lang="en-US" sz="2800" dirty="0">
                <a:solidFill>
                  <a:schemeClr val="tx1"/>
                </a:solidFill>
              </a:rPr>
              <a:t>gingivobuccal sulcus. It is required for resection of larger </a:t>
            </a:r>
            <a:r>
              <a:rPr lang="en-US" sz="2800" dirty="0" smtClean="0">
                <a:solidFill>
                  <a:schemeClr val="tx1"/>
                </a:solidFill>
              </a:rPr>
              <a:t>tumors of </a:t>
            </a:r>
            <a:r>
              <a:rPr lang="en-US" sz="2800" dirty="0">
                <a:solidFill>
                  <a:schemeClr val="tx1"/>
                </a:solidFill>
              </a:rPr>
              <a:t>the hard palate and upper alveolus, particularly if they are </a:t>
            </a:r>
            <a:r>
              <a:rPr lang="en-US" sz="2800" dirty="0" smtClean="0">
                <a:solidFill>
                  <a:schemeClr val="tx1"/>
                </a:solidFill>
              </a:rPr>
              <a:t>posteriorly located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just" rtl="0"/>
            <a:endParaRPr lang="en-US" sz="2800" dirty="0">
              <a:solidFill>
                <a:schemeClr val="tx1"/>
              </a:solidFill>
            </a:endParaRPr>
          </a:p>
          <a:p>
            <a:pPr algn="just" rtl="0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53" y="4030904"/>
            <a:ext cx="1763410" cy="2351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99" t="23318" r="53623" b="19492"/>
          <a:stretch/>
        </p:blipFill>
        <p:spPr>
          <a:xfrm>
            <a:off x="5489871" y="4030904"/>
            <a:ext cx="2303034" cy="2277259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62486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14" y="393872"/>
            <a:ext cx="8546577" cy="6105402"/>
          </a:xfrm>
        </p:spPr>
        <p:txBody>
          <a:bodyPr>
            <a:noAutofit/>
          </a:bodyPr>
          <a:lstStyle/>
          <a:p>
            <a:pPr algn="just" rtl="0"/>
            <a:r>
              <a:rPr lang="en-US" sz="2800" u="sng" dirty="0">
                <a:solidFill>
                  <a:schemeClr val="tx1"/>
                </a:solidFill>
              </a:rPr>
              <a:t>Visor Flap</a:t>
            </a:r>
          </a:p>
          <a:p>
            <a:pPr algn="just" rtl="0"/>
            <a:r>
              <a:rPr lang="en-US" sz="2800" dirty="0">
                <a:solidFill>
                  <a:schemeClr val="tx1"/>
                </a:solidFill>
              </a:rPr>
              <a:t>It provides sufficient exposure for anteriorly located lesions but is </a:t>
            </a:r>
            <a:r>
              <a:rPr lang="en-US" sz="2800" dirty="0" smtClean="0">
                <a:solidFill>
                  <a:schemeClr val="tx1"/>
                </a:solidFill>
              </a:rPr>
              <a:t>not satisfactory </a:t>
            </a:r>
            <a:r>
              <a:rPr lang="en-US" sz="2800" dirty="0">
                <a:solidFill>
                  <a:schemeClr val="tx1"/>
                </a:solidFill>
              </a:rPr>
              <a:t>for tumors located in the posterior oral cavity. The </a:t>
            </a:r>
            <a:r>
              <a:rPr lang="en-US" sz="2800" u="sng" dirty="0">
                <a:solidFill>
                  <a:schemeClr val="tx1"/>
                </a:solidFill>
              </a:rPr>
              <a:t>benefit </a:t>
            </a:r>
            <a:r>
              <a:rPr lang="en-US" sz="2800" dirty="0" smtClean="0">
                <a:solidFill>
                  <a:schemeClr val="tx1"/>
                </a:solidFill>
              </a:rPr>
              <a:t>of this </a:t>
            </a:r>
            <a:r>
              <a:rPr lang="en-US" sz="2800" dirty="0">
                <a:solidFill>
                  <a:schemeClr val="tx1"/>
                </a:solidFill>
              </a:rPr>
              <a:t>approach is that it avoids a lower lip-splitting incision but </a:t>
            </a:r>
            <a:r>
              <a:rPr lang="en-US" sz="2800" dirty="0" smtClean="0">
                <a:solidFill>
                  <a:schemeClr val="tx1"/>
                </a:solidFill>
              </a:rPr>
              <a:t> produces </a:t>
            </a:r>
            <a:r>
              <a:rPr lang="en-US" sz="2800" dirty="0">
                <a:solidFill>
                  <a:schemeClr val="tx1"/>
                </a:solidFill>
              </a:rPr>
              <a:t>permanent numbness of the chin because the mental </a:t>
            </a:r>
            <a:r>
              <a:rPr lang="en-US" sz="2800" dirty="0" smtClean="0">
                <a:solidFill>
                  <a:schemeClr val="tx1"/>
                </a:solidFill>
              </a:rPr>
              <a:t>nerves need </a:t>
            </a:r>
            <a:r>
              <a:rPr lang="en-US" sz="2800" dirty="0">
                <a:solidFill>
                  <a:schemeClr val="tx1"/>
                </a:solidFill>
              </a:rPr>
              <a:t>to be transected for adequate mobilization of the flap. It also </a:t>
            </a:r>
            <a:r>
              <a:rPr lang="en-US" sz="2800" dirty="0" smtClean="0">
                <a:solidFill>
                  <a:schemeClr val="tx1"/>
                </a:solidFill>
              </a:rPr>
              <a:t>may cause </a:t>
            </a:r>
            <a:r>
              <a:rPr lang="en-US" sz="2800" dirty="0">
                <a:solidFill>
                  <a:schemeClr val="tx1"/>
                </a:solidFill>
              </a:rPr>
              <a:t>sagging of the lower lip and drooling because of a loss of </a:t>
            </a:r>
            <a:r>
              <a:rPr lang="en-US" sz="2800" dirty="0" smtClean="0">
                <a:solidFill>
                  <a:schemeClr val="tx1"/>
                </a:solidFill>
              </a:rPr>
              <a:t>support and </a:t>
            </a:r>
            <a:r>
              <a:rPr lang="en-US" sz="2800" dirty="0">
                <a:solidFill>
                  <a:schemeClr val="tx1"/>
                </a:solidFill>
              </a:rPr>
              <a:t>sensation. Thus its usefulness is limited.</a:t>
            </a:r>
          </a:p>
          <a:p>
            <a:pPr algn="just" rtl="0"/>
            <a:endParaRPr lang="en-US" sz="2800" dirty="0">
              <a:solidFill>
                <a:schemeClr val="tx1"/>
              </a:solidFill>
            </a:endParaRPr>
          </a:p>
          <a:p>
            <a:pPr algn="just" rtl="0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52218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</TotalTime>
  <Words>1549</Words>
  <Application>Microsoft Office PowerPoint</Application>
  <PresentationFormat>عرض على الشاشة (3:4)‏</PresentationFormat>
  <Paragraphs>120</Paragraphs>
  <Slides>30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Dr.Najat</dc:creator>
  <cp:lastModifiedBy>mega</cp:lastModifiedBy>
  <cp:revision>269</cp:revision>
  <cp:lastPrinted>2019-01-14T05:17:18Z</cp:lastPrinted>
  <dcterms:created xsi:type="dcterms:W3CDTF">2016-10-01T19:17:44Z</dcterms:created>
  <dcterms:modified xsi:type="dcterms:W3CDTF">2019-01-14T06:03:58Z</dcterms:modified>
</cp:coreProperties>
</file>