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  <p:sldMasterId id="2147483661" r:id="rId2"/>
  </p:sldMasterIdLst>
  <p:notesMasterIdLst>
    <p:notesMasterId r:id="rId40"/>
  </p:notesMasterIdLst>
  <p:sldIdLst>
    <p:sldId id="256" r:id="rId3"/>
    <p:sldId id="291" r:id="rId4"/>
    <p:sldId id="289" r:id="rId5"/>
    <p:sldId id="290" r:id="rId6"/>
    <p:sldId id="292" r:id="rId7"/>
    <p:sldId id="297" r:id="rId8"/>
    <p:sldId id="316" r:id="rId9"/>
    <p:sldId id="317" r:id="rId10"/>
    <p:sldId id="323" r:id="rId11"/>
    <p:sldId id="300" r:id="rId12"/>
    <p:sldId id="301" r:id="rId13"/>
    <p:sldId id="302" r:id="rId14"/>
    <p:sldId id="303" r:id="rId15"/>
    <p:sldId id="293" r:id="rId16"/>
    <p:sldId id="304" r:id="rId17"/>
    <p:sldId id="305" r:id="rId18"/>
    <p:sldId id="306" r:id="rId19"/>
    <p:sldId id="309" r:id="rId20"/>
    <p:sldId id="308" r:id="rId21"/>
    <p:sldId id="307" r:id="rId22"/>
    <p:sldId id="324" r:id="rId23"/>
    <p:sldId id="288" r:id="rId24"/>
    <p:sldId id="295" r:id="rId25"/>
    <p:sldId id="310" r:id="rId26"/>
    <p:sldId id="313" r:id="rId27"/>
    <p:sldId id="312" r:id="rId28"/>
    <p:sldId id="314" r:id="rId29"/>
    <p:sldId id="294" r:id="rId30"/>
    <p:sldId id="318" r:id="rId31"/>
    <p:sldId id="319" r:id="rId32"/>
    <p:sldId id="325" r:id="rId33"/>
    <p:sldId id="320" r:id="rId34"/>
    <p:sldId id="321" r:id="rId35"/>
    <p:sldId id="259" r:id="rId36"/>
    <p:sldId id="285" r:id="rId37"/>
    <p:sldId id="322" r:id="rId38"/>
    <p:sldId id="262" r:id="rId39"/>
  </p:sldIdLst>
  <p:sldSz cx="9144000" cy="5143500" type="screen16x9"/>
  <p:notesSz cx="6858000" cy="9144000"/>
  <p:embeddedFontLst>
    <p:embeddedFont>
      <p:font typeface="Encode Sans Semi Condensed Light" charset="0"/>
      <p:regular r:id="rId41"/>
      <p:bold r:id="rId42"/>
    </p:embeddedFont>
    <p:embeddedFont>
      <p:font typeface="Abel" charset="0"/>
      <p:regular r:id="rId43"/>
    </p:embeddedFont>
    <p:embeddedFont>
      <p:font typeface="Calibri" pitchFamily="34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2A33331A-B5D9-44EE-A2A7-167C9721BE41}">
  <a:tblStyle styleId="{2A33331A-B5D9-44EE-A2A7-167C9721BE4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36" autoAdjust="0"/>
  </p:normalViewPr>
  <p:slideViewPr>
    <p:cSldViewPr>
      <p:cViewPr varScale="1">
        <p:scale>
          <a:sx n="113" d="100"/>
          <a:sy n="113" d="100"/>
        </p:scale>
        <p:origin x="-738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3.fntdata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4409280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615756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9800" y="1226525"/>
            <a:ext cx="559400" cy="55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40740" y="3088850"/>
            <a:ext cx="868960" cy="85682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/>
          <p:nvPr/>
        </p:nvSpPr>
        <p:spPr>
          <a:xfrm>
            <a:off x="0" y="1593450"/>
            <a:ext cx="9144000" cy="1956600"/>
          </a:xfrm>
          <a:prstGeom prst="rect">
            <a:avLst/>
          </a:prstGeom>
          <a:solidFill>
            <a:srgbClr val="001033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514800" y="2010200"/>
            <a:ext cx="6390300" cy="114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0" y="1593450"/>
            <a:ext cx="81600" cy="195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4">
            <a:alphaModFix/>
          </a:blip>
          <a:srcRect t="31689"/>
          <a:stretch/>
        </p:blipFill>
        <p:spPr>
          <a:xfrm>
            <a:off x="4559800" y="0"/>
            <a:ext cx="2083749" cy="140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28456" y="3151696"/>
            <a:ext cx="1313988" cy="1293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98100" y="1154949"/>
            <a:ext cx="868950" cy="855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3">
            <a:alphaModFix/>
          </a:blip>
          <a:srcRect r="31299"/>
          <a:stretch/>
        </p:blipFill>
        <p:spPr>
          <a:xfrm>
            <a:off x="8642450" y="2072900"/>
            <a:ext cx="501550" cy="71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4">
            <a:alphaModFix/>
          </a:blip>
          <a:srcRect b="56829"/>
          <a:stretch/>
        </p:blipFill>
        <p:spPr>
          <a:xfrm>
            <a:off x="3900875" y="4430100"/>
            <a:ext cx="1680350" cy="71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DF85E-16D8-4AD5-A079-8C9B5BCE6749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75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1A37A-F554-4651-9863-6EDFADF0BBBE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1374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D74D0F-7F8A-4840-863B-40B7A0F8709B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666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C2B936-A893-4559-AD47-D1AC6C0863E7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29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IQ" noProof="0" smtClean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1C94BB-9D71-4719-8063-55A59A517996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762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A2081-07C4-4070-A04D-93736C672556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322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1F28C-688F-432C-A2AA-9709264F6ABC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4156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عنوان وجدو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جدول 2"/>
          <p:cNvSpPr>
            <a:spLocks noGrp="1"/>
          </p:cNvSpPr>
          <p:nvPr>
            <p:ph type="tbl"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endParaRPr lang="ar-IQ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C6DD0-2B78-4BD0-9AE6-FE47314C36AF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8772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6F498E-7112-4A5D-8FDD-50393B2934A8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0060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عنوان، ومحتوى، واثنان من 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4648200" y="1200150"/>
            <a:ext cx="4038600" cy="1639491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3"/>
          </p:nvPr>
        </p:nvSpPr>
        <p:spPr>
          <a:xfrm>
            <a:off x="4648200" y="2953942"/>
            <a:ext cx="4038600" cy="1640681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0F0EA-6CF1-487A-80A1-7F703B14FEC2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644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94561" y="4059551"/>
            <a:ext cx="725379" cy="71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43790" y="3138650"/>
            <a:ext cx="868960" cy="856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3"/>
          <p:cNvPicPr preferRelativeResize="0"/>
          <p:nvPr/>
        </p:nvPicPr>
        <p:blipFill rotWithShape="1">
          <a:blip r:embed="rId3">
            <a:alphaModFix/>
          </a:blip>
          <a:srcRect r="31299"/>
          <a:stretch/>
        </p:blipFill>
        <p:spPr>
          <a:xfrm>
            <a:off x="8642450" y="1370757"/>
            <a:ext cx="501550" cy="71985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3"/>
          <p:cNvSpPr/>
          <p:nvPr/>
        </p:nvSpPr>
        <p:spPr>
          <a:xfrm>
            <a:off x="0" y="1784975"/>
            <a:ext cx="9144000" cy="1573500"/>
          </a:xfrm>
          <a:prstGeom prst="rect">
            <a:avLst/>
          </a:prstGeom>
          <a:solidFill>
            <a:srgbClr val="001033">
              <a:alpha val="32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ctrTitle"/>
          </p:nvPr>
        </p:nvSpPr>
        <p:spPr>
          <a:xfrm>
            <a:off x="514800" y="2025550"/>
            <a:ext cx="8114400" cy="65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ubTitle" idx="1"/>
          </p:nvPr>
        </p:nvSpPr>
        <p:spPr>
          <a:xfrm>
            <a:off x="514800" y="2702092"/>
            <a:ext cx="8114400" cy="41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/>
          <p:nvPr/>
        </p:nvSpPr>
        <p:spPr>
          <a:xfrm>
            <a:off x="0" y="1784975"/>
            <a:ext cx="81600" cy="157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5"/>
              </a:solidFill>
            </a:endParaRPr>
          </a:p>
        </p:txBody>
      </p:sp>
      <p:pic>
        <p:nvPicPr>
          <p:cNvPr id="28" name="Google Shape;28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35275" y="254100"/>
            <a:ext cx="559400" cy="55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41581" y="711496"/>
            <a:ext cx="1313988" cy="1293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87100" y="3062074"/>
            <a:ext cx="936025" cy="92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3"/>
          <p:cNvPicPr preferRelativeResize="0"/>
          <p:nvPr/>
        </p:nvPicPr>
        <p:blipFill rotWithShape="1">
          <a:blip r:embed="rId4">
            <a:alphaModFix/>
          </a:blip>
          <a:srcRect b="43886"/>
          <a:stretch/>
        </p:blipFill>
        <p:spPr>
          <a:xfrm>
            <a:off x="5902900" y="4209475"/>
            <a:ext cx="1680350" cy="93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3"/>
          <p:cNvPicPr preferRelativeResize="0"/>
          <p:nvPr/>
        </p:nvPicPr>
        <p:blipFill rotWithShape="1">
          <a:blip r:embed="rId4">
            <a:alphaModFix/>
          </a:blip>
          <a:srcRect t="31689"/>
          <a:stretch/>
        </p:blipFill>
        <p:spPr>
          <a:xfrm>
            <a:off x="3629000" y="0"/>
            <a:ext cx="2083750" cy="140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عنوان وأربعة من 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 sz="quarter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4038600" cy="1639491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4648200" y="1200150"/>
            <a:ext cx="4038600" cy="1639491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3"/>
          </p:nvPr>
        </p:nvSpPr>
        <p:spPr>
          <a:xfrm>
            <a:off x="457200" y="2953942"/>
            <a:ext cx="4038600" cy="1640681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8200" y="2953942"/>
            <a:ext cx="4038600" cy="1640681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7927CC-350E-48F1-A652-90E5CE295F41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1496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عنوان، واثنان من المحتوى،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4038600" cy="1639491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457200" y="2953942"/>
            <a:ext cx="4038600" cy="1640681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محتوى 4"/>
          <p:cNvSpPr>
            <a:spLocks noGrp="1"/>
          </p:cNvSpPr>
          <p:nvPr>
            <p:ph sz="half" idx="3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1E663-AD15-4060-BB8E-1878A456C382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002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86650" y="532325"/>
            <a:ext cx="559400" cy="5515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" name="Google Shape;48;p5"/>
          <p:cNvGrpSpPr/>
          <p:nvPr/>
        </p:nvGrpSpPr>
        <p:grpSpPr>
          <a:xfrm>
            <a:off x="0" y="809153"/>
            <a:ext cx="9144000" cy="665100"/>
            <a:chOff x="0" y="809153"/>
            <a:chExt cx="9144000" cy="665100"/>
          </a:xfrm>
        </p:grpSpPr>
        <p:sp>
          <p:nvSpPr>
            <p:cNvPr id="49" name="Google Shape;49;p5"/>
            <p:cNvSpPr/>
            <p:nvPr/>
          </p:nvSpPr>
          <p:spPr>
            <a:xfrm>
              <a:off x="0" y="809153"/>
              <a:ext cx="9144000" cy="665100"/>
            </a:xfrm>
            <a:prstGeom prst="rect">
              <a:avLst/>
            </a:prstGeom>
            <a:solidFill>
              <a:srgbClr val="001033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5"/>
            <p:cNvSpPr/>
            <p:nvPr/>
          </p:nvSpPr>
          <p:spPr>
            <a:xfrm>
              <a:off x="0" y="809153"/>
              <a:ext cx="81600" cy="66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" name="Google Shape;51;p5"/>
          <p:cNvSpPr txBox="1">
            <a:spLocks noGrp="1"/>
          </p:cNvSpPr>
          <p:nvPr>
            <p:ph type="title"/>
          </p:nvPr>
        </p:nvSpPr>
        <p:spPr>
          <a:xfrm>
            <a:off x="514800" y="809150"/>
            <a:ext cx="6373800" cy="66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"/>
          <p:cNvSpPr txBox="1">
            <a:spLocks noGrp="1"/>
          </p:cNvSpPr>
          <p:nvPr>
            <p:ph type="body" idx="1"/>
          </p:nvPr>
        </p:nvSpPr>
        <p:spPr>
          <a:xfrm>
            <a:off x="514800" y="1582772"/>
            <a:ext cx="6373800" cy="288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▸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4" name="Google Shape;54;p5"/>
          <p:cNvPicPr preferRelativeResize="0"/>
          <p:nvPr/>
        </p:nvPicPr>
        <p:blipFill rotWithShape="1">
          <a:blip r:embed="rId3">
            <a:alphaModFix/>
          </a:blip>
          <a:srcRect t="24000"/>
          <a:stretch/>
        </p:blipFill>
        <p:spPr>
          <a:xfrm>
            <a:off x="5899875" y="0"/>
            <a:ext cx="1446375" cy="108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31799" y="1156949"/>
            <a:ext cx="1004350" cy="988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5"/>
          <p:cNvPicPr preferRelativeResize="0"/>
          <p:nvPr/>
        </p:nvPicPr>
        <p:blipFill rotWithShape="1">
          <a:blip r:embed="rId3">
            <a:alphaModFix/>
          </a:blip>
          <a:srcRect r="24408"/>
          <a:stretch/>
        </p:blipFill>
        <p:spPr>
          <a:xfrm>
            <a:off x="7926475" y="2877225"/>
            <a:ext cx="1217525" cy="159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70500" y="3652326"/>
            <a:ext cx="675747" cy="66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5"/>
          <p:cNvPicPr preferRelativeResize="0"/>
          <p:nvPr/>
        </p:nvPicPr>
        <p:blipFill rotWithShape="1">
          <a:blip r:embed="rId2">
            <a:alphaModFix/>
          </a:blip>
          <a:srcRect b="31745"/>
          <a:stretch/>
        </p:blipFill>
        <p:spPr>
          <a:xfrm>
            <a:off x="7671150" y="4688726"/>
            <a:ext cx="675750" cy="45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01600" y="303725"/>
            <a:ext cx="768250" cy="7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1"/>
          <p:cNvPicPr preferRelativeResize="0"/>
          <p:nvPr/>
        </p:nvPicPr>
        <p:blipFill rotWithShape="1">
          <a:blip r:embed="rId2">
            <a:alphaModFix/>
          </a:blip>
          <a:srcRect b="31745"/>
          <a:stretch/>
        </p:blipFill>
        <p:spPr>
          <a:xfrm>
            <a:off x="7671150" y="4626473"/>
            <a:ext cx="768250" cy="517027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1"/>
          <p:cNvSpPr/>
          <p:nvPr/>
        </p:nvSpPr>
        <p:spPr>
          <a:xfrm>
            <a:off x="0" y="665100"/>
            <a:ext cx="8478900" cy="3813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dist="47625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1"/>
          <p:cNvSpPr txBox="1">
            <a:spLocks noGrp="1"/>
          </p:cNvSpPr>
          <p:nvPr>
            <p:ph type="body" idx="1"/>
          </p:nvPr>
        </p:nvSpPr>
        <p:spPr>
          <a:xfrm>
            <a:off x="665100" y="3944225"/>
            <a:ext cx="7813800" cy="28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</a:lstStyle>
          <a:p>
            <a:endParaRPr/>
          </a:p>
        </p:txBody>
      </p:sp>
      <p:sp>
        <p:nvSpPr>
          <p:cNvPr id="130" name="Google Shape;130;p1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1" name="Google Shape;131;p11"/>
          <p:cNvPicPr preferRelativeResize="0"/>
          <p:nvPr/>
        </p:nvPicPr>
        <p:blipFill rotWithShape="1">
          <a:blip r:embed="rId3">
            <a:alphaModFix/>
          </a:blip>
          <a:srcRect t="24000"/>
          <a:stretch/>
        </p:blipFill>
        <p:spPr>
          <a:xfrm>
            <a:off x="5180775" y="0"/>
            <a:ext cx="1537525" cy="115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71775" y="1364650"/>
            <a:ext cx="809950" cy="79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1"/>
          <p:cNvPicPr preferRelativeResize="0"/>
          <p:nvPr/>
        </p:nvPicPr>
        <p:blipFill rotWithShape="1">
          <a:blip r:embed="rId3">
            <a:alphaModFix/>
          </a:blip>
          <a:srcRect r="65933"/>
          <a:stretch/>
        </p:blipFill>
        <p:spPr>
          <a:xfrm>
            <a:off x="8595300" y="2877225"/>
            <a:ext cx="548701" cy="159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27150" y="4289726"/>
            <a:ext cx="675747" cy="66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2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7" name="Google Shape;137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80475" y="2416469"/>
            <a:ext cx="595150" cy="589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27447" y="232387"/>
            <a:ext cx="595150" cy="589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1105" y="3969625"/>
            <a:ext cx="929773" cy="92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2"/>
          <p:cNvPicPr preferRelativeResize="0"/>
          <p:nvPr/>
        </p:nvPicPr>
        <p:blipFill rotWithShape="1">
          <a:blip r:embed="rId3">
            <a:alphaModFix/>
          </a:blip>
          <a:srcRect t="30623"/>
          <a:stretch/>
        </p:blipFill>
        <p:spPr>
          <a:xfrm>
            <a:off x="315900" y="0"/>
            <a:ext cx="1732350" cy="118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1325" y="1351150"/>
            <a:ext cx="710100" cy="69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33925" y="3686350"/>
            <a:ext cx="841700" cy="82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2"/>
          <p:cNvPicPr preferRelativeResize="0"/>
          <p:nvPr/>
        </p:nvPicPr>
        <p:blipFill rotWithShape="1">
          <a:blip r:embed="rId3">
            <a:alphaModFix/>
          </a:blip>
          <a:srcRect r="28769"/>
          <a:stretch/>
        </p:blipFill>
        <p:spPr>
          <a:xfrm>
            <a:off x="7910125" y="182975"/>
            <a:ext cx="1233875" cy="171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2"/>
          <p:cNvPicPr preferRelativeResize="0"/>
          <p:nvPr/>
        </p:nvPicPr>
        <p:blipFill rotWithShape="1">
          <a:blip r:embed="rId3">
            <a:alphaModFix/>
          </a:blip>
          <a:srcRect l="29303"/>
          <a:stretch/>
        </p:blipFill>
        <p:spPr>
          <a:xfrm>
            <a:off x="0" y="2680300"/>
            <a:ext cx="315900" cy="44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09A237-7FA5-4ACF-8660-48AACA2488AB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604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1DB95-DDDC-44F2-BDD0-696B82885B61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621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EEF59-2B51-42E5-A87D-0400DEDB0BC7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467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C5BD0-CA66-49A4-B4AB-B9FB2B3C5571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530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14800" y="809150"/>
            <a:ext cx="6373800" cy="6651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chemeClr val="dk1">
                <a:alpha val="15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bel"/>
              <a:buNone/>
              <a:defRPr sz="3600" b="1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bel"/>
              <a:buNone/>
              <a:defRPr sz="3600" b="1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bel"/>
              <a:buNone/>
              <a:defRPr sz="3600" b="1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bel"/>
              <a:buNone/>
              <a:defRPr sz="3600" b="1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bel"/>
              <a:buNone/>
              <a:defRPr sz="3600" b="1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bel"/>
              <a:buNone/>
              <a:defRPr sz="3600" b="1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bel"/>
              <a:buNone/>
              <a:defRPr sz="3600" b="1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bel"/>
              <a:buNone/>
              <a:defRPr sz="3600" b="1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bel"/>
              <a:buNone/>
              <a:defRPr sz="3600" b="1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14800" y="1582772"/>
            <a:ext cx="6373800" cy="28899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chemeClr val="dk1">
                <a:alpha val="15000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Encode Sans Semi Condensed Light"/>
              <a:buChar char="▸"/>
              <a:defRPr sz="2400">
                <a:solidFill>
                  <a:schemeClr val="lt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1pPr>
            <a:lvl2pPr marL="914400" lvl="1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Encode Sans Semi Condensed Light"/>
              <a:buChar char="▹"/>
              <a:defRPr sz="2400">
                <a:solidFill>
                  <a:schemeClr val="lt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2pPr>
            <a:lvl3pPr marL="1371600" lvl="2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Encode Sans Semi Condensed Light"/>
              <a:buChar char="▹"/>
              <a:defRPr sz="2400">
                <a:solidFill>
                  <a:schemeClr val="lt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3pPr>
            <a:lvl4pPr marL="1828800" lvl="3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Encode Sans Semi Condensed Light"/>
              <a:buChar char="▹"/>
              <a:defRPr sz="2400">
                <a:solidFill>
                  <a:schemeClr val="lt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4pPr>
            <a:lvl5pPr marL="2286000" lvl="4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Encode Sans Semi Condensed Light"/>
              <a:buChar char="▹"/>
              <a:defRPr sz="2400">
                <a:solidFill>
                  <a:schemeClr val="lt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5pPr>
            <a:lvl6pPr marL="2743200" lvl="5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Encode Sans Semi Condensed Light"/>
              <a:buChar char="▹"/>
              <a:defRPr sz="2400">
                <a:solidFill>
                  <a:schemeClr val="lt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6pPr>
            <a:lvl7pPr marL="3200400" lvl="6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Encode Sans Semi Condensed Light"/>
              <a:buChar char="▹"/>
              <a:defRPr sz="2400">
                <a:solidFill>
                  <a:schemeClr val="lt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7pPr>
            <a:lvl8pPr marL="3657600" lvl="7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Encode Sans Semi Condensed Light"/>
              <a:buChar char="▹"/>
              <a:defRPr sz="2400">
                <a:solidFill>
                  <a:schemeClr val="lt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8pPr>
            <a:lvl9pPr marL="4114800" lvl="8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Encode Sans Semi Condensed Light"/>
              <a:buChar char="■"/>
              <a:defRPr sz="2400">
                <a:solidFill>
                  <a:schemeClr val="lt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chemeClr val="dk1">
                <a:alpha val="15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1pPr>
            <a:lvl2pPr lvl="1" algn="r" rtl="0">
              <a:buNone/>
              <a:defRPr sz="13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2pPr>
            <a:lvl3pPr lvl="2" algn="r" rtl="0">
              <a:buNone/>
              <a:defRPr sz="13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3pPr>
            <a:lvl4pPr lvl="3" algn="r" rtl="0">
              <a:buNone/>
              <a:defRPr sz="13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4pPr>
            <a:lvl5pPr lvl="4" algn="r" rtl="0">
              <a:buNone/>
              <a:defRPr sz="13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5pPr>
            <a:lvl6pPr lvl="5" algn="r" rtl="0">
              <a:buNone/>
              <a:defRPr sz="13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6pPr>
            <a:lvl7pPr lvl="6" algn="r" rtl="0">
              <a:buNone/>
              <a:defRPr sz="13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7pPr>
            <a:lvl8pPr lvl="7" algn="r" rtl="0">
              <a:buNone/>
              <a:defRPr sz="13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8pPr>
            <a:lvl9pPr lvl="8" algn="r" rtl="0">
              <a:buNone/>
              <a:defRPr sz="1300">
                <a:solidFill>
                  <a:schemeClr val="lt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7" r:id="rId4"/>
    <p:sldLayoutId id="2147483658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kern="1200">
              <a:ea typeface="+mn-ea"/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kern="1200">
              <a:ea typeface="+mn-ea"/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fld id="{AAF1C070-407A-4C23-9387-D889BDBCF20F}" type="slidenum">
              <a:rPr lang="ar-SA" kern="1200">
                <a:ea typeface="+mn-ea"/>
              </a:rPr>
              <a:pPr rtl="1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t>‹#›</a:t>
            </a:fld>
            <a:endParaRPr lang="en-US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55224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4"/>
          <p:cNvSpPr txBox="1">
            <a:spLocks noGrp="1"/>
          </p:cNvSpPr>
          <p:nvPr>
            <p:ph type="ctrTitle"/>
          </p:nvPr>
        </p:nvSpPr>
        <p:spPr>
          <a:xfrm>
            <a:off x="514800" y="2010200"/>
            <a:ext cx="6390300" cy="114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rgbClr val="FFFF00"/>
                </a:solidFill>
              </a:rPr>
              <a:t>FLOURIDE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sz="2400" dirty="0" smtClean="0">
                <a:solidFill>
                  <a:srgbClr val="FFFF00"/>
                </a:solidFill>
              </a:rPr>
              <a:t>Fourth Stage/University of Mosul/Dentistry College</a:t>
            </a:r>
            <a:br>
              <a:rPr lang="en-US" sz="2400" dirty="0" smtClean="0">
                <a:solidFill>
                  <a:srgbClr val="FFFF00"/>
                </a:solidFill>
              </a:rPr>
            </a:br>
            <a:r>
              <a:rPr lang="en-US" sz="2400" dirty="0" smtClean="0">
                <a:solidFill>
                  <a:srgbClr val="FFFF00"/>
                </a:solidFill>
              </a:rPr>
              <a:t>Dental Public Health</a:t>
            </a:r>
            <a:br>
              <a:rPr lang="en-US" sz="2400" dirty="0" smtClean="0">
                <a:solidFill>
                  <a:srgbClr val="FFFF00"/>
                </a:solidFill>
              </a:rPr>
            </a:br>
            <a:r>
              <a:rPr lang="en-US" sz="2400" dirty="0" smtClean="0">
                <a:solidFill>
                  <a:srgbClr val="FFFF00"/>
                </a:solidFill>
              </a:rPr>
              <a:t>Dr. Raya Al-</a:t>
            </a:r>
            <a:r>
              <a:rPr lang="en-US" sz="2400" dirty="0" err="1" smtClean="0">
                <a:solidFill>
                  <a:srgbClr val="FFFF00"/>
                </a:solidFill>
              </a:rPr>
              <a:t>Naimi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endParaRPr sz="2400" dirty="0">
              <a:solidFill>
                <a:srgbClr val="FFFF00"/>
              </a:solidFill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6588224" y="267494"/>
            <a:ext cx="1728192" cy="338554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Stay at Home</a:t>
            </a:r>
            <a:endParaRPr lang="ar-IQ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7308696" y="4450059"/>
            <a:ext cx="1584176" cy="30777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b="1" dirty="0" smtClean="0"/>
              <a:t>Corona Virus</a:t>
            </a:r>
            <a:endParaRPr lang="ar-IQ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Indications for </a:t>
            </a:r>
            <a:r>
              <a:rPr lang="en-US" dirty="0" err="1"/>
              <a:t>Flouride</a:t>
            </a:r>
            <a:r>
              <a:rPr lang="en-US" dirty="0"/>
              <a:t> </a:t>
            </a:r>
            <a:endParaRPr lang="ar-IQ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23528" y="1582772"/>
            <a:ext cx="7128792" cy="2889900"/>
          </a:xfrm>
        </p:spPr>
        <p:txBody>
          <a:bodyPr/>
          <a:lstStyle/>
          <a:p>
            <a:pPr marL="76200" indent="0">
              <a:buNone/>
            </a:pPr>
            <a:r>
              <a:rPr lang="en-US" sz="1600" b="1" dirty="0">
                <a:solidFill>
                  <a:schemeClr val="bg1"/>
                </a:solidFill>
              </a:rPr>
              <a:t>1- Caries active individuals</a:t>
            </a:r>
          </a:p>
          <a:p>
            <a:pPr marL="76200" indent="0">
              <a:buNone/>
            </a:pPr>
            <a:r>
              <a:rPr lang="en-US" sz="1600" b="1" dirty="0">
                <a:solidFill>
                  <a:schemeClr val="bg1"/>
                </a:solidFill>
              </a:rPr>
              <a:t>2-Children shortly after period of tooth eruption</a:t>
            </a:r>
          </a:p>
          <a:p>
            <a:pPr marL="76200" indent="0">
              <a:buNone/>
            </a:pPr>
            <a:r>
              <a:rPr lang="en-US" sz="1600" b="1" dirty="0">
                <a:solidFill>
                  <a:schemeClr val="bg1"/>
                </a:solidFill>
              </a:rPr>
              <a:t>3-Those who take medication that decrease salivary flow or have received radiation to head and neck</a:t>
            </a:r>
          </a:p>
          <a:p>
            <a:pPr marL="76200" indent="0">
              <a:buNone/>
            </a:pPr>
            <a:r>
              <a:rPr lang="en-US" sz="1600" b="1" dirty="0">
                <a:solidFill>
                  <a:schemeClr val="bg1"/>
                </a:solidFill>
              </a:rPr>
              <a:t>4-After periodontal surgery when roots of teeth have been exposed</a:t>
            </a:r>
          </a:p>
          <a:p>
            <a:pPr marL="76200" indent="0">
              <a:buNone/>
            </a:pPr>
            <a:r>
              <a:rPr lang="en-US" sz="1600" b="1" dirty="0">
                <a:solidFill>
                  <a:schemeClr val="bg1"/>
                </a:solidFill>
              </a:rPr>
              <a:t>5-Patients with fixed or removable prosthesis and after placement or replacement </a:t>
            </a:r>
            <a:endParaRPr lang="en-US" sz="1600" b="1" dirty="0" smtClean="0">
              <a:solidFill>
                <a:schemeClr val="bg1"/>
              </a:solidFill>
            </a:endParaRPr>
          </a:p>
          <a:p>
            <a:pPr marL="76200" indent="0"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of </a:t>
            </a:r>
            <a:r>
              <a:rPr lang="en-US" sz="1600" b="1" dirty="0">
                <a:solidFill>
                  <a:schemeClr val="bg1"/>
                </a:solidFill>
              </a:rPr>
              <a:t>restorations</a:t>
            </a:r>
          </a:p>
          <a:p>
            <a:pPr marL="76200" indent="0">
              <a:buNone/>
            </a:pPr>
            <a:r>
              <a:rPr lang="en-US" sz="1600" b="1" dirty="0">
                <a:solidFill>
                  <a:schemeClr val="bg1"/>
                </a:solidFill>
              </a:rPr>
              <a:t>6- Patients with an eating disorder or who are undergoing a change in lifestyle which may affect eating or oral hygiene habits conductive to good oral health</a:t>
            </a:r>
          </a:p>
          <a:p>
            <a:pPr marL="76200" indent="0">
              <a:buNone/>
            </a:pPr>
            <a:r>
              <a:rPr lang="en-US" sz="1600" b="1" dirty="0">
                <a:solidFill>
                  <a:schemeClr val="bg1"/>
                </a:solidFill>
              </a:rPr>
              <a:t>7- Mentally and physically challenged individuals.</a:t>
            </a:r>
          </a:p>
          <a:p>
            <a:pPr marL="76200" indent="0">
              <a:buNone/>
            </a:pPr>
            <a:endParaRPr lang="ar-IQ" sz="1600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068" y="2643758"/>
            <a:ext cx="1775932" cy="17281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67494"/>
            <a:ext cx="2143125" cy="21431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06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Fluoride Delivery Methods</a:t>
            </a:r>
            <a:endParaRPr lang="ar-IQ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33400" indent="-457200">
              <a:buAutoNum type="alphaUcParenBoth"/>
            </a:pPr>
            <a:r>
              <a:rPr lang="en-US" b="1" dirty="0">
                <a:solidFill>
                  <a:schemeClr val="bg1"/>
                </a:solidFill>
              </a:rPr>
              <a:t>Systemic Fluorides</a:t>
            </a:r>
          </a:p>
          <a:p>
            <a:pPr marL="533400" indent="-457200">
              <a:buAutoNum type="alphaUcParenBoth"/>
            </a:pPr>
            <a:r>
              <a:rPr lang="en-US" b="1" dirty="0" smtClean="0">
                <a:solidFill>
                  <a:schemeClr val="bg1"/>
                </a:solidFill>
              </a:rPr>
              <a:t>Topical Fluorides</a:t>
            </a:r>
          </a:p>
          <a:p>
            <a:endParaRPr lang="ar-IQ" b="1" dirty="0">
              <a:solidFill>
                <a:schemeClr val="bg1"/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39502"/>
            <a:ext cx="18589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80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1510"/>
            <a:ext cx="7200800" cy="4783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562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SYSTEMIC FLUORIDES</a:t>
            </a:r>
            <a:endParaRPr lang="ar-IQ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>
              <a:buNone/>
            </a:pPr>
            <a:r>
              <a:rPr lang="en-US" b="1" dirty="0" smtClean="0"/>
              <a:t>1-Community </a:t>
            </a:r>
            <a:r>
              <a:rPr lang="en-US" b="1" dirty="0"/>
              <a:t>water </a:t>
            </a:r>
          </a:p>
          <a:p>
            <a:pPr marL="76200" indent="0">
              <a:buNone/>
            </a:pPr>
            <a:r>
              <a:rPr lang="en-US" b="1" dirty="0" smtClean="0"/>
              <a:t>2-School </a:t>
            </a:r>
            <a:r>
              <a:rPr lang="en-US" b="1" dirty="0"/>
              <a:t>water fluoridation</a:t>
            </a:r>
          </a:p>
          <a:p>
            <a:pPr marL="76200" indent="0">
              <a:buNone/>
            </a:pPr>
            <a:r>
              <a:rPr lang="en-US" b="1" dirty="0" smtClean="0"/>
              <a:t>3-Fluoridated </a:t>
            </a:r>
            <a:r>
              <a:rPr lang="en-US" b="1" dirty="0"/>
              <a:t>salt</a:t>
            </a:r>
          </a:p>
          <a:p>
            <a:pPr marL="76200" indent="0">
              <a:buNone/>
            </a:pPr>
            <a:r>
              <a:rPr lang="en-US" b="1" dirty="0" smtClean="0"/>
              <a:t>4-Fouridated </a:t>
            </a:r>
            <a:r>
              <a:rPr lang="en-US" b="1" dirty="0"/>
              <a:t>milk or fruit juice</a:t>
            </a:r>
          </a:p>
          <a:p>
            <a:pPr marL="76200" indent="0">
              <a:buNone/>
            </a:pPr>
            <a:r>
              <a:rPr lang="en-US" b="1" dirty="0" smtClean="0"/>
              <a:t>5-Flouride </a:t>
            </a:r>
            <a:r>
              <a:rPr lang="en-US" b="1" dirty="0"/>
              <a:t>tablets and </a:t>
            </a:r>
            <a:r>
              <a:rPr lang="en-US" b="1" dirty="0" smtClean="0"/>
              <a:t>drops or lozenges</a:t>
            </a:r>
            <a:endParaRPr lang="en-US" b="1" dirty="0"/>
          </a:p>
          <a:p>
            <a:endParaRPr lang="en-US" b="1" dirty="0"/>
          </a:p>
          <a:p>
            <a:endParaRPr lang="ar-IQ" b="1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4279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04" y="771551"/>
            <a:ext cx="8748464" cy="4371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ربع نص 4"/>
          <p:cNvSpPr txBox="1"/>
          <p:nvPr/>
        </p:nvSpPr>
        <p:spPr>
          <a:xfrm>
            <a:off x="107504" y="195486"/>
            <a:ext cx="8784976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b="1" dirty="0">
                <a:latin typeface="Calibri,Bold"/>
              </a:rPr>
              <a:t>FLUORIDES COMPOUNDS AND CONCENTRATIONS THAT </a:t>
            </a:r>
            <a:r>
              <a:rPr lang="en-US" b="1" dirty="0" smtClean="0">
                <a:latin typeface="Calibri,Bold"/>
              </a:rPr>
              <a:t>ARE  USUALLY </a:t>
            </a:r>
            <a:r>
              <a:rPr lang="en-US" b="1" dirty="0">
                <a:latin typeface="Calibri,Bold"/>
              </a:rPr>
              <a:t>USED IN DIFFERENT SYSTEMIC FLUORIDES METHODS</a:t>
            </a:r>
            <a:endParaRPr lang="ar-IQ" dirty="0"/>
          </a:p>
        </p:txBody>
      </p:sp>
      <p:sp>
        <p:nvSpPr>
          <p:cNvPr id="6" name="سهم إلى اليمين 5"/>
          <p:cNvSpPr/>
          <p:nvPr/>
        </p:nvSpPr>
        <p:spPr>
          <a:xfrm>
            <a:off x="-47132" y="1537081"/>
            <a:ext cx="648072" cy="432048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34" y="3867894"/>
            <a:ext cx="6762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مربع نص 6"/>
          <p:cNvSpPr txBox="1"/>
          <p:nvPr/>
        </p:nvSpPr>
        <p:spPr>
          <a:xfrm>
            <a:off x="6012160" y="2499742"/>
            <a:ext cx="792088" cy="2769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sz="1200" b="1" dirty="0" smtClean="0"/>
              <a:t>250-350</a:t>
            </a:r>
            <a:endParaRPr lang="ar-IQ" sz="1200" b="1" dirty="0"/>
          </a:p>
        </p:txBody>
      </p:sp>
    </p:spTree>
    <p:extLst>
      <p:ext uri="{BB962C8B-B14F-4D97-AF65-F5344CB8AC3E}">
        <p14:creationId xmlns:p14="http://schemas.microsoft.com/office/powerpoint/2010/main" val="353541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512" y="771550"/>
            <a:ext cx="8388424" cy="665100"/>
          </a:xfrm>
        </p:spPr>
        <p:txBody>
          <a:bodyPr/>
          <a:lstStyle/>
          <a:p>
            <a:r>
              <a:rPr lang="en-US" dirty="0"/>
              <a:t>PRE REQUIREMENTS OF WATER FLUORIDATION</a:t>
            </a:r>
            <a:endParaRPr lang="ar-IQ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>
              <a:buNone/>
            </a:pPr>
            <a:r>
              <a:rPr lang="en-US" b="1" dirty="0">
                <a:solidFill>
                  <a:schemeClr val="bg1"/>
                </a:solidFill>
              </a:rPr>
              <a:t>1. Presence of caries in the community/public</a:t>
            </a:r>
          </a:p>
          <a:p>
            <a:pPr marL="76200" indent="0">
              <a:buNone/>
            </a:pPr>
            <a:r>
              <a:rPr lang="en-US" b="1" dirty="0">
                <a:solidFill>
                  <a:schemeClr val="bg1"/>
                </a:solidFill>
              </a:rPr>
              <a:t>2. Level of fluoride concentrations in their drinking water .</a:t>
            </a:r>
          </a:p>
          <a:p>
            <a:pPr marL="76200" indent="0">
              <a:buNone/>
            </a:pPr>
            <a:r>
              <a:rPr lang="en-US" b="1" dirty="0">
                <a:solidFill>
                  <a:schemeClr val="bg1"/>
                </a:solidFill>
              </a:rPr>
              <a:t>3. Centralized water supply to the community</a:t>
            </a:r>
          </a:p>
          <a:p>
            <a:pPr marL="76200" indent="0">
              <a:buNone/>
            </a:pPr>
            <a:r>
              <a:rPr lang="en-US" b="1" dirty="0">
                <a:solidFill>
                  <a:schemeClr val="bg1"/>
                </a:solidFill>
              </a:rPr>
              <a:t>4. Community acceptance/approval.</a:t>
            </a:r>
          </a:p>
          <a:p>
            <a:pPr marL="76200" indent="0">
              <a:buNone/>
            </a:pPr>
            <a:r>
              <a:rPr lang="en-US" b="1" dirty="0">
                <a:solidFill>
                  <a:schemeClr val="bg1"/>
                </a:solidFill>
              </a:rPr>
              <a:t>5. Installation and maintenance cost.</a:t>
            </a:r>
          </a:p>
          <a:p>
            <a:endParaRPr lang="ar-IQ" b="1" dirty="0">
              <a:solidFill>
                <a:schemeClr val="bg1"/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9100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44008" y="809150"/>
            <a:ext cx="3888432" cy="665100"/>
          </a:xfrm>
        </p:spPr>
        <p:txBody>
          <a:bodyPr/>
          <a:lstStyle/>
          <a:p>
            <a:r>
              <a:rPr lang="en-US" dirty="0"/>
              <a:t>Water </a:t>
            </a:r>
            <a:r>
              <a:rPr lang="en-US" dirty="0" err="1"/>
              <a:t>Flouridation</a:t>
            </a:r>
            <a:r>
              <a:rPr lang="en-US" dirty="0"/>
              <a:t> </a:t>
            </a:r>
            <a:endParaRPr lang="ar-IQ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67544" y="2499743"/>
            <a:ext cx="6984776" cy="2404978"/>
          </a:xfrm>
        </p:spPr>
        <p:txBody>
          <a:bodyPr/>
          <a:lstStyle/>
          <a:p>
            <a:pPr marL="76200" indent="0">
              <a:buNone/>
            </a:pPr>
            <a:endParaRPr lang="en-US" sz="1100" dirty="0" smtClean="0">
              <a:latin typeface="Arial"/>
              <a:cs typeface="Arial"/>
            </a:endParaRPr>
          </a:p>
          <a:p>
            <a:pPr algn="just"/>
            <a:r>
              <a:rPr lang="en-US" sz="1800" dirty="0" smtClean="0">
                <a:latin typeface="Times New Roman"/>
                <a:cs typeface="Arial"/>
              </a:rPr>
              <a:t>     </a:t>
            </a:r>
            <a:r>
              <a:rPr lang="en-US" sz="2000" dirty="0" smtClean="0">
                <a:solidFill>
                  <a:srgbClr val="FFFF00"/>
                </a:solidFill>
                <a:latin typeface="Times New Roman"/>
                <a:cs typeface="Arial"/>
              </a:rPr>
              <a:t>It </a:t>
            </a:r>
            <a:r>
              <a:rPr lang="en-US" sz="2000" dirty="0">
                <a:solidFill>
                  <a:srgbClr val="FFFF00"/>
                </a:solidFill>
                <a:latin typeface="Times New Roman"/>
                <a:cs typeface="Arial"/>
              </a:rPr>
              <a:t>can </a:t>
            </a:r>
            <a:r>
              <a:rPr lang="en-US" sz="2000" dirty="0" smtClean="0">
                <a:solidFill>
                  <a:srgbClr val="FFFF00"/>
                </a:solidFill>
                <a:latin typeface="Times New Roman"/>
                <a:cs typeface="Arial"/>
              </a:rPr>
              <a:t>be </a:t>
            </a:r>
            <a:r>
              <a:rPr lang="en-US" sz="2000" dirty="0">
                <a:solidFill>
                  <a:srgbClr val="FFFF00"/>
                </a:solidFill>
                <a:latin typeface="Times New Roman"/>
                <a:cs typeface="Arial"/>
              </a:rPr>
              <a:t>defined as </a:t>
            </a:r>
            <a:r>
              <a:rPr lang="en-US" sz="2000" dirty="0">
                <a:solidFill>
                  <a:srgbClr val="FFFF00"/>
                </a:solidFill>
                <a:latin typeface="Times New Roman"/>
                <a:cs typeface="Times New Roman"/>
              </a:rPr>
              <a:t>“the </a:t>
            </a:r>
            <a:r>
              <a:rPr lang="en-US" sz="20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upward </a:t>
            </a:r>
            <a:r>
              <a:rPr lang="en-US" sz="2000" dirty="0" smtClean="0">
                <a:solidFill>
                  <a:srgbClr val="FFFF00"/>
                </a:solidFill>
                <a:latin typeface="Times New Roman"/>
              </a:rPr>
              <a:t>adjustment </a:t>
            </a:r>
            <a:r>
              <a:rPr lang="en-US" sz="2000" dirty="0">
                <a:solidFill>
                  <a:srgbClr val="FFFF00"/>
                </a:solidFill>
                <a:latin typeface="Times New Roman"/>
              </a:rPr>
              <a:t>of the concentration </a:t>
            </a:r>
            <a:r>
              <a:rPr lang="en-US" sz="2000" dirty="0" smtClean="0">
                <a:solidFill>
                  <a:srgbClr val="FFFF00"/>
                </a:solidFill>
                <a:latin typeface="Times New Roman"/>
              </a:rPr>
              <a:t>of fluoride </a:t>
            </a:r>
            <a:r>
              <a:rPr lang="en-US" sz="2000" dirty="0">
                <a:solidFill>
                  <a:srgbClr val="FFFF00"/>
                </a:solidFill>
                <a:latin typeface="Times New Roman"/>
              </a:rPr>
              <a:t>in public water supply in such </a:t>
            </a:r>
            <a:r>
              <a:rPr lang="en-US" sz="2000" dirty="0" smtClean="0">
                <a:solidFill>
                  <a:srgbClr val="FFFF00"/>
                </a:solidFill>
                <a:latin typeface="Times New Roman"/>
              </a:rPr>
              <a:t>a way </a:t>
            </a:r>
            <a:r>
              <a:rPr lang="en-US" sz="2000" dirty="0">
                <a:solidFill>
                  <a:srgbClr val="FFFF00"/>
                </a:solidFill>
                <a:latin typeface="Times New Roman"/>
              </a:rPr>
              <a:t>that the concentration of fluoride </a:t>
            </a:r>
            <a:r>
              <a:rPr lang="en-US" sz="2000" dirty="0" smtClean="0">
                <a:solidFill>
                  <a:srgbClr val="FFFF00"/>
                </a:solidFill>
                <a:latin typeface="Times New Roman"/>
              </a:rPr>
              <a:t>ion in </a:t>
            </a:r>
            <a:r>
              <a:rPr lang="en-US" sz="2000" dirty="0">
                <a:solidFill>
                  <a:srgbClr val="FFFF00"/>
                </a:solidFill>
                <a:latin typeface="Times New Roman"/>
              </a:rPr>
              <a:t>the water may be </a:t>
            </a:r>
            <a:r>
              <a:rPr lang="en-US" sz="2000" dirty="0" smtClean="0">
                <a:solidFill>
                  <a:srgbClr val="FFFF00"/>
                </a:solidFill>
                <a:latin typeface="Times New Roman"/>
              </a:rPr>
              <a:t>consistently maintained </a:t>
            </a:r>
            <a:r>
              <a:rPr lang="en-US" sz="2000" dirty="0">
                <a:solidFill>
                  <a:srgbClr val="FFFF00"/>
                </a:solidFill>
                <a:latin typeface="Times New Roman"/>
              </a:rPr>
              <a:t>at 1 parts per million(ppm) </a:t>
            </a:r>
            <a:r>
              <a:rPr lang="en-US" sz="2000" dirty="0" smtClean="0">
                <a:solidFill>
                  <a:srgbClr val="FFFF00"/>
                </a:solidFill>
                <a:latin typeface="Times New Roman"/>
              </a:rPr>
              <a:t>by weight </a:t>
            </a:r>
            <a:r>
              <a:rPr lang="en-US" sz="2000" dirty="0">
                <a:solidFill>
                  <a:srgbClr val="FFFF00"/>
                </a:solidFill>
                <a:latin typeface="Times New Roman"/>
              </a:rPr>
              <a:t>to prevent dental caries </a:t>
            </a:r>
            <a:r>
              <a:rPr lang="en-US" sz="2000" dirty="0" smtClean="0">
                <a:solidFill>
                  <a:srgbClr val="FFFF00"/>
                </a:solidFill>
                <a:latin typeface="Times New Roman"/>
              </a:rPr>
              <a:t>with minimal </a:t>
            </a:r>
            <a:r>
              <a:rPr lang="en-US" sz="2000" dirty="0">
                <a:solidFill>
                  <a:srgbClr val="FFFF00"/>
                </a:solidFill>
                <a:latin typeface="Times New Roman"/>
              </a:rPr>
              <a:t>possibility of causing </a:t>
            </a:r>
            <a:r>
              <a:rPr lang="en-US" sz="2000" dirty="0" smtClean="0">
                <a:solidFill>
                  <a:srgbClr val="FFFF00"/>
                </a:solidFill>
                <a:latin typeface="Times New Roman"/>
              </a:rPr>
              <a:t>dental fluorosis </a:t>
            </a:r>
            <a:r>
              <a:rPr lang="en-US" sz="2000" dirty="0">
                <a:solidFill>
                  <a:srgbClr val="FFFF00"/>
                </a:solidFill>
                <a:latin typeface="Times New Roman"/>
              </a:rPr>
              <a:t>.</a:t>
            </a:r>
            <a:r>
              <a:rPr lang="en-US" sz="2000" dirty="0">
                <a:solidFill>
                  <a:srgbClr val="FFFF00"/>
                </a:solidFill>
                <a:latin typeface="Times New Roman"/>
                <a:cs typeface="Times New Roman"/>
              </a:rPr>
              <a:t>”</a:t>
            </a:r>
            <a:endParaRPr lang="ar-IQ" sz="2000" dirty="0">
              <a:solidFill>
                <a:srgbClr val="FFFF00"/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solidFill>
                  <a:srgbClr val="FFFFFF"/>
                </a:solidFill>
              </a:rPr>
              <a:pPr/>
              <a:t>16</a:t>
            </a:fld>
            <a:endParaRPr lang="en">
              <a:solidFill>
                <a:srgbClr val="FFFFFF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5486"/>
            <a:ext cx="4320480" cy="2594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962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14800" y="483518"/>
            <a:ext cx="6373800" cy="990732"/>
          </a:xfrm>
        </p:spPr>
        <p:txBody>
          <a:bodyPr/>
          <a:lstStyle/>
          <a:p>
            <a:r>
              <a:rPr lang="en-US" dirty="0"/>
              <a:t>Advantages of water fluoridation</a:t>
            </a:r>
            <a:endParaRPr lang="ar-IQ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>
              <a:buNone/>
            </a:pPr>
            <a:r>
              <a:rPr lang="en-US" sz="1800" dirty="0" smtClean="0"/>
              <a:t>1.It </a:t>
            </a:r>
            <a:r>
              <a:rPr lang="en-US" sz="1800" dirty="0"/>
              <a:t>is effective in reduction of dental caries 50 – 60 %.</a:t>
            </a:r>
          </a:p>
          <a:p>
            <a:pPr marL="76200" indent="0">
              <a:buNone/>
            </a:pPr>
            <a:r>
              <a:rPr lang="en-US" sz="1800" dirty="0" smtClean="0"/>
              <a:t>2.It </a:t>
            </a:r>
            <a:r>
              <a:rPr lang="en-US" sz="1800" dirty="0"/>
              <a:t>is safe.</a:t>
            </a:r>
          </a:p>
          <a:p>
            <a:pPr marL="76200" indent="0">
              <a:buNone/>
            </a:pPr>
            <a:r>
              <a:rPr lang="en-US" sz="1800" dirty="0" smtClean="0"/>
              <a:t>3.Low </a:t>
            </a:r>
            <a:r>
              <a:rPr lang="en-US" sz="1800" dirty="0"/>
              <a:t>cost.</a:t>
            </a:r>
          </a:p>
          <a:p>
            <a:pPr marL="76200" indent="0">
              <a:buNone/>
            </a:pPr>
            <a:r>
              <a:rPr lang="en-US" sz="1800" dirty="0" smtClean="0"/>
              <a:t>4.Its </a:t>
            </a:r>
            <a:r>
              <a:rPr lang="en-US" sz="1800" dirty="0"/>
              <a:t>ease of implementation.</a:t>
            </a:r>
          </a:p>
          <a:p>
            <a:pPr marL="76200" indent="0">
              <a:buNone/>
            </a:pPr>
            <a:r>
              <a:rPr lang="en-US" sz="1800" dirty="0" smtClean="0"/>
              <a:t>5.The </a:t>
            </a:r>
            <a:r>
              <a:rPr lang="en-US" sz="1800" dirty="0" err="1"/>
              <a:t>benifits</a:t>
            </a:r>
            <a:r>
              <a:rPr lang="en-US" sz="1800" dirty="0"/>
              <a:t> of fluoride reaches to the entire population.</a:t>
            </a:r>
          </a:p>
          <a:p>
            <a:pPr marL="76200" indent="0">
              <a:buNone/>
            </a:pPr>
            <a:r>
              <a:rPr lang="en-US" sz="1800" dirty="0" smtClean="0"/>
              <a:t>6.No </a:t>
            </a:r>
            <a:r>
              <a:rPr lang="en-US" sz="1800" dirty="0"/>
              <a:t>cooperative effort is required by individual other then consuming water supplies .</a:t>
            </a:r>
          </a:p>
          <a:p>
            <a:pPr marL="76200" indent="0">
              <a:buNone/>
            </a:pPr>
            <a:r>
              <a:rPr lang="en-US" sz="1800" dirty="0" smtClean="0"/>
              <a:t>7.Saving </a:t>
            </a:r>
            <a:r>
              <a:rPr lang="en-US" sz="1800" dirty="0"/>
              <a:t>human suffering toothache</a:t>
            </a:r>
          </a:p>
          <a:p>
            <a:endParaRPr lang="ar-IQ" sz="1800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592" y="1275606"/>
            <a:ext cx="3208276" cy="1872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67494"/>
            <a:ext cx="18589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694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2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18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2" name="عنصر نائب للنص 1"/>
          <p:cNvSpPr>
            <a:spLocks noGrp="1"/>
          </p:cNvSpPr>
          <p:nvPr>
            <p:ph type="body" idx="1"/>
          </p:nvPr>
        </p:nvSpPr>
        <p:spPr>
          <a:xfrm>
            <a:off x="6804248" y="123478"/>
            <a:ext cx="2250716" cy="648072"/>
          </a:xfrm>
        </p:spPr>
        <p:txBody>
          <a:bodyPr/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Stay at Home</a:t>
            </a:r>
            <a:endParaRPr lang="ar-IQ" sz="2000" b="1" dirty="0">
              <a:solidFill>
                <a:srgbClr val="FFFF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1203599"/>
            <a:ext cx="6453262" cy="2276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734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School </a:t>
            </a:r>
            <a:r>
              <a:rPr lang="en-US" dirty="0" smtClean="0"/>
              <a:t>Water </a:t>
            </a:r>
            <a:r>
              <a:rPr lang="en-US" dirty="0" err="1" smtClean="0"/>
              <a:t>Flouridation</a:t>
            </a:r>
            <a:endParaRPr lang="ar-IQ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79512" y="1419622"/>
            <a:ext cx="6840760" cy="2889900"/>
          </a:xfrm>
        </p:spPr>
        <p:txBody>
          <a:bodyPr/>
          <a:lstStyle/>
          <a:p>
            <a:r>
              <a:rPr lang="en-US" dirty="0"/>
              <a:t>The amount of fluoride added In school drinking water should be greater than normal because children have to stay in the school for a short period of time and to compensate for holidays and vacations.</a:t>
            </a:r>
          </a:p>
          <a:p>
            <a:r>
              <a:rPr lang="en-US" dirty="0" smtClean="0"/>
              <a:t> </a:t>
            </a:r>
            <a:r>
              <a:rPr lang="en-US" dirty="0"/>
              <a:t>The current recommended regimen for school water fluoridation is adding 4.5 times more fluoride </a:t>
            </a:r>
            <a:r>
              <a:rPr lang="en-US" dirty="0" smtClean="0"/>
              <a:t> compared with community water fluoridation</a:t>
            </a:r>
            <a:endParaRPr lang="en-US" dirty="0"/>
          </a:p>
          <a:p>
            <a:endParaRPr lang="ar-IQ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0"/>
            <a:ext cx="2217335" cy="2439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198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رقم الشريحة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7538"/>
            <a:ext cx="5328592" cy="4863703"/>
          </a:xfrm>
          <a:prstGeom prst="roundRect">
            <a:avLst>
              <a:gd name="adj" fmla="val 7771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95486"/>
            <a:ext cx="18589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900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DISADVANTAGES</a:t>
            </a:r>
            <a:endParaRPr lang="ar-IQ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07504" y="1582772"/>
            <a:ext cx="6120680" cy="3560728"/>
          </a:xfrm>
        </p:spPr>
        <p:txBody>
          <a:bodyPr/>
          <a:lstStyle/>
          <a:p>
            <a:pPr marL="76200" indent="0">
              <a:buNone/>
            </a:pPr>
            <a:r>
              <a:rPr lang="en-US" dirty="0" smtClean="0"/>
              <a:t>1.Children </a:t>
            </a:r>
            <a:r>
              <a:rPr lang="en-US" dirty="0"/>
              <a:t>do not receive the benefit until they go to school.</a:t>
            </a:r>
          </a:p>
          <a:p>
            <a:pPr marL="76200" indent="0">
              <a:buNone/>
            </a:pPr>
            <a:r>
              <a:rPr lang="en-US" dirty="0" smtClean="0"/>
              <a:t>2.Not </a:t>
            </a:r>
            <a:r>
              <a:rPr lang="en-US" dirty="0"/>
              <a:t>all children go to the schools that have school fluoridation </a:t>
            </a:r>
            <a:r>
              <a:rPr lang="en-US" dirty="0" err="1"/>
              <a:t>programmes</a:t>
            </a:r>
            <a:r>
              <a:rPr lang="en-US" dirty="0"/>
              <a:t>  </a:t>
            </a:r>
          </a:p>
          <a:p>
            <a:pPr marL="76200" indent="0">
              <a:buNone/>
            </a:pPr>
            <a:r>
              <a:rPr lang="en-US" dirty="0" smtClean="0"/>
              <a:t>3.Amount </a:t>
            </a:r>
            <a:r>
              <a:rPr lang="en-US" dirty="0"/>
              <a:t>of amount water drunk can’t be regulated.</a:t>
            </a:r>
          </a:p>
          <a:p>
            <a:pPr marL="76200" indent="0">
              <a:buNone/>
            </a:pPr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448" y="1995686"/>
            <a:ext cx="2880320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67494"/>
            <a:ext cx="18589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580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نص 1"/>
          <p:cNvSpPr>
            <a:spLocks noGrp="1"/>
          </p:cNvSpPr>
          <p:nvPr>
            <p:ph type="body" idx="1"/>
          </p:nvPr>
        </p:nvSpPr>
        <p:spPr>
          <a:xfrm>
            <a:off x="251520" y="3507855"/>
            <a:ext cx="8227380" cy="504056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Lawsuit  </a:t>
            </a:r>
            <a:r>
              <a:rPr lang="en-US" sz="1600" b="1" dirty="0">
                <a:solidFill>
                  <a:schemeClr val="tx1"/>
                </a:solidFill>
              </a:rPr>
              <a:t>filed </a:t>
            </a:r>
            <a:r>
              <a:rPr lang="en-US" sz="1600" b="1" dirty="0" smtClean="0">
                <a:solidFill>
                  <a:schemeClr val="tx1"/>
                </a:solidFill>
              </a:rPr>
              <a:t> in  courts many developed  countries against water </a:t>
            </a:r>
            <a:r>
              <a:rPr lang="en-US" sz="1600" b="1" dirty="0" err="1" smtClean="0">
                <a:solidFill>
                  <a:schemeClr val="tx1"/>
                </a:solidFill>
              </a:rPr>
              <a:t>flouridation</a:t>
            </a:r>
            <a:endParaRPr lang="ar-IQ" sz="1600" b="1" dirty="0">
              <a:solidFill>
                <a:schemeClr val="tx1"/>
              </a:solidFill>
            </a:endParaRPr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  <p:sp>
        <p:nvSpPr>
          <p:cNvPr id="4" name="مربع نص 3"/>
          <p:cNvSpPr txBox="1"/>
          <p:nvPr/>
        </p:nvSpPr>
        <p:spPr>
          <a:xfrm>
            <a:off x="107504" y="2210591"/>
            <a:ext cx="8136904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Banning of water fluoridation in many countries </a:t>
            </a:r>
            <a:endParaRPr lang="ar-IQ" sz="32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83518"/>
            <a:ext cx="3115816" cy="15335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05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Fluoridated Salt</a:t>
            </a:r>
            <a:endParaRPr lang="ar-IQ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79512" y="1582772"/>
            <a:ext cx="4871424" cy="3560728"/>
          </a:xfrm>
        </p:spPr>
        <p:txBody>
          <a:bodyPr/>
          <a:lstStyle/>
          <a:p>
            <a:pPr marL="76200" indent="0">
              <a:buNone/>
            </a:pPr>
            <a:r>
              <a:rPr lang="en-US" b="1" dirty="0">
                <a:solidFill>
                  <a:schemeClr val="bg1"/>
                </a:solidFill>
              </a:rPr>
              <a:t>Salt fluoridation is a controlled addition of </a:t>
            </a:r>
            <a:r>
              <a:rPr lang="en-US" b="1" dirty="0" smtClean="0">
                <a:solidFill>
                  <a:schemeClr val="bg1"/>
                </a:solidFill>
              </a:rPr>
              <a:t>fluoride, usually </a:t>
            </a:r>
            <a:r>
              <a:rPr lang="en-US" b="1" dirty="0">
                <a:solidFill>
                  <a:schemeClr val="bg1"/>
                </a:solidFill>
              </a:rPr>
              <a:t>sodium or potassium </a:t>
            </a:r>
            <a:r>
              <a:rPr lang="en-US" b="1" dirty="0" smtClean="0">
                <a:solidFill>
                  <a:schemeClr val="bg1"/>
                </a:solidFill>
              </a:rPr>
              <a:t>fluoride, </a:t>
            </a:r>
            <a:r>
              <a:rPr lang="en-US" b="1" dirty="0">
                <a:solidFill>
                  <a:schemeClr val="bg1"/>
                </a:solidFill>
              </a:rPr>
              <a:t>during the manufacture of salt for human consumption.</a:t>
            </a:r>
            <a:endParaRPr lang="ar-IQ" b="1" dirty="0">
              <a:solidFill>
                <a:schemeClr val="bg1"/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936" y="1059582"/>
            <a:ext cx="4114800" cy="32403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80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1520" y="699542"/>
            <a:ext cx="6517816" cy="1008112"/>
          </a:xfrm>
        </p:spPr>
        <p:txBody>
          <a:bodyPr/>
          <a:lstStyle/>
          <a:p>
            <a:r>
              <a:rPr lang="en-US" dirty="0"/>
              <a:t>ADVANTAGES</a:t>
            </a:r>
            <a:endParaRPr lang="ar-IQ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5496" y="1779662"/>
            <a:ext cx="4968552" cy="3312368"/>
          </a:xfrm>
        </p:spPr>
        <p:txBody>
          <a:bodyPr/>
          <a:lstStyle/>
          <a:p>
            <a:pPr marL="76200" indent="0">
              <a:buNone/>
            </a:pPr>
            <a:r>
              <a:rPr lang="en-US" sz="1800" b="1" dirty="0" smtClean="0">
                <a:solidFill>
                  <a:schemeClr val="bg1"/>
                </a:solidFill>
              </a:rPr>
              <a:t>1-Fluoridated </a:t>
            </a:r>
            <a:r>
              <a:rPr lang="en-US" sz="1800" b="1" dirty="0">
                <a:solidFill>
                  <a:schemeClr val="bg1"/>
                </a:solidFill>
              </a:rPr>
              <a:t>salt is </a:t>
            </a:r>
            <a:r>
              <a:rPr lang="en-US" sz="1800" b="1" dirty="0" smtClean="0">
                <a:solidFill>
                  <a:schemeClr val="bg1"/>
                </a:solidFill>
              </a:rPr>
              <a:t>safe.</a:t>
            </a:r>
          </a:p>
          <a:p>
            <a:pPr marL="76200" indent="0">
              <a:buNone/>
            </a:pPr>
            <a:r>
              <a:rPr lang="en-US" sz="1800" b="1" dirty="0" smtClean="0">
                <a:solidFill>
                  <a:schemeClr val="bg1"/>
                </a:solidFill>
              </a:rPr>
              <a:t>2-Theoretically </a:t>
            </a:r>
            <a:r>
              <a:rPr lang="en-US" sz="1800" b="1" dirty="0">
                <a:solidFill>
                  <a:schemeClr val="bg1"/>
                </a:solidFill>
              </a:rPr>
              <a:t>fluoridated salt prevents dental caries by both systemic as well topical action.</a:t>
            </a:r>
          </a:p>
          <a:p>
            <a:pPr marL="76200" indent="0">
              <a:buNone/>
            </a:pPr>
            <a:r>
              <a:rPr lang="en-US" sz="1800" b="1" dirty="0">
                <a:solidFill>
                  <a:schemeClr val="bg1"/>
                </a:solidFill>
              </a:rPr>
              <a:t>3- It does not require community water supply </a:t>
            </a:r>
            <a:r>
              <a:rPr lang="en-US" sz="1800" b="1" dirty="0" smtClean="0">
                <a:solidFill>
                  <a:schemeClr val="bg1"/>
                </a:solidFill>
              </a:rPr>
              <a:t>as in </a:t>
            </a:r>
            <a:r>
              <a:rPr lang="en-US" sz="1800" b="1" dirty="0" err="1" smtClean="0">
                <a:solidFill>
                  <a:schemeClr val="bg1"/>
                </a:solidFill>
              </a:rPr>
              <a:t>flouridation</a:t>
            </a:r>
            <a:endParaRPr lang="en-US" sz="1800" b="1" dirty="0" smtClean="0">
              <a:solidFill>
                <a:schemeClr val="bg1"/>
              </a:solidFill>
            </a:endParaRPr>
          </a:p>
          <a:p>
            <a:pPr marL="76200" indent="0">
              <a:buNone/>
            </a:pPr>
            <a:r>
              <a:rPr lang="en-US" sz="1800" b="1" dirty="0" smtClean="0">
                <a:solidFill>
                  <a:schemeClr val="bg1"/>
                </a:solidFill>
              </a:rPr>
              <a:t>4- It </a:t>
            </a:r>
            <a:r>
              <a:rPr lang="en-US" sz="1800" b="1" dirty="0">
                <a:solidFill>
                  <a:schemeClr val="bg1"/>
                </a:solidFill>
              </a:rPr>
              <a:t>permits individual to accept it or reject it.</a:t>
            </a:r>
          </a:p>
          <a:p>
            <a:pPr marL="76200" indent="0">
              <a:buNone/>
            </a:pPr>
            <a:r>
              <a:rPr lang="en-US" sz="1800" b="1" dirty="0" smtClean="0">
                <a:solidFill>
                  <a:schemeClr val="bg1"/>
                </a:solidFill>
              </a:rPr>
              <a:t>5-Low </a:t>
            </a:r>
            <a:r>
              <a:rPr lang="en-US" sz="1800" b="1" dirty="0">
                <a:solidFill>
                  <a:schemeClr val="bg1"/>
                </a:solidFill>
              </a:rPr>
              <a:t>cost</a:t>
            </a:r>
          </a:p>
          <a:p>
            <a:pPr marL="76200" indent="0">
              <a:buNone/>
            </a:pPr>
            <a:r>
              <a:rPr lang="en-US" sz="1800" b="1" dirty="0">
                <a:solidFill>
                  <a:schemeClr val="bg1"/>
                </a:solidFill>
              </a:rPr>
              <a:t>6-Fluoridated salt and iodized salt can be made available to the population</a:t>
            </a:r>
          </a:p>
          <a:p>
            <a:pPr>
              <a:buFont typeface="+mj-lt"/>
              <a:buAutoNum type="arabicParenR"/>
            </a:pPr>
            <a:endParaRPr lang="en-US" sz="1800" b="1" dirty="0">
              <a:solidFill>
                <a:schemeClr val="bg1"/>
              </a:solidFill>
            </a:endParaRPr>
          </a:p>
          <a:p>
            <a:pPr>
              <a:buFont typeface="+mj-lt"/>
              <a:buAutoNum type="arabicParenR"/>
            </a:pP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>
                <a:solidFill>
                  <a:schemeClr val="bg1"/>
                </a:solidFill>
              </a:rPr>
              <a:t>in case of water fluoridation</a:t>
            </a:r>
            <a:r>
              <a:rPr lang="en-US" sz="1800" b="1" dirty="0" smtClean="0">
                <a:solidFill>
                  <a:schemeClr val="bg1"/>
                </a:solidFill>
              </a:rPr>
              <a:t>.</a:t>
            </a:r>
          </a:p>
          <a:p>
            <a:pPr>
              <a:buFont typeface="+mj-lt"/>
              <a:buAutoNum type="arabicParenR"/>
            </a:pPr>
            <a:endParaRPr lang="en-US" sz="1800" b="1" dirty="0">
              <a:solidFill>
                <a:schemeClr val="bg1"/>
              </a:solidFill>
            </a:endParaRPr>
          </a:p>
          <a:p>
            <a:pPr marL="533400" indent="-457200">
              <a:buFont typeface="+mj-lt"/>
              <a:buAutoNum type="arabicParenR"/>
            </a:pPr>
            <a:endParaRPr lang="ar-IQ" b="1" dirty="0">
              <a:solidFill>
                <a:schemeClr val="bg1"/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23</a:t>
            </a:fld>
            <a:endParaRPr lang="e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0"/>
            <a:ext cx="3542784" cy="2177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14894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Disadvantages</a:t>
            </a:r>
            <a:endParaRPr lang="ar-IQ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5496" y="1582772"/>
            <a:ext cx="8712968" cy="2889900"/>
          </a:xfrm>
        </p:spPr>
        <p:txBody>
          <a:bodyPr/>
          <a:lstStyle/>
          <a:p>
            <a:pPr marL="76200" indent="0">
              <a:buNone/>
            </a:pPr>
            <a:r>
              <a:rPr lang="en-US" sz="2000" dirty="0" smtClean="0"/>
              <a:t>1-There </a:t>
            </a:r>
            <a:r>
              <a:rPr lang="en-US" sz="2000" dirty="0"/>
              <a:t>may be large variations in salt intake in different groups of people .fluoridated salt consumption is lowest when the need for fluorides is greatest – in early years of life during infancy .</a:t>
            </a:r>
          </a:p>
          <a:p>
            <a:pPr marL="76200" indent="0">
              <a:buNone/>
            </a:pPr>
            <a:r>
              <a:rPr lang="en-US" sz="2000" dirty="0"/>
              <a:t>2-Difficulties arise when there are multiple drinking water sources which have a naturally optimal or excessive fluoride concentration. It requires refined salt produced with modern technology and a high level of technical expertise.</a:t>
            </a:r>
          </a:p>
          <a:p>
            <a:pPr marL="76200" indent="0">
              <a:buNone/>
            </a:pPr>
            <a:r>
              <a:rPr lang="en-US" sz="2000" dirty="0"/>
              <a:t>3-The current view data high salt intake may contribute to hypertension.</a:t>
            </a:r>
          </a:p>
          <a:p>
            <a:endParaRPr lang="ar-IQ" sz="2000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15563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512" y="809150"/>
            <a:ext cx="6709088" cy="682480"/>
          </a:xfrm>
        </p:spPr>
        <p:txBody>
          <a:bodyPr/>
          <a:lstStyle/>
          <a:p>
            <a:r>
              <a:rPr lang="en-US" dirty="0" err="1" smtClean="0"/>
              <a:t>Flouridated</a:t>
            </a:r>
            <a:r>
              <a:rPr lang="en-US" dirty="0" smtClean="0"/>
              <a:t> milk and Fruit Juice</a:t>
            </a:r>
            <a:endParaRPr lang="ar-IQ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07504" y="1582772"/>
            <a:ext cx="6336704" cy="3509258"/>
          </a:xfrm>
        </p:spPr>
        <p:txBody>
          <a:bodyPr/>
          <a:lstStyle/>
          <a:p>
            <a:r>
              <a:rPr lang="en-US" dirty="0"/>
              <a:t>Zeigler ,a </a:t>
            </a:r>
            <a:r>
              <a:rPr lang="en-US" dirty="0" err="1"/>
              <a:t>paediatrician</a:t>
            </a:r>
            <a:r>
              <a:rPr lang="en-US" dirty="0"/>
              <a:t>, who started the first project with fluoridated milk in Swiss Winterthur in </a:t>
            </a:r>
            <a:r>
              <a:rPr lang="en-US" dirty="0" smtClean="0"/>
              <a:t>1953</a:t>
            </a:r>
          </a:p>
          <a:p>
            <a:r>
              <a:rPr lang="en-US" dirty="0"/>
              <a:t>Because milk is recommended as a good food for infants and children , it has been considered as a suitable way for supplying children with fluoride in areas with out fluoride in water.</a:t>
            </a:r>
            <a:endParaRPr lang="ar-IQ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solidFill>
                  <a:srgbClr val="FFFFFF"/>
                </a:solidFill>
              </a:rPr>
              <a:pPr/>
              <a:t>25</a:t>
            </a:fld>
            <a:endParaRPr lang="en">
              <a:solidFill>
                <a:srgbClr val="FFFFFF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086" y="339502"/>
            <a:ext cx="2805113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720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79512" y="1779662"/>
            <a:ext cx="5976664" cy="28899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Fluoridated milk is given under supervision in the school </a:t>
            </a:r>
            <a:r>
              <a:rPr lang="en-US" b="1" dirty="0" smtClean="0">
                <a:solidFill>
                  <a:schemeClr val="bg1"/>
                </a:solidFill>
              </a:rPr>
              <a:t>.The </a:t>
            </a:r>
            <a:r>
              <a:rPr lang="en-US" b="1" dirty="0">
                <a:solidFill>
                  <a:schemeClr val="bg1"/>
                </a:solidFill>
              </a:rPr>
              <a:t>bioavailability of fluoride is not reduced by milk. Fluoridated milk keeps a permanently low level of ionized fluoride within the oral cavity,  promoting </a:t>
            </a:r>
            <a:r>
              <a:rPr lang="en-US" b="1" dirty="0" err="1" smtClean="0">
                <a:solidFill>
                  <a:schemeClr val="bg1"/>
                </a:solidFill>
              </a:rPr>
              <a:t>remineralisation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Topical and systemic effect</a:t>
            </a:r>
            <a:endParaRPr lang="ar-IQ" b="1" dirty="0">
              <a:solidFill>
                <a:schemeClr val="bg1"/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26</a:t>
            </a:fld>
            <a:endParaRPr lang="en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915566"/>
            <a:ext cx="2438400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800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14800" y="1582772"/>
            <a:ext cx="5353344" cy="28899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Incorporation of  </a:t>
            </a:r>
            <a:r>
              <a:rPr lang="en-US" b="1" dirty="0" err="1">
                <a:solidFill>
                  <a:schemeClr val="bg1"/>
                </a:solidFill>
              </a:rPr>
              <a:t>flouride</a:t>
            </a:r>
            <a:r>
              <a:rPr lang="en-US" b="1" dirty="0">
                <a:solidFill>
                  <a:schemeClr val="bg1"/>
                </a:solidFill>
              </a:rPr>
              <a:t> in to fruit juice is  also available and considered as an efficient method to deliver the advantages of  fluoride to children </a:t>
            </a:r>
            <a:r>
              <a:rPr lang="en-US" dirty="0"/>
              <a:t>.</a:t>
            </a:r>
            <a:endParaRPr lang="ar-IQ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27</a:t>
            </a:fld>
            <a:endParaRPr lang="en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02" y="483519"/>
            <a:ext cx="3276874" cy="32403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99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FLUORIDE SUPPLEMENTS</a:t>
            </a:r>
            <a:endParaRPr lang="ar-IQ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different forms such as fluoride tablets ,drops , lozenges.</a:t>
            </a:r>
            <a:endParaRPr lang="ar-IQ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28</a:t>
            </a:fld>
            <a:endParaRPr lang="en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954" y="123478"/>
            <a:ext cx="2326819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427734"/>
            <a:ext cx="3351724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798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14800" y="1582772"/>
            <a:ext cx="7369568" cy="2889900"/>
          </a:xfrm>
        </p:spPr>
        <p:txBody>
          <a:bodyPr/>
          <a:lstStyle/>
          <a:p>
            <a:r>
              <a:rPr lang="en-US" dirty="0"/>
              <a:t>Fluoride tablets, drops and lozenges are not available over the counter but prescribed by the dentist or </a:t>
            </a:r>
            <a:r>
              <a:rPr lang="en-US" dirty="0" err="1"/>
              <a:t>paediatrician</a:t>
            </a:r>
            <a:r>
              <a:rPr lang="en-US" dirty="0"/>
              <a:t> to individual patients or as a part of school or home based preventive dentistry </a:t>
            </a:r>
            <a:r>
              <a:rPr lang="en-US" dirty="0" smtClean="0"/>
              <a:t>program</a:t>
            </a:r>
          </a:p>
          <a:p>
            <a:r>
              <a:rPr lang="en-US" dirty="0"/>
              <a:t>Most commonly used is sodium fluoride .Other compounds used are acidulated phosphate fluoride, potassium fluoride or calcium fluoride.</a:t>
            </a:r>
            <a:endParaRPr lang="ar-IQ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2649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Flouride</a:t>
            </a:r>
            <a:endParaRPr lang="ar-IQ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07504" y="2253600"/>
            <a:ext cx="4608512" cy="2889900"/>
          </a:xfrm>
        </p:spPr>
        <p:txBody>
          <a:bodyPr/>
          <a:lstStyle/>
          <a:p>
            <a:pPr marL="76200" indent="0">
              <a:buNone/>
            </a:pPr>
            <a:r>
              <a:rPr lang="en-US" dirty="0"/>
              <a:t> </a:t>
            </a:r>
            <a:r>
              <a:rPr lang="en-US" b="1" dirty="0"/>
              <a:t>Compound form of fluorine.</a:t>
            </a:r>
          </a:p>
          <a:p>
            <a:pPr marL="76200" indent="0">
              <a:buNone/>
            </a:pPr>
            <a:r>
              <a:rPr lang="en-US" b="1" dirty="0"/>
              <a:t>– A trace element, halogen.</a:t>
            </a:r>
          </a:p>
          <a:p>
            <a:pPr marL="76200" indent="0">
              <a:buNone/>
            </a:pPr>
            <a:r>
              <a:rPr lang="en-US" b="1" dirty="0"/>
              <a:t>– Very reactive gas.</a:t>
            </a:r>
          </a:p>
          <a:p>
            <a:pPr marL="76200" indent="0">
              <a:buNone/>
            </a:pPr>
            <a:r>
              <a:rPr lang="en-US" b="1" dirty="0"/>
              <a:t>– Not found in free elemental form in nature</a:t>
            </a:r>
            <a:endParaRPr lang="ar-IQ" b="1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11511"/>
            <a:ext cx="5064646" cy="2411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سهم للأسفل 5"/>
          <p:cNvSpPr/>
          <p:nvPr/>
        </p:nvSpPr>
        <p:spPr>
          <a:xfrm>
            <a:off x="8244408" y="123478"/>
            <a:ext cx="288032" cy="72008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77581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0" y="1582772"/>
            <a:ext cx="4067944" cy="2889900"/>
          </a:xfrm>
        </p:spPr>
        <p:txBody>
          <a:bodyPr/>
          <a:lstStyle/>
          <a:p>
            <a:r>
              <a:rPr lang="en-US" b="1" dirty="0" smtClean="0"/>
              <a:t>Supplements </a:t>
            </a:r>
            <a:r>
              <a:rPr lang="en-US" b="1" dirty="0"/>
              <a:t>contain measured amount of fluorides, 0.25 mg , 0.5 mg, 1.0 mg</a:t>
            </a:r>
            <a:r>
              <a:rPr lang="en-US" b="1" dirty="0" smtClean="0"/>
              <a:t>.</a:t>
            </a:r>
          </a:p>
          <a:p>
            <a:r>
              <a:rPr lang="en-US" b="1" dirty="0"/>
              <a:t>They should be taken on daily basis according to the prescribed dosage schedule.</a:t>
            </a:r>
            <a:endParaRPr lang="ar-IQ" b="1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30</a:t>
            </a:fld>
            <a:endParaRPr lang="e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95486"/>
            <a:ext cx="2143125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931790"/>
            <a:ext cx="27432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754" y="0"/>
            <a:ext cx="2232221" cy="3291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سهم إلى اليمين 4"/>
          <p:cNvSpPr/>
          <p:nvPr/>
        </p:nvSpPr>
        <p:spPr>
          <a:xfrm>
            <a:off x="4283968" y="1275606"/>
            <a:ext cx="50405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6" name="سهم للأسفل 5"/>
          <p:cNvSpPr/>
          <p:nvPr/>
        </p:nvSpPr>
        <p:spPr>
          <a:xfrm>
            <a:off x="8452367" y="627534"/>
            <a:ext cx="28803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7" name="سهم إلى اليمين 6"/>
          <p:cNvSpPr/>
          <p:nvPr/>
        </p:nvSpPr>
        <p:spPr>
          <a:xfrm>
            <a:off x="6012160" y="4299942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0621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Supplemental Fluoride Dosage Schedule (in mg F/day)* Revised, </a:t>
            </a:r>
          </a:p>
        </p:txBody>
      </p:sp>
      <p:graphicFrame>
        <p:nvGraphicFramePr>
          <p:cNvPr id="117763" name="Group 3"/>
          <p:cNvGraphicFramePr>
            <a:graphicFrameLocks noGrp="1"/>
          </p:cNvGraphicFramePr>
          <p:nvPr>
            <p:ph type="tbl" idx="1"/>
          </p:nvPr>
        </p:nvGraphicFramePr>
        <p:xfrm>
          <a:off x="457200" y="1200150"/>
          <a:ext cx="8229600" cy="3548070"/>
        </p:xfrm>
        <a:graphic>
          <a:graphicData uri="http://schemas.openxmlformats.org/drawingml/2006/table">
            <a:tbl>
              <a:tblPr/>
              <a:tblGrid>
                <a:gridCol w="1809750"/>
                <a:gridCol w="2058988"/>
                <a:gridCol w="1974850"/>
                <a:gridCol w="2386012"/>
              </a:tblGrid>
              <a:tr h="565477">
                <a:tc rowSpan="2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Age of Child</a:t>
                      </a:r>
                    </a:p>
                  </a:txBody>
                  <a:tcPr marT="34286" marB="3428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ppm** Fluoride in Water Supply</a:t>
                      </a:r>
                    </a:p>
                  </a:txBody>
                  <a:tcPr marT="34286" marB="3428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AEBD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</a:tr>
              <a:tr h="617213">
                <a:tc vMerge="1">
                  <a:txBody>
                    <a:bodyPr/>
                    <a:lstStyle/>
                    <a:p>
                      <a:pPr rtl="1"/>
                      <a:endParaRPr lang="ar-IQ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less than 0.3 ppm</a:t>
                      </a:r>
                    </a:p>
                  </a:txBody>
                  <a:tcPr marT="34286" marB="3428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0.3 - 0.6 ppm</a:t>
                      </a:r>
                    </a:p>
                  </a:txBody>
                  <a:tcPr marT="34286" marB="3428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greater than 0.6 ppm</a:t>
                      </a:r>
                    </a:p>
                  </a:txBody>
                  <a:tcPr marT="34286" marB="3428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7213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Birth to 6 mo.</a:t>
                      </a:r>
                    </a:p>
                  </a:txBody>
                  <a:tcPr marT="34286" marB="3428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T="34286" marB="3428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T="34286" marB="3428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T="34286" marB="3428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7213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6 mo. To 3 yrs</a:t>
                      </a:r>
                    </a:p>
                  </a:txBody>
                  <a:tcPr marT="34286" marB="3428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0.25 mg</a:t>
                      </a:r>
                    </a:p>
                  </a:txBody>
                  <a:tcPr marT="34286" marB="3428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T="34286" marB="3428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T="34286" marB="3428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477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 to 6 yrs</a:t>
                      </a:r>
                    </a:p>
                  </a:txBody>
                  <a:tcPr marT="34286" marB="3428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0.5 mg</a:t>
                      </a:r>
                    </a:p>
                  </a:txBody>
                  <a:tcPr marT="34286" marB="3428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0.25 mg</a:t>
                      </a:r>
                    </a:p>
                  </a:txBody>
                  <a:tcPr marT="34286" marB="3428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T="34286" marB="3428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477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6 to 16 yrs</a:t>
                      </a:r>
                    </a:p>
                  </a:txBody>
                  <a:tcPr marT="34286" marB="3428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1.0 mg</a:t>
                      </a:r>
                    </a:p>
                  </a:txBody>
                  <a:tcPr marT="34286" marB="3428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0.5 mg</a:t>
                      </a:r>
                    </a:p>
                  </a:txBody>
                  <a:tcPr marT="34286" marB="3428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T="34286" marB="3428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5682411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0" y="1582772"/>
            <a:ext cx="6948264" cy="2889900"/>
          </a:xfrm>
        </p:spPr>
        <p:txBody>
          <a:bodyPr/>
          <a:lstStyle/>
          <a:p>
            <a:r>
              <a:rPr lang="en-US" b="1" dirty="0"/>
              <a:t>Correct dosage is based on the </a:t>
            </a:r>
            <a:r>
              <a:rPr lang="en-US" sz="2800" b="1" dirty="0">
                <a:solidFill>
                  <a:srgbClr val="FFFF00"/>
                </a:solidFill>
              </a:rPr>
              <a:t>concentration of fluoride in drinking water, age of the child and other available fluoride supplements </a:t>
            </a:r>
            <a:r>
              <a:rPr lang="en-US" b="1" dirty="0"/>
              <a:t>.</a:t>
            </a:r>
          </a:p>
          <a:p>
            <a:r>
              <a:rPr lang="en-US" b="1" dirty="0" smtClean="0"/>
              <a:t> </a:t>
            </a:r>
            <a:r>
              <a:rPr lang="en-US" b="1" dirty="0"/>
              <a:t>Not more than 1 milligram of fluoride should be ingested each day from all available systemic sources.</a:t>
            </a:r>
          </a:p>
          <a:p>
            <a:endParaRPr lang="ar-IQ" b="1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32</a:t>
            </a:fld>
            <a:endParaRPr lang="en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08463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0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14800" y="1582772"/>
            <a:ext cx="6721496" cy="2889900"/>
          </a:xfrm>
        </p:spPr>
        <p:txBody>
          <a:bodyPr/>
          <a:lstStyle/>
          <a:p>
            <a:pPr marL="76200" indent="0">
              <a:buNone/>
            </a:pPr>
            <a:r>
              <a:rPr lang="en-US" dirty="0"/>
              <a:t>Many reports are found on the </a:t>
            </a:r>
            <a:r>
              <a:rPr lang="en-US" dirty="0" err="1"/>
              <a:t>effectivness</a:t>
            </a:r>
            <a:r>
              <a:rPr lang="en-US" dirty="0"/>
              <a:t> of F tab. Or drops , they fell in to two groups.</a:t>
            </a:r>
          </a:p>
          <a:p>
            <a:pPr marL="76200" indent="0">
              <a:buNone/>
            </a:pPr>
            <a:r>
              <a:rPr lang="en-US" b="1" dirty="0" smtClean="0"/>
              <a:t>1.Those </a:t>
            </a:r>
            <a:r>
              <a:rPr lang="en-US" b="1" dirty="0"/>
              <a:t>where the fluoride supplements was given at home and was started before school age .</a:t>
            </a:r>
          </a:p>
          <a:p>
            <a:pPr marL="76200" indent="0">
              <a:buNone/>
            </a:pPr>
            <a:r>
              <a:rPr lang="en-US" b="1" dirty="0" smtClean="0"/>
              <a:t>2.Those </a:t>
            </a:r>
            <a:r>
              <a:rPr lang="en-US" b="1" dirty="0"/>
              <a:t>when F tab was given on school day usually without additional supplements of F during holiday or before school age .</a:t>
            </a:r>
          </a:p>
          <a:p>
            <a:endParaRPr lang="ar-IQ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6760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7"/>
          <p:cNvSpPr txBox="1">
            <a:spLocks noGrp="1"/>
          </p:cNvSpPr>
          <p:nvPr>
            <p:ph type="ctrTitle"/>
          </p:nvPr>
        </p:nvSpPr>
        <p:spPr>
          <a:xfrm>
            <a:off x="514800" y="2025550"/>
            <a:ext cx="8114400" cy="655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dirty="0"/>
              <a:t>TOPICAL FLUORIDE </a:t>
            </a:r>
            <a:r>
              <a:rPr lang="en-US" dirty="0" smtClean="0"/>
              <a:t>PRODUCTS</a:t>
            </a:r>
            <a:endParaRPr lang="en-US" dirty="0"/>
          </a:p>
        </p:txBody>
      </p:sp>
      <p:sp>
        <p:nvSpPr>
          <p:cNvPr id="184" name="Google Shape;184;p17"/>
          <p:cNvSpPr txBox="1">
            <a:spLocks noGrp="1"/>
          </p:cNvSpPr>
          <p:nvPr>
            <p:ph type="subTitle" idx="1"/>
          </p:nvPr>
        </p:nvSpPr>
        <p:spPr>
          <a:xfrm>
            <a:off x="514800" y="2702092"/>
            <a:ext cx="8114400" cy="41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 indent="-457200">
              <a:buAutoNum type="alphaUcParenBoth"/>
            </a:pPr>
            <a:r>
              <a:rPr lang="en-US" b="1" dirty="0" smtClean="0"/>
              <a:t>Professionally applied</a:t>
            </a:r>
          </a:p>
          <a:p>
            <a:pPr marL="0" lvl="0" indent="0"/>
            <a:r>
              <a:rPr lang="en-US" b="1" dirty="0" smtClean="0"/>
              <a:t>(B</a:t>
            </a:r>
            <a:r>
              <a:rPr lang="en-US" b="1" dirty="0"/>
              <a:t>) Self applied</a:t>
            </a:r>
            <a:endParaRPr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595134"/>
            <a:ext cx="2627784" cy="2427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6516216" y="2595133"/>
            <a:ext cx="648072" cy="30777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Professionally applied</a:t>
            </a:r>
            <a:endParaRPr lang="ar-IQ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07504" y="1347614"/>
            <a:ext cx="5256584" cy="2889900"/>
          </a:xfrm>
        </p:spPr>
        <p:txBody>
          <a:bodyPr/>
          <a:lstStyle/>
          <a:p>
            <a:endParaRPr lang="en-US" dirty="0" smtClean="0"/>
          </a:p>
          <a:p>
            <a:r>
              <a:rPr lang="en-US" b="1" dirty="0" smtClean="0"/>
              <a:t>Introduced </a:t>
            </a:r>
            <a:r>
              <a:rPr lang="en-US" b="1" dirty="0"/>
              <a:t>by </a:t>
            </a:r>
            <a:r>
              <a:rPr lang="en-US" b="1" dirty="0" err="1"/>
              <a:t>Bibby</a:t>
            </a:r>
            <a:r>
              <a:rPr lang="en-US" b="1" dirty="0"/>
              <a:t> in 1942</a:t>
            </a:r>
          </a:p>
          <a:p>
            <a:r>
              <a:rPr lang="en-US" b="1" dirty="0" smtClean="0"/>
              <a:t>Dispensed </a:t>
            </a:r>
            <a:r>
              <a:rPr lang="en-US" b="1" dirty="0"/>
              <a:t>by dental professionals in the dental office and usually involve the use of high fluoride concentration products ranging from </a:t>
            </a:r>
            <a:r>
              <a:rPr lang="en-US" b="1" dirty="0" smtClean="0"/>
              <a:t>5000-20000 </a:t>
            </a:r>
            <a:r>
              <a:rPr lang="en-US" b="1" dirty="0" smtClean="0"/>
              <a:t>ppm</a:t>
            </a:r>
            <a:endParaRPr lang="ar-IQ" b="1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35</a:t>
            </a:fld>
            <a:endParaRPr lang="e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888" y="915566"/>
            <a:ext cx="3514571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501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 applied</a:t>
            </a:r>
            <a:endParaRPr lang="ar-IQ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251520" y="1563638"/>
            <a:ext cx="6217440" cy="28899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Include fluoride dentifrices, mouth rinses &amp; gels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Are </a:t>
            </a:r>
            <a:r>
              <a:rPr lang="en-US" b="1" dirty="0">
                <a:solidFill>
                  <a:schemeClr val="bg1"/>
                </a:solidFill>
              </a:rPr>
              <a:t>low fluoride concentration products ranging </a:t>
            </a:r>
            <a:r>
              <a:rPr lang="en-US" b="1" dirty="0" smtClean="0">
                <a:solidFill>
                  <a:schemeClr val="bg1"/>
                </a:solidFill>
              </a:rPr>
              <a:t>from 200-1000ppm.</a:t>
            </a:r>
            <a:endParaRPr lang="ar-IQ" b="1" dirty="0">
              <a:solidFill>
                <a:schemeClr val="bg1"/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36</a:t>
            </a:fld>
            <a:endParaRPr lang="en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859782"/>
            <a:ext cx="2143125" cy="21431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527" y="115462"/>
            <a:ext cx="1352550" cy="27241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379159"/>
            <a:ext cx="2867025" cy="1600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863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0"/>
          <p:cNvSpPr txBox="1">
            <a:spLocks noGrp="1"/>
          </p:cNvSpPr>
          <p:nvPr>
            <p:ph type="ctrTitle" idx="4294967295"/>
          </p:nvPr>
        </p:nvSpPr>
        <p:spPr>
          <a:xfrm>
            <a:off x="0" y="2269150"/>
            <a:ext cx="56926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0" dirty="0" smtClean="0"/>
              <a:t>Thank You </a:t>
            </a:r>
            <a:endParaRPr sz="11500" dirty="0"/>
          </a:p>
        </p:txBody>
      </p:sp>
      <p:sp>
        <p:nvSpPr>
          <p:cNvPr id="204" name="Google Shape;204;p20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37</a:t>
            </a:fld>
            <a:endParaRPr/>
          </a:p>
        </p:txBody>
      </p:sp>
      <p:grpSp>
        <p:nvGrpSpPr>
          <p:cNvPr id="205" name="Google Shape;205;p20"/>
          <p:cNvGrpSpPr/>
          <p:nvPr/>
        </p:nvGrpSpPr>
        <p:grpSpPr>
          <a:xfrm>
            <a:off x="6857069" y="2031342"/>
            <a:ext cx="933985" cy="965749"/>
            <a:chOff x="4868288" y="886693"/>
            <a:chExt cx="221544" cy="229073"/>
          </a:xfrm>
        </p:grpSpPr>
        <p:sp>
          <p:nvSpPr>
            <p:cNvPr id="206" name="Google Shape;206;p20"/>
            <p:cNvSpPr/>
            <p:nvPr/>
          </p:nvSpPr>
          <p:spPr>
            <a:xfrm>
              <a:off x="4868288" y="886693"/>
              <a:ext cx="221544" cy="229073"/>
            </a:xfrm>
            <a:custGeom>
              <a:avLst/>
              <a:gdLst/>
              <a:ahLst/>
              <a:cxnLst/>
              <a:rect l="l" t="t" r="r" b="b"/>
              <a:pathLst>
                <a:path w="221544" h="229073" extrusionOk="0">
                  <a:moveTo>
                    <a:pt x="198415" y="104437"/>
                  </a:moveTo>
                  <a:cubicBezTo>
                    <a:pt x="204978" y="104437"/>
                    <a:pt x="210349" y="101455"/>
                    <a:pt x="215122" y="97281"/>
                  </a:cubicBezTo>
                  <a:cubicBezTo>
                    <a:pt x="224072" y="87739"/>
                    <a:pt x="223476" y="72830"/>
                    <a:pt x="214525" y="63885"/>
                  </a:cubicBezTo>
                  <a:lnTo>
                    <a:pt x="155453" y="6636"/>
                  </a:lnTo>
                  <a:cubicBezTo>
                    <a:pt x="150679" y="2461"/>
                    <a:pt x="144712" y="-520"/>
                    <a:pt x="138745" y="76"/>
                  </a:cubicBezTo>
                  <a:cubicBezTo>
                    <a:pt x="132182" y="76"/>
                    <a:pt x="126811" y="3058"/>
                    <a:pt x="122038" y="7232"/>
                  </a:cubicBezTo>
                  <a:cubicBezTo>
                    <a:pt x="114878" y="14388"/>
                    <a:pt x="113684" y="25123"/>
                    <a:pt x="117861" y="34068"/>
                  </a:cubicBezTo>
                  <a:lnTo>
                    <a:pt x="13440" y="144989"/>
                  </a:lnTo>
                  <a:cubicBezTo>
                    <a:pt x="-5058" y="164668"/>
                    <a:pt x="-4461" y="196274"/>
                    <a:pt x="15230" y="215358"/>
                  </a:cubicBezTo>
                  <a:cubicBezTo>
                    <a:pt x="24180" y="224303"/>
                    <a:pt x="36114" y="229074"/>
                    <a:pt x="49241" y="229074"/>
                  </a:cubicBezTo>
                  <a:cubicBezTo>
                    <a:pt x="49838" y="229074"/>
                    <a:pt x="49838" y="229074"/>
                    <a:pt x="50435" y="229074"/>
                  </a:cubicBezTo>
                  <a:cubicBezTo>
                    <a:pt x="63562" y="228477"/>
                    <a:pt x="76092" y="223110"/>
                    <a:pt x="85043" y="213569"/>
                  </a:cubicBezTo>
                  <a:lnTo>
                    <a:pt x="188868" y="102051"/>
                  </a:lnTo>
                  <a:cubicBezTo>
                    <a:pt x="191851" y="103244"/>
                    <a:pt x="194834" y="103841"/>
                    <a:pt x="197818" y="103841"/>
                  </a:cubicBezTo>
                  <a:cubicBezTo>
                    <a:pt x="197818" y="104437"/>
                    <a:pt x="197818" y="104437"/>
                    <a:pt x="198415" y="104437"/>
                  </a:cubicBezTo>
                  <a:close/>
                  <a:moveTo>
                    <a:pt x="133972" y="19159"/>
                  </a:moveTo>
                  <a:cubicBezTo>
                    <a:pt x="135165" y="17966"/>
                    <a:pt x="136359" y="17370"/>
                    <a:pt x="138149" y="17370"/>
                  </a:cubicBezTo>
                  <a:cubicBezTo>
                    <a:pt x="138149" y="17370"/>
                    <a:pt x="138149" y="17370"/>
                    <a:pt x="138149" y="17370"/>
                  </a:cubicBezTo>
                  <a:cubicBezTo>
                    <a:pt x="139342" y="17370"/>
                    <a:pt x="141132" y="17966"/>
                    <a:pt x="142326" y="19159"/>
                  </a:cubicBezTo>
                  <a:lnTo>
                    <a:pt x="201398" y="76409"/>
                  </a:lnTo>
                  <a:cubicBezTo>
                    <a:pt x="203785" y="78794"/>
                    <a:pt x="203785" y="82372"/>
                    <a:pt x="201398" y="85354"/>
                  </a:cubicBezTo>
                  <a:cubicBezTo>
                    <a:pt x="200205" y="86546"/>
                    <a:pt x="199011" y="87143"/>
                    <a:pt x="197221" y="87143"/>
                  </a:cubicBezTo>
                  <a:cubicBezTo>
                    <a:pt x="195431" y="87143"/>
                    <a:pt x="194238" y="86546"/>
                    <a:pt x="193044" y="85354"/>
                  </a:cubicBezTo>
                  <a:lnTo>
                    <a:pt x="133972" y="28104"/>
                  </a:lnTo>
                  <a:cubicBezTo>
                    <a:pt x="131585" y="25123"/>
                    <a:pt x="131585" y="21545"/>
                    <a:pt x="133972" y="19159"/>
                  </a:cubicBezTo>
                  <a:close/>
                  <a:moveTo>
                    <a:pt x="71916" y="201642"/>
                  </a:moveTo>
                  <a:cubicBezTo>
                    <a:pt x="65949" y="207605"/>
                    <a:pt x="58192" y="211183"/>
                    <a:pt x="49838" y="211779"/>
                  </a:cubicBezTo>
                  <a:cubicBezTo>
                    <a:pt x="41484" y="211779"/>
                    <a:pt x="33727" y="208798"/>
                    <a:pt x="27760" y="202834"/>
                  </a:cubicBezTo>
                  <a:cubicBezTo>
                    <a:pt x="15230" y="190311"/>
                    <a:pt x="14633" y="170035"/>
                    <a:pt x="26567" y="157512"/>
                  </a:cubicBezTo>
                  <a:lnTo>
                    <a:pt x="129198" y="47188"/>
                  </a:lnTo>
                  <a:lnTo>
                    <a:pt x="175144" y="91317"/>
                  </a:lnTo>
                  <a:lnTo>
                    <a:pt x="71916" y="20164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20"/>
            <p:cNvSpPr/>
            <p:nvPr/>
          </p:nvSpPr>
          <p:spPr>
            <a:xfrm>
              <a:off x="4902982" y="1045994"/>
              <a:ext cx="44168" cy="33621"/>
            </a:xfrm>
            <a:custGeom>
              <a:avLst/>
              <a:gdLst/>
              <a:ahLst/>
              <a:cxnLst/>
              <a:rect l="l" t="t" r="r" b="b"/>
              <a:pathLst>
                <a:path w="44168" h="33621" extrusionOk="0">
                  <a:moveTo>
                    <a:pt x="36028" y="0"/>
                  </a:moveTo>
                  <a:lnTo>
                    <a:pt x="12757" y="0"/>
                  </a:lnTo>
                  <a:cubicBezTo>
                    <a:pt x="10370" y="0"/>
                    <a:pt x="8580" y="1193"/>
                    <a:pt x="7387" y="2385"/>
                  </a:cubicBezTo>
                  <a:lnTo>
                    <a:pt x="4403" y="5963"/>
                  </a:lnTo>
                  <a:cubicBezTo>
                    <a:pt x="-1564" y="12523"/>
                    <a:pt x="-1564" y="23258"/>
                    <a:pt x="5000" y="29221"/>
                  </a:cubicBezTo>
                  <a:lnTo>
                    <a:pt x="5000" y="29221"/>
                  </a:lnTo>
                  <a:cubicBezTo>
                    <a:pt x="11564" y="35185"/>
                    <a:pt x="21707" y="35185"/>
                    <a:pt x="27674" y="28625"/>
                  </a:cubicBezTo>
                  <a:lnTo>
                    <a:pt x="41995" y="13120"/>
                  </a:lnTo>
                  <a:cubicBezTo>
                    <a:pt x="46768" y="8349"/>
                    <a:pt x="43188" y="0"/>
                    <a:pt x="360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8" name="Google Shape;208;p20"/>
          <p:cNvGrpSpPr/>
          <p:nvPr/>
        </p:nvGrpSpPr>
        <p:grpSpPr>
          <a:xfrm rot="-143805">
            <a:off x="7617704" y="1007118"/>
            <a:ext cx="1147238" cy="1045958"/>
            <a:chOff x="7037564" y="876612"/>
            <a:chExt cx="272129" cy="248099"/>
          </a:xfrm>
        </p:grpSpPr>
        <p:sp>
          <p:nvSpPr>
            <p:cNvPr id="209" name="Google Shape;209;p20"/>
            <p:cNvSpPr/>
            <p:nvPr/>
          </p:nvSpPr>
          <p:spPr>
            <a:xfrm>
              <a:off x="7037564" y="876612"/>
              <a:ext cx="272129" cy="248099"/>
            </a:xfrm>
            <a:custGeom>
              <a:avLst/>
              <a:gdLst/>
              <a:ahLst/>
              <a:cxnLst/>
              <a:rect l="l" t="t" r="r" b="b"/>
              <a:pathLst>
                <a:path w="272129" h="248099" extrusionOk="0">
                  <a:moveTo>
                    <a:pt x="8969" y="248099"/>
                  </a:moveTo>
                  <a:cubicBezTo>
                    <a:pt x="10759" y="248099"/>
                    <a:pt x="13146" y="247503"/>
                    <a:pt x="14936" y="245714"/>
                  </a:cubicBezTo>
                  <a:lnTo>
                    <a:pt x="74605" y="193832"/>
                  </a:lnTo>
                  <a:cubicBezTo>
                    <a:pt x="84749" y="203373"/>
                    <a:pt x="97280" y="208144"/>
                    <a:pt x="110407" y="208144"/>
                  </a:cubicBezTo>
                  <a:cubicBezTo>
                    <a:pt x="122341" y="208144"/>
                    <a:pt x="134275" y="203970"/>
                    <a:pt x="144418" y="195621"/>
                  </a:cubicBezTo>
                  <a:lnTo>
                    <a:pt x="178430" y="166400"/>
                  </a:lnTo>
                  <a:cubicBezTo>
                    <a:pt x="178430" y="166400"/>
                    <a:pt x="178430" y="166400"/>
                    <a:pt x="178430" y="166400"/>
                  </a:cubicBezTo>
                  <a:cubicBezTo>
                    <a:pt x="178430" y="166400"/>
                    <a:pt x="178430" y="166400"/>
                    <a:pt x="178430" y="166400"/>
                  </a:cubicBezTo>
                  <a:lnTo>
                    <a:pt x="207071" y="141353"/>
                  </a:lnTo>
                  <a:cubicBezTo>
                    <a:pt x="207071" y="141353"/>
                    <a:pt x="207071" y="141353"/>
                    <a:pt x="207071" y="141353"/>
                  </a:cubicBezTo>
                  <a:cubicBezTo>
                    <a:pt x="207071" y="141353"/>
                    <a:pt x="207071" y="141353"/>
                    <a:pt x="207071" y="141353"/>
                  </a:cubicBezTo>
                  <a:lnTo>
                    <a:pt x="226166" y="124655"/>
                  </a:lnTo>
                  <a:lnTo>
                    <a:pt x="236309" y="136582"/>
                  </a:lnTo>
                  <a:cubicBezTo>
                    <a:pt x="238099" y="138371"/>
                    <a:pt x="240486" y="139564"/>
                    <a:pt x="242873" y="139564"/>
                  </a:cubicBezTo>
                  <a:cubicBezTo>
                    <a:pt x="244663" y="139564"/>
                    <a:pt x="247050" y="138968"/>
                    <a:pt x="248840" y="137179"/>
                  </a:cubicBezTo>
                  <a:cubicBezTo>
                    <a:pt x="252420" y="134197"/>
                    <a:pt x="253017" y="128233"/>
                    <a:pt x="249436" y="124655"/>
                  </a:cubicBezTo>
                  <a:lnTo>
                    <a:pt x="208861" y="77544"/>
                  </a:lnTo>
                  <a:lnTo>
                    <a:pt x="230343" y="59057"/>
                  </a:lnTo>
                  <a:lnTo>
                    <a:pt x="256597" y="89471"/>
                  </a:lnTo>
                  <a:cubicBezTo>
                    <a:pt x="258387" y="91260"/>
                    <a:pt x="260774" y="92452"/>
                    <a:pt x="263161" y="92452"/>
                  </a:cubicBezTo>
                  <a:cubicBezTo>
                    <a:pt x="264951" y="92452"/>
                    <a:pt x="267337" y="91856"/>
                    <a:pt x="269128" y="90067"/>
                  </a:cubicBezTo>
                  <a:cubicBezTo>
                    <a:pt x="272708" y="87085"/>
                    <a:pt x="273304" y="81122"/>
                    <a:pt x="269724" y="77544"/>
                  </a:cubicBezTo>
                  <a:lnTo>
                    <a:pt x="205281" y="3000"/>
                  </a:lnTo>
                  <a:cubicBezTo>
                    <a:pt x="202298" y="-578"/>
                    <a:pt x="196331" y="-1174"/>
                    <a:pt x="192751" y="2404"/>
                  </a:cubicBezTo>
                  <a:cubicBezTo>
                    <a:pt x="189171" y="5386"/>
                    <a:pt x="188574" y="11349"/>
                    <a:pt x="192154" y="14927"/>
                  </a:cubicBezTo>
                  <a:lnTo>
                    <a:pt x="218409" y="45341"/>
                  </a:lnTo>
                  <a:lnTo>
                    <a:pt x="196927" y="63828"/>
                  </a:lnTo>
                  <a:lnTo>
                    <a:pt x="156352" y="16716"/>
                  </a:lnTo>
                  <a:cubicBezTo>
                    <a:pt x="153369" y="13138"/>
                    <a:pt x="147402" y="12542"/>
                    <a:pt x="143822" y="16120"/>
                  </a:cubicBezTo>
                  <a:cubicBezTo>
                    <a:pt x="140242" y="19102"/>
                    <a:pt x="139645" y="25065"/>
                    <a:pt x="143225" y="28643"/>
                  </a:cubicBezTo>
                  <a:lnTo>
                    <a:pt x="153369" y="40570"/>
                  </a:lnTo>
                  <a:lnTo>
                    <a:pt x="71025" y="111536"/>
                  </a:lnTo>
                  <a:cubicBezTo>
                    <a:pt x="60285" y="120481"/>
                    <a:pt x="54318" y="133004"/>
                    <a:pt x="53124" y="146720"/>
                  </a:cubicBezTo>
                  <a:cubicBezTo>
                    <a:pt x="52527" y="158647"/>
                    <a:pt x="55511" y="170574"/>
                    <a:pt x="62671" y="180116"/>
                  </a:cubicBezTo>
                  <a:lnTo>
                    <a:pt x="3002" y="231402"/>
                  </a:lnTo>
                  <a:cubicBezTo>
                    <a:pt x="-578" y="234383"/>
                    <a:pt x="-1175" y="240347"/>
                    <a:pt x="2405" y="243925"/>
                  </a:cubicBezTo>
                  <a:cubicBezTo>
                    <a:pt x="3599" y="246907"/>
                    <a:pt x="6582" y="248099"/>
                    <a:pt x="8969" y="248099"/>
                  </a:cubicBezTo>
                  <a:close/>
                  <a:moveTo>
                    <a:pt x="82362" y="125252"/>
                  </a:moveTo>
                  <a:lnTo>
                    <a:pt x="164706" y="54286"/>
                  </a:lnTo>
                  <a:lnTo>
                    <a:pt x="214232" y="110939"/>
                  </a:lnTo>
                  <a:lnTo>
                    <a:pt x="201701" y="121673"/>
                  </a:lnTo>
                  <a:lnTo>
                    <a:pt x="192751" y="111536"/>
                  </a:lnTo>
                  <a:cubicBezTo>
                    <a:pt x="189767" y="107958"/>
                    <a:pt x="183800" y="107361"/>
                    <a:pt x="180220" y="110939"/>
                  </a:cubicBezTo>
                  <a:cubicBezTo>
                    <a:pt x="176640" y="113921"/>
                    <a:pt x="176043" y="119885"/>
                    <a:pt x="179624" y="123463"/>
                  </a:cubicBezTo>
                  <a:lnTo>
                    <a:pt x="188574" y="133600"/>
                  </a:lnTo>
                  <a:lnTo>
                    <a:pt x="173060" y="147316"/>
                  </a:lnTo>
                  <a:lnTo>
                    <a:pt x="164109" y="137179"/>
                  </a:lnTo>
                  <a:cubicBezTo>
                    <a:pt x="161126" y="133600"/>
                    <a:pt x="155159" y="133004"/>
                    <a:pt x="151579" y="136582"/>
                  </a:cubicBezTo>
                  <a:cubicBezTo>
                    <a:pt x="147999" y="139564"/>
                    <a:pt x="147402" y="145527"/>
                    <a:pt x="150982" y="149106"/>
                  </a:cubicBezTo>
                  <a:lnTo>
                    <a:pt x="159932" y="159243"/>
                  </a:lnTo>
                  <a:lnTo>
                    <a:pt x="132485" y="183097"/>
                  </a:lnTo>
                  <a:cubicBezTo>
                    <a:pt x="118164" y="195621"/>
                    <a:pt x="96683" y="193832"/>
                    <a:pt x="84153" y="179519"/>
                  </a:cubicBezTo>
                  <a:lnTo>
                    <a:pt x="79379" y="174152"/>
                  </a:lnTo>
                  <a:cubicBezTo>
                    <a:pt x="73412" y="166996"/>
                    <a:pt x="70428" y="158647"/>
                    <a:pt x="71025" y="149106"/>
                  </a:cubicBezTo>
                  <a:cubicBezTo>
                    <a:pt x="71622" y="139564"/>
                    <a:pt x="75799" y="131215"/>
                    <a:pt x="82362" y="1252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20"/>
            <p:cNvSpPr/>
            <p:nvPr/>
          </p:nvSpPr>
          <p:spPr>
            <a:xfrm>
              <a:off x="7124380" y="1022628"/>
              <a:ext cx="41972" cy="31880"/>
            </a:xfrm>
            <a:custGeom>
              <a:avLst/>
              <a:gdLst/>
              <a:ahLst/>
              <a:cxnLst/>
              <a:rect l="l" t="t" r="r" b="b"/>
              <a:pathLst>
                <a:path w="41972" h="31880" extrusionOk="0">
                  <a:moveTo>
                    <a:pt x="14044" y="29925"/>
                  </a:moveTo>
                  <a:lnTo>
                    <a:pt x="14044" y="29925"/>
                  </a:lnTo>
                  <a:cubicBezTo>
                    <a:pt x="24188" y="34099"/>
                    <a:pt x="35525" y="31714"/>
                    <a:pt x="41492" y="21576"/>
                  </a:cubicBezTo>
                  <a:cubicBezTo>
                    <a:pt x="42685" y="19787"/>
                    <a:pt x="41492" y="17402"/>
                    <a:pt x="39702" y="16805"/>
                  </a:cubicBezTo>
                  <a:cubicBezTo>
                    <a:pt x="34331" y="15613"/>
                    <a:pt x="28961" y="13227"/>
                    <a:pt x="23591" y="7860"/>
                  </a:cubicBezTo>
                  <a:cubicBezTo>
                    <a:pt x="16430" y="1300"/>
                    <a:pt x="9867" y="-489"/>
                    <a:pt x="3900" y="108"/>
                  </a:cubicBezTo>
                  <a:cubicBezTo>
                    <a:pt x="2707" y="108"/>
                    <a:pt x="1513" y="704"/>
                    <a:pt x="1513" y="1897"/>
                  </a:cubicBezTo>
                  <a:cubicBezTo>
                    <a:pt x="-3260" y="13227"/>
                    <a:pt x="3900" y="25751"/>
                    <a:pt x="14044" y="2992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1" name="Google Shape;211;p20"/>
          <p:cNvGrpSpPr/>
          <p:nvPr/>
        </p:nvGrpSpPr>
        <p:grpSpPr>
          <a:xfrm>
            <a:off x="6449364" y="895246"/>
            <a:ext cx="946337" cy="1046842"/>
            <a:chOff x="4872108" y="3645474"/>
            <a:chExt cx="224474" cy="248308"/>
          </a:xfrm>
        </p:grpSpPr>
        <p:sp>
          <p:nvSpPr>
            <p:cNvPr id="212" name="Google Shape;212;p20"/>
            <p:cNvSpPr/>
            <p:nvPr/>
          </p:nvSpPr>
          <p:spPr>
            <a:xfrm>
              <a:off x="4872108" y="3645474"/>
              <a:ext cx="224474" cy="248308"/>
            </a:xfrm>
            <a:custGeom>
              <a:avLst/>
              <a:gdLst/>
              <a:ahLst/>
              <a:cxnLst/>
              <a:rect l="l" t="t" r="r" b="b"/>
              <a:pathLst>
                <a:path w="224474" h="248308" extrusionOk="0">
                  <a:moveTo>
                    <a:pt x="213092" y="122848"/>
                  </a:moveTo>
                  <a:cubicBezTo>
                    <a:pt x="208915" y="122848"/>
                    <a:pt x="205335" y="125233"/>
                    <a:pt x="202948" y="128811"/>
                  </a:cubicBezTo>
                  <a:lnTo>
                    <a:pt x="193998" y="128811"/>
                  </a:lnTo>
                  <a:cubicBezTo>
                    <a:pt x="192805" y="113306"/>
                    <a:pt x="186838" y="98397"/>
                    <a:pt x="177291" y="87067"/>
                  </a:cubicBezTo>
                  <a:lnTo>
                    <a:pt x="200562" y="63809"/>
                  </a:lnTo>
                  <a:cubicBezTo>
                    <a:pt x="204142" y="65002"/>
                    <a:pt x="208915" y="63809"/>
                    <a:pt x="211899" y="60828"/>
                  </a:cubicBezTo>
                  <a:cubicBezTo>
                    <a:pt x="216672" y="56057"/>
                    <a:pt x="216672" y="48901"/>
                    <a:pt x="211899" y="44130"/>
                  </a:cubicBezTo>
                  <a:cubicBezTo>
                    <a:pt x="207125" y="39359"/>
                    <a:pt x="199965" y="39359"/>
                    <a:pt x="195191" y="44130"/>
                  </a:cubicBezTo>
                  <a:cubicBezTo>
                    <a:pt x="192208" y="47112"/>
                    <a:pt x="191015" y="51286"/>
                    <a:pt x="192208" y="55460"/>
                  </a:cubicBezTo>
                  <a:lnTo>
                    <a:pt x="169533" y="78122"/>
                  </a:lnTo>
                  <a:cubicBezTo>
                    <a:pt x="157003" y="66791"/>
                    <a:pt x="140892" y="59635"/>
                    <a:pt x="123588" y="57846"/>
                  </a:cubicBezTo>
                  <a:lnTo>
                    <a:pt x="123588" y="22065"/>
                  </a:lnTo>
                  <a:cubicBezTo>
                    <a:pt x="127168" y="20276"/>
                    <a:pt x="129555" y="16101"/>
                    <a:pt x="129555" y="11927"/>
                  </a:cubicBezTo>
                  <a:cubicBezTo>
                    <a:pt x="129555" y="5367"/>
                    <a:pt x="124185" y="0"/>
                    <a:pt x="117621" y="0"/>
                  </a:cubicBezTo>
                  <a:cubicBezTo>
                    <a:pt x="111058" y="0"/>
                    <a:pt x="105687" y="5367"/>
                    <a:pt x="105687" y="11927"/>
                  </a:cubicBezTo>
                  <a:cubicBezTo>
                    <a:pt x="105687" y="16101"/>
                    <a:pt x="108074" y="19679"/>
                    <a:pt x="111654" y="22065"/>
                  </a:cubicBezTo>
                  <a:lnTo>
                    <a:pt x="111654" y="57846"/>
                  </a:lnTo>
                  <a:cubicBezTo>
                    <a:pt x="96737" y="59039"/>
                    <a:pt x="83013" y="64405"/>
                    <a:pt x="72272" y="72755"/>
                  </a:cubicBezTo>
                  <a:cubicBezTo>
                    <a:pt x="71676" y="70966"/>
                    <a:pt x="70482" y="69177"/>
                    <a:pt x="68692" y="67387"/>
                  </a:cubicBezTo>
                  <a:cubicBezTo>
                    <a:pt x="63919" y="63213"/>
                    <a:pt x="56162" y="63809"/>
                    <a:pt x="51985" y="69177"/>
                  </a:cubicBezTo>
                  <a:cubicBezTo>
                    <a:pt x="47808" y="73947"/>
                    <a:pt x="48405" y="81700"/>
                    <a:pt x="53775" y="85874"/>
                  </a:cubicBezTo>
                  <a:cubicBezTo>
                    <a:pt x="54968" y="86470"/>
                    <a:pt x="56162" y="87663"/>
                    <a:pt x="57355" y="87663"/>
                  </a:cubicBezTo>
                  <a:cubicBezTo>
                    <a:pt x="50791" y="96012"/>
                    <a:pt x="46018" y="106150"/>
                    <a:pt x="43035" y="116884"/>
                  </a:cubicBezTo>
                  <a:lnTo>
                    <a:pt x="32294" y="116884"/>
                  </a:lnTo>
                  <a:cubicBezTo>
                    <a:pt x="30504" y="113306"/>
                    <a:pt x="26327" y="110921"/>
                    <a:pt x="22150" y="110921"/>
                  </a:cubicBezTo>
                  <a:cubicBezTo>
                    <a:pt x="15587" y="110921"/>
                    <a:pt x="10216" y="116288"/>
                    <a:pt x="10216" y="122848"/>
                  </a:cubicBezTo>
                  <a:cubicBezTo>
                    <a:pt x="10216" y="129408"/>
                    <a:pt x="15587" y="134775"/>
                    <a:pt x="22150" y="134775"/>
                  </a:cubicBezTo>
                  <a:cubicBezTo>
                    <a:pt x="26327" y="134775"/>
                    <a:pt x="29907" y="132389"/>
                    <a:pt x="32294" y="128811"/>
                  </a:cubicBezTo>
                  <a:lnTo>
                    <a:pt x="41244" y="128811"/>
                  </a:lnTo>
                  <a:cubicBezTo>
                    <a:pt x="41244" y="130600"/>
                    <a:pt x="40648" y="132986"/>
                    <a:pt x="40648" y="134775"/>
                  </a:cubicBezTo>
                  <a:cubicBezTo>
                    <a:pt x="40648" y="147298"/>
                    <a:pt x="43631" y="158629"/>
                    <a:pt x="49001" y="169363"/>
                  </a:cubicBezTo>
                  <a:lnTo>
                    <a:pt x="16780" y="189639"/>
                  </a:lnTo>
                  <a:cubicBezTo>
                    <a:pt x="13200" y="187850"/>
                    <a:pt x="9023" y="187850"/>
                    <a:pt x="5443" y="190235"/>
                  </a:cubicBezTo>
                  <a:cubicBezTo>
                    <a:pt x="72" y="193813"/>
                    <a:pt x="-1718" y="200969"/>
                    <a:pt x="1863" y="206337"/>
                  </a:cubicBezTo>
                  <a:cubicBezTo>
                    <a:pt x="5443" y="211703"/>
                    <a:pt x="12603" y="213492"/>
                    <a:pt x="17973" y="209915"/>
                  </a:cubicBezTo>
                  <a:cubicBezTo>
                    <a:pt x="21554" y="207529"/>
                    <a:pt x="23344" y="203951"/>
                    <a:pt x="23344" y="199777"/>
                  </a:cubicBezTo>
                  <a:lnTo>
                    <a:pt x="54968" y="179501"/>
                  </a:lnTo>
                  <a:cubicBezTo>
                    <a:pt x="63919" y="192024"/>
                    <a:pt x="77046" y="202162"/>
                    <a:pt x="91963" y="207529"/>
                  </a:cubicBezTo>
                  <a:lnTo>
                    <a:pt x="87787" y="226016"/>
                  </a:lnTo>
                  <a:cubicBezTo>
                    <a:pt x="84206" y="227209"/>
                    <a:pt x="81223" y="230190"/>
                    <a:pt x="80029" y="234365"/>
                  </a:cubicBezTo>
                  <a:cubicBezTo>
                    <a:pt x="78836" y="240925"/>
                    <a:pt x="82416" y="246888"/>
                    <a:pt x="88980" y="248081"/>
                  </a:cubicBezTo>
                  <a:cubicBezTo>
                    <a:pt x="95543" y="249273"/>
                    <a:pt x="101510" y="245695"/>
                    <a:pt x="102704" y="239136"/>
                  </a:cubicBezTo>
                  <a:cubicBezTo>
                    <a:pt x="103897" y="234961"/>
                    <a:pt x="102107" y="230787"/>
                    <a:pt x="99124" y="228401"/>
                  </a:cubicBezTo>
                  <a:lnTo>
                    <a:pt x="103301" y="210511"/>
                  </a:lnTo>
                  <a:cubicBezTo>
                    <a:pt x="107477" y="211107"/>
                    <a:pt x="112251" y="211703"/>
                    <a:pt x="117025" y="211703"/>
                  </a:cubicBezTo>
                  <a:cubicBezTo>
                    <a:pt x="121798" y="211703"/>
                    <a:pt x="126572" y="211107"/>
                    <a:pt x="131345" y="210511"/>
                  </a:cubicBezTo>
                  <a:cubicBezTo>
                    <a:pt x="130748" y="212896"/>
                    <a:pt x="130748" y="215282"/>
                    <a:pt x="131345" y="217667"/>
                  </a:cubicBezTo>
                  <a:cubicBezTo>
                    <a:pt x="133732" y="223630"/>
                    <a:pt x="140296" y="227209"/>
                    <a:pt x="146262" y="224823"/>
                  </a:cubicBezTo>
                  <a:cubicBezTo>
                    <a:pt x="152229" y="222438"/>
                    <a:pt x="155810" y="215878"/>
                    <a:pt x="153423" y="209915"/>
                  </a:cubicBezTo>
                  <a:cubicBezTo>
                    <a:pt x="152826" y="207529"/>
                    <a:pt x="151036" y="205740"/>
                    <a:pt x="149246" y="204547"/>
                  </a:cubicBezTo>
                  <a:cubicBezTo>
                    <a:pt x="155810" y="201566"/>
                    <a:pt x="161777" y="197988"/>
                    <a:pt x="166550" y="193217"/>
                  </a:cubicBezTo>
                  <a:lnTo>
                    <a:pt x="170130" y="196795"/>
                  </a:lnTo>
                  <a:cubicBezTo>
                    <a:pt x="168937" y="200373"/>
                    <a:pt x="170130" y="205144"/>
                    <a:pt x="173114" y="208126"/>
                  </a:cubicBezTo>
                  <a:cubicBezTo>
                    <a:pt x="177887" y="212896"/>
                    <a:pt x="185048" y="212896"/>
                    <a:pt x="189821" y="208126"/>
                  </a:cubicBezTo>
                  <a:cubicBezTo>
                    <a:pt x="194595" y="203355"/>
                    <a:pt x="194595" y="196199"/>
                    <a:pt x="189821" y="191428"/>
                  </a:cubicBezTo>
                  <a:cubicBezTo>
                    <a:pt x="186838" y="188446"/>
                    <a:pt x="182661" y="187253"/>
                    <a:pt x="178484" y="188446"/>
                  </a:cubicBezTo>
                  <a:lnTo>
                    <a:pt x="174904" y="184868"/>
                  </a:lnTo>
                  <a:cubicBezTo>
                    <a:pt x="185048" y="172941"/>
                    <a:pt x="191611" y="157436"/>
                    <a:pt x="193401" y="140738"/>
                  </a:cubicBezTo>
                  <a:lnTo>
                    <a:pt x="202352" y="140738"/>
                  </a:lnTo>
                  <a:cubicBezTo>
                    <a:pt x="204142" y="144316"/>
                    <a:pt x="208319" y="146702"/>
                    <a:pt x="212496" y="146702"/>
                  </a:cubicBezTo>
                  <a:cubicBezTo>
                    <a:pt x="219059" y="146702"/>
                    <a:pt x="224429" y="141335"/>
                    <a:pt x="224429" y="134775"/>
                  </a:cubicBezTo>
                  <a:cubicBezTo>
                    <a:pt x="225026" y="128215"/>
                    <a:pt x="219656" y="122848"/>
                    <a:pt x="213092" y="122848"/>
                  </a:cubicBezTo>
                  <a:close/>
                  <a:moveTo>
                    <a:pt x="117621" y="193217"/>
                  </a:moveTo>
                  <a:cubicBezTo>
                    <a:pt x="84803" y="193217"/>
                    <a:pt x="58549" y="166977"/>
                    <a:pt x="58549" y="134178"/>
                  </a:cubicBezTo>
                  <a:cubicBezTo>
                    <a:pt x="58549" y="101379"/>
                    <a:pt x="84803" y="75140"/>
                    <a:pt x="117621" y="75140"/>
                  </a:cubicBezTo>
                  <a:cubicBezTo>
                    <a:pt x="150439" y="75140"/>
                    <a:pt x="176694" y="101379"/>
                    <a:pt x="176694" y="134178"/>
                  </a:cubicBezTo>
                  <a:cubicBezTo>
                    <a:pt x="176694" y="166977"/>
                    <a:pt x="150439" y="193217"/>
                    <a:pt x="117621" y="19321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20"/>
            <p:cNvSpPr/>
            <p:nvPr/>
          </p:nvSpPr>
          <p:spPr>
            <a:xfrm>
              <a:off x="4961685" y="3740889"/>
              <a:ext cx="38188" cy="38166"/>
            </a:xfrm>
            <a:custGeom>
              <a:avLst/>
              <a:gdLst/>
              <a:ahLst/>
              <a:cxnLst/>
              <a:rect l="l" t="t" r="r" b="b"/>
              <a:pathLst>
                <a:path w="38188" h="38166" extrusionOk="0">
                  <a:moveTo>
                    <a:pt x="19094" y="0"/>
                  </a:moveTo>
                  <a:cubicBezTo>
                    <a:pt x="8354" y="0"/>
                    <a:pt x="0" y="8945"/>
                    <a:pt x="0" y="19083"/>
                  </a:cubicBezTo>
                  <a:cubicBezTo>
                    <a:pt x="0" y="29817"/>
                    <a:pt x="8950" y="38166"/>
                    <a:pt x="19094" y="38166"/>
                  </a:cubicBezTo>
                  <a:cubicBezTo>
                    <a:pt x="29238" y="38166"/>
                    <a:pt x="38188" y="29221"/>
                    <a:pt x="38188" y="19083"/>
                  </a:cubicBezTo>
                  <a:cubicBezTo>
                    <a:pt x="38188" y="8945"/>
                    <a:pt x="29835" y="0"/>
                    <a:pt x="190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20"/>
            <p:cNvSpPr/>
            <p:nvPr/>
          </p:nvSpPr>
          <p:spPr>
            <a:xfrm>
              <a:off x="4999276" y="3779652"/>
              <a:ext cx="29834" cy="29817"/>
            </a:xfrm>
            <a:custGeom>
              <a:avLst/>
              <a:gdLst/>
              <a:ahLst/>
              <a:cxnLst/>
              <a:rect l="l" t="t" r="r" b="b"/>
              <a:pathLst>
                <a:path w="29834" h="29817" extrusionOk="0">
                  <a:moveTo>
                    <a:pt x="29835" y="14909"/>
                  </a:moveTo>
                  <a:cubicBezTo>
                    <a:pt x="29835" y="23143"/>
                    <a:pt x="23156" y="29817"/>
                    <a:pt x="14917" y="29817"/>
                  </a:cubicBezTo>
                  <a:cubicBezTo>
                    <a:pt x="6679" y="29817"/>
                    <a:pt x="0" y="23143"/>
                    <a:pt x="0" y="14909"/>
                  </a:cubicBezTo>
                  <a:cubicBezTo>
                    <a:pt x="0" y="6675"/>
                    <a:pt x="6679" y="0"/>
                    <a:pt x="14917" y="0"/>
                  </a:cubicBezTo>
                  <a:cubicBezTo>
                    <a:pt x="23156" y="0"/>
                    <a:pt x="29835" y="6675"/>
                    <a:pt x="29835" y="149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20"/>
            <p:cNvSpPr/>
            <p:nvPr/>
          </p:nvSpPr>
          <p:spPr>
            <a:xfrm>
              <a:off x="4962281" y="3793368"/>
              <a:ext cx="23867" cy="23853"/>
            </a:xfrm>
            <a:custGeom>
              <a:avLst/>
              <a:gdLst/>
              <a:ahLst/>
              <a:cxnLst/>
              <a:rect l="l" t="t" r="r" b="b"/>
              <a:pathLst>
                <a:path w="23867" h="23853" extrusionOk="0">
                  <a:moveTo>
                    <a:pt x="23868" y="11927"/>
                  </a:moveTo>
                  <a:cubicBezTo>
                    <a:pt x="23868" y="18514"/>
                    <a:pt x="18525" y="23854"/>
                    <a:pt x="11934" y="23854"/>
                  </a:cubicBezTo>
                  <a:cubicBezTo>
                    <a:pt x="5343" y="23854"/>
                    <a:pt x="0" y="18514"/>
                    <a:pt x="0" y="11927"/>
                  </a:cubicBezTo>
                  <a:cubicBezTo>
                    <a:pt x="0" y="5340"/>
                    <a:pt x="5343" y="0"/>
                    <a:pt x="11934" y="0"/>
                  </a:cubicBezTo>
                  <a:cubicBezTo>
                    <a:pt x="18525" y="0"/>
                    <a:pt x="23868" y="5340"/>
                    <a:pt x="23868" y="1192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Sources of </a:t>
            </a:r>
            <a:r>
              <a:rPr lang="en-US" dirty="0" err="1" smtClean="0"/>
              <a:t>Flourides</a:t>
            </a:r>
            <a:endParaRPr lang="ar-IQ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>
              <a:buNone/>
            </a:pPr>
            <a:r>
              <a:rPr lang="en-US" b="1" dirty="0" smtClean="0">
                <a:solidFill>
                  <a:schemeClr val="bg1"/>
                </a:solidFill>
              </a:rPr>
              <a:t>1-Water</a:t>
            </a:r>
          </a:p>
          <a:p>
            <a:pPr marL="76200" indent="0">
              <a:buNone/>
            </a:pPr>
            <a:r>
              <a:rPr lang="en-US" b="1" dirty="0" smtClean="0">
                <a:solidFill>
                  <a:schemeClr val="bg1"/>
                </a:solidFill>
              </a:rPr>
              <a:t>2-Foods</a:t>
            </a:r>
          </a:p>
          <a:p>
            <a:pPr marL="76200" indent="0">
              <a:buNone/>
            </a:pPr>
            <a:r>
              <a:rPr lang="en-US" b="1" dirty="0" smtClean="0">
                <a:solidFill>
                  <a:schemeClr val="bg1"/>
                </a:solidFill>
              </a:rPr>
              <a:t>3-Drugs</a:t>
            </a:r>
          </a:p>
          <a:p>
            <a:pPr marL="76200" indent="0">
              <a:buNone/>
            </a:pPr>
            <a:r>
              <a:rPr lang="en-US" b="1" dirty="0" smtClean="0">
                <a:solidFill>
                  <a:schemeClr val="bg1"/>
                </a:solidFill>
              </a:rPr>
              <a:t>4-Pollution</a:t>
            </a:r>
            <a:endParaRPr lang="ar-IQ" b="1" dirty="0">
              <a:solidFill>
                <a:schemeClr val="bg1"/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67494"/>
            <a:ext cx="18589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491630"/>
            <a:ext cx="2933700" cy="21602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715766"/>
            <a:ext cx="2912375" cy="23789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307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14800" y="809150"/>
            <a:ext cx="7801616" cy="665100"/>
          </a:xfrm>
        </p:spPr>
        <p:txBody>
          <a:bodyPr/>
          <a:lstStyle/>
          <a:p>
            <a:r>
              <a:rPr lang="en-US" dirty="0"/>
              <a:t>Metabolism </a:t>
            </a:r>
            <a:r>
              <a:rPr lang="en-US" dirty="0" smtClean="0"/>
              <a:t>, </a:t>
            </a:r>
            <a:r>
              <a:rPr lang="en-US" dirty="0"/>
              <a:t>Absorption and Distribution</a:t>
            </a:r>
            <a:endParaRPr lang="ar-IQ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5496" y="1582772"/>
            <a:ext cx="6408712" cy="28899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Major site of absorption: stomach. Studies with animals suggest intestinal absorption also </a:t>
            </a:r>
            <a:r>
              <a:rPr lang="en-US" b="1" dirty="0" smtClean="0">
                <a:solidFill>
                  <a:schemeClr val="bg1"/>
                </a:solidFill>
              </a:rPr>
              <a:t>occurs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Absorption 100%  in case of water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Absorption 50-80% in cases of food</a:t>
            </a:r>
            <a:endParaRPr lang="ar-IQ" b="1" dirty="0">
              <a:solidFill>
                <a:schemeClr val="bg1"/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123" y="2139702"/>
            <a:ext cx="2066925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67494"/>
            <a:ext cx="18589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سهم إلى اليسار 4"/>
          <p:cNvSpPr/>
          <p:nvPr/>
        </p:nvSpPr>
        <p:spPr>
          <a:xfrm>
            <a:off x="7978283" y="3402350"/>
            <a:ext cx="626765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30929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5496" y="1582772"/>
            <a:ext cx="4680520" cy="2889900"/>
          </a:xfrm>
        </p:spPr>
        <p:txBody>
          <a:bodyPr/>
          <a:lstStyle/>
          <a:p>
            <a:r>
              <a:rPr lang="en-US" dirty="0"/>
              <a:t>Carious enamel may take up 10 times more fluoride than adjacent healthy enamel to inhibit expansion of carious lesion.</a:t>
            </a:r>
            <a:endParaRPr lang="ar-IQ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139702"/>
            <a:ext cx="4115991" cy="2743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95486"/>
            <a:ext cx="18589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063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79512" y="1582772"/>
            <a:ext cx="5472608" cy="2889900"/>
          </a:xfrm>
        </p:spPr>
        <p:txBody>
          <a:bodyPr/>
          <a:lstStyle/>
          <a:p>
            <a:pPr marL="76200" indent="0">
              <a:buNone/>
            </a:pPr>
            <a:r>
              <a:rPr lang="en-US" b="1" dirty="0" err="1" smtClean="0">
                <a:solidFill>
                  <a:schemeClr val="bg1"/>
                </a:solidFill>
              </a:rPr>
              <a:t>Flouride</a:t>
            </a:r>
            <a:r>
              <a:rPr lang="en-US" b="1" dirty="0" smtClean="0">
                <a:solidFill>
                  <a:schemeClr val="bg1"/>
                </a:solidFill>
              </a:rPr>
              <a:t> reduces the prevalence and severity of dental caries </a:t>
            </a:r>
            <a:endParaRPr lang="ar-IQ" b="1" dirty="0">
              <a:solidFill>
                <a:schemeClr val="bg1"/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284" y="-27426"/>
            <a:ext cx="4137643" cy="3103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447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Relative Safety </a:t>
            </a:r>
            <a:endParaRPr lang="ar-IQ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14800" y="1582772"/>
            <a:ext cx="5065312" cy="3077210"/>
          </a:xfrm>
        </p:spPr>
        <p:txBody>
          <a:bodyPr/>
          <a:lstStyle/>
          <a:p>
            <a:r>
              <a:rPr lang="en-US" b="1" dirty="0"/>
              <a:t>Low and moderate intake results to:</a:t>
            </a:r>
          </a:p>
          <a:p>
            <a:r>
              <a:rPr lang="en-US" dirty="0" smtClean="0"/>
              <a:t> </a:t>
            </a:r>
            <a:r>
              <a:rPr lang="en-US" dirty="0"/>
              <a:t>Skeletal fluorosis</a:t>
            </a:r>
          </a:p>
          <a:p>
            <a:r>
              <a:rPr lang="en-US" dirty="0" smtClean="0"/>
              <a:t>Mottled </a:t>
            </a:r>
            <a:r>
              <a:rPr lang="en-US" dirty="0"/>
              <a:t>enamel</a:t>
            </a:r>
          </a:p>
          <a:p>
            <a:r>
              <a:rPr lang="en-US" dirty="0" err="1" smtClean="0"/>
              <a:t>Osteosclerosis</a:t>
            </a:r>
            <a:r>
              <a:rPr lang="en-US" dirty="0" smtClean="0"/>
              <a:t> </a:t>
            </a:r>
            <a:r>
              <a:rPr lang="en-US" dirty="0"/>
              <a:t>(hardening of bone)</a:t>
            </a:r>
          </a:p>
          <a:p>
            <a:r>
              <a:rPr lang="en-US" dirty="0" err="1" smtClean="0"/>
              <a:t>Exostoses</a:t>
            </a:r>
            <a:r>
              <a:rPr lang="en-US" dirty="0" smtClean="0"/>
              <a:t> </a:t>
            </a:r>
            <a:r>
              <a:rPr lang="en-US" dirty="0"/>
              <a:t>(bony projections)</a:t>
            </a:r>
          </a:p>
          <a:p>
            <a:r>
              <a:rPr lang="en-US" dirty="0" smtClean="0"/>
              <a:t>Calcification </a:t>
            </a:r>
            <a:r>
              <a:rPr lang="en-US" dirty="0"/>
              <a:t>of ligaments</a:t>
            </a:r>
          </a:p>
          <a:p>
            <a:endParaRPr lang="ar-IQ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solidFill>
                  <a:srgbClr val="FFFFFF"/>
                </a:solidFill>
              </a:rPr>
              <a:pPr/>
              <a:t>8</a:t>
            </a:fld>
            <a:endParaRPr lang="en">
              <a:solidFill>
                <a:srgbClr val="FFFFFF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6912" y="9052470"/>
            <a:ext cx="9823004" cy="9823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39502"/>
            <a:ext cx="18589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991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solidFill>
                  <a:srgbClr val="FFFFFF"/>
                </a:solidFill>
              </a:rPr>
              <a:pPr/>
              <a:t>9</a:t>
            </a:fld>
            <a:endParaRPr lang="en">
              <a:solidFill>
                <a:srgbClr val="FFFFFF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42" y="15730"/>
            <a:ext cx="8545621" cy="4788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295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ndarus template">
  <a:themeElements>
    <a:clrScheme name="Custom 347">
      <a:dk1>
        <a:srgbClr val="001033"/>
      </a:dk1>
      <a:lt1>
        <a:srgbClr val="FFFFFF"/>
      </a:lt1>
      <a:dk2>
        <a:srgbClr val="5E636F"/>
      </a:dk2>
      <a:lt2>
        <a:srgbClr val="F2F3F5"/>
      </a:lt2>
      <a:accent1>
        <a:srgbClr val="05356E"/>
      </a:accent1>
      <a:accent2>
        <a:srgbClr val="0455A4"/>
      </a:accent2>
      <a:accent3>
        <a:srgbClr val="0679D6"/>
      </a:accent3>
      <a:accent4>
        <a:srgbClr val="098CF2"/>
      </a:accent4>
      <a:accent5>
        <a:srgbClr val="50C0ED"/>
      </a:accent5>
      <a:accent6>
        <a:srgbClr val="7BE4F7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تصميم افتراضي 8">
    <a:dk1>
      <a:srgbClr val="003366"/>
    </a:dk1>
    <a:lt1>
      <a:srgbClr val="FFFFFF"/>
    </a:lt1>
    <a:dk2>
      <a:srgbClr val="000099"/>
    </a:dk2>
    <a:lt2>
      <a:srgbClr val="CCFFFF"/>
    </a:lt2>
    <a:accent1>
      <a:srgbClr val="3366CC"/>
    </a:accent1>
    <a:accent2>
      <a:srgbClr val="00B000"/>
    </a:accent2>
    <a:accent3>
      <a:srgbClr val="AAAACA"/>
    </a:accent3>
    <a:accent4>
      <a:srgbClr val="DADADA"/>
    </a:accent4>
    <a:accent5>
      <a:srgbClr val="ADB8E2"/>
    </a:accent5>
    <a:accent6>
      <a:srgbClr val="009F00"/>
    </a:accent6>
    <a:hlink>
      <a:srgbClr val="66CCFF"/>
    </a:hlink>
    <a:folHlink>
      <a:srgbClr val="FFE70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641</TotalTime>
  <Words>1189</Words>
  <Application>Microsoft Office PowerPoint</Application>
  <PresentationFormat>عرض على الشاشة (9:16)‏</PresentationFormat>
  <Paragraphs>172</Paragraphs>
  <Slides>37</Slides>
  <Notes>5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37</vt:i4>
      </vt:variant>
    </vt:vector>
  </HeadingPairs>
  <TitlesOfParts>
    <vt:vector size="45" baseType="lpstr">
      <vt:lpstr>Arial</vt:lpstr>
      <vt:lpstr>Times New Roman</vt:lpstr>
      <vt:lpstr>Encode Sans Semi Condensed Light</vt:lpstr>
      <vt:lpstr>Abel</vt:lpstr>
      <vt:lpstr>Calibri,Bold</vt:lpstr>
      <vt:lpstr>Calibri</vt:lpstr>
      <vt:lpstr>Pandarus template</vt:lpstr>
      <vt:lpstr>تصميم افتراضي</vt:lpstr>
      <vt:lpstr>FLOURIDE Fourth Stage/University of Mosul/Dentistry College Dental Public Health Dr. Raya Al-Naimi </vt:lpstr>
      <vt:lpstr>عرض تقديمي في PowerPoint</vt:lpstr>
      <vt:lpstr>Flouride</vt:lpstr>
      <vt:lpstr>Major Sources of Flourides</vt:lpstr>
      <vt:lpstr>Metabolism , Absorption and Distribution</vt:lpstr>
      <vt:lpstr>عرض تقديمي في PowerPoint</vt:lpstr>
      <vt:lpstr>عرض تقديمي في PowerPoint</vt:lpstr>
      <vt:lpstr>Relative Safety </vt:lpstr>
      <vt:lpstr>عرض تقديمي في PowerPoint</vt:lpstr>
      <vt:lpstr>Indications for Flouride </vt:lpstr>
      <vt:lpstr>Fluoride Delivery Methods</vt:lpstr>
      <vt:lpstr>عرض تقديمي في PowerPoint</vt:lpstr>
      <vt:lpstr>TYPES OF SYSTEMIC FLUORIDES</vt:lpstr>
      <vt:lpstr>عرض تقديمي في PowerPoint</vt:lpstr>
      <vt:lpstr>PRE REQUIREMENTS OF WATER FLUORIDATION</vt:lpstr>
      <vt:lpstr>Water Flouridation </vt:lpstr>
      <vt:lpstr>Advantages of water fluoridation</vt:lpstr>
      <vt:lpstr>عرض تقديمي في PowerPoint</vt:lpstr>
      <vt:lpstr>School Water Flouridation</vt:lpstr>
      <vt:lpstr>DISADVANTAGES</vt:lpstr>
      <vt:lpstr>عرض تقديمي في PowerPoint</vt:lpstr>
      <vt:lpstr>Fluoridated Salt</vt:lpstr>
      <vt:lpstr>ADVANTAGES</vt:lpstr>
      <vt:lpstr>Disadvantages</vt:lpstr>
      <vt:lpstr>Flouridated milk and Fruit Juice</vt:lpstr>
      <vt:lpstr>عرض تقديمي في PowerPoint</vt:lpstr>
      <vt:lpstr>عرض تقديمي في PowerPoint</vt:lpstr>
      <vt:lpstr>FLUORIDE SUPPLEMENTS</vt:lpstr>
      <vt:lpstr>عرض تقديمي في PowerPoint</vt:lpstr>
      <vt:lpstr>عرض تقديمي في PowerPoint</vt:lpstr>
      <vt:lpstr>Supplemental Fluoride Dosage Schedule (in mg F/day)* Revised, </vt:lpstr>
      <vt:lpstr>عرض تقديمي في PowerPoint</vt:lpstr>
      <vt:lpstr>عرض تقديمي في PowerPoint</vt:lpstr>
      <vt:lpstr>TOPICAL FLUORIDE PRODUCTS</vt:lpstr>
      <vt:lpstr>Professionally applied</vt:lpstr>
      <vt:lpstr>Self applied</vt:lpstr>
      <vt:lpstr>Thank You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FLOURIDE </dc:title>
  <cp:lastModifiedBy>hu</cp:lastModifiedBy>
  <cp:revision>58</cp:revision>
  <dcterms:modified xsi:type="dcterms:W3CDTF">2020-03-31T09:33:14Z</dcterms:modified>
</cp:coreProperties>
</file>