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7" r:id="rId2"/>
    <p:sldId id="258" r:id="rId3"/>
    <p:sldId id="259" r:id="rId4"/>
    <p:sldId id="273" r:id="rId5"/>
    <p:sldId id="260" r:id="rId6"/>
    <p:sldId id="261" r:id="rId7"/>
    <p:sldId id="262" r:id="rId8"/>
    <p:sldId id="263" r:id="rId9"/>
    <p:sldId id="264" r:id="rId10"/>
    <p:sldId id="269" r:id="rId11"/>
    <p:sldId id="270" r:id="rId12"/>
    <p:sldId id="271" r:id="rId13"/>
    <p:sldId id="272" r:id="rId14"/>
    <p:sldId id="274"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A5730-D49D-48CF-8D86-310CDB53A98F}" type="datetimeFigureOut">
              <a:rPr lang="en-US" smtClean="0"/>
              <a:t>5/1/2020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D20E0-75CB-4890-99AA-F9AC4C60C43B}" type="slidenum">
              <a:rPr lang="en-US" smtClean="0"/>
              <a:t>‹#›</a:t>
            </a:fld>
            <a:endParaRPr lang="en-US"/>
          </a:p>
        </p:txBody>
      </p:sp>
    </p:spTree>
    <p:extLst>
      <p:ext uri="{BB962C8B-B14F-4D97-AF65-F5344CB8AC3E}">
        <p14:creationId xmlns:p14="http://schemas.microsoft.com/office/powerpoint/2010/main" val="193755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75740-F6CD-4A0A-B0A7-18EE462ACCD0}" type="slidenum">
              <a:rPr lang="ar-SA"/>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09/09/1441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09/09/1441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mage.slidesharecdn.com/preparationofabutmentteeth-141113160210-conversion-gate02/95/preparation-of-abutment-teeth-3-638.jpg?cb=141589476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mage.slidesharecdn.com/preparationofabutmentteeth-141113160210-conversion-gate02/95/preparation-of-abutment-teeth-7-638.jpg?cb=141589476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500306"/>
            <a:ext cx="8229600" cy="2152830"/>
          </a:xfrm>
        </p:spPr>
        <p:txBody>
          <a:bodyPr>
            <a:normAutofit/>
          </a:bodyPr>
          <a:lstStyle/>
          <a:p>
            <a:r>
              <a:rPr lang="en-US" dirty="0" smtClean="0"/>
              <a:t>Preparation of abutment teeth</a:t>
            </a:r>
            <a:br>
              <a:rPr lang="en-US" dirty="0" smtClean="0"/>
            </a:br>
            <a:r>
              <a:rPr lang="ar-IQ" dirty="0" smtClean="0"/>
              <a:t>م </a:t>
            </a:r>
            <a:r>
              <a:rPr lang="en-US" dirty="0"/>
              <a:t>.</a:t>
            </a:r>
            <a:r>
              <a:rPr lang="ar-IQ" dirty="0" smtClean="0"/>
              <a:t>احسان فارس </a:t>
            </a:r>
            <a:r>
              <a:rPr lang="ar-IQ" dirty="0" err="1" smtClean="0"/>
              <a:t>التكاي</a:t>
            </a:r>
            <a:r>
              <a:rPr lang="ar-IQ" dirty="0" smtClean="0"/>
              <a:t/>
            </a:r>
            <a:br>
              <a:rPr lang="ar-IQ" dirty="0" smtClean="0"/>
            </a:br>
            <a:r>
              <a:rPr lang="en-US" dirty="0" smtClean="0"/>
              <a:t>lecture no.1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741" y="727407"/>
            <a:ext cx="8277226" cy="1296566"/>
          </a:xfrm>
        </p:spPr>
        <p:txBody>
          <a:bodyPr/>
          <a:lstStyle/>
          <a:p>
            <a:pPr algn="l"/>
            <a:r>
              <a:rPr lang="en-US" sz="2400" b="1" dirty="0" smtClean="0"/>
              <a:t>Rest: A rigid component of a removable partial denture which rests in a recessed preparation on the </a:t>
            </a:r>
            <a:r>
              <a:rPr lang="en-US" sz="2400" b="1" dirty="0" err="1" smtClean="0"/>
              <a:t>occlusal</a:t>
            </a:r>
            <a:r>
              <a:rPr lang="en-US" sz="2400" b="1" dirty="0" smtClean="0"/>
              <a:t>, lingual or </a:t>
            </a:r>
            <a:r>
              <a:rPr lang="en-US" sz="2400" b="1" dirty="0" err="1" smtClean="0"/>
              <a:t>incisal</a:t>
            </a:r>
            <a:r>
              <a:rPr lang="en-US" sz="2400" b="1" dirty="0" smtClean="0"/>
              <a:t> </a:t>
            </a:r>
            <a:r>
              <a:rPr lang="ar-IQ" sz="2400" b="1" dirty="0" smtClean="0"/>
              <a:t/>
            </a:r>
            <a:br>
              <a:rPr lang="ar-IQ" sz="2400" b="1" dirty="0" smtClean="0"/>
            </a:br>
            <a:r>
              <a:rPr lang="en-US" sz="2400" b="1" dirty="0" smtClean="0"/>
              <a:t>surface of a tooth to provide vertical support for the denture.</a:t>
            </a:r>
            <a:endParaRPr lang="en-US" sz="4000" b="1" dirty="0"/>
          </a:p>
        </p:txBody>
      </p:sp>
      <p:pic>
        <p:nvPicPr>
          <p:cNvPr id="38916" name="Picture 4"/>
          <p:cNvPicPr>
            <a:picLocks noChangeAspect="1" noChangeArrowheads="1"/>
          </p:cNvPicPr>
          <p:nvPr/>
        </p:nvPicPr>
        <p:blipFill>
          <a:blip r:embed="rId2"/>
          <a:srcRect/>
          <a:stretch>
            <a:fillRect/>
          </a:stretch>
        </p:blipFill>
        <p:spPr bwMode="auto">
          <a:xfrm>
            <a:off x="251519" y="2492896"/>
            <a:ext cx="4392489" cy="4075112"/>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788024" y="2509623"/>
            <a:ext cx="4175869" cy="4175869"/>
          </a:xfrm>
          <a:prstGeom prst="rect">
            <a:avLst/>
          </a:prstGeom>
          <a:noFill/>
          <a:ln w="9525">
            <a:noFill/>
            <a:miter lim="800000"/>
            <a:headEnd/>
            <a:tailEnd/>
          </a:ln>
          <a:effectLst/>
        </p:spPr>
      </p:pic>
      <p:sp>
        <p:nvSpPr>
          <p:cNvPr id="6" name="Rectangle 2"/>
          <p:cNvSpPr txBox="1">
            <a:spLocks noChangeArrowheads="1"/>
          </p:cNvSpPr>
          <p:nvPr/>
        </p:nvSpPr>
        <p:spPr>
          <a:xfrm>
            <a:off x="684213" y="0"/>
            <a:ext cx="7772400" cy="100806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CC0099"/>
                </a:solidFill>
              </a:rPr>
              <a:t>Rest and Rest Seat</a:t>
            </a:r>
            <a:endParaRPr lang="en-US" sz="4800" b="1" dirty="0">
              <a:solidFill>
                <a:srgbClr val="CC0099"/>
              </a:solidFill>
            </a:endParaRPr>
          </a:p>
        </p:txBody>
      </p:sp>
      <p:sp>
        <p:nvSpPr>
          <p:cNvPr id="2" name="مستطيل 1"/>
          <p:cNvSpPr/>
          <p:nvPr/>
        </p:nvSpPr>
        <p:spPr>
          <a:xfrm>
            <a:off x="251519" y="1990581"/>
            <a:ext cx="7670840" cy="646331"/>
          </a:xfrm>
          <a:prstGeom prst="rect">
            <a:avLst/>
          </a:prstGeom>
        </p:spPr>
        <p:txBody>
          <a:bodyPr wrap="square">
            <a:spAutoFit/>
          </a:bodyPr>
          <a:lstStyle/>
          <a:p>
            <a:r>
              <a:rPr lang="en-US" b="1" i="1" dirty="0"/>
              <a:t>The prepared surface of the abutment </a:t>
            </a:r>
            <a:r>
              <a:rPr lang="en-US" b="1" i="1" dirty="0" smtClean="0"/>
              <a:t>to  </a:t>
            </a:r>
            <a:r>
              <a:rPr lang="en-US" b="1" i="1" dirty="0"/>
              <a:t>receive the rest called </a:t>
            </a:r>
            <a:r>
              <a:rPr lang="en-US" b="1" i="1" dirty="0">
                <a:solidFill>
                  <a:srgbClr val="FF0000"/>
                </a:solidFill>
              </a:rPr>
              <a:t>rest seat</a:t>
            </a:r>
            <a:r>
              <a:rPr lang="en-US" b="1" i="1" dirty="0"/>
              <a:t>.</a:t>
            </a:r>
          </a:p>
          <a:p>
            <a:r>
              <a:rPr lang="en-US" b="1" i="1" dirty="0" smtClean="0"/>
              <a:t>                                  </a:t>
            </a:r>
            <a:endParaRPr 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611188" y="549275"/>
            <a:ext cx="8064500" cy="4154984"/>
          </a:xfrm>
          <a:prstGeom prst="rect">
            <a:avLst/>
          </a:prstGeom>
          <a:noFill/>
          <a:ln w="9525">
            <a:noFill/>
            <a:miter lim="800000"/>
            <a:headEnd/>
            <a:tailEnd/>
          </a:ln>
          <a:effectLst/>
        </p:spPr>
        <p:txBody>
          <a:bodyPr>
            <a:spAutoFit/>
          </a:bodyPr>
          <a:lstStyle/>
          <a:p>
            <a:pPr algn="l" rtl="0"/>
            <a:r>
              <a:rPr lang="en-US" sz="2400" dirty="0"/>
              <a:t>The primary purpose of the rest is to provide </a:t>
            </a:r>
            <a:r>
              <a:rPr lang="en-US" sz="2400" b="1" dirty="0"/>
              <a:t>vertical support </a:t>
            </a:r>
            <a:r>
              <a:rPr lang="en-US" sz="2400" dirty="0"/>
              <a:t>for the partial denture. Other purposes( </a:t>
            </a:r>
            <a:r>
              <a:rPr lang="en-US" sz="2400" b="1" dirty="0"/>
              <a:t>functions</a:t>
            </a:r>
            <a:r>
              <a:rPr lang="en-US" sz="2400" dirty="0"/>
              <a:t>) of the rest are the following:</a:t>
            </a:r>
          </a:p>
          <a:p>
            <a:pPr algn="l" rtl="0"/>
            <a:endParaRPr lang="en-US" sz="2400" dirty="0"/>
          </a:p>
          <a:p>
            <a:pPr algn="l" rtl="0"/>
            <a:r>
              <a:rPr lang="en-US" sz="2400" b="1" dirty="0">
                <a:solidFill>
                  <a:srgbClr val="CC0099"/>
                </a:solidFill>
              </a:rPr>
              <a:t>1. Maintains components in their planned positions</a:t>
            </a:r>
          </a:p>
          <a:p>
            <a:pPr algn="l" rtl="0"/>
            <a:r>
              <a:rPr lang="en-US" sz="2400" b="1" dirty="0">
                <a:solidFill>
                  <a:srgbClr val="CC0099"/>
                </a:solidFill>
              </a:rPr>
              <a:t>2. Maintains established </a:t>
            </a:r>
            <a:r>
              <a:rPr lang="en-US" sz="2400" b="1" dirty="0" err="1">
                <a:solidFill>
                  <a:srgbClr val="CC0099"/>
                </a:solidFill>
              </a:rPr>
              <a:t>occlusal</a:t>
            </a:r>
            <a:r>
              <a:rPr lang="en-US" sz="2400" b="1" dirty="0">
                <a:solidFill>
                  <a:srgbClr val="CC0099"/>
                </a:solidFill>
              </a:rPr>
              <a:t> relationships by preventing settling of the denture.</a:t>
            </a:r>
          </a:p>
          <a:p>
            <a:pPr algn="l" rtl="0"/>
            <a:r>
              <a:rPr lang="en-US" sz="2400" b="1" dirty="0">
                <a:solidFill>
                  <a:srgbClr val="CC0099"/>
                </a:solidFill>
              </a:rPr>
              <a:t>3. Prevents impingement of soft tissue</a:t>
            </a:r>
          </a:p>
          <a:p>
            <a:pPr algn="l" rtl="0"/>
            <a:r>
              <a:rPr lang="en-US" sz="2400" b="1" dirty="0">
                <a:solidFill>
                  <a:srgbClr val="CC0099"/>
                </a:solidFill>
              </a:rPr>
              <a:t>4. Directs and distributes </a:t>
            </a:r>
            <a:r>
              <a:rPr lang="en-US" sz="2400" b="1" dirty="0" err="1">
                <a:solidFill>
                  <a:srgbClr val="CC0099"/>
                </a:solidFill>
              </a:rPr>
              <a:t>occlusal</a:t>
            </a:r>
            <a:r>
              <a:rPr lang="en-US" sz="2400" b="1" dirty="0">
                <a:solidFill>
                  <a:srgbClr val="CC0099"/>
                </a:solidFill>
              </a:rPr>
              <a:t> loads to abutment teeth</a:t>
            </a:r>
          </a:p>
          <a:p>
            <a:pPr algn="l" rtl="0"/>
            <a:r>
              <a:rPr lang="en-US" sz="2400" b="1" dirty="0">
                <a:solidFill>
                  <a:srgbClr val="CC0099"/>
                </a:solidFill>
              </a:rPr>
              <a:t>5. To serve as an indirect retainer by preventing rotation of the partial denture.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692150"/>
            <a:ext cx="8229600" cy="5832475"/>
          </a:xfrm>
        </p:spPr>
        <p:txBody>
          <a:bodyPr/>
          <a:lstStyle/>
          <a:p>
            <a:pPr algn="l">
              <a:lnSpc>
                <a:spcPct val="80000"/>
              </a:lnSpc>
              <a:buFontTx/>
              <a:buNone/>
            </a:pPr>
            <a:r>
              <a:rPr lang="en-US" dirty="0"/>
              <a:t>Three types of rest are</a:t>
            </a:r>
          </a:p>
          <a:p>
            <a:pPr algn="l">
              <a:lnSpc>
                <a:spcPct val="80000"/>
              </a:lnSpc>
              <a:buFontTx/>
              <a:buNone/>
            </a:pPr>
            <a:r>
              <a:rPr lang="en-US" dirty="0"/>
              <a:t>• </a:t>
            </a:r>
            <a:r>
              <a:rPr lang="en-US" dirty="0" err="1"/>
              <a:t>occlusal</a:t>
            </a:r>
            <a:r>
              <a:rPr lang="en-US" dirty="0"/>
              <a:t> rest</a:t>
            </a:r>
          </a:p>
          <a:p>
            <a:pPr algn="l">
              <a:lnSpc>
                <a:spcPct val="80000"/>
              </a:lnSpc>
              <a:buFontTx/>
              <a:buNone/>
            </a:pPr>
            <a:r>
              <a:rPr lang="en-US" dirty="0"/>
              <a:t>• </a:t>
            </a:r>
            <a:r>
              <a:rPr lang="en-US" dirty="0" err="1"/>
              <a:t>cingulum</a:t>
            </a:r>
            <a:r>
              <a:rPr lang="en-US" dirty="0"/>
              <a:t> rest</a:t>
            </a:r>
          </a:p>
          <a:p>
            <a:pPr algn="l">
              <a:lnSpc>
                <a:spcPct val="80000"/>
              </a:lnSpc>
              <a:buFontTx/>
              <a:buNone/>
            </a:pPr>
            <a:r>
              <a:rPr lang="en-US" dirty="0"/>
              <a:t>• </a:t>
            </a:r>
            <a:r>
              <a:rPr lang="en-US" dirty="0" err="1"/>
              <a:t>incisal</a:t>
            </a:r>
            <a:r>
              <a:rPr lang="en-US" dirty="0"/>
              <a:t> </a:t>
            </a:r>
            <a:r>
              <a:rPr lang="en-US" dirty="0" smtClean="0"/>
              <a:t>rest</a:t>
            </a:r>
          </a:p>
          <a:p>
            <a:pPr algn="l">
              <a:lnSpc>
                <a:spcPct val="80000"/>
              </a:lnSpc>
              <a:buFontTx/>
              <a:buNone/>
            </a:pPr>
            <a:endParaRPr lang="en-US" dirty="0"/>
          </a:p>
          <a:p>
            <a:pPr algn="l">
              <a:lnSpc>
                <a:spcPct val="80000"/>
              </a:lnSpc>
              <a:buFontTx/>
              <a:buNone/>
            </a:pPr>
            <a:r>
              <a:rPr lang="en-US" sz="2800" dirty="0"/>
              <a:t>A rest which is the component of direct retainer is </a:t>
            </a:r>
          </a:p>
          <a:p>
            <a:pPr algn="l">
              <a:lnSpc>
                <a:spcPct val="80000"/>
              </a:lnSpc>
              <a:buFontTx/>
              <a:buNone/>
            </a:pPr>
            <a:r>
              <a:rPr lang="en-US" sz="2800" dirty="0">
                <a:solidFill>
                  <a:srgbClr val="FF0000"/>
                </a:solidFill>
              </a:rPr>
              <a:t>the primary rest</a:t>
            </a:r>
            <a:r>
              <a:rPr lang="en-US" sz="2800" dirty="0"/>
              <a:t>.</a:t>
            </a:r>
          </a:p>
          <a:p>
            <a:pPr>
              <a:lnSpc>
                <a:spcPct val="80000"/>
              </a:lnSpc>
              <a:buFontTx/>
              <a:buNone/>
            </a:pPr>
            <a:endParaRPr lang="en-US" sz="2800" b="1" dirty="0"/>
          </a:p>
          <a:p>
            <a:pPr algn="l">
              <a:lnSpc>
                <a:spcPct val="80000"/>
              </a:lnSpc>
              <a:buFontTx/>
              <a:buNone/>
            </a:pPr>
            <a:r>
              <a:rPr lang="en-US" sz="2800" dirty="0" err="1">
                <a:solidFill>
                  <a:srgbClr val="FF0000"/>
                </a:solidFill>
              </a:rPr>
              <a:t>Auxillary</a:t>
            </a:r>
            <a:r>
              <a:rPr lang="en-US" sz="2800" dirty="0">
                <a:solidFill>
                  <a:srgbClr val="FF0000"/>
                </a:solidFill>
              </a:rPr>
              <a:t> rest or secondary rest </a:t>
            </a:r>
            <a:r>
              <a:rPr lang="en-US" sz="2800" dirty="0"/>
              <a:t>is the additional rest that may be used for indirect retention</a:t>
            </a:r>
          </a:p>
          <a:p>
            <a:pPr>
              <a:lnSpc>
                <a:spcPct val="80000"/>
              </a:lnSpc>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57266" y="5843833"/>
            <a:ext cx="8229600" cy="1143000"/>
          </a:xfrm>
        </p:spPr>
        <p:txBody>
          <a:bodyPr/>
          <a:lstStyle/>
          <a:p>
            <a:r>
              <a:rPr lang="en-US" dirty="0" smtClean="0"/>
              <a:t>Types of rests</a:t>
            </a:r>
            <a:endParaRPr lang="en-US" dirty="0"/>
          </a:p>
        </p:txBody>
      </p:sp>
      <p:pic>
        <p:nvPicPr>
          <p:cNvPr id="30723" name="Picture 3"/>
          <p:cNvPicPr>
            <a:picLocks noGrp="1" noChangeAspect="1" noChangeArrowheads="1"/>
          </p:cNvPicPr>
          <p:nvPr>
            <p:ph type="body" idx="1"/>
          </p:nvPr>
        </p:nvPicPr>
        <p:blipFill>
          <a:blip r:embed="rId3"/>
          <a:srcRect/>
          <a:stretch>
            <a:fillRect/>
          </a:stretch>
        </p:blipFill>
        <p:spPr>
          <a:xfrm>
            <a:off x="0" y="26031"/>
            <a:ext cx="5184055" cy="5805264"/>
          </a:xfrm>
          <a:noFill/>
          <a:ln/>
        </p:spPr>
      </p:pic>
      <p:pic>
        <p:nvPicPr>
          <p:cNvPr id="4" name="Picture 4"/>
          <p:cNvPicPr>
            <a:picLocks noChangeAspect="1" noChangeArrowheads="1"/>
          </p:cNvPicPr>
          <p:nvPr/>
        </p:nvPicPr>
        <p:blipFill>
          <a:blip r:embed="rId4"/>
          <a:srcRect b="4268"/>
          <a:stretch>
            <a:fillRect/>
          </a:stretch>
        </p:blipFill>
        <p:spPr bwMode="auto">
          <a:xfrm>
            <a:off x="5220070" y="31846"/>
            <a:ext cx="3707904" cy="3181130"/>
          </a:xfrm>
          <a:prstGeom prst="rect">
            <a:avLst/>
          </a:prstGeom>
          <a:noFill/>
        </p:spPr>
      </p:pic>
      <p:sp>
        <p:nvSpPr>
          <p:cNvPr id="5" name="Rectangle 3"/>
          <p:cNvSpPr txBox="1">
            <a:spLocks noChangeArrowheads="1"/>
          </p:cNvSpPr>
          <p:nvPr/>
        </p:nvSpPr>
        <p:spPr>
          <a:xfrm>
            <a:off x="4568423" y="2924944"/>
            <a:ext cx="4968875" cy="719907"/>
          </a:xfrm>
          <a:prstGeom prst="rect">
            <a:avLst/>
          </a:prstGeom>
        </p:spPr>
        <p:txBody>
          <a:bodyPr vert="horz" lIns="91440" tIns="45720" rIns="91440" bIns="45720" rtlCol="1">
            <a:normAutofit fontScale="70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sz="1600" dirty="0" smtClean="0"/>
          </a:p>
          <a:p>
            <a:pPr>
              <a:lnSpc>
                <a:spcPct val="80000"/>
              </a:lnSpc>
            </a:pPr>
            <a:endParaRPr lang="en-US" sz="1600" dirty="0" smtClean="0"/>
          </a:p>
          <a:p>
            <a:pPr>
              <a:lnSpc>
                <a:spcPct val="80000"/>
              </a:lnSpc>
              <a:buFontTx/>
              <a:buNone/>
            </a:pPr>
            <a:endParaRPr lang="en-US" sz="1600" dirty="0" smtClean="0"/>
          </a:p>
          <a:p>
            <a:pPr algn="ctr">
              <a:lnSpc>
                <a:spcPct val="80000"/>
              </a:lnSpc>
              <a:buFontTx/>
              <a:buNone/>
            </a:pPr>
            <a:r>
              <a:rPr lang="en-US" sz="2800" b="1" dirty="0" smtClean="0"/>
              <a:t>OCCLUSAL RESTS</a:t>
            </a:r>
            <a:endParaRPr lang="en-US" sz="2800" b="1" dirty="0"/>
          </a:p>
        </p:txBody>
      </p:sp>
      <p:pic>
        <p:nvPicPr>
          <p:cNvPr id="6" name="Picture 3"/>
          <p:cNvPicPr>
            <a:picLocks noChangeAspect="1" noChangeArrowheads="1"/>
          </p:cNvPicPr>
          <p:nvPr/>
        </p:nvPicPr>
        <p:blipFill>
          <a:blip r:embed="rId5"/>
          <a:srcRect l="11111" t="14311" r="8081"/>
          <a:stretch>
            <a:fillRect/>
          </a:stretch>
        </p:blipFill>
        <p:spPr>
          <a:xfrm>
            <a:off x="5508104" y="3717032"/>
            <a:ext cx="2971800" cy="2704728"/>
          </a:xfrm>
          <a:prstGeom prst="rect">
            <a:avLst/>
          </a:prstGeom>
        </p:spPr>
      </p:pic>
      <p:sp>
        <p:nvSpPr>
          <p:cNvPr id="7" name="Rectangle 2"/>
          <p:cNvSpPr txBox="1">
            <a:spLocks noChangeArrowheads="1"/>
          </p:cNvSpPr>
          <p:nvPr/>
        </p:nvSpPr>
        <p:spPr>
          <a:xfrm>
            <a:off x="5556682" y="6323310"/>
            <a:ext cx="3034680" cy="70609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000" b="1" smtClean="0"/>
              <a:t>Definitive rest</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628800"/>
            <a:ext cx="8229600" cy="3528392"/>
          </a:xfrm>
          <a:blipFill>
            <a:blip r:embed="rId2"/>
            <a:tile tx="0" ty="0" sx="100000" sy="100000" flip="none" algn="tl"/>
          </a:blipFill>
        </p:spPr>
        <p:txBody>
          <a:bodyPr/>
          <a:lstStyle/>
          <a:p>
            <a:r>
              <a:rPr lang="en-US" b="1" dirty="0" smtClean="0"/>
              <a:t>Thank you for your listening</a:t>
            </a:r>
            <a:endParaRPr lang="ar-IQ" b="1" dirty="0"/>
          </a:p>
        </p:txBody>
      </p:sp>
    </p:spTree>
    <p:extLst>
      <p:ext uri="{BB962C8B-B14F-4D97-AF65-F5344CB8AC3E}">
        <p14:creationId xmlns:p14="http://schemas.microsoft.com/office/powerpoint/2010/main" val="166738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229600" cy="5554683"/>
          </a:xfrm>
        </p:spPr>
        <p:txBody>
          <a:bodyPr>
            <a:normAutofit lnSpcReduction="10000"/>
          </a:bodyPr>
          <a:lstStyle/>
          <a:p>
            <a:pPr algn="l" rtl="0"/>
            <a:r>
              <a:rPr lang="en-US" dirty="0" smtClean="0"/>
              <a:t>Preparation of abutment teeth</a:t>
            </a:r>
          </a:p>
          <a:p>
            <a:pPr algn="l" rtl="0"/>
            <a:r>
              <a:rPr lang="en-US" dirty="0" smtClean="0"/>
              <a:t>• After surgery, periodontal treatment, endodontic treatment, and tissue conditioning of the arch involved, the abutment teeth may be prepared to provide support, stabilization, reciprocation, and retention for the removable partial denture. </a:t>
            </a:r>
          </a:p>
          <a:p>
            <a:pPr algn="l" rtl="0">
              <a:buNone/>
            </a:pPr>
            <a:r>
              <a:rPr lang="en-US" dirty="0" smtClean="0">
                <a:hlinkClick r:id="rId2" tooltip="• If the prognosis of a tooth under treatment becomes unfav..."/>
              </a:rPr>
              <a:t>  </a:t>
            </a:r>
            <a:r>
              <a:rPr lang="en-US" dirty="0" smtClean="0"/>
              <a:t>• If the prognosis of a tooth under treatment becomes unfavorable, its loss can be compensated for by a change in the removable partial denture design. •</a:t>
            </a:r>
          </a:p>
          <a:p>
            <a:pPr algn="l" rt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Low" rtl="0"/>
            <a:r>
              <a:rPr lang="en-US" dirty="0" smtClean="0"/>
              <a:t>CLASSIFICATION OF ABUTMENT TEETH • Abutment preparations may be grouped as follows: 1. Those abutment teeth that require only minor modifications to their coronal portions 2. Those that are to have coronal restorations other than complete coverage crowns 3. Those that are to have crowns (complete coverage)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a:spLocks noGrp="1"/>
          </p:cNvSpPr>
          <p:nvPr>
            <p:ph type="title"/>
          </p:nvPr>
        </p:nvSpPr>
        <p:spPr>
          <a:xfrm>
            <a:off x="539750" y="2060848"/>
            <a:ext cx="8229600" cy="3087142"/>
          </a:xfrm>
        </p:spPr>
        <p:txBody>
          <a:bodyPr>
            <a:normAutofit fontScale="90000"/>
          </a:bodyPr>
          <a:lstStyle/>
          <a:p>
            <a:r>
              <a:rPr lang="en-US" dirty="0">
                <a:latin typeface="Arial Black" pitchFamily="34" charset="0"/>
              </a:rPr>
              <a:t>SEQUENCE OF ABUTMENT PREPARATIONS ON SOUND ENAMEL OR EXISTING RESTORATIONS</a:t>
            </a:r>
          </a:p>
          <a:p>
            <a:endParaRPr lang="ar-IQ" dirty="0"/>
          </a:p>
        </p:txBody>
      </p:sp>
    </p:spTree>
    <p:extLst>
      <p:ext uri="{BB962C8B-B14F-4D97-AF65-F5344CB8AC3E}">
        <p14:creationId xmlns:p14="http://schemas.microsoft.com/office/powerpoint/2010/main" val="246547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8229600" cy="6455070"/>
          </a:xfrm>
        </p:spPr>
        <p:txBody>
          <a:bodyPr>
            <a:noAutofit/>
          </a:bodyPr>
          <a:lstStyle/>
          <a:p>
            <a:pPr algn="justLow" rtl="0"/>
            <a:endParaRPr lang="en-US" sz="2800" dirty="0" smtClean="0">
              <a:latin typeface="Arial Black" pitchFamily="34" charset="0"/>
            </a:endParaRPr>
          </a:p>
          <a:p>
            <a:pPr algn="justLow" rtl="0"/>
            <a:r>
              <a:rPr lang="en-US" sz="2800" dirty="0" smtClean="0">
                <a:latin typeface="Arial Black" pitchFamily="34" charset="0"/>
              </a:rPr>
              <a:t>1</a:t>
            </a:r>
            <a:r>
              <a:rPr lang="en-US" sz="2800" dirty="0" smtClean="0">
                <a:latin typeface="Arial Black" pitchFamily="34" charset="0"/>
              </a:rPr>
              <a:t>. Proximal surfaces parallel </a:t>
            </a:r>
            <a:r>
              <a:rPr lang="en-US" sz="2400" dirty="0" smtClean="0">
                <a:latin typeface="Arial Black" pitchFamily="34" charset="0"/>
              </a:rPr>
              <a:t>to</a:t>
            </a:r>
            <a:r>
              <a:rPr lang="en-US" sz="2800" dirty="0" smtClean="0">
                <a:latin typeface="Arial Black" pitchFamily="34" charset="0"/>
              </a:rPr>
              <a:t> the path of placement should be prepared to provide guiding planes </a:t>
            </a:r>
            <a:endParaRPr lang="en-US" sz="2800" dirty="0" smtClean="0">
              <a:latin typeface="Arial Black" pitchFamily="34" charset="0"/>
            </a:endParaRPr>
          </a:p>
          <a:p>
            <a:pPr marL="0" indent="0" algn="justLow" rtl="0">
              <a:buNone/>
            </a:pPr>
            <a:endParaRPr lang="en-US" sz="2800" dirty="0" smtClean="0">
              <a:latin typeface="Arial Black" pitchFamily="34" charset="0"/>
            </a:endParaRPr>
          </a:p>
          <a:p>
            <a:pPr algn="justLow" rtl="0"/>
            <a:r>
              <a:rPr lang="en-US" sz="2800" dirty="0" smtClean="0">
                <a:latin typeface="Arial Black" pitchFamily="34" charset="0"/>
              </a:rPr>
              <a:t>2. Tooth contours should be modified and lowering the height of contour so that a) Origin of circumferential claps may be placed well below the </a:t>
            </a:r>
            <a:r>
              <a:rPr lang="en-US" sz="2800" dirty="0" err="1" smtClean="0">
                <a:latin typeface="Arial Black" pitchFamily="34" charset="0"/>
              </a:rPr>
              <a:t>occlusal</a:t>
            </a:r>
            <a:r>
              <a:rPr lang="en-US" sz="2800" dirty="0" smtClean="0">
                <a:latin typeface="Arial Black" pitchFamily="34" charset="0"/>
              </a:rPr>
              <a:t> surface  junction of middle and cervical thirds b) Retentive clasp terminal placed in the gingival third of the crown c) Reciprocal clasp arms placed on and above the H.O.C</a:t>
            </a:r>
          </a:p>
          <a:p>
            <a:pPr marL="0" indent="0" algn="justLow" rtl="0">
              <a:buNone/>
            </a:pPr>
            <a:r>
              <a:rPr lang="en-US" sz="2800" dirty="0" smtClean="0">
                <a:latin typeface="Arial Black" pitchFamily="34" charset="0"/>
              </a:rPr>
              <a:t> </a:t>
            </a:r>
          </a:p>
          <a:p>
            <a:pPr algn="justLow" rtl="0"/>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a:bodyPr>
          <a:lstStyle/>
          <a:p>
            <a:pPr algn="justLow" rtl="0"/>
            <a:r>
              <a:rPr lang="en-US" dirty="0" smtClean="0">
                <a:latin typeface="Arial Black" pitchFamily="34" charset="0"/>
              </a:rPr>
              <a:t>3.alterations of axial contours are accomplished and before rest seat preparations are instituted, an impression of the arch should be made in irreversible hydrocolloid and a cast formed in a fast-setting stone. </a:t>
            </a:r>
          </a:p>
          <a:p>
            <a:pPr algn="justLow" rtl="0"/>
            <a:r>
              <a:rPr lang="en-US" dirty="0" smtClean="0">
                <a:latin typeface="Arial Black" pitchFamily="34" charset="0"/>
                <a:hlinkClick r:id="rId2" tooltip="4. Occlusal rest areas should be prepared that will direct ..."/>
              </a:rPr>
              <a:t> </a:t>
            </a:r>
            <a:r>
              <a:rPr lang="en-US" dirty="0" smtClean="0">
                <a:latin typeface="Arial Black" pitchFamily="34" charset="0"/>
              </a:rPr>
              <a:t>4. </a:t>
            </a:r>
            <a:r>
              <a:rPr lang="en-US" dirty="0" err="1" smtClean="0">
                <a:latin typeface="Arial Black" pitchFamily="34" charset="0"/>
              </a:rPr>
              <a:t>Occlusal</a:t>
            </a:r>
            <a:r>
              <a:rPr lang="en-US" dirty="0" smtClean="0">
                <a:latin typeface="Arial Black" pitchFamily="34" charset="0"/>
              </a:rPr>
              <a:t> rest areas should be prepared that will direct </a:t>
            </a:r>
            <a:r>
              <a:rPr lang="en-US" dirty="0" err="1" smtClean="0">
                <a:latin typeface="Arial Black" pitchFamily="34" charset="0"/>
              </a:rPr>
              <a:t>occlusal</a:t>
            </a:r>
            <a:r>
              <a:rPr lang="en-US" dirty="0" smtClean="0">
                <a:latin typeface="Arial Black" pitchFamily="34" charset="0"/>
              </a:rPr>
              <a:t> forces along the long axis of the abutment tooth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643602"/>
          </a:xfrm>
        </p:spPr>
        <p:txBody>
          <a:bodyPr>
            <a:noAutofit/>
          </a:bodyPr>
          <a:lstStyle/>
          <a:p>
            <a:pPr algn="justLow" rtl="0"/>
            <a:r>
              <a:rPr lang="en-US" dirty="0" smtClean="0"/>
              <a:t>ABUTMENT PREPARATIONS USING CONSERVATIVE RESTORATIONS • </a:t>
            </a:r>
          </a:p>
          <a:p>
            <a:pPr algn="justLow" rtl="0"/>
            <a:r>
              <a:rPr lang="en-US" dirty="0" smtClean="0"/>
              <a:t>Conventional inlay preparations are permissible on the proximal surface of a tooth not to be contacted by a minor connector of the removable partial denture. • On the other hand, proximal and </a:t>
            </a:r>
            <a:r>
              <a:rPr lang="en-US" dirty="0" err="1" smtClean="0"/>
              <a:t>occlusal</a:t>
            </a:r>
            <a:r>
              <a:rPr lang="en-US" dirty="0" smtClean="0"/>
              <a:t> surfaces that support minor connectors and </a:t>
            </a:r>
            <a:r>
              <a:rPr lang="en-US" dirty="0" err="1" smtClean="0"/>
              <a:t>occlusal</a:t>
            </a:r>
            <a:r>
              <a:rPr lang="en-US" dirty="0" smtClean="0"/>
              <a:t> rests require somewhat different treatment. •</a:t>
            </a:r>
          </a:p>
          <a:p>
            <a:pPr algn="justLow" rtl="0"/>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929354"/>
          </a:xfrm>
        </p:spPr>
        <p:txBody>
          <a:bodyPr>
            <a:noAutofit/>
          </a:bodyPr>
          <a:lstStyle/>
          <a:p>
            <a:pPr marL="0" indent="0" algn="just" rtl="0">
              <a:buNone/>
            </a:pPr>
            <a:r>
              <a:rPr lang="en-US" dirty="0"/>
              <a:t> </a:t>
            </a:r>
            <a:r>
              <a:rPr lang="en-US" dirty="0" smtClean="0"/>
              <a:t>ABUTMENT </a:t>
            </a:r>
            <a:r>
              <a:rPr lang="en-US" dirty="0" smtClean="0"/>
              <a:t>PREPARATIONS USING CROWNS </a:t>
            </a:r>
            <a:r>
              <a:rPr lang="en-US" dirty="0" smtClean="0"/>
              <a:t> </a:t>
            </a:r>
            <a:endParaRPr lang="en-US" dirty="0" smtClean="0"/>
          </a:p>
          <a:p>
            <a:pPr marL="0" indent="0" algn="just" rtl="0">
              <a:buNone/>
            </a:pPr>
            <a:r>
              <a:rPr lang="en-US" dirty="0"/>
              <a:t>	</a:t>
            </a:r>
            <a:r>
              <a:rPr lang="en-US" dirty="0" smtClean="0"/>
              <a:t>When </a:t>
            </a:r>
            <a:r>
              <a:rPr lang="en-US" dirty="0" smtClean="0"/>
              <a:t>multiple crowns are to be restored as removable partial denture abutments, it is best that all wax patterns be made at the same </a:t>
            </a:r>
            <a:r>
              <a:rPr lang="en-US" dirty="0" smtClean="0"/>
              <a:t>time. The </a:t>
            </a:r>
            <a:r>
              <a:rPr lang="en-US" dirty="0" smtClean="0"/>
              <a:t>ideal crown restoration for a removable partial denture abutment is the complete coverage crown, which can be carved, cast, and finished to ideally satisfy all requirements for support, stabilization, and retention without compromise for cosmetic reasons. </a:t>
            </a:r>
          </a:p>
          <a:p>
            <a:pPr algn="just" rtl="0"/>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642918"/>
            <a:ext cx="8229600" cy="4525963"/>
          </a:xfrm>
          <a:noFill/>
        </p:spPr>
        <p:txBody>
          <a:bodyPr>
            <a:noAutofit/>
          </a:bodyPr>
          <a:lstStyle/>
          <a:p>
            <a:pPr algn="justLow" rtl="0"/>
            <a:r>
              <a:rPr lang="en-US" sz="2800" b="1" dirty="0" smtClean="0"/>
              <a:t>SPLINTING OF ABUTMENT TEETH • </a:t>
            </a:r>
          </a:p>
          <a:p>
            <a:pPr algn="justLow" rtl="0"/>
            <a:r>
              <a:rPr lang="en-US" sz="2800" b="1" dirty="0" smtClean="0"/>
              <a:t>Often, a tooth is considered too weak to use alone as a removable partial denture abutment because of the short length or excessive taper of a single root, or because of bone loss resulting in an unfavorable crown-to-root ratio. </a:t>
            </a:r>
          </a:p>
          <a:p>
            <a:pPr algn="justLow" rtl="0"/>
            <a:r>
              <a:rPr lang="en-US" sz="2800" b="1" dirty="0" smtClean="0"/>
              <a:t> Splinting should not be used to retain a tooth that would otherwise be condemned for periodontal reasons. • The most common application of the use of multiple abutments is the splinting of two premolars or a first premolar and a canine. </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555</Words>
  <Application>Microsoft Office PowerPoint</Application>
  <PresentationFormat>عرض على الشاشة (3:4)‏</PresentationFormat>
  <Paragraphs>48</Paragraphs>
  <Slides>14</Slides>
  <Notes>1</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سمة Office</vt:lpstr>
      <vt:lpstr>Preparation of abutment teeth م .احسان فارس التكاي lecture no.1</vt:lpstr>
      <vt:lpstr>عرض تقديمي في PowerPoint</vt:lpstr>
      <vt:lpstr>عرض تقديمي في PowerPoint</vt:lpstr>
      <vt:lpstr>SEQUENCE OF ABUTMENT PREPARATIONS ON SOUND ENAMEL OR EXISTING RESTORATIONS </vt:lpstr>
      <vt:lpstr>عرض تقديمي في PowerPoint</vt:lpstr>
      <vt:lpstr>عرض تقديمي في PowerPoint</vt:lpstr>
      <vt:lpstr>عرض تقديمي في PowerPoint</vt:lpstr>
      <vt:lpstr>عرض تقديمي في PowerPoint</vt:lpstr>
      <vt:lpstr>عرض تقديمي في PowerPoint</vt:lpstr>
      <vt:lpstr>Rest: A rigid component of a removable partial denture which rests in a recessed preparation on the occlusal, lingual or incisal  surface of a tooth to provide vertical support for the denture.</vt:lpstr>
      <vt:lpstr>عرض تقديمي في PowerPoint</vt:lpstr>
      <vt:lpstr>عرض تقديمي في PowerPoint</vt:lpstr>
      <vt:lpstr>Types of rests</vt:lpstr>
      <vt:lpstr>Thank you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lenovo</dc:creator>
  <cp:lastModifiedBy>lenovo</cp:lastModifiedBy>
  <cp:revision>26</cp:revision>
  <dcterms:created xsi:type="dcterms:W3CDTF">2019-03-12T22:18:45Z</dcterms:created>
  <dcterms:modified xsi:type="dcterms:W3CDTF">2020-05-01T14:09:36Z</dcterms:modified>
</cp:coreProperties>
</file>