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0" r:id="rId1"/>
  </p:sldMasterIdLst>
  <p:handoutMasterIdLst>
    <p:handoutMasterId r:id="rId61"/>
  </p:handoutMasterIdLst>
  <p:sldIdLst>
    <p:sldId id="256" r:id="rId2"/>
    <p:sldId id="308" r:id="rId3"/>
    <p:sldId id="316" r:id="rId4"/>
    <p:sldId id="317" r:id="rId5"/>
    <p:sldId id="321" r:id="rId6"/>
    <p:sldId id="318" r:id="rId7"/>
    <p:sldId id="319" r:id="rId8"/>
    <p:sldId id="320" r:id="rId9"/>
    <p:sldId id="322" r:id="rId10"/>
    <p:sldId id="323" r:id="rId11"/>
    <p:sldId id="335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4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53" r:id="rId34"/>
    <p:sldId id="354" r:id="rId35"/>
    <p:sldId id="355" r:id="rId36"/>
    <p:sldId id="346" r:id="rId37"/>
    <p:sldId id="347" r:id="rId38"/>
    <p:sldId id="348" r:id="rId39"/>
    <p:sldId id="349" r:id="rId40"/>
    <p:sldId id="356" r:id="rId41"/>
    <p:sldId id="358" r:id="rId42"/>
    <p:sldId id="359" r:id="rId43"/>
    <p:sldId id="360" r:id="rId44"/>
    <p:sldId id="361" r:id="rId45"/>
    <p:sldId id="350" r:id="rId46"/>
    <p:sldId id="362" r:id="rId47"/>
    <p:sldId id="351" r:id="rId48"/>
    <p:sldId id="363" r:id="rId49"/>
    <p:sldId id="364" r:id="rId50"/>
    <p:sldId id="365" r:id="rId51"/>
    <p:sldId id="352" r:id="rId52"/>
    <p:sldId id="366" r:id="rId53"/>
    <p:sldId id="368" r:id="rId54"/>
    <p:sldId id="370" r:id="rId55"/>
    <p:sldId id="371" r:id="rId56"/>
    <p:sldId id="369" r:id="rId57"/>
    <p:sldId id="367" r:id="rId58"/>
    <p:sldId id="372" r:id="rId59"/>
    <p:sldId id="315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FF9900"/>
    <a:srgbClr val="663300"/>
    <a:srgbClr val="894400"/>
    <a:srgbClr val="A45100"/>
    <a:srgbClr val="B75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15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12B2A7A-BE58-4F7A-8200-E337505CA3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402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Title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F50721-A877-41F6-A6C6-7C4ACB52262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5349701"/>
      </p:ext>
    </p:extLst>
  </p:cSld>
  <p:clrMapOvr>
    <a:masterClrMapping/>
  </p:clrMapOvr>
  <p:transition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6D180-B089-4492-AD68-9631310117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618108"/>
      </p:ext>
    </p:extLst>
  </p:cSld>
  <p:clrMapOvr>
    <a:masterClrMapping/>
  </p:clrMapOvr>
  <p:transition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Cap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2D19A-6870-40C4-BC1E-FC632A211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723908"/>
      </p:ext>
    </p:extLst>
  </p:cSld>
  <p:clrMapOvr>
    <a:masterClrMapping/>
  </p:clrMapOvr>
  <p:transition>
    <p:blind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87325"/>
            <a:ext cx="8535987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200" y="6288088"/>
            <a:ext cx="18875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6288088"/>
            <a:ext cx="2676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2DE71-9BDC-4488-8F6D-1FF025F339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233364"/>
      </p:ext>
    </p:extLst>
  </p:cSld>
  <p:clrMapOvr>
    <a:masterClrMapping/>
  </p:clrMapOvr>
  <p:transition>
    <p:blind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8DF88-AB96-480C-9DBB-6D82DF45B2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204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870DA-9FA5-403A-86AA-5A530B2B27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616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A7E40-320C-4333-B4C3-4530055D3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848586"/>
      </p:ext>
    </p:extLst>
  </p:cSld>
  <p:clrMapOvr>
    <a:masterClrMapping/>
  </p:clrMapOvr>
  <p:transition>
    <p:blind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87DFF-8D99-42FF-88C6-9C899CE1A5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172563"/>
      </p:ext>
    </p:extLst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EF875-B634-4575-8EE8-459AF3DA83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205009"/>
      </p:ext>
    </p:extLst>
  </p:cSld>
  <p:clrMapOvr>
    <a:masterClrMapping/>
  </p:clrMapOvr>
  <p:transition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4C54F8-828A-4442-80E9-79A10CB0E4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285983"/>
      </p:ext>
    </p:extLst>
  </p:cSld>
  <p:clrMapOvr>
    <a:masterClrMapping/>
  </p:clrMapOvr>
  <p:transition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4DA73-51FA-4488-9CDD-72A15D71AD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703832"/>
      </p:ext>
    </p:extLst>
  </p:cSld>
  <p:clrMapOvr>
    <a:masterClrMapping/>
  </p:clrMapOvr>
  <p:transition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9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32043-AD13-4485-9593-B6ADA9861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946445"/>
      </p:ext>
    </p:extLst>
  </p:cSld>
  <p:clrMapOvr>
    <a:masterClrMapping/>
  </p:clrMapOvr>
  <p:transition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135DE3C-54CC-44C3-B054-8AFEA141E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43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EDA3D99-4A44-4F1F-9A79-3BC4CECE40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43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4EFE98E-55F4-45F7-AA86-0CD823B37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620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12022-E1D4-468A-897E-A48A927AF4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585866"/>
      </p:ext>
    </p:extLst>
  </p:cSld>
  <p:clrMapOvr>
    <a:masterClrMapping/>
  </p:clrMapOvr>
  <p:transition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90500" y="190500"/>
            <a:ext cx="8764588" cy="6478588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ar-SA" smtClea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bg2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2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fld id="{741A9233-7C22-46A7-8208-2B873F2F088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  <p:sldLayoutId id="2147484073" r:id="rId13"/>
    <p:sldLayoutId id="2147484074" r:id="rId14"/>
    <p:sldLayoutId id="2147484075" r:id="rId15"/>
    <p:sldLayoutId id="2147484076" r:id="rId16"/>
  </p:sldLayoutIdLst>
  <p:transition>
    <p:blinds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anose="020B0603020202020204" pitchFamily="34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anose="020B0603020202020204" pitchFamily="34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anose="020B0603020202020204" pitchFamily="34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anose="020B0603020202020204" pitchFamily="34" charset="0"/>
          <a:ea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anose="020B0603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anose="020B0603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anose="020B0603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anose="020B0603020202020204" pitchFamily="34" charset="0"/>
          <a:ea typeface="ＭＳ Ｐゴシック" panose="020B0600070205080204" pitchFamily="34" charset="-128"/>
        </a:defRPr>
      </a:lvl9pPr>
    </p:titleStyle>
    <p:bodyStyle>
      <a:lvl1pPr marL="282575" indent="-282575" algn="l" rtl="0" eaLnBrk="0" fontAlgn="base" hangingPunct="0">
        <a:spcBef>
          <a:spcPts val="2000"/>
        </a:spcBef>
        <a:spcAft>
          <a:spcPct val="0"/>
        </a:spcAft>
        <a:buFont typeface="Wingdings 2" panose="05020102010507070707" pitchFamily="18" charset="2"/>
        <a:buChar char=""/>
        <a:defRPr sz="2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Font typeface="Wingdings 2" panose="05020102010507070707" pitchFamily="18" charset="2"/>
        <a:buChar char="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Font typeface="Wingdings 2" panose="05020102010507070707" pitchFamily="18" charset="2"/>
        <a:buChar char=""/>
        <a:defRPr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Font typeface="Wingdings 2" panose="05020102010507070707" pitchFamily="18" charset="2"/>
        <a:buChar char=""/>
        <a:defRPr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Font typeface="Wingdings 2" panose="05020102010507070707" pitchFamily="18" charset="2"/>
        <a:buChar char=""/>
        <a:defRPr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18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836738" y="2492375"/>
            <a:ext cx="10199688" cy="14700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6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  <a:ea typeface="ＭＳ Ｐゴシック" panose="020B0600070205080204" pitchFamily="34" charset="-128"/>
              </a:rPr>
              <a:t>URINARY SYSTEM</a:t>
            </a:r>
          </a:p>
        </p:txBody>
      </p:sp>
      <p:sp>
        <p:nvSpPr>
          <p:cNvPr id="19459" name="Subtitle 5"/>
          <p:cNvSpPr>
            <a:spLocks noGrp="1"/>
          </p:cNvSpPr>
          <p:nvPr>
            <p:ph type="subTitle" idx="1"/>
          </p:nvPr>
        </p:nvSpPr>
        <p:spPr>
          <a:xfrm>
            <a:off x="-1981200" y="4149725"/>
            <a:ext cx="10344150" cy="157003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gerian" panose="04020705040A02060702" pitchFamily="82" charset="0"/>
                <a:ea typeface="ＭＳ Ｐゴシック" panose="020B0600070205080204" pitchFamily="34" charset="-128"/>
              </a:rPr>
              <a:t>Dr.Sumeya</a:t>
            </a:r>
            <a:endParaRPr lang="ar-SA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lgerian" panose="04020705040A02060702" pitchFamily="82" charset="0"/>
              <a:ea typeface="ＭＳ Ｐゴシック" panose="020B0600070205080204" pitchFamily="34" charset="-128"/>
            </a:endParaRPr>
          </a:p>
        </p:txBody>
      </p:sp>
      <p:pic>
        <p:nvPicPr>
          <p:cNvPr id="18436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247775"/>
            <a:ext cx="2376488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CE11160.wav">
            <a:hlinkClick r:id="" action="ppaction://media"/>
          </p:cNvPr>
          <p:cNvPicPr>
            <a:picLocks noChangeAspect="1"/>
          </p:cNvPicPr>
          <p:nvPr>
            <a:wavAudioFile r:embed="rId1" name="1CE1597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27651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9700" y="1828800"/>
            <a:ext cx="3783013" cy="4208463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عنوان 1"/>
          <p:cNvSpPr>
            <a:spLocks noGrp="1"/>
          </p:cNvSpPr>
          <p:nvPr>
            <p:ph type="title"/>
          </p:nvPr>
        </p:nvSpPr>
        <p:spPr>
          <a:xfrm>
            <a:off x="779463" y="404813"/>
            <a:ext cx="7583487" cy="1044575"/>
          </a:xfrm>
        </p:spPr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  <a:latin typeface="Algerian" panose="04020705040A02060702" pitchFamily="82" charset="0"/>
              </a:rPr>
              <a:t>Pronephros</a:t>
            </a:r>
            <a:endParaRPr lang="ar-SA" altLang="en-US" smtClean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28675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At the beginning of the fourth week, the pronephros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is represented by 7 to 10 solid cell groups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in the cervical region.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These groups form vestigial excretory units,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nephrotomes, that regress before more caudal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ones are formed. By the end of the fourth week,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all indications of the pronephric system have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disappeared.</a:t>
            </a:r>
            <a:endParaRPr lang="ar-SA" altLang="en-US" smtClean="0"/>
          </a:p>
        </p:txBody>
      </p:sp>
      <p:pic>
        <p:nvPicPr>
          <p:cNvPr id="2" name="B6BE1238.wav">
            <a:hlinkClick r:id="" action="ppaction://media"/>
          </p:cNvPr>
          <p:cNvPicPr>
            <a:picLocks noChangeAspect="1"/>
          </p:cNvPicPr>
          <p:nvPr>
            <a:wavAudioFile r:embed="rId1" name="B6BE6DAD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29699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828800"/>
            <a:ext cx="3741737" cy="4208463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  <a:latin typeface="Algerian" panose="04020705040A02060702" pitchFamily="82" charset="0"/>
              </a:rPr>
              <a:t>Mesonephros</a:t>
            </a:r>
          </a:p>
        </p:txBody>
      </p:sp>
      <p:sp>
        <p:nvSpPr>
          <p:cNvPr id="30723" name="عنصر نائب للمحتوى 2"/>
          <p:cNvSpPr>
            <a:spLocks noGrp="1"/>
          </p:cNvSpPr>
          <p:nvPr>
            <p:ph idx="1"/>
          </p:nvPr>
        </p:nvSpPr>
        <p:spPr>
          <a:xfrm>
            <a:off x="779463" y="1425575"/>
            <a:ext cx="7583487" cy="4611688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The mesonephros and mesonephric ducts are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derived from </a:t>
            </a:r>
            <a:r>
              <a:rPr lang="en-US" altLang="en-US" smtClean="0">
                <a:solidFill>
                  <a:srgbClr val="FF0000"/>
                </a:solidFill>
              </a:rPr>
              <a:t>intermediate mesoderm </a:t>
            </a:r>
            <a:r>
              <a:rPr lang="en-US" altLang="en-US" smtClean="0"/>
              <a:t>from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upper thoracic to upper lumbar (L3) segments.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 Early in the fourth week of development,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during regression of the pronephric system,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the fi rst excretory tubules of the mesonephros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appear. They lengthen rapidly, form an S-shaped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loop, and acquire a tuft of capillaries that will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form a glomerulus at their medial extremity</a:t>
            </a:r>
          </a:p>
        </p:txBody>
      </p:sp>
      <p:pic>
        <p:nvPicPr>
          <p:cNvPr id="2" name="9AF81238.wav">
            <a:hlinkClick r:id="" action="ppaction://media"/>
          </p:cNvPr>
          <p:cNvPicPr>
            <a:picLocks noChangeAspect="1"/>
          </p:cNvPicPr>
          <p:nvPr>
            <a:wavAudioFile r:embed="rId1" name="9AF80065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sp>
        <p:nvSpPr>
          <p:cNvPr id="31747" name="عنصر نائب للمحتوى 2"/>
          <p:cNvSpPr>
            <a:spLocks noGrp="1"/>
          </p:cNvSpPr>
          <p:nvPr>
            <p:ph idx="1"/>
          </p:nvPr>
        </p:nvSpPr>
        <p:spPr>
          <a:xfrm>
            <a:off x="779463" y="836613"/>
            <a:ext cx="7583487" cy="5200650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Around the glomerulus, the tubules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form Bowman’s capsule, and together these structures constitute a renal corpuscle. 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Laterally,the tubule enters the longitudinal collecting duct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known as the mesonephric or wolffi an duct 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 In the middle of the second month, the mesonephros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forms a large ovoid organ on each side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of the midline . Since the developing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gonad is on its medial side, the ridge formed by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both organs is known as the urogenital ridge</a:t>
            </a:r>
            <a:endParaRPr lang="ar-SA" altLang="en-US" smtClean="0"/>
          </a:p>
        </p:txBody>
      </p:sp>
      <p:pic>
        <p:nvPicPr>
          <p:cNvPr id="2" name="11AF1254.wav">
            <a:hlinkClick r:id="" action="ppaction://media"/>
          </p:cNvPr>
          <p:cNvPicPr>
            <a:picLocks noChangeAspect="1"/>
          </p:cNvPicPr>
          <p:nvPr>
            <a:wavAudioFile r:embed="rId1" name="11AF320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sp>
        <p:nvSpPr>
          <p:cNvPr id="32771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While caudal tubules are still differentiating,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cranial tubules and glomeruli show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degenerative changes, and by the end of the second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month, the majority have disappeared. In the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male, a few of the caudal tubules and the mesonephric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duct persist and participate in formation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of the genital system, but they disappear in the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female.</a:t>
            </a:r>
            <a:endParaRPr lang="ar-SA" altLang="en-US" smtClean="0"/>
          </a:p>
        </p:txBody>
      </p:sp>
      <p:pic>
        <p:nvPicPr>
          <p:cNvPr id="2" name="06771254.wav">
            <a:hlinkClick r:id="" action="ppaction://media"/>
          </p:cNvPr>
          <p:cNvPicPr>
            <a:picLocks noChangeAspect="1"/>
          </p:cNvPicPr>
          <p:nvPr>
            <a:wavAudioFile r:embed="rId1" name="0677DFC1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33795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981075"/>
            <a:ext cx="5616575" cy="5056188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34819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138238"/>
            <a:ext cx="6264275" cy="4594225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35843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981075"/>
            <a:ext cx="6264275" cy="5056188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  <a:latin typeface="Algerian" panose="04020705040A02060702" pitchFamily="82" charset="0"/>
              </a:rPr>
              <a:t>Metanephros: The Definitive Kidney</a:t>
            </a:r>
            <a:endParaRPr lang="ar-SA" altLang="en-US" smtClean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6867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Metanephros: The Definitive Kidney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The third urinary organ, the metanephros or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permanent kidney, appears in the fi fth week.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Its excretory units develop from metanephric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mesoderm in the same manner as in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the mesonephric system. The development of the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duct system differs from that of the other kidney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systems.</a:t>
            </a:r>
            <a:endParaRPr lang="ar-SA" altLang="en-US" smtClean="0"/>
          </a:p>
        </p:txBody>
      </p:sp>
      <p:pic>
        <p:nvPicPr>
          <p:cNvPr id="2" name="3DC51269.wav">
            <a:hlinkClick r:id="" action="ppaction://media"/>
          </p:cNvPr>
          <p:cNvPicPr>
            <a:picLocks noChangeAspect="1"/>
          </p:cNvPicPr>
          <p:nvPr>
            <a:wavAudioFile r:embed="rId1" name="3DC5EB4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sp>
        <p:nvSpPr>
          <p:cNvPr id="19459" name="عنصر نائب للمحتوى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Functionally, the urogenital system can bedivided into two entirely different components: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the </a:t>
            </a:r>
            <a:r>
              <a:rPr lang="en-US" altLang="en-US" b="1" smtClean="0"/>
              <a:t>urinary system </a:t>
            </a:r>
            <a:r>
              <a:rPr lang="en-US" altLang="en-US" smtClean="0"/>
              <a:t>and the </a:t>
            </a:r>
            <a:r>
              <a:rPr lang="en-US" altLang="en-US" b="1" smtClean="0"/>
              <a:t>genital system</a:t>
            </a:r>
            <a:r>
              <a:rPr lang="en-US" altLang="en-US" smtClean="0"/>
              <a:t>. 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Embryologically and anatomically, however, they are intimately interwoven. Both develop from a common mesodermal ridge </a:t>
            </a:r>
            <a:r>
              <a:rPr lang="en-US" altLang="en-US" b="1" smtClean="0"/>
              <a:t>(intermediate mesoderm) </a:t>
            </a:r>
            <a:r>
              <a:rPr lang="en-US" altLang="en-US" smtClean="0"/>
              <a:t>along the posterior wall of the abdominal cavity, and initially, the excretory ducts of both systems enter a common cavity, the cloaca.</a:t>
            </a:r>
            <a:endParaRPr lang="ar-SA" altLang="en-US" smtClean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FF0000"/>
                </a:solidFill>
              </a:rPr>
              <a:t>Collecting System</a:t>
            </a:r>
            <a:endParaRPr lang="ar-SA" altLang="en-US" b="1" smtClean="0">
              <a:solidFill>
                <a:srgbClr val="FF0000"/>
              </a:solidFill>
            </a:endParaRPr>
          </a:p>
        </p:txBody>
      </p:sp>
      <p:sp>
        <p:nvSpPr>
          <p:cNvPr id="37891" name="عنصر نائب للمحتوى 2"/>
          <p:cNvSpPr>
            <a:spLocks noGrp="1"/>
          </p:cNvSpPr>
          <p:nvPr>
            <p:ph idx="1"/>
          </p:nvPr>
        </p:nvSpPr>
        <p:spPr>
          <a:xfrm>
            <a:off x="779463" y="1425575"/>
            <a:ext cx="7583487" cy="4611688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Collecting ducts of the permanent kidney develop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from the </a:t>
            </a:r>
            <a:r>
              <a:rPr lang="en-US" altLang="en-US" smtClean="0">
                <a:solidFill>
                  <a:srgbClr val="FF0000"/>
                </a:solidFill>
              </a:rPr>
              <a:t>ureteric bud,</a:t>
            </a:r>
            <a:r>
              <a:rPr lang="en-US" altLang="en-US" smtClean="0"/>
              <a:t> an outgrowth of the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mesonephric duct close to its entrance to the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cloaca . The bud penetrates the metanephric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tissue, which is molded over its distal end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as a cap .Subsequently, the bud dilates,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forming the </a:t>
            </a:r>
            <a:r>
              <a:rPr lang="en-US" altLang="en-US" smtClean="0">
                <a:solidFill>
                  <a:srgbClr val="FF0000"/>
                </a:solidFill>
              </a:rPr>
              <a:t>primitive renal pelvis</a:t>
            </a:r>
            <a:r>
              <a:rPr lang="en-US" altLang="en-US" smtClean="0"/>
              <a:t>, and splits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into cranial and caudal portions, the future major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calyces</a:t>
            </a:r>
            <a:endParaRPr lang="ar-SA" altLang="en-US" smtClean="0"/>
          </a:p>
        </p:txBody>
      </p:sp>
      <p:pic>
        <p:nvPicPr>
          <p:cNvPr id="2" name="2D9E1269.wav">
            <a:hlinkClick r:id="" action="ppaction://media"/>
          </p:cNvPr>
          <p:cNvPicPr>
            <a:picLocks noChangeAspect="1"/>
          </p:cNvPicPr>
          <p:nvPr>
            <a:wavAudioFile r:embed="rId1" name="2D9EA44D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sp>
        <p:nvSpPr>
          <p:cNvPr id="38915" name="عنصر نائب للمحتوى 2"/>
          <p:cNvSpPr>
            <a:spLocks noGrp="1"/>
          </p:cNvSpPr>
          <p:nvPr>
            <p:ph idx="1"/>
          </p:nvPr>
        </p:nvSpPr>
        <p:spPr>
          <a:xfrm>
            <a:off x="779463" y="1773238"/>
            <a:ext cx="7583487" cy="4264025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Each calyx forms two new buds while penetrating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the metanephric tissue. These buds continue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to subdivide forming the minor calyces of the renal pelvis.</a:t>
            </a:r>
            <a:endParaRPr lang="ar-SA" altLang="en-US" smtClean="0"/>
          </a:p>
        </p:txBody>
      </p:sp>
      <p:pic>
        <p:nvPicPr>
          <p:cNvPr id="2" name="FB651285.wav">
            <a:hlinkClick r:id="" action="ppaction://media"/>
          </p:cNvPr>
          <p:cNvPicPr>
            <a:picLocks noChangeAspect="1"/>
          </p:cNvPicPr>
          <p:nvPr>
            <a:wavAudioFile r:embed="rId1" name="FB6538AD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sp>
        <p:nvSpPr>
          <p:cNvPr id="39939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During further development, collecting tubules of the fi fth and successive generations elongate considerably and converge on the minor calyx, forming the renal pyramid.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The ureteric bud gives rise to the </a:t>
            </a:r>
            <a:r>
              <a:rPr lang="en-US" altLang="en-US" b="1" smtClean="0">
                <a:solidFill>
                  <a:srgbClr val="FF0000"/>
                </a:solidFill>
              </a:rPr>
              <a:t>ureter, the renal pelvis, the major and minor calyces, and approximately 1 to 3 million collecting tubules.</a:t>
            </a:r>
            <a:endParaRPr lang="ar-SA" altLang="en-US" b="1" smtClean="0">
              <a:solidFill>
                <a:srgbClr val="FF0000"/>
              </a:solidFill>
            </a:endParaRPr>
          </a:p>
        </p:txBody>
      </p:sp>
      <p:pic>
        <p:nvPicPr>
          <p:cNvPr id="2" name="DBB91285.wav">
            <a:hlinkClick r:id="" action="ppaction://media"/>
          </p:cNvPr>
          <p:cNvPicPr>
            <a:picLocks noChangeAspect="1"/>
          </p:cNvPicPr>
          <p:nvPr>
            <a:wavAudioFile r:embed="rId1" name="DBB920DE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40963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765175"/>
            <a:ext cx="6624637" cy="4975225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41987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765175"/>
            <a:ext cx="6842125" cy="5272088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43011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765175"/>
            <a:ext cx="6624637" cy="5272088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44035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981075"/>
            <a:ext cx="5761038" cy="5056188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45059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3" y="2128838"/>
            <a:ext cx="7583487" cy="3608387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Excretory System</a:t>
            </a:r>
            <a:endParaRPr lang="ar-SA" altLang="en-US" smtClean="0"/>
          </a:p>
        </p:txBody>
      </p:sp>
      <p:sp>
        <p:nvSpPr>
          <p:cNvPr id="46083" name="عنصر نائب للمحتوى 2"/>
          <p:cNvSpPr>
            <a:spLocks noGrp="1"/>
          </p:cNvSpPr>
          <p:nvPr>
            <p:ph idx="1"/>
          </p:nvPr>
        </p:nvSpPr>
        <p:spPr>
          <a:xfrm>
            <a:off x="779463" y="1557338"/>
            <a:ext cx="7583487" cy="4479925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Each newly formed collecting tubule is covered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at its distal end by a </a:t>
            </a:r>
            <a:r>
              <a:rPr lang="en-US" altLang="en-US" smtClean="0">
                <a:solidFill>
                  <a:srgbClr val="FF0000"/>
                </a:solidFill>
              </a:rPr>
              <a:t>metanephric tissue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>
                <a:solidFill>
                  <a:srgbClr val="FF0000"/>
                </a:solidFill>
              </a:rPr>
              <a:t>cap</a:t>
            </a:r>
            <a:r>
              <a:rPr lang="en-US" altLang="en-US" smtClean="0"/>
              <a:t>. Cells of the tissue cap form small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>
                <a:solidFill>
                  <a:srgbClr val="FF0000"/>
                </a:solidFill>
              </a:rPr>
              <a:t>vesicles,</a:t>
            </a:r>
            <a:r>
              <a:rPr lang="en-US" altLang="en-US" smtClean="0"/>
              <a:t> the renal vesicles, which in turn give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rise to small </a:t>
            </a:r>
            <a:r>
              <a:rPr lang="en-US" altLang="en-US" smtClean="0">
                <a:solidFill>
                  <a:srgbClr val="FF0000"/>
                </a:solidFill>
              </a:rPr>
              <a:t>S-shaped tubules.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>
                <a:solidFill>
                  <a:srgbClr val="FF0000"/>
                </a:solidFill>
              </a:rPr>
              <a:t>Capillaries</a:t>
            </a:r>
            <a:r>
              <a:rPr lang="en-US" altLang="en-US" smtClean="0"/>
              <a:t> grow into the pocket at one end of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the S and differentiate into </a:t>
            </a:r>
            <a:r>
              <a:rPr lang="en-US" altLang="en-US" smtClean="0">
                <a:solidFill>
                  <a:srgbClr val="FF0000"/>
                </a:solidFill>
              </a:rPr>
              <a:t>glomeruli.</a:t>
            </a:r>
            <a:endParaRPr lang="ar-SA" altLang="en-US" smtClean="0">
              <a:solidFill>
                <a:srgbClr val="FF0000"/>
              </a:solidFill>
            </a:endParaRPr>
          </a:p>
        </p:txBody>
      </p:sp>
      <p:pic>
        <p:nvPicPr>
          <p:cNvPr id="2" name="445F1301.wav">
            <a:hlinkClick r:id="" action="ppaction://media"/>
          </p:cNvPr>
          <p:cNvPicPr>
            <a:picLocks noChangeAspect="1"/>
          </p:cNvPicPr>
          <p:nvPr>
            <a:wavAudioFile r:embed="rId1" name="445F1948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sp>
        <p:nvSpPr>
          <p:cNvPr id="47107" name="عنصر نائب للمحتوى 2"/>
          <p:cNvSpPr>
            <a:spLocks noGrp="1"/>
          </p:cNvSpPr>
          <p:nvPr>
            <p:ph idx="1"/>
          </p:nvPr>
        </p:nvSpPr>
        <p:spPr>
          <a:xfrm>
            <a:off x="779463" y="1052513"/>
            <a:ext cx="7583487" cy="4984750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These tubules, together with their glomeruli, form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>
                <a:solidFill>
                  <a:srgbClr val="FF0000"/>
                </a:solidFill>
              </a:rPr>
              <a:t>nephrons, or excretory units. </a:t>
            </a:r>
            <a:r>
              <a:rPr lang="en-US" altLang="en-US" smtClean="0"/>
              <a:t>The proximal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end of each nephron forms </a:t>
            </a:r>
            <a:r>
              <a:rPr lang="en-US" altLang="en-US" smtClean="0">
                <a:solidFill>
                  <a:srgbClr val="FF0000"/>
                </a:solidFill>
              </a:rPr>
              <a:t>Bowman’s capsule,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which is deeply indented by a glomerulus. 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The distal end forms an open connection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with one of the collecting tubules, establishing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a passageway from Bowman’s capsule to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the collecting unit. Continuous lengthening of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the excretory tubule results in formation of the</a:t>
            </a:r>
            <a:endParaRPr lang="ar-SA" altLang="en-US" smtClean="0"/>
          </a:p>
        </p:txBody>
      </p:sp>
      <p:pic>
        <p:nvPicPr>
          <p:cNvPr id="2" name="BFD71301.wav">
            <a:hlinkClick r:id="" action="ppaction://media"/>
          </p:cNvPr>
          <p:cNvPicPr>
            <a:picLocks noChangeAspect="1"/>
          </p:cNvPicPr>
          <p:nvPr>
            <a:wavAudioFile r:embed="rId1" name="BFD77DB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FF0000"/>
                </a:solidFill>
                <a:latin typeface="Algerian" panose="04020705040A02060702" pitchFamily="82" charset="0"/>
              </a:rPr>
              <a:t>URINARY SYSTEM</a:t>
            </a:r>
            <a:endParaRPr lang="ar-SA" altLang="en-US" smtClean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21507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gerian" panose="04020705040A02060702" pitchFamily="82" charset="0"/>
                <a:ea typeface="ＭＳ Ｐゴシック" panose="020B0600070205080204" pitchFamily="34" charset="-128"/>
              </a:rPr>
              <a:t>Kidney Systems 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US" dirty="0" smtClean="0">
                <a:ea typeface="ＭＳ Ｐゴシック" panose="020B0600070205080204" pitchFamily="34" charset="-128"/>
              </a:rPr>
              <a:t>Three slightly overlapping kidney systems are formed in a cranial-to-caudal sequence during intrauterine life in humans: 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US" b="1" dirty="0" smtClean="0">
                <a:solidFill>
                  <a:srgbClr val="FFC000"/>
                </a:solidFill>
                <a:ea typeface="ＭＳ Ｐゴシック" panose="020B0600070205080204" pitchFamily="34" charset="-128"/>
              </a:rPr>
              <a:t>the pronephros, </a:t>
            </a:r>
            <a:r>
              <a:rPr lang="en-US" b="1" dirty="0" err="1" smtClean="0">
                <a:solidFill>
                  <a:srgbClr val="FFC000"/>
                </a:solidFill>
                <a:ea typeface="ＭＳ Ｐゴシック" panose="020B0600070205080204" pitchFamily="34" charset="-128"/>
              </a:rPr>
              <a:t>mesonephros</a:t>
            </a:r>
            <a:r>
              <a:rPr lang="en-US" b="1" dirty="0" smtClean="0">
                <a:solidFill>
                  <a:srgbClr val="FFC000"/>
                </a:solidFill>
                <a:ea typeface="ＭＳ Ｐゴシック" panose="020B0600070205080204" pitchFamily="34" charset="-128"/>
              </a:rPr>
              <a:t>, and </a:t>
            </a:r>
            <a:r>
              <a:rPr lang="en-US" b="1" dirty="0" err="1" smtClean="0">
                <a:solidFill>
                  <a:srgbClr val="FFC000"/>
                </a:solidFill>
                <a:ea typeface="ＭＳ Ｐゴシック" panose="020B0600070205080204" pitchFamily="34" charset="-128"/>
              </a:rPr>
              <a:t>metanephros</a:t>
            </a:r>
            <a:r>
              <a:rPr lang="en-US" b="1" dirty="0" smtClean="0">
                <a:solidFill>
                  <a:srgbClr val="FFC000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US" dirty="0" smtClean="0">
                <a:ea typeface="ＭＳ Ｐゴシック" panose="020B0600070205080204" pitchFamily="34" charset="-128"/>
              </a:rPr>
              <a:t> The first of these systems is rudimentary and nonfunctional; the second may function for a short time during the early fetal period; the third forms the permanent kidney.</a:t>
            </a:r>
          </a:p>
        </p:txBody>
      </p:sp>
      <p:pic>
        <p:nvPicPr>
          <p:cNvPr id="2" name="3AC31207.wav">
            <a:hlinkClick r:id="" action="ppaction://media"/>
          </p:cNvPr>
          <p:cNvPicPr>
            <a:picLocks noChangeAspect="1"/>
          </p:cNvPicPr>
          <p:nvPr>
            <a:wavAudioFile r:embed="rId1" name="3AC3CB0C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sp>
        <p:nvSpPr>
          <p:cNvPr id="48131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>
                <a:solidFill>
                  <a:srgbClr val="FF0000"/>
                </a:solidFill>
              </a:rPr>
              <a:t>proximal convoluted tubule, loop of Henle,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>
                <a:solidFill>
                  <a:srgbClr val="FF0000"/>
                </a:solidFill>
              </a:rPr>
              <a:t>and distal convoluted tubule</a:t>
            </a:r>
            <a:r>
              <a:rPr lang="en-US" altLang="en-US" smtClean="0"/>
              <a:t>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Hence, the kidney develops from two sources: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(1) </a:t>
            </a:r>
            <a:r>
              <a:rPr lang="en-US" altLang="en-US" smtClean="0">
                <a:solidFill>
                  <a:srgbClr val="FF0000"/>
                </a:solidFill>
              </a:rPr>
              <a:t>metanephric mesoderm</a:t>
            </a:r>
            <a:r>
              <a:rPr lang="en-US" altLang="en-US" smtClean="0"/>
              <a:t>, which provides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excretory units and (2) </a:t>
            </a:r>
            <a:r>
              <a:rPr lang="en-US" altLang="en-US" smtClean="0">
                <a:solidFill>
                  <a:srgbClr val="FF0000"/>
                </a:solidFill>
              </a:rPr>
              <a:t>the ureteric bud</a:t>
            </a:r>
            <a:r>
              <a:rPr lang="en-US" altLang="en-US" smtClean="0"/>
              <a:t>, which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gives rise to the collecting system.</a:t>
            </a:r>
            <a:endParaRPr lang="ar-SA" altLang="en-US" smtClean="0"/>
          </a:p>
        </p:txBody>
      </p:sp>
      <p:pic>
        <p:nvPicPr>
          <p:cNvPr id="2" name="CE1A1301.wav">
            <a:hlinkClick r:id="" action="ppaction://media"/>
          </p:cNvPr>
          <p:cNvPicPr>
            <a:picLocks noChangeAspect="1"/>
          </p:cNvPicPr>
          <p:nvPr>
            <a:wavAudioFile r:embed="rId1" name="CE1AB9E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sp>
        <p:nvSpPr>
          <p:cNvPr id="49155" name="عنصر نائب للمحتوى 2"/>
          <p:cNvSpPr>
            <a:spLocks noGrp="1"/>
          </p:cNvSpPr>
          <p:nvPr>
            <p:ph idx="1"/>
          </p:nvPr>
        </p:nvSpPr>
        <p:spPr>
          <a:xfrm>
            <a:off x="779463" y="1196975"/>
            <a:ext cx="7583487" cy="4840288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Nephrons are formed until birth, at which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time there are approximately </a:t>
            </a:r>
            <a:r>
              <a:rPr lang="en-US" altLang="en-US" smtClean="0">
                <a:solidFill>
                  <a:srgbClr val="FF0000"/>
                </a:solidFill>
              </a:rPr>
              <a:t>1 million in each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>
                <a:solidFill>
                  <a:srgbClr val="FF0000"/>
                </a:solidFill>
              </a:rPr>
              <a:t>kidney</a:t>
            </a:r>
            <a:r>
              <a:rPr lang="en-US" altLang="en-US" smtClean="0"/>
              <a:t>. Urine production begins early in gestation,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soon after differentiation of the glomerular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capillaries, which start to form by the </a:t>
            </a:r>
            <a:r>
              <a:rPr lang="en-US" altLang="en-US" smtClean="0">
                <a:solidFill>
                  <a:srgbClr val="FF0000"/>
                </a:solidFill>
              </a:rPr>
              <a:t>10th week</a:t>
            </a:r>
            <a:r>
              <a:rPr lang="en-US" altLang="en-US" smtClean="0"/>
              <a:t>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At birth, the kidneys have a lobulated appearance,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but the lobulation disappears during infancy as a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result of further growth of the nephrons, although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en-US" smtClean="0"/>
              <a:t>there is no increase in their number.</a:t>
            </a:r>
            <a:endParaRPr lang="ar-SA" altLang="en-US" smtClean="0"/>
          </a:p>
        </p:txBody>
      </p:sp>
      <p:pic>
        <p:nvPicPr>
          <p:cNvPr id="2" name="50911316.wav">
            <a:hlinkClick r:id="" action="ppaction://media"/>
          </p:cNvPr>
          <p:cNvPicPr>
            <a:picLocks noChangeAspect="1"/>
          </p:cNvPicPr>
          <p:nvPr>
            <a:wavAudioFile r:embed="rId1" name="509110AB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50179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4838" y="1828800"/>
            <a:ext cx="5392737" cy="4208463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kumimoji="1" lang="en-US" altLang="zh-CN" sz="320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POSITION OF THE KIDNEY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lnSpc>
                <a:spcPct val="130000"/>
              </a:lnSpc>
              <a:spcBef>
                <a:spcPct val="20000"/>
              </a:spcBef>
              <a:buFont typeface="Wingdings 2" panose="05020102010507070707" pitchFamily="18" charset="2"/>
              <a:buNone/>
              <a:defRPr/>
            </a:pPr>
            <a:r>
              <a:rPr kumimoji="1" lang="en-US" altLang="zh-CN" sz="3200" dirty="0">
                <a:latin typeface="Times New Roman"/>
                <a:ea typeface="SimSun"/>
              </a:rPr>
              <a:t>The kidney, initially in the pelvic region, later shifts to a more cranial position in the abdomen. This ascent of the kidney is caused by diminution of body curvature and by growth of the body in the lumbar and sacral regions.</a:t>
            </a:r>
          </a:p>
          <a:p>
            <a:pPr>
              <a:defRPr/>
            </a:pPr>
            <a:endParaRPr lang="ar-SA" dirty="0">
              <a:ea typeface="ＭＳ Ｐゴシック" panose="020B0600070205080204" pitchFamily="34" charset="-128"/>
            </a:endParaRPr>
          </a:p>
        </p:txBody>
      </p:sp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wavAudioFile r:embed="rId1" name="BE2AB38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52227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836613"/>
            <a:ext cx="6624637" cy="4811712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53251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620713"/>
            <a:ext cx="6624638" cy="5027612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54275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908050"/>
            <a:ext cx="6553200" cy="4740275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kumimoji="1" lang="en-US" altLang="zh-CN" sz="320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BLADDER AND URETHRA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r>
              <a:rPr kumimoji="1"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Urinary bladder and </a:t>
            </a:r>
            <a:r>
              <a:rPr kumimoji="1"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urether</a:t>
            </a:r>
            <a:r>
              <a:rPr kumimoji="1"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are derived</a:t>
            </a:r>
          </a:p>
          <a:p>
            <a:pPr marL="0" indent="0" eaLnBrk="1" hangingPunct="1"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r>
              <a:rPr kumimoji="1"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from the cloaca.</a:t>
            </a:r>
            <a:endParaRPr kumimoji="1"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defRPr/>
            </a:pPr>
            <a:endParaRPr lang="ar-SA" dirty="0">
              <a:ea typeface="ＭＳ Ｐゴシック" panose="020B0600070205080204" pitchFamily="34" charset="-128"/>
            </a:endParaRPr>
          </a:p>
        </p:txBody>
      </p:sp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wavAudioFile r:embed="rId1" name="DAF460EF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56323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836613"/>
            <a:ext cx="6265862" cy="4811712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57347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8600" y="1828800"/>
            <a:ext cx="3605213" cy="4208463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pic>
        <p:nvPicPr>
          <p:cNvPr id="21507" name="عنصر نائب للمحتوى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425575"/>
            <a:ext cx="6840538" cy="4611688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3048000"/>
            <a:ext cx="144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</a:rPr>
              <a:t>cloaca 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057400" y="2667000"/>
            <a:ext cx="29051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3200">
                <a:solidFill>
                  <a:schemeClr val="bg1"/>
                </a:solidFill>
              </a:rPr>
              <a:t>urorectal septum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5562600" y="1905000"/>
            <a:ext cx="27701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3200">
                <a:solidFill>
                  <a:schemeClr val="bg1"/>
                </a:solidFill>
              </a:rPr>
              <a:t>urogenital sinus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486400" y="4191000"/>
            <a:ext cx="297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</a:rPr>
              <a:t>Primitive rectum</a:t>
            </a:r>
          </a:p>
        </p:txBody>
      </p:sp>
      <p:sp>
        <p:nvSpPr>
          <p:cNvPr id="58374" name="Line 6"/>
          <p:cNvSpPr>
            <a:spLocks noChangeShapeType="1"/>
          </p:cNvSpPr>
          <p:nvPr/>
        </p:nvSpPr>
        <p:spPr bwMode="auto">
          <a:xfrm>
            <a:off x="2057400" y="3276600"/>
            <a:ext cx="3048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5" name="AutoShape 7"/>
          <p:cNvSpPr>
            <a:spLocks/>
          </p:cNvSpPr>
          <p:nvPr/>
        </p:nvSpPr>
        <p:spPr bwMode="auto">
          <a:xfrm>
            <a:off x="5181600" y="2286000"/>
            <a:ext cx="228600" cy="2057400"/>
          </a:xfrm>
          <a:prstGeom prst="lef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ar-SA" altLang="en-US"/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1042988" y="5300663"/>
            <a:ext cx="67691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altLang="zh-CN">
                <a:solidFill>
                  <a:schemeClr val="bg1"/>
                </a:solidFill>
              </a:rPr>
              <a:t>Between the two, the tip of the urorectal septum forms the perineal body. 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wavAudioFile r:embed="rId1" name="E933379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3733800" y="4191000"/>
            <a:ext cx="2895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altLang="zh-CN" sz="3200"/>
              <a:t>The phallic </a:t>
            </a:r>
            <a:r>
              <a:rPr lang="en-US" altLang="zh-CN" sz="1800"/>
              <a:t>(</a:t>
            </a:r>
            <a:r>
              <a:rPr lang="en-US" altLang="zh-CN" sz="3200"/>
              <a:t> </a:t>
            </a:r>
            <a:endParaRPr lang="zh-CN" altLang="en-US" sz="3200"/>
          </a:p>
        </p:txBody>
      </p:sp>
      <p:sp>
        <p:nvSpPr>
          <p:cNvPr id="59395" name="Text Box 5"/>
          <p:cNvSpPr txBox="1">
            <a:spLocks noChangeArrowheads="1"/>
          </p:cNvSpPr>
          <p:nvPr/>
        </p:nvSpPr>
        <p:spPr bwMode="auto">
          <a:xfrm>
            <a:off x="4267200" y="1447800"/>
            <a:ext cx="28194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/>
              <a:t>The upper and largest part urinary bladder</a:t>
            </a:r>
          </a:p>
        </p:txBody>
      </p:sp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3810000" y="3048000"/>
            <a:ext cx="2819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3200"/>
              <a:t>The pelvic </a:t>
            </a:r>
            <a:r>
              <a:rPr lang="en-US" altLang="zh-CN" sz="1800"/>
              <a:t>(</a:t>
            </a:r>
            <a:endParaRPr lang="zh-CN" altLang="en-US" sz="1800">
              <a:solidFill>
                <a:srgbClr val="FF0000"/>
              </a:solidFill>
            </a:endParaRPr>
          </a:p>
        </p:txBody>
      </p:sp>
      <p:sp>
        <p:nvSpPr>
          <p:cNvPr id="59397" name="Text Box 8"/>
          <p:cNvSpPr txBox="1">
            <a:spLocks noChangeArrowheads="1"/>
          </p:cNvSpPr>
          <p:nvPr/>
        </p:nvSpPr>
        <p:spPr bwMode="auto">
          <a:xfrm>
            <a:off x="1143000" y="533400"/>
            <a:ext cx="7239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/>
              <a:t>Derivatives urogenital sinus</a:t>
            </a:r>
          </a:p>
        </p:txBody>
      </p:sp>
      <p:sp>
        <p:nvSpPr>
          <p:cNvPr id="59398" name="Line 9"/>
          <p:cNvSpPr>
            <a:spLocks noChangeShapeType="1"/>
          </p:cNvSpPr>
          <p:nvPr/>
        </p:nvSpPr>
        <p:spPr bwMode="auto">
          <a:xfrm>
            <a:off x="3124200" y="1773238"/>
            <a:ext cx="685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AutoShape 11"/>
          <p:cNvSpPr>
            <a:spLocks/>
          </p:cNvSpPr>
          <p:nvPr/>
        </p:nvSpPr>
        <p:spPr bwMode="auto">
          <a:xfrm>
            <a:off x="3505200" y="3276600"/>
            <a:ext cx="304800" cy="1295400"/>
          </a:xfrm>
          <a:prstGeom prst="leftBrace">
            <a:avLst>
              <a:gd name="adj1" fmla="val 35417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ar-SA" altLang="en-US"/>
          </a:p>
        </p:txBody>
      </p:sp>
      <p:sp>
        <p:nvSpPr>
          <p:cNvPr id="59400" name="Text Box 16"/>
          <p:cNvSpPr txBox="1">
            <a:spLocks noChangeArrowheads="1"/>
          </p:cNvSpPr>
          <p:nvPr/>
        </p:nvSpPr>
        <p:spPr bwMode="auto">
          <a:xfrm>
            <a:off x="4191000" y="2133600"/>
            <a:ext cx="320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/>
              <a:t> </a:t>
            </a:r>
            <a:endParaRPr lang="zh-CN" altLang="en-US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3733800" y="2438400"/>
            <a:ext cx="3886200" cy="21764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altLang="zh-CN" sz="2800"/>
              <a:t>The prostatic and membranous parts of the urethra </a:t>
            </a:r>
            <a:r>
              <a:rPr lang="en-US" altLang="zh-CN" sz="2800">
                <a:solidFill>
                  <a:srgbClr val="FF0000"/>
                </a:solidFill>
              </a:rPr>
              <a:t>in male </a:t>
            </a:r>
          </a:p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</a:rPr>
              <a:t>Urethra in female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457200" y="5105400"/>
            <a:ext cx="289560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altLang="zh-CN" sz="3200"/>
              <a:t>The phallic part</a:t>
            </a:r>
            <a:endParaRPr lang="zh-CN" altLang="en-US" sz="3200"/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457200" y="1676400"/>
            <a:ext cx="28194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/>
              <a:t>The upper and largest part</a:t>
            </a:r>
          </a:p>
        </p:txBody>
      </p:sp>
      <p:sp>
        <p:nvSpPr>
          <p:cNvPr id="60421" name="Rectangle 6"/>
          <p:cNvSpPr>
            <a:spLocks noChangeArrowheads="1"/>
          </p:cNvSpPr>
          <p:nvPr/>
        </p:nvSpPr>
        <p:spPr bwMode="auto">
          <a:xfrm>
            <a:off x="533400" y="3733800"/>
            <a:ext cx="27463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3200"/>
              <a:t>The pelvic part </a:t>
            </a:r>
            <a:endParaRPr lang="zh-CN" altLang="en-US" sz="3200"/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1066800" y="609600"/>
            <a:ext cx="7239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/>
              <a:t>Derivatives of  parts of Primitive urogenital sinus</a:t>
            </a:r>
          </a:p>
        </p:txBody>
      </p:sp>
      <p:sp>
        <p:nvSpPr>
          <p:cNvPr id="60423" name="Line 8"/>
          <p:cNvSpPr>
            <a:spLocks noChangeShapeType="1"/>
          </p:cNvSpPr>
          <p:nvPr/>
        </p:nvSpPr>
        <p:spPr bwMode="auto">
          <a:xfrm>
            <a:off x="3352800" y="1981200"/>
            <a:ext cx="685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Text Box 9"/>
          <p:cNvSpPr txBox="1">
            <a:spLocks noChangeArrowheads="1"/>
          </p:cNvSpPr>
          <p:nvPr/>
        </p:nvSpPr>
        <p:spPr bwMode="auto">
          <a:xfrm>
            <a:off x="5867400" y="1066800"/>
            <a:ext cx="2667000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zh-CN" b="1"/>
          </a:p>
        </p:txBody>
      </p:sp>
      <p:sp>
        <p:nvSpPr>
          <p:cNvPr id="60425" name="AutoShape 10"/>
          <p:cNvSpPr>
            <a:spLocks/>
          </p:cNvSpPr>
          <p:nvPr/>
        </p:nvSpPr>
        <p:spPr bwMode="auto">
          <a:xfrm flipH="1">
            <a:off x="3200400" y="2895600"/>
            <a:ext cx="381000" cy="1219200"/>
          </a:xfrm>
          <a:prstGeom prst="leftBrace">
            <a:avLst>
              <a:gd name="adj1" fmla="val 26667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ar-SA" altLang="en-US"/>
          </a:p>
        </p:txBody>
      </p:sp>
      <p:sp>
        <p:nvSpPr>
          <p:cNvPr id="60426" name="Text Box 11"/>
          <p:cNvSpPr txBox="1">
            <a:spLocks noChangeArrowheads="1"/>
          </p:cNvSpPr>
          <p:nvPr/>
        </p:nvSpPr>
        <p:spPr bwMode="auto">
          <a:xfrm>
            <a:off x="3657600" y="4800600"/>
            <a:ext cx="396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/>
              <a:t>Penile urthra in male</a:t>
            </a:r>
            <a:r>
              <a:rPr lang="en-US" altLang="zh-CN" sz="3200" b="1"/>
              <a:t> </a:t>
            </a:r>
          </a:p>
        </p:txBody>
      </p:sp>
      <p:sp>
        <p:nvSpPr>
          <p:cNvPr id="60427" name="Text Box 12"/>
          <p:cNvSpPr txBox="1">
            <a:spLocks noChangeArrowheads="1"/>
          </p:cNvSpPr>
          <p:nvPr/>
        </p:nvSpPr>
        <p:spPr bwMode="auto">
          <a:xfrm>
            <a:off x="3581400" y="5638800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/>
              <a:t>Vestibule in female</a:t>
            </a:r>
          </a:p>
        </p:txBody>
      </p:sp>
      <p:sp>
        <p:nvSpPr>
          <p:cNvPr id="60428" name="AutoShape 13"/>
          <p:cNvSpPr>
            <a:spLocks/>
          </p:cNvSpPr>
          <p:nvPr/>
        </p:nvSpPr>
        <p:spPr bwMode="auto">
          <a:xfrm>
            <a:off x="3276600" y="5029200"/>
            <a:ext cx="304800" cy="838200"/>
          </a:xfrm>
          <a:prstGeom prst="leftBrace">
            <a:avLst>
              <a:gd name="adj1" fmla="val 22917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ar-SA" altLang="en-US"/>
          </a:p>
        </p:txBody>
      </p:sp>
      <p:sp>
        <p:nvSpPr>
          <p:cNvPr id="60429" name="Text Box 14"/>
          <p:cNvSpPr txBox="1">
            <a:spLocks noChangeArrowheads="1"/>
          </p:cNvSpPr>
          <p:nvPr/>
        </p:nvSpPr>
        <p:spPr bwMode="auto">
          <a:xfrm>
            <a:off x="304800" y="2514600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zh-CN" altLang="en-US"/>
          </a:p>
        </p:txBody>
      </p:sp>
      <p:sp>
        <p:nvSpPr>
          <p:cNvPr id="60430" name="Text Box 17"/>
          <p:cNvSpPr txBox="1">
            <a:spLocks noChangeArrowheads="1"/>
          </p:cNvSpPr>
          <p:nvPr/>
        </p:nvSpPr>
        <p:spPr bwMode="auto">
          <a:xfrm>
            <a:off x="4191000" y="16764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/>
              <a:t>urinary bladder</a:t>
            </a:r>
          </a:p>
        </p:txBody>
      </p:sp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wavAudioFile r:embed="rId1" name="D3E45B8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533400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en-US" altLang="zh-CN" smtClean="0"/>
              <a:t>    The upper and largest part is the urinary bladder.Initially the bladder is continuous with the allantois, but when the lumen of the allantois is obliterated, a thick fibrous cord, the urachus, remains and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mtClean="0"/>
              <a:t>   connects the apex of the bladder with the umbilicus. In the adult, it is known as </a:t>
            </a:r>
            <a:r>
              <a:rPr lang="en-US" altLang="zh-CN" b="1" smtClean="0">
                <a:solidFill>
                  <a:srgbClr val="FF0000"/>
                </a:solidFill>
              </a:rPr>
              <a:t>the median umbilical ligament</a:t>
            </a:r>
            <a:r>
              <a:rPr lang="en-US" altLang="zh-CN" smtClean="0"/>
              <a:t>. </a:t>
            </a:r>
            <a:endParaRPr lang="zh-CN" altLang="en-US" smtClean="0"/>
          </a:p>
        </p:txBody>
      </p:sp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wavAudioFile r:embed="rId1" name="6EAA2AA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026" descr="333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0"/>
            <a:ext cx="569753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lnSpc>
                <a:spcPct val="115000"/>
              </a:lnSpc>
              <a:spcBef>
                <a:spcPct val="20000"/>
              </a:spcBef>
              <a:buFont typeface="Wingdings 2" panose="05020102010507070707" pitchFamily="18" charset="2"/>
              <a:buNone/>
              <a:defRPr/>
            </a:pPr>
            <a:r>
              <a:rPr kumimoji="1" lang="en-US" altLang="zh-CN" sz="3200" dirty="0">
                <a:solidFill>
                  <a:srgbClr val="000000"/>
                </a:solidFill>
                <a:latin typeface="Times New Roman"/>
                <a:ea typeface="SimSun"/>
              </a:rPr>
              <a:t>During differentiation of the cloaca, the caudal portions of the </a:t>
            </a:r>
            <a:r>
              <a:rPr kumimoji="1" lang="en-US" altLang="zh-CN" sz="3200" dirty="0" err="1">
                <a:solidFill>
                  <a:srgbClr val="000000"/>
                </a:solidFill>
                <a:latin typeface="Times New Roman"/>
                <a:ea typeface="SimSun"/>
              </a:rPr>
              <a:t>mesonephric</a:t>
            </a:r>
            <a:endParaRPr kumimoji="1" lang="en-US" altLang="zh-CN" sz="3200" dirty="0">
              <a:solidFill>
                <a:srgbClr val="000000"/>
              </a:solidFill>
              <a:latin typeface="Times New Roman"/>
              <a:ea typeface="SimSun"/>
            </a:endParaRPr>
          </a:p>
          <a:p>
            <a:pPr marL="342900" indent="-342900" eaLnBrk="1" hangingPunct="1">
              <a:lnSpc>
                <a:spcPct val="115000"/>
              </a:lnSpc>
              <a:spcBef>
                <a:spcPct val="20000"/>
              </a:spcBef>
              <a:buFont typeface="Wingdings 2" panose="05020102010507070707" pitchFamily="18" charset="2"/>
              <a:buNone/>
              <a:defRPr/>
            </a:pPr>
            <a:r>
              <a:rPr kumimoji="1" lang="en-US" altLang="zh-CN" sz="3200" dirty="0">
                <a:solidFill>
                  <a:srgbClr val="000000"/>
                </a:solidFill>
                <a:latin typeface="Times New Roman"/>
                <a:ea typeface="SimSun"/>
              </a:rPr>
              <a:t>    ducts are absorbed into the wall of the urinary bladder. Consequently, the ureters, initially outgrowths from the </a:t>
            </a:r>
            <a:r>
              <a:rPr kumimoji="1" lang="en-US" altLang="zh-CN" sz="3200" dirty="0" err="1">
                <a:solidFill>
                  <a:srgbClr val="000000"/>
                </a:solidFill>
                <a:latin typeface="Times New Roman"/>
                <a:ea typeface="SimSun"/>
              </a:rPr>
              <a:t>mesonephric</a:t>
            </a:r>
            <a:r>
              <a:rPr kumimoji="1" lang="en-US" altLang="zh-CN" sz="3200" dirty="0">
                <a:solidFill>
                  <a:srgbClr val="000000"/>
                </a:solidFill>
                <a:latin typeface="Times New Roman"/>
                <a:ea typeface="SimSun"/>
              </a:rPr>
              <a:t> ducts, enter the bladder separately. </a:t>
            </a:r>
            <a:endParaRPr kumimoji="1" lang="zh-CN" altLang="en-US" sz="3200" dirty="0">
              <a:solidFill>
                <a:srgbClr val="000000"/>
              </a:solidFill>
              <a:latin typeface="Times New Roman"/>
              <a:ea typeface="SimSun"/>
            </a:endParaRPr>
          </a:p>
          <a:p>
            <a:pPr>
              <a:defRPr/>
            </a:pPr>
            <a:endParaRPr lang="ar-SA" dirty="0">
              <a:ea typeface="ＭＳ Ｐゴシック" panose="020B0600070205080204" pitchFamily="34" charset="-128"/>
            </a:endParaRPr>
          </a:p>
        </p:txBody>
      </p:sp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wavAudioFile r:embed="rId1" name="592858C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335_AB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7162800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Wingdings 2" panose="05020102010507070707" pitchFamily="18" charset="2"/>
              <a:buNone/>
              <a:defRPr/>
            </a:pPr>
            <a:r>
              <a:rPr kumimoji="1" lang="en-US" altLang="zh-CN" sz="3200" dirty="0">
                <a:solidFill>
                  <a:srgbClr val="000000"/>
                </a:solidFill>
                <a:latin typeface="Times New Roman"/>
                <a:ea typeface="SimSun"/>
              </a:rPr>
              <a:t>As a result of ascent of the kidneys, the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Wingdings 2" panose="05020102010507070707" pitchFamily="18" charset="2"/>
              <a:buNone/>
              <a:defRPr/>
            </a:pPr>
            <a:r>
              <a:rPr kumimoji="1" lang="en-US" altLang="zh-CN" sz="3200" dirty="0">
                <a:solidFill>
                  <a:srgbClr val="000000"/>
                </a:solidFill>
                <a:latin typeface="Times New Roman"/>
                <a:ea typeface="SimSun"/>
              </a:rPr>
              <a:t>   orifices of the ureters move farther cranially; those of the </a:t>
            </a:r>
            <a:r>
              <a:rPr kumimoji="1" lang="en-US" altLang="zh-CN" sz="3200" dirty="0" err="1">
                <a:solidFill>
                  <a:srgbClr val="000000"/>
                </a:solidFill>
                <a:latin typeface="Times New Roman"/>
                <a:ea typeface="SimSun"/>
              </a:rPr>
              <a:t>mesonephric</a:t>
            </a:r>
            <a:r>
              <a:rPr kumimoji="1" lang="en-US" altLang="zh-CN" sz="3200" dirty="0">
                <a:solidFill>
                  <a:srgbClr val="000000"/>
                </a:solidFill>
                <a:latin typeface="Times New Roman"/>
                <a:ea typeface="SimSun"/>
              </a:rPr>
              <a:t> ducts  move close together to enter the prostatic urethra and in the male become the ejaculatory ducts. </a:t>
            </a:r>
            <a:endParaRPr kumimoji="1" lang="zh-CN" altLang="en-US" sz="3200" dirty="0">
              <a:solidFill>
                <a:srgbClr val="000000"/>
              </a:solidFill>
              <a:latin typeface="Times New Roman"/>
              <a:ea typeface="SimSun"/>
            </a:endParaRPr>
          </a:p>
          <a:p>
            <a:pPr>
              <a:defRPr/>
            </a:pPr>
            <a:endParaRPr lang="ar-SA" dirty="0">
              <a:ea typeface="ＭＳ Ｐゴシック" panose="020B0600070205080204" pitchFamily="34" charset="-128"/>
            </a:endParaRPr>
          </a:p>
        </p:txBody>
      </p:sp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wavAudioFile r:embed="rId1" name="B1CCBE8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335_CD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2188"/>
            <a:ext cx="6400800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333_B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546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22531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2925" y="1828800"/>
            <a:ext cx="5516563" cy="4208463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333_C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46212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kumimoji="1" lang="en-US" altLang="zh-CN" sz="3600" b="1" dirty="0">
                <a:solidFill>
                  <a:srgbClr val="FF0000"/>
                </a:solidFill>
                <a:latin typeface="Times New Roman"/>
                <a:ea typeface="SimSun"/>
              </a:rPr>
              <a:t>Anomalies of kidneys:</a:t>
            </a:r>
          </a:p>
          <a:p>
            <a:pPr marL="342900" indent="-342900" eaLnBrk="1" hangingPunct="1">
              <a:spcBef>
                <a:spcPct val="20000"/>
              </a:spcBef>
              <a:buFont typeface="Wingdings 2" panose="05020102010507070707" pitchFamily="18" charset="2"/>
              <a:buNone/>
              <a:defRPr/>
            </a:pPr>
            <a:r>
              <a:rPr kumimoji="1" lang="en-US" altLang="zh-CN" sz="3200" dirty="0">
                <a:solidFill>
                  <a:srgbClr val="000000"/>
                </a:solidFill>
                <a:latin typeface="Times New Roman"/>
                <a:ea typeface="SimSun"/>
              </a:rPr>
              <a:t> 1. Agenesis</a:t>
            </a:r>
          </a:p>
          <a:p>
            <a:pPr marL="342900" indent="-342900" eaLnBrk="1" hangingPunct="1">
              <a:spcBef>
                <a:spcPct val="20000"/>
              </a:spcBef>
              <a:buFont typeface="Wingdings 2" panose="05020102010507070707" pitchFamily="18" charset="2"/>
              <a:buNone/>
              <a:defRPr/>
            </a:pPr>
            <a:r>
              <a:rPr kumimoji="1" lang="en-US" altLang="zh-CN" sz="3200" dirty="0">
                <a:solidFill>
                  <a:srgbClr val="000000"/>
                </a:solidFill>
                <a:latin typeface="Times New Roman"/>
                <a:ea typeface="SimSun"/>
              </a:rPr>
              <a:t> 2. Duplication:</a:t>
            </a:r>
          </a:p>
          <a:p>
            <a:pPr marL="342900" indent="-342900" eaLnBrk="1" hangingPunct="1">
              <a:spcBef>
                <a:spcPct val="20000"/>
              </a:spcBef>
              <a:buFont typeface="Wingdings 2" panose="05020102010507070707" pitchFamily="18" charset="2"/>
              <a:buNone/>
              <a:defRPr/>
            </a:pPr>
            <a:r>
              <a:rPr kumimoji="1" lang="en-US" altLang="zh-CN" sz="3200" dirty="0">
                <a:solidFill>
                  <a:srgbClr val="000000"/>
                </a:solidFill>
                <a:latin typeface="Times New Roman"/>
                <a:ea typeface="SimSun"/>
              </a:rPr>
              <a:t> 3. Anomalies of </a:t>
            </a:r>
            <a:r>
              <a:rPr kumimoji="1" lang="en-US" altLang="zh-CN" sz="3200" dirty="0" err="1">
                <a:solidFill>
                  <a:srgbClr val="000000"/>
                </a:solidFill>
                <a:latin typeface="Times New Roman"/>
                <a:ea typeface="SimSun"/>
              </a:rPr>
              <a:t>shape:Horseshoe</a:t>
            </a:r>
            <a:r>
              <a:rPr kumimoji="1" lang="en-US" altLang="zh-CN" sz="3200" dirty="0">
                <a:solidFill>
                  <a:srgbClr val="000000"/>
                </a:solidFill>
                <a:latin typeface="Times New Roman"/>
                <a:ea typeface="SimSun"/>
              </a:rPr>
              <a:t> kidney</a:t>
            </a:r>
          </a:p>
          <a:p>
            <a:pPr marL="342900" indent="-342900" eaLnBrk="1" hangingPunct="1">
              <a:spcBef>
                <a:spcPct val="20000"/>
              </a:spcBef>
              <a:buFont typeface="Wingdings 2" panose="05020102010507070707" pitchFamily="18" charset="2"/>
              <a:buNone/>
              <a:defRPr/>
            </a:pPr>
            <a:r>
              <a:rPr kumimoji="1" lang="en-US" altLang="zh-CN" sz="3200" dirty="0">
                <a:solidFill>
                  <a:srgbClr val="000000"/>
                </a:solidFill>
                <a:latin typeface="Times New Roman"/>
                <a:ea typeface="SimSun"/>
              </a:rPr>
              <a:t> 4. Abnormal of position:</a:t>
            </a:r>
          </a:p>
          <a:p>
            <a:pPr marL="342900" indent="-342900" eaLnBrk="1" hangingPunct="1">
              <a:spcBef>
                <a:spcPct val="20000"/>
              </a:spcBef>
              <a:buFont typeface="Wingdings 2" panose="05020102010507070707" pitchFamily="18" charset="2"/>
              <a:buNone/>
              <a:defRPr/>
            </a:pPr>
            <a:r>
              <a:rPr kumimoji="1" lang="en-US" altLang="zh-CN" sz="3200" dirty="0">
                <a:solidFill>
                  <a:srgbClr val="000000"/>
                </a:solidFill>
                <a:latin typeface="Times New Roman"/>
                <a:ea typeface="SimSun"/>
              </a:rPr>
              <a:t> 5. Congenital polycystic </a:t>
            </a:r>
            <a:r>
              <a:rPr kumimoji="1" lang="en-US" altLang="zh-CN" sz="3200" dirty="0" err="1">
                <a:solidFill>
                  <a:srgbClr val="000000"/>
                </a:solidFill>
                <a:latin typeface="Times New Roman"/>
                <a:ea typeface="SimSun"/>
              </a:rPr>
              <a:t>kindney</a:t>
            </a:r>
            <a:r>
              <a:rPr kumimoji="1" lang="en-US" altLang="zh-CN" sz="3200" dirty="0">
                <a:solidFill>
                  <a:srgbClr val="000000"/>
                </a:solidFill>
                <a:latin typeface="Times New Roman"/>
                <a:ea typeface="SimSun"/>
              </a:rPr>
              <a:t>:</a:t>
            </a:r>
          </a:p>
          <a:p>
            <a:pPr>
              <a:defRPr/>
            </a:pPr>
            <a:endParaRPr lang="ar-SA" dirty="0">
              <a:ea typeface="ＭＳ Ｐゴシック" panose="020B0600070205080204" pitchFamily="34" charset="-128"/>
            </a:endParaRPr>
          </a:p>
        </p:txBody>
      </p:sp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wavAudioFile r:embed="rId1" name="F089CD3C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79463" y="1425575"/>
            <a:ext cx="7583487" cy="4611688"/>
          </a:xfr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kumimoji="1" lang="en-US" altLang="zh-CN" sz="3200" dirty="0">
                <a:latin typeface="Times New Roman"/>
                <a:ea typeface="SimSun"/>
              </a:rPr>
              <a:t>Congenital polycystic </a:t>
            </a:r>
            <a:r>
              <a:rPr kumimoji="1" lang="en-US" altLang="zh-CN" sz="3200" dirty="0" err="1">
                <a:latin typeface="Times New Roman"/>
                <a:ea typeface="SimSun"/>
              </a:rPr>
              <a:t>kindney</a:t>
            </a:r>
            <a:r>
              <a:rPr kumimoji="1" lang="en-US" altLang="zh-CN" sz="3200" dirty="0">
                <a:latin typeface="Times New Roman"/>
                <a:ea typeface="SimSun"/>
              </a:rPr>
              <a:t>: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kumimoji="1" lang="en-US" altLang="zh-CN" sz="3200" dirty="0">
                <a:latin typeface="Times New Roman"/>
                <a:ea typeface="SimSun"/>
              </a:rPr>
              <a:t>Failure of the excretory tubules of  the </a:t>
            </a:r>
            <a:r>
              <a:rPr kumimoji="1" lang="en-US" altLang="zh-CN" sz="3200" dirty="0" err="1">
                <a:latin typeface="Times New Roman"/>
                <a:ea typeface="SimSun"/>
                <a:hlinkClick r:id="rId3" action="ppaction://hlinksldjump"/>
              </a:rPr>
              <a:t>metanephros</a:t>
            </a:r>
            <a:r>
              <a:rPr kumimoji="1" lang="en-US" altLang="zh-CN" sz="3200" dirty="0">
                <a:latin typeface="Times New Roman"/>
                <a:ea typeface="SimSun"/>
              </a:rPr>
              <a:t> to establish contact with the collecting tubules, leads to the formation of cysts. Isolated  cysts are commonly seen</a:t>
            </a:r>
            <a:r>
              <a:rPr kumimoji="1" lang="en-US" altLang="zh-CN" sz="3200" dirty="0" smtClean="0">
                <a:latin typeface="Times New Roman"/>
                <a:ea typeface="SimSun"/>
              </a:rPr>
              <a:t>, but </a:t>
            </a:r>
            <a:r>
              <a:rPr kumimoji="1" lang="en-US" altLang="zh-CN" sz="3200" dirty="0">
                <a:latin typeface="Times New Roman"/>
                <a:ea typeface="SimSun"/>
              </a:rPr>
              <a:t>sometimes the whole kidney is a mass of such cysts</a:t>
            </a:r>
            <a:r>
              <a:rPr kumimoji="1" lang="en-US" altLang="zh-CN" sz="3200" dirty="0" smtClean="0">
                <a:latin typeface="Times New Roman"/>
                <a:ea typeface="SimSun"/>
              </a:rPr>
              <a:t>. The </a:t>
            </a:r>
            <a:r>
              <a:rPr kumimoji="1" lang="en-US" altLang="zh-CN" sz="3200" dirty="0">
                <a:latin typeface="Times New Roman"/>
                <a:ea typeface="SimSun"/>
              </a:rPr>
              <a:t>cysts press  upon normal renal tissue and destroy it. </a:t>
            </a:r>
          </a:p>
          <a:p>
            <a:pPr>
              <a:defRPr/>
            </a:pPr>
            <a:endParaRPr lang="ar-SA" dirty="0">
              <a:ea typeface="ＭＳ Ｐゴシック" panose="020B0600070205080204" pitchFamily="34" charset="-128"/>
            </a:endParaRPr>
          </a:p>
        </p:txBody>
      </p:sp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wavAudioFile r:embed="rId1" name="E8CC94A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26" descr="332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7848600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1027"/>
          <p:cNvSpPr txBox="1">
            <a:spLocks noChangeArrowheads="1"/>
          </p:cNvSpPr>
          <p:nvPr/>
        </p:nvSpPr>
        <p:spPr bwMode="auto">
          <a:xfrm>
            <a:off x="6096000" y="54102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>
                <a:hlinkClick r:id="rId3" action="ppaction://hlinksldjump"/>
              </a:rPr>
              <a:t>Back to 57</a:t>
            </a:r>
            <a:endParaRPr lang="en-US" altLang="zh-CN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72707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9913" y="1828800"/>
            <a:ext cx="2922587" cy="4208463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73731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5413" y="2503488"/>
            <a:ext cx="3811587" cy="2859087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330"/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17588"/>
            <a:ext cx="754380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6858000" y="59436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>
                <a:hlinkClick r:id="rId3" action="ppaction://hlinksldjump"/>
              </a:rPr>
              <a:t>Back to 57</a:t>
            </a:r>
            <a:endParaRPr lang="en-US" altLang="zh-CN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75779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3" y="1946275"/>
            <a:ext cx="7583487" cy="3973513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76803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908050"/>
            <a:ext cx="7462837" cy="5113338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779463" y="1052513"/>
            <a:ext cx="7583487" cy="498475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8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  <a:ea typeface="ＭＳ Ｐゴシック" panose="020B0600070205080204" pitchFamily="34" charset="-128"/>
              </a:rPr>
              <a:t>THANK YOU</a:t>
            </a:r>
          </a:p>
        </p:txBody>
      </p:sp>
      <p:pic>
        <p:nvPicPr>
          <p:cNvPr id="77828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76475"/>
            <a:ext cx="7200900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wavAudioFile r:embed="rId1" name="1709A69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23555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1338" y="1828800"/>
            <a:ext cx="5519737" cy="4208463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24579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4413" y="2217738"/>
            <a:ext cx="4573587" cy="3430587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Font typeface="Wingdings 2" panose="05020102010507070707" pitchFamily="18" charset="2"/>
              <a:buNone/>
              <a:defRPr/>
            </a:pPr>
            <a:r>
              <a:rPr kumimoji="1" lang="en-US" altLang="zh-CN" sz="4400" b="1" dirty="0">
                <a:solidFill>
                  <a:srgbClr val="FF0000"/>
                </a:solidFill>
                <a:latin typeface="Algerian" panose="04020705040A02060702" pitchFamily="82" charset="0"/>
                <a:ea typeface="宋体"/>
              </a:rPr>
              <a:t>The development of Urinary System</a:t>
            </a:r>
          </a:p>
          <a:p>
            <a:pPr>
              <a:defRPr/>
            </a:pPr>
            <a:endParaRPr lang="ar-SA" dirty="0">
              <a:solidFill>
                <a:srgbClr val="FF0000"/>
              </a:solidFill>
              <a:latin typeface="Algerian" panose="04020705040A02060702" pitchFamily="8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en-US" smtClean="0"/>
          </a:p>
        </p:txBody>
      </p:sp>
      <p:pic>
        <p:nvPicPr>
          <p:cNvPr id="26627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4313" y="1828800"/>
            <a:ext cx="3633787" cy="4208463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1306</TotalTime>
  <Words>1257</Words>
  <Application>Microsoft Office PowerPoint</Application>
  <PresentationFormat>عرض على الشاشة (3:4)‏</PresentationFormat>
  <Paragraphs>144</Paragraphs>
  <Slides>59</Slides>
  <Notes>0</Notes>
  <HiddenSlides>0</HiddenSlides>
  <MMClips>24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59</vt:i4>
      </vt:variant>
    </vt:vector>
  </HeadingPairs>
  <TitlesOfParts>
    <vt:vector size="68" baseType="lpstr">
      <vt:lpstr>Times New Roman</vt:lpstr>
      <vt:lpstr>MS PGothic</vt:lpstr>
      <vt:lpstr>Arial</vt:lpstr>
      <vt:lpstr>Trebuchet MS</vt:lpstr>
      <vt:lpstr>Wingdings 2</vt:lpstr>
      <vt:lpstr>Calibri</vt:lpstr>
      <vt:lpstr>Algerian</vt:lpstr>
      <vt:lpstr>SimSun</vt:lpstr>
      <vt:lpstr>Revolution</vt:lpstr>
      <vt:lpstr>URINARY SYSTEM</vt:lpstr>
      <vt:lpstr>عرض تقديمي في PowerPoint</vt:lpstr>
      <vt:lpstr>URINARY SYSTEM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Pronephros</vt:lpstr>
      <vt:lpstr>عرض تقديمي في PowerPoint</vt:lpstr>
      <vt:lpstr>Mesonephros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Metanephros: The Definitive Kidney</vt:lpstr>
      <vt:lpstr>Collecting System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Excretory System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POSITION OF THE KIDNEY</vt:lpstr>
      <vt:lpstr>عرض تقديمي في PowerPoint</vt:lpstr>
      <vt:lpstr>عرض تقديمي في PowerPoint</vt:lpstr>
      <vt:lpstr>عرض تقديمي في PowerPoint</vt:lpstr>
      <vt:lpstr>BLADDER AND URETHRA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Obstetric Analgesia and Anesthesia</dc:title>
  <dc:creator>Acer_user</dc:creator>
  <cp:lastModifiedBy>حساب Microsoft</cp:lastModifiedBy>
  <cp:revision>93</cp:revision>
  <cp:lastPrinted>1601-01-01T00:00:00Z</cp:lastPrinted>
  <dcterms:created xsi:type="dcterms:W3CDTF">2011-07-05T23:57:04Z</dcterms:created>
  <dcterms:modified xsi:type="dcterms:W3CDTF">2020-07-08T08:01:20Z</dcterms:modified>
</cp:coreProperties>
</file>