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21" r:id="rId3"/>
    <p:sldId id="257" r:id="rId4"/>
    <p:sldId id="258" r:id="rId5"/>
    <p:sldId id="261" r:id="rId6"/>
    <p:sldId id="324" r:id="rId7"/>
    <p:sldId id="263" r:id="rId8"/>
    <p:sldId id="320" r:id="rId9"/>
    <p:sldId id="343" r:id="rId10"/>
    <p:sldId id="266" r:id="rId11"/>
    <p:sldId id="311" r:id="rId12"/>
    <p:sldId id="268" r:id="rId13"/>
    <p:sldId id="309" r:id="rId14"/>
    <p:sldId id="310" r:id="rId15"/>
    <p:sldId id="269" r:id="rId16"/>
    <p:sldId id="270" r:id="rId17"/>
    <p:sldId id="322" r:id="rId18"/>
    <p:sldId id="275" r:id="rId19"/>
    <p:sldId id="271" r:id="rId20"/>
    <p:sldId id="313" r:id="rId21"/>
    <p:sldId id="314" r:id="rId22"/>
    <p:sldId id="276" r:id="rId23"/>
    <p:sldId id="312" r:id="rId24"/>
    <p:sldId id="316" r:id="rId25"/>
    <p:sldId id="281" r:id="rId26"/>
    <p:sldId id="279" r:id="rId27"/>
    <p:sldId id="287" r:id="rId28"/>
    <p:sldId id="319" r:id="rId29"/>
    <p:sldId id="289" r:id="rId30"/>
    <p:sldId id="325" r:id="rId31"/>
    <p:sldId id="326" r:id="rId32"/>
    <p:sldId id="327" r:id="rId33"/>
    <p:sldId id="317" r:id="rId34"/>
    <p:sldId id="323" r:id="rId35"/>
    <p:sldId id="328" r:id="rId36"/>
    <p:sldId id="329" r:id="rId37"/>
    <p:sldId id="330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41" r:id="rId46"/>
    <p:sldId id="342" r:id="rId47"/>
    <p:sldId id="290" r:id="rId48"/>
    <p:sldId id="291" r:id="rId49"/>
    <p:sldId id="339" r:id="rId50"/>
    <p:sldId id="340" r:id="rId51"/>
    <p:sldId id="297" r:id="rId52"/>
    <p:sldId id="298" r:id="rId53"/>
    <p:sldId id="299" r:id="rId54"/>
    <p:sldId id="300" r:id="rId55"/>
    <p:sldId id="301" r:id="rId56"/>
    <p:sldId id="303" r:id="rId57"/>
    <p:sldId id="304" r:id="rId58"/>
    <p:sldId id="305" r:id="rId59"/>
    <p:sldId id="306" r:id="rId60"/>
    <p:sldId id="307" r:id="rId61"/>
    <p:sldId id="308" r:id="rId6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4029074"/>
            <a:ext cx="7776864" cy="2136229"/>
          </a:xfrm>
        </p:spPr>
        <p:txBody>
          <a:bodyPr/>
          <a:lstStyle/>
          <a:p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75656" y="4029075"/>
            <a:ext cx="6696744" cy="281520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Congenital anomalies of the kidney and ureter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EMAD HASAN MAHMOOD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PROFESSOR OF UROLOGY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LFA\Downloads\79855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40290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CONGENITAL PUJ   OB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28133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Etiology</a:t>
            </a:r>
            <a:r>
              <a:rPr lang="en-US" dirty="0" smtClean="0"/>
              <a:t> </a:t>
            </a:r>
          </a:p>
          <a:p>
            <a:pPr algn="l"/>
            <a:r>
              <a:rPr lang="en-US" dirty="0" err="1" smtClean="0"/>
              <a:t>Aperistaltic</a:t>
            </a:r>
            <a:r>
              <a:rPr lang="en-US" dirty="0" smtClean="0"/>
              <a:t> </a:t>
            </a:r>
            <a:r>
              <a:rPr lang="en-US" dirty="0" smtClean="0"/>
              <a:t>segment of ureter due to absent muscle</a:t>
            </a:r>
          </a:p>
          <a:p>
            <a:pPr algn="l"/>
            <a:r>
              <a:rPr lang="en-US" dirty="0" smtClean="0"/>
              <a:t>Crossing vessel over PUJ </a:t>
            </a:r>
          </a:p>
          <a:p>
            <a:pPr algn="l"/>
            <a:r>
              <a:rPr lang="en-US" dirty="0" smtClean="0"/>
              <a:t>Valve</a:t>
            </a:r>
          </a:p>
          <a:p>
            <a:pPr algn="l"/>
            <a:r>
              <a:rPr lang="en-US" dirty="0" smtClean="0"/>
              <a:t>High insertion of ureter</a:t>
            </a:r>
          </a:p>
          <a:p>
            <a:pPr algn="l"/>
            <a:r>
              <a:rPr lang="en-US" dirty="0" smtClean="0"/>
              <a:t>Stenosis</a:t>
            </a:r>
          </a:p>
          <a:p>
            <a:pPr algn="l"/>
            <a:r>
              <a:rPr lang="en-US" dirty="0" smtClean="0"/>
              <a:t>stricture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71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INCIDENCE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MOST COMMON KIDNEY OBSTRUCTION IN CHILDREN</a:t>
            </a:r>
            <a:br>
              <a:rPr lang="en-US" sz="2400" b="1" dirty="0" smtClean="0"/>
            </a:br>
            <a:r>
              <a:rPr lang="en-US" sz="2400" b="1" dirty="0" smtClean="0"/>
              <a:t>OCCUR IN 1 IN 500 TO 1 IN 1250</a:t>
            </a:r>
            <a:endParaRPr lang="ar-IQ" sz="2400" b="1" dirty="0"/>
          </a:p>
        </p:txBody>
      </p:sp>
      <p:pic>
        <p:nvPicPr>
          <p:cNvPr id="4" name="Picture 2" descr="C:\Users\ALFA\Downloads\hydronephrosis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2967831"/>
            <a:ext cx="50006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2290" name="Picture 2" descr="C:\Users\ALFA\Downloads\pi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4505"/>
            <a:ext cx="9144000" cy="334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Management of UPJ obstruction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Radiological Diagnosis</a:t>
            </a:r>
          </a:p>
          <a:p>
            <a:pPr algn="l"/>
            <a:r>
              <a:rPr lang="en-US" b="1" dirty="0" smtClean="0"/>
              <a:t>Abdominal U/S </a:t>
            </a:r>
            <a:r>
              <a:rPr lang="en-US" dirty="0" smtClean="0"/>
              <a:t>show various degree of </a:t>
            </a:r>
            <a:r>
              <a:rPr lang="ar-IQ" dirty="0" smtClean="0"/>
              <a:t> </a:t>
            </a:r>
            <a:r>
              <a:rPr lang="en-US" dirty="0" err="1" smtClean="0"/>
              <a:t>hydronephrosis</a:t>
            </a:r>
            <a:r>
              <a:rPr lang="en-US" dirty="0" smtClean="0"/>
              <a:t> and ureter not dilated and evaluate parenchymal thickness</a:t>
            </a:r>
          </a:p>
          <a:p>
            <a:pPr algn="l"/>
            <a:r>
              <a:rPr lang="en-US" b="1" dirty="0" smtClean="0"/>
              <a:t>IVU</a:t>
            </a:r>
            <a:r>
              <a:rPr lang="en-US" dirty="0" smtClean="0"/>
              <a:t> same finding of U/S in addition evaluate function of the kidney</a:t>
            </a:r>
          </a:p>
          <a:p>
            <a:pPr algn="l"/>
            <a:r>
              <a:rPr lang="en-US" b="1" dirty="0" smtClean="0"/>
              <a:t>Abdominal CT </a:t>
            </a:r>
            <a:r>
              <a:rPr lang="en-US" dirty="0" smtClean="0"/>
              <a:t>with contrast same finding of IVU in addition if kidney not visualized by IVU can bee seen by CT</a:t>
            </a:r>
          </a:p>
          <a:p>
            <a:pPr algn="l"/>
            <a:r>
              <a:rPr lang="en-US" b="1" dirty="0" smtClean="0"/>
              <a:t>Radioisotopes scan </a:t>
            </a:r>
            <a:r>
              <a:rPr lang="en-US" dirty="0" smtClean="0"/>
              <a:t>( MAG 3 ) evaluate the degree of obstruction in addition the split </a:t>
            </a:r>
            <a:r>
              <a:rPr lang="en-US" dirty="0" err="1" smtClean="0"/>
              <a:t>functio</a:t>
            </a:r>
            <a:r>
              <a:rPr lang="en-US" dirty="0" smtClean="0"/>
              <a:t> of the kidney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222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Urinanalysis</a:t>
            </a:r>
            <a:r>
              <a:rPr lang="en-US" dirty="0" smtClean="0"/>
              <a:t> may show RBC, WBC</a:t>
            </a:r>
          </a:p>
          <a:p>
            <a:pPr algn="l"/>
            <a:r>
              <a:rPr lang="en-US" b="1" dirty="0" smtClean="0"/>
              <a:t>Serum urea and </a:t>
            </a:r>
            <a:r>
              <a:rPr lang="en-US" b="1" dirty="0" err="1" smtClean="0"/>
              <a:t>creatinine</a:t>
            </a:r>
            <a:r>
              <a:rPr lang="en-US" b="1" dirty="0" smtClean="0"/>
              <a:t> </a:t>
            </a:r>
            <a:r>
              <a:rPr lang="en-US" dirty="0" smtClean="0"/>
              <a:t>to evaluate renal function especially in bilateral obstruction</a:t>
            </a:r>
          </a:p>
          <a:p>
            <a:pPr algn="l"/>
            <a:endParaRPr lang="en-US" dirty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Treatment</a:t>
            </a:r>
            <a:r>
              <a:rPr lang="en-US" dirty="0" smtClean="0"/>
              <a:t> is surgical   </a:t>
            </a:r>
            <a:r>
              <a:rPr lang="en-US" b="1" dirty="0" smtClean="0"/>
              <a:t>PYELOPLASTY</a:t>
            </a:r>
            <a:r>
              <a:rPr lang="en-US" dirty="0" smtClean="0"/>
              <a:t> either </a:t>
            </a:r>
            <a:r>
              <a:rPr lang="en-US" dirty="0" err="1" smtClean="0"/>
              <a:t>dimembered</a:t>
            </a:r>
            <a:r>
              <a:rPr lang="en-US" dirty="0" smtClean="0"/>
              <a:t> example  (Anderson-Hynes ) OR non dismembered example vertical flap  (Culp-</a:t>
            </a:r>
            <a:r>
              <a:rPr lang="ar-IQ" dirty="0" smtClean="0"/>
              <a:t> </a:t>
            </a:r>
            <a:r>
              <a:rPr lang="en-US" dirty="0" err="1" smtClean="0"/>
              <a:t>Scardino</a:t>
            </a:r>
            <a:r>
              <a:rPr lang="en-US" dirty="0" smtClean="0"/>
              <a:t> ) OR spiral flap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487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DUPLICATIONS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Renal pelvis</a:t>
            </a:r>
          </a:p>
          <a:p>
            <a:pPr algn="l"/>
            <a:r>
              <a:rPr lang="en-US" dirty="0" smtClean="0"/>
              <a:t>Common usually unilateral </a:t>
            </a:r>
          </a:p>
          <a:p>
            <a:pPr algn="l"/>
            <a:r>
              <a:rPr lang="en-US" dirty="0" smtClean="0"/>
              <a:t>Upper pelvis is small drain upper calyx</a:t>
            </a:r>
          </a:p>
          <a:p>
            <a:pPr algn="l"/>
            <a:r>
              <a:rPr lang="en-US" dirty="0" smtClean="0"/>
              <a:t>Treatment if Asymptomatic no treatment if one severe damage is partial nephrectomy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488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DUPLICATIONS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URETER</a:t>
            </a:r>
          </a:p>
          <a:p>
            <a:pPr algn="l"/>
            <a:r>
              <a:rPr lang="en-US" dirty="0" smtClean="0"/>
              <a:t>Often join together before reaching bladder or may be complete and open independently in the bladder the ureter of upper moiety opens </a:t>
            </a:r>
            <a:endParaRPr lang="ar-IQ" dirty="0" smtClean="0"/>
          </a:p>
          <a:p>
            <a:pPr algn="l"/>
            <a:r>
              <a:rPr lang="en-US" dirty="0" smtClean="0"/>
              <a:t>distal and medial to its fellow and suffer </a:t>
            </a:r>
            <a:r>
              <a:rPr lang="en-US" dirty="0" err="1" smtClean="0"/>
              <a:t>ureterocele</a:t>
            </a:r>
            <a:r>
              <a:rPr lang="en-US" dirty="0" smtClean="0"/>
              <a:t> or VUR OR ECTOPIC</a:t>
            </a:r>
          </a:p>
          <a:p>
            <a:pPr algn="l"/>
            <a:r>
              <a:rPr lang="en-US" b="1" dirty="0" smtClean="0"/>
              <a:t>COMPLICATIONS REPEATED UTI OR STONE FORMATION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TREATMENT </a:t>
            </a:r>
          </a:p>
          <a:p>
            <a:pPr algn="l"/>
            <a:r>
              <a:rPr lang="en-US" dirty="0" smtClean="0"/>
              <a:t>Asymptomatic no treatment if complications </a:t>
            </a:r>
            <a:r>
              <a:rPr lang="en-US" dirty="0" err="1" smtClean="0"/>
              <a:t>treaTment</a:t>
            </a:r>
            <a:r>
              <a:rPr lang="en-US" dirty="0" smtClean="0"/>
              <a:t> is accordingly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892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ALFA\Downloads\duplicated collecting syst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8434" name="Picture 2" descr="C:\Users\ALFA\Downloads\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9162"/>
            <a:ext cx="54864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7410" name="Picture 2" descr="C:\Users\ALFA\Downloads\congenital-anomalies-ppt-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Learning objectives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1-enlist congenital abnormalities of the kidney and ureter</a:t>
            </a:r>
          </a:p>
          <a:p>
            <a:pPr algn="l"/>
            <a:r>
              <a:rPr lang="en-US" b="1" dirty="0" smtClean="0"/>
              <a:t>2-describe clinical significance of these abnormalities what are symptoms and complications</a:t>
            </a:r>
          </a:p>
          <a:p>
            <a:pPr algn="l"/>
            <a:r>
              <a:rPr lang="en-US" b="1" dirty="0" smtClean="0"/>
              <a:t>3-enlist diagnostic investigations plan</a:t>
            </a:r>
          </a:p>
          <a:p>
            <a:pPr algn="l"/>
            <a:r>
              <a:rPr lang="en-US" b="1" dirty="0" smtClean="0"/>
              <a:t>4-suggest treatment plan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903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ALFA\Downloads\congenital-anomalies-of-kidney-and-urinary-tract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ALFA\Downloads\congenital-anomalies-of-kidney-and-urinary-tract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482" name="Picture 2" descr="C:\Users\ALFA\Downloads\congenital-anomalies-ppt-1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ALFA\Downloads\congenital-anomalies-of-kidney-and-urinary-tract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Picture 2" descr="C:\Users\ALFA\Downloads\slide26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899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4578" name="Picture 2" descr="C:\Users\ALFA\Downloads\congenital-anomalies-of-kidney-and-urinary-tract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1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3554" name="Picture 2" descr="C:\Users\ALFA\Downloads\congenital-anomalies-of-kidney-and-urinary-tract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1746" name="Picture 2" descr="C:\Users\ALFA\Downloads\slide17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ALFA\Downloads\image0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86" y="1600200"/>
            <a:ext cx="35482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VESICOURETERIC JUNCTION OBSTRUCTION ( VUR 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 descr="C:\Users\ALFA\Desktop\nternational-classification-of-Vesicoureteral-reflux-11-used-with-per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" y="1412776"/>
            <a:ext cx="809625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 descr="C:\Users\ALFA\Downloads\f4b5ef1cb4d675e0556c7c5f4c88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9092"/>
            <a:ext cx="9144000" cy="30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 descr="C:\Users\ALFA\Desktop\Vesicoureteric+reflux+(VU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 descr="C:\Users\ALFA\Desktop\Vesicoureteral+Reflux+(VU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DEFLUX INJECTION THERAPY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 descr="C:\Users\ALFA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586037"/>
            <a:ext cx="42862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F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54047"/>
            <a:ext cx="170497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FA\Desktop\imag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92896"/>
            <a:ext cx="170497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ALFA\Downloads\congenital-anomalies-videosession-v3-1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 descr="C:\Users\ALFA\Desktop\images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FA\Desktop\images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 descr="C:\Users\ALFA\Desktop\CLASSIFICATIONS+OF+RENAL+CYSTIC+DISEASES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 descr="C:\Users\ALFA\Desktop\QQ截图20160217183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1926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 descr="C:\Users\ALFA\Desktop\download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54793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FA\Downloads\image04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5482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FA\Desktop\57d2da002b87e873388985ee460ad4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46" y="4581128"/>
            <a:ext cx="1938528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3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42" name="Picture 2" descr="C:\Users\ALFA\Desktop\ec5c6a57645e08997a9419d938f5e2ebe245dd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1266" name="Picture 2" descr="C:\Users\ALFA\Desktop\document-2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 descr="C:\Users\ALFA\Downloads\c00052_f052-001-9781455758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23" y="1832956"/>
            <a:ext cx="6500553" cy="3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2290" name="Picture 2" descr="C:\Users\ALFA\Desktop\RTEmagicC_1108Table2.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70485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3314" name="Picture 2" descr="C:\Users\ALFA\Desktop\19df24719b42fec9555147d715bd7b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4087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4338" name="Picture 2" descr="C:\Users\ALFA\Desktop\4df08b7b873bdac1ef8bc7a5f567f5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5362" name="Picture 2" descr="C:\Users\ALFA\Desktop\ultrasound-of-the-urinary-tract-renal-cysts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3284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6386" name="Picture 2" descr="C:\Users\ALFA\Desktop\cystic-renal-disease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84887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1506" name="Picture 2" descr="C:\Users\ALFA\Desktop\Simple+renal+cysts+Usually+one+epithelial+layer+without+renal+el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840"/>
            <a:ext cx="9144000" cy="57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6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2530" name="Picture 2" descr="C:\Users\ALFA\Desktop\kidney-cy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472608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RETROCAVAL URETER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ALFA\Desktop\261_2017_1248_Fig1_HTM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79" y="1600200"/>
            <a:ext cx="526364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8434" name="Picture 2" descr="C:\Users\ALFA\Desktop\retrocaval-ureter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0485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9458" name="Picture 2" descr="C:\Users\ALFA\Desktop\slide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renal abnormalities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1-number</a:t>
            </a:r>
          </a:p>
          <a:p>
            <a:pPr algn="l"/>
            <a:r>
              <a:rPr lang="en-US" b="1" dirty="0" smtClean="0"/>
              <a:t>2-size </a:t>
            </a:r>
            <a:endParaRPr lang="en-US" b="1" dirty="0" smtClean="0"/>
          </a:p>
          <a:p>
            <a:pPr algn="l"/>
            <a:r>
              <a:rPr lang="en-US" b="1" dirty="0" smtClean="0"/>
              <a:t>3-position </a:t>
            </a:r>
          </a:p>
          <a:p>
            <a:pPr algn="l"/>
            <a:r>
              <a:rPr lang="en-US" b="1" dirty="0" smtClean="0"/>
              <a:t>4-rotation </a:t>
            </a:r>
          </a:p>
          <a:p>
            <a:pPr algn="l"/>
            <a:r>
              <a:rPr lang="en-US" b="1" dirty="0" smtClean="0"/>
              <a:t>5-fusion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40884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482" name="Picture 2" descr="C:\Users\ALFA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69674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1986" name="Picture 2" descr="C:\Users\ALFA\Downloads\79855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6886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9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3010" name="Picture 2" descr="C:\Users\ALFA\Downloads\2425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43924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4034" name="Picture 2" descr="C:\Users\ALFA\Downloads\WJR-8-132-g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6967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5058" name="Picture 2" descr="C:\Users\ALFA\Downloads\ureterocele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0" y="620688"/>
            <a:ext cx="625559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6082" name="Picture 2" descr="C:\Users\ALFA\Downloads\Unknown horsesh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0324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8130" name="Picture 2" descr="C:\Users\ALFA\Downloads\reflux-nephropath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71650"/>
            <a:ext cx="60007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9154" name="Picture 2" descr="C:\Users\ALFA\Downloads\picture3-14257AA83716523A1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985837"/>
            <a:ext cx="641985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0178" name="Picture 2" descr="C:\Users\ALFA\Downloads\picture2-14257A93C9D3EE820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38100"/>
            <a:ext cx="715327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02" name="Picture 2" descr="C:\Users\ALFA\Downloads\Mosaiques-Pediatric-Nephr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Congenital abnormalities of renal pelvis and ureter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1-pelviureteric junction obstruction</a:t>
            </a:r>
          </a:p>
          <a:p>
            <a:pPr algn="l"/>
            <a:r>
              <a:rPr lang="en-US" b="1" dirty="0" smtClean="0"/>
              <a:t>2-ureteric duplications</a:t>
            </a:r>
          </a:p>
          <a:p>
            <a:pPr algn="l"/>
            <a:r>
              <a:rPr lang="en-US" b="1" dirty="0" smtClean="0"/>
              <a:t>3-ureterocele</a:t>
            </a:r>
          </a:p>
          <a:p>
            <a:pPr algn="l"/>
            <a:r>
              <a:rPr lang="en-US" b="1" dirty="0" smtClean="0"/>
              <a:t>4-congenital </a:t>
            </a:r>
            <a:r>
              <a:rPr lang="en-US" b="1" dirty="0" err="1" smtClean="0"/>
              <a:t>vesicoureteric</a:t>
            </a:r>
            <a:r>
              <a:rPr lang="en-US" b="1" dirty="0" smtClean="0"/>
              <a:t> reflux</a:t>
            </a:r>
          </a:p>
          <a:p>
            <a:pPr algn="l"/>
            <a:r>
              <a:rPr lang="en-US" b="1" dirty="0" smtClean="0"/>
              <a:t>5-megaureter</a:t>
            </a:r>
          </a:p>
          <a:p>
            <a:pPr algn="l"/>
            <a:r>
              <a:rPr lang="en-US" b="1" dirty="0" smtClean="0"/>
              <a:t>6-retrocaval ureter</a:t>
            </a:r>
          </a:p>
          <a:p>
            <a:pPr algn="l"/>
            <a:r>
              <a:rPr lang="en-US" b="1" dirty="0" smtClean="0"/>
              <a:t>7-ectopic ureter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8221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2226" name="Picture 2" descr="C:\Users\ALFA\Downloads\M3500353-Double_ureter_anomaly,_X-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"/>
            <a:ext cx="9144000" cy="62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53250" name="Picture 2" descr="C:\Users\Public\Pictures\Sample Pictures\Tulip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diagnosis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A-antenatal U/S  ( 18-20 )include following severity , unilateral versus bilateral , renal parenchyma thin, bladder abnormalities , amniotic fluid </a:t>
            </a:r>
          </a:p>
          <a:p>
            <a:pPr algn="l"/>
            <a:r>
              <a:rPr lang="en-US" b="1" dirty="0" smtClean="0"/>
              <a:t>B-postnatal physical examination , palpable bladder</a:t>
            </a:r>
          </a:p>
          <a:p>
            <a:pPr algn="l"/>
            <a:r>
              <a:rPr lang="en-US" b="1" dirty="0" smtClean="0"/>
              <a:t>USG , IVU , MCU , DIURETIC ISOTOPES  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2362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hydronephrosis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Aseptic dilatation of renal pelvis and collecting system</a:t>
            </a:r>
          </a:p>
          <a:p>
            <a:pPr algn="l"/>
            <a:r>
              <a:rPr lang="en-US" dirty="0" smtClean="0"/>
              <a:t>0.6-4.5% antenatal U/S </a:t>
            </a:r>
          </a:p>
          <a:p>
            <a:pPr algn="l"/>
            <a:r>
              <a:rPr lang="en-US" dirty="0" smtClean="0"/>
              <a:t>Several grading system (renal pelvic diameter)</a:t>
            </a:r>
          </a:p>
          <a:p>
            <a:pPr algn="l"/>
            <a:r>
              <a:rPr lang="en-US" b="1" dirty="0" smtClean="0"/>
              <a:t>Antenatal U/S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Causes</a:t>
            </a:r>
          </a:p>
          <a:p>
            <a:pPr algn="l"/>
            <a:r>
              <a:rPr lang="en-US" dirty="0" smtClean="0"/>
              <a:t>Transient , physiological , PUJ Ob. , VUR , </a:t>
            </a:r>
            <a:r>
              <a:rPr lang="en-US" dirty="0" err="1" smtClean="0"/>
              <a:t>Megaureter</a:t>
            </a:r>
            <a:r>
              <a:rPr lang="en-US" dirty="0" smtClean="0"/>
              <a:t> , </a:t>
            </a:r>
            <a:r>
              <a:rPr lang="en-US" dirty="0" err="1" smtClean="0"/>
              <a:t>Ureterocele</a:t>
            </a:r>
            <a:r>
              <a:rPr lang="en-US" dirty="0" smtClean="0"/>
              <a:t> , PUV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686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ALFA\Downloads\F2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57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375</Words>
  <Application>Microsoft Office PowerPoint</Application>
  <PresentationFormat>عرض على الشاشة (3:4)‏</PresentationFormat>
  <Paragraphs>68</Paragraphs>
  <Slides>61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61</vt:i4>
      </vt:variant>
    </vt:vector>
  </HeadingPairs>
  <TitlesOfParts>
    <vt:vector size="62" baseType="lpstr">
      <vt:lpstr>سمة Office</vt:lpstr>
      <vt:lpstr>عرض تقديمي في PowerPoint</vt:lpstr>
      <vt:lpstr>Learning objectives</vt:lpstr>
      <vt:lpstr>عرض تقديمي في PowerPoint</vt:lpstr>
      <vt:lpstr>عرض تقديمي في PowerPoint</vt:lpstr>
      <vt:lpstr>Types of renal abnormalities</vt:lpstr>
      <vt:lpstr>Congenital abnormalities of renal pelvis and ureter</vt:lpstr>
      <vt:lpstr>diagnosis</vt:lpstr>
      <vt:lpstr>hydronephrosis</vt:lpstr>
      <vt:lpstr>عرض تقديمي في PowerPoint</vt:lpstr>
      <vt:lpstr>CONGENITAL PUJ   OB</vt:lpstr>
      <vt:lpstr>INCIDENCE MOST COMMON KIDNEY OBSTRUCTION IN CHILDREN OCCUR IN 1 IN 500 TO 1 IN 1250</vt:lpstr>
      <vt:lpstr>عرض تقديمي في PowerPoint</vt:lpstr>
      <vt:lpstr>Management of UPJ obstruction</vt:lpstr>
      <vt:lpstr>عرض تقديمي في PowerPoint</vt:lpstr>
      <vt:lpstr>DUPLICATIONS</vt:lpstr>
      <vt:lpstr>DUPLICATIONS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VESICOURETERIC JUNCTION OBSTRUCTION ( VUR )</vt:lpstr>
      <vt:lpstr>عرض تقديمي في PowerPoint</vt:lpstr>
      <vt:lpstr>عرض تقديمي في PowerPoint</vt:lpstr>
      <vt:lpstr>DEFLUX INJECTION THERAPY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RETROCAVAL URETER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anomalies of the kidney and ureter</dc:title>
  <dc:creator>ALFA</dc:creator>
  <cp:lastModifiedBy>ALFA</cp:lastModifiedBy>
  <cp:revision>33</cp:revision>
  <dcterms:created xsi:type="dcterms:W3CDTF">2019-11-23T09:04:49Z</dcterms:created>
  <dcterms:modified xsi:type="dcterms:W3CDTF">2020-02-22T20:43:03Z</dcterms:modified>
</cp:coreProperties>
</file>