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i="1" sz="2400"/>
            </a:lvl1pPr>
          </a:lstStyle>
          <a:p>
            <a:pPr/>
            <a:r>
              <a:t>–Johnny Appleseed</a:t>
            </a:r>
          </a:p>
        </p:txBody>
      </p:sp>
      <p:sp>
        <p:nvSpPr>
          <p:cNvPr id="94" name="“Type a quote here.”"/>
          <p:cNvSpPr txBox="1"/>
          <p:nvPr>
            <p:ph type="body" sz="quarter" idx="14"/>
          </p:nvPr>
        </p:nvSpPr>
        <p:spPr>
          <a:xfrm>
            <a:off x="1270000" y="4267111"/>
            <a:ext cx="10464800" cy="609778"/>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949853" y="0"/>
            <a:ext cx="14904506" cy="99441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22088" y="289099"/>
            <a:ext cx="9753603" cy="6505789"/>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nchor="b"/>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idx="13"/>
          </p:nvPr>
        </p:nvSpPr>
        <p:spPr>
          <a:xfrm>
            <a:off x="2263775" y="613833"/>
            <a:ext cx="12401550" cy="8267701"/>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idx="13"/>
          </p:nvPr>
        </p:nvSpPr>
        <p:spPr>
          <a:xfrm>
            <a:off x="4086225" y="2586566"/>
            <a:ext cx="9429750" cy="6286501"/>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680200" y="5029200"/>
            <a:ext cx="6054748" cy="4038600"/>
          </a:xfrm>
          <a:prstGeom prst="rect">
            <a:avLst/>
          </a:prstGeom>
        </p:spPr>
        <p:txBody>
          <a:bodyPr lIns="91439" tIns="45719" rIns="91439" bIns="45719" anchor="t">
            <a:noAutofit/>
          </a:bodyPr>
          <a:lstStyle/>
          <a:p>
            <a:pPr/>
          </a:p>
        </p:txBody>
      </p:sp>
      <p:sp>
        <p:nvSpPr>
          <p:cNvPr id="84" name="Image"/>
          <p:cNvSpPr/>
          <p:nvPr>
            <p:ph type="pic" sz="quarter" idx="14"/>
          </p:nvPr>
        </p:nvSpPr>
        <p:spPr>
          <a:xfrm>
            <a:off x="6502400" y="889000"/>
            <a:ext cx="5867400" cy="3911601"/>
          </a:xfrm>
          <a:prstGeom prst="rect">
            <a:avLst/>
          </a:prstGeom>
        </p:spPr>
        <p:txBody>
          <a:bodyPr lIns="91439" tIns="45719" rIns="91439" bIns="45719" anchor="t">
            <a:noAutofit/>
          </a:bodyPr>
          <a:lstStyle/>
          <a:p>
            <a:pPr/>
          </a:p>
        </p:txBody>
      </p:sp>
      <p:sp>
        <p:nvSpPr>
          <p:cNvPr id="85" name="Image"/>
          <p:cNvSpPr/>
          <p:nvPr>
            <p:ph type="pic" idx="15"/>
          </p:nvPr>
        </p:nvSpPr>
        <p:spPr>
          <a:xfrm>
            <a:off x="-2374900" y="889000"/>
            <a:ext cx="11982450" cy="79883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8"/>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 Id="rId3" Type="http://schemas.openxmlformats.org/officeDocument/2006/relationships/image" Target="../media/image4.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eg"/><Relationship Id="rId3" Type="http://schemas.openxmlformats.org/officeDocument/2006/relationships/image" Target="../media/image6.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eg"/><Relationship Id="rId3" Type="http://schemas.openxmlformats.org/officeDocument/2006/relationships/image" Target="../media/image8.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e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 Target="slide49.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1.jpeg"/></Relationships>

</file>

<file path=ppt/slides/_rels/slide35.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 Target="slide49.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 Id="rId3" Type="http://schemas.openxmlformats.org/officeDocument/2006/relationships/image" Target="../media/image13.jpeg"/><Relationship Id="rId4" Type="http://schemas.openxmlformats.org/officeDocument/2006/relationships/image" Target="../media/image14.jpeg"/></Relationships>

</file>

<file path=ppt/slides/_rels/slide45.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 Target="slide3.xml"/><Relationship Id="rId3" Type="http://schemas.openxmlformats.org/officeDocument/2006/relationships/slide" Target="slide5.xml"/><Relationship Id="rId4" Type="http://schemas.openxmlformats.org/officeDocument/2006/relationships/slide" Target="slide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 Target="slide49.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Breast"/>
          <p:cNvSpPr txBox="1"/>
          <p:nvPr>
            <p:ph type="ctrTitle"/>
          </p:nvPr>
        </p:nvSpPr>
        <p:spPr>
          <a:prstGeom prst="rect">
            <a:avLst/>
          </a:prstGeom>
        </p:spPr>
        <p:txBody>
          <a:bodyPr/>
          <a:lstStyle/>
          <a:p>
            <a:pPr/>
            <a:r>
              <a:t>Breast</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Structure…"/>
          <p:cNvSpPr txBox="1"/>
          <p:nvPr>
            <p:ph type="body" idx="1"/>
          </p:nvPr>
        </p:nvSpPr>
        <p:spPr>
          <a:xfrm>
            <a:off x="952500" y="1313630"/>
            <a:ext cx="11099800" cy="6286501"/>
          </a:xfrm>
          <a:prstGeom prst="rect">
            <a:avLst/>
          </a:prstGeom>
        </p:spPr>
        <p:txBody>
          <a:bodyPr/>
          <a:lstStyle/>
          <a:p>
            <a:pPr marL="0" indent="0">
              <a:buSzTx/>
              <a:buNone/>
              <a:defRPr b="1" sz="3700"/>
            </a:pPr>
            <a:r>
              <a:t>Structure</a:t>
            </a:r>
          </a:p>
          <a:p>
            <a:pPr marL="513953" indent="-513953">
              <a:defRPr b="1" sz="3700"/>
            </a:pPr>
            <a:r>
              <a:t>15 to 20 lobes of tubuloalveolar glandular tissue,</a:t>
            </a:r>
          </a:p>
          <a:p>
            <a:pPr marL="513953" indent="-513953">
              <a:defRPr b="1" sz="3700"/>
            </a:pPr>
            <a:r>
              <a:t>Fibrous connective tissue that supports its lobes, and</a:t>
            </a:r>
          </a:p>
          <a:p>
            <a:pPr marL="513953" indent="-513953">
              <a:defRPr b="1" sz="3700"/>
            </a:pPr>
            <a:r>
              <a:t>Adipose tissue that resides in parenchyma between the lobes.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9" name="58B780C7-9409-4ACB-8BDD-A845416C030C-L0-001.jpeg" descr="58B780C7-9409-4ACB-8BDD-A845416C030C-L0-001.jpeg"/>
          <p:cNvPicPr>
            <a:picLocks noChangeAspect="1"/>
          </p:cNvPicPr>
          <p:nvPr/>
        </p:nvPicPr>
        <p:blipFill>
          <a:blip r:embed="rId2">
            <a:extLst/>
          </a:blip>
          <a:stretch>
            <a:fillRect/>
          </a:stretch>
        </p:blipFill>
        <p:spPr>
          <a:xfrm>
            <a:off x="127000" y="1645536"/>
            <a:ext cx="12895310" cy="6774045"/>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The nipple is covered by thick skin with corrugations .…"/>
          <p:cNvSpPr txBox="1"/>
          <p:nvPr>
            <p:ph type="body" idx="1"/>
          </p:nvPr>
        </p:nvSpPr>
        <p:spPr>
          <a:xfrm>
            <a:off x="952500" y="1276344"/>
            <a:ext cx="11099800" cy="7600956"/>
          </a:xfrm>
          <a:prstGeom prst="rect">
            <a:avLst/>
          </a:prstGeom>
        </p:spPr>
        <p:txBody>
          <a:bodyPr/>
          <a:lstStyle/>
          <a:p>
            <a:pPr marL="527843" indent="-527843">
              <a:defRPr b="1" sz="3800"/>
            </a:pPr>
            <a:r>
              <a:t>The nipple is covered by thick skin with corrugations .</a:t>
            </a:r>
          </a:p>
          <a:p>
            <a:pPr marL="527843" indent="-527843">
              <a:defRPr b="1" sz="3800"/>
            </a:pPr>
            <a:r>
              <a:t>Near its apex lie the orifiices of the lactiferous ducts .</a:t>
            </a:r>
          </a:p>
          <a:p>
            <a:pPr marL="527843" indent="-527843"/>
            <a:r>
              <a:rPr b="1" sz="3800"/>
              <a:t>The nipple contain smooth muscle fibers arranged concentrically and longitudinally , thus , its an erectile structure , which points outwards</a:t>
            </a:r>
            <a:r>
              <a:t>.</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Lymphatics…"/>
          <p:cNvSpPr txBox="1"/>
          <p:nvPr/>
        </p:nvSpPr>
        <p:spPr>
          <a:xfrm>
            <a:off x="113090" y="483767"/>
            <a:ext cx="12778620" cy="830671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5500">
                <a:solidFill>
                  <a:srgbClr val="99244F"/>
                </a:solidFill>
              </a:defRPr>
            </a:pPr>
            <a:r>
              <a:t>Lymphatics</a:t>
            </a:r>
          </a:p>
          <a:p>
            <a:pPr algn="l">
              <a:defRPr sz="2700"/>
            </a:pPr>
          </a:p>
          <a:p>
            <a:pPr algn="l">
              <a:defRPr sz="3200"/>
            </a:pPr>
            <a:r>
              <a:t>Lymph nodes groups</a:t>
            </a:r>
          </a:p>
          <a:p>
            <a:pPr algn="l">
              <a:defRPr sz="3200"/>
            </a:pPr>
            <a:r>
              <a:t>– Anterior group (external mammary or pectoral group)—along the lateral thoracic vessels</a:t>
            </a:r>
          </a:p>
          <a:p>
            <a:pPr algn="l">
              <a:defRPr sz="3200"/>
            </a:pPr>
            <a:r>
              <a:t>– Posterior group (subscapular or scapular group)</a:t>
            </a:r>
          </a:p>
          <a:p>
            <a:pPr algn="l">
              <a:defRPr sz="3200"/>
            </a:pPr>
            <a:r>
              <a:t>– Lateral group (axillary vein group).</a:t>
            </a:r>
          </a:p>
          <a:p>
            <a:pPr algn="l">
              <a:defRPr sz="3200"/>
            </a:pPr>
            <a:r>
              <a:t>These three groups comprise the level 1 nodes and they all drain into central group in the center of axilla. </a:t>
            </a:r>
          </a:p>
          <a:p>
            <a:pPr algn="l">
              <a:defRPr sz="3200"/>
            </a:pPr>
            <a:r>
              <a:t>Some lymphatics drain directly from the breast into central nodes</a:t>
            </a:r>
          </a:p>
          <a:p>
            <a:pPr algn="l">
              <a:defRPr sz="3200"/>
            </a:pPr>
            <a:r>
              <a:t>– Rotter group (Interpectoral group or level II nodes) is located between pectoralis major and minor and also drains into the central group</a:t>
            </a:r>
          </a:p>
          <a:p>
            <a:pPr algn="l">
              <a:defRPr sz="3200"/>
            </a:pPr>
            <a:r>
              <a:t>– The central group as well as some branches from breast and Rotter group drain into the apical group (subclavicular group)</a:t>
            </a:r>
          </a:p>
          <a:p>
            <a:pPr algn="l">
              <a:defRPr sz="3200"/>
            </a:pPr>
            <a:r>
              <a:t>– The apical group finally drains into the supraclavicular group.</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5" name="117EF6F9-76B1-411C-BCEB-FCD2596F280A-L0-001.jpeg" descr="117EF6F9-76B1-411C-BCEB-FCD2596F280A-L0-001.jpeg"/>
          <p:cNvPicPr>
            <a:picLocks noChangeAspect="1"/>
          </p:cNvPicPr>
          <p:nvPr/>
        </p:nvPicPr>
        <p:blipFill>
          <a:blip r:embed="rId2">
            <a:extLst/>
          </a:blip>
          <a:stretch>
            <a:fillRect/>
          </a:stretch>
        </p:blipFill>
        <p:spPr>
          <a:xfrm>
            <a:off x="5798766" y="6349"/>
            <a:ext cx="7213601" cy="9740901"/>
          </a:xfrm>
          <a:prstGeom prst="rect">
            <a:avLst/>
          </a:prstGeom>
          <a:ln w="12700">
            <a:miter lim="400000"/>
          </a:ln>
        </p:spPr>
      </p:pic>
      <p:pic>
        <p:nvPicPr>
          <p:cNvPr id="146" name="7C2C7C6D-524E-4EBC-85E5-4D7F2402C5BA-L0-001.jpeg" descr="7C2C7C6D-524E-4EBC-85E5-4D7F2402C5BA-L0-001.jpeg"/>
          <p:cNvPicPr>
            <a:picLocks noChangeAspect="1"/>
          </p:cNvPicPr>
          <p:nvPr/>
        </p:nvPicPr>
        <p:blipFill>
          <a:blip r:embed="rId3">
            <a:extLst/>
          </a:blip>
          <a:stretch>
            <a:fillRect/>
          </a:stretch>
        </p:blipFill>
        <p:spPr>
          <a:xfrm>
            <a:off x="103139" y="2165470"/>
            <a:ext cx="5685580" cy="4615713"/>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Common symptoms of breast problems may include a mass or lump, pain and a nipple discharge.…"/>
          <p:cNvSpPr txBox="1"/>
          <p:nvPr/>
        </p:nvSpPr>
        <p:spPr>
          <a:xfrm>
            <a:off x="462695" y="1410716"/>
            <a:ext cx="11714446" cy="6932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4000"/>
            </a:pPr>
            <a:r>
              <a:t>Common symptoms of breast problems may include a mass or lump, pain and a nipple discharge. </a:t>
            </a:r>
          </a:p>
          <a:p>
            <a:pPr algn="l">
              <a:defRPr sz="4000"/>
            </a:pPr>
          </a:p>
          <a:p>
            <a:pPr algn="l">
              <a:defRPr sz="4000"/>
            </a:pPr>
            <a:r>
              <a:t>Women may also be referred for breast examination when a routine screening mammogram has shown an abnormality or because of a strong family history of breast cancer. </a:t>
            </a:r>
          </a:p>
          <a:p>
            <a:pPr algn="l">
              <a:defRPr sz="4000"/>
            </a:pPr>
            <a:r>
              <a:t>These women may be otherwise asymptomatic.</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150" name="Table"/>
          <p:cNvGraphicFramePr/>
          <p:nvPr/>
        </p:nvGraphicFramePr>
        <p:xfrm>
          <a:off x="1206193" y="1231344"/>
          <a:ext cx="10381894" cy="7661053"/>
        </p:xfrm>
        <a:graphic xmlns:a="http://schemas.openxmlformats.org/drawingml/2006/main">
          <a:graphicData uri="http://schemas.openxmlformats.org/drawingml/2006/table">
            <a:tbl>
              <a:tblPr firstCol="0" firstRow="0" lastCol="0" lastRow="0" bandCol="0" bandRow="1" rtl="0">
                <a:tableStyleId>{C7B018BB-80A7-4F77-B60F-C8B233D01FF8}</a:tableStyleId>
              </a:tblPr>
              <a:tblGrid>
                <a:gridCol w="2498980"/>
                <a:gridCol w="7870212"/>
              </a:tblGrid>
              <a:tr h="424433">
                <a:tc>
                  <a:txBody>
                    <a:bodyPr/>
                    <a:lstStyle/>
                    <a:p>
                      <a:pPr algn="l" defTabSz="914400">
                        <a:defRPr sz="1800"/>
                      </a:pPr>
                      <a:r>
                        <a:rPr b="1" sz="2000">
                          <a:sym typeface="Helvetica Neue"/>
                        </a:rPr>
                        <a:t>Breast history </a:t>
                      </a:r>
                    </a:p>
                  </a:txBody>
                  <a:tcPr marL="50800" marR="50800" marT="50800" marB="50800" anchor="ctr" anchorCtr="0" horzOverflow="overflow">
                    <a:lnL w="12700">
                      <a:solidFill>
                        <a:srgbClr val="606060"/>
                      </a:solidFill>
                      <a:miter lim="400000"/>
                    </a:lnL>
                    <a:lnT w="12700">
                      <a:solidFill>
                        <a:srgbClr val="606060"/>
                      </a:solidFill>
                      <a:miter lim="400000"/>
                    </a:lnT>
                  </a:tcPr>
                </a:tc>
                <a:tc>
                  <a:txBody>
                    <a:bodyPr/>
                    <a:lstStyle/>
                    <a:p>
                      <a:pPr algn="l" defTabSz="914400" rtl="1">
                        <a:defRPr sz="1800"/>
                      </a:pPr>
                      <a:r>
                        <a:rPr b="1" sz="2000">
                          <a:sym typeface="Helvetica Neue"/>
                        </a:rPr>
                        <a:t>Questions to ask</a:t>
                      </a:r>
                    </a:p>
                  </a:txBody>
                  <a:tcPr marL="50800" marR="50800" marT="50800" marB="50800" anchor="ctr" anchorCtr="0" horzOverflow="overflow">
                    <a:lnR w="12700">
                      <a:solidFill>
                        <a:srgbClr val="606060"/>
                      </a:solidFill>
                      <a:miter lim="400000"/>
                    </a:lnR>
                    <a:lnT w="12700">
                      <a:solidFill>
                        <a:srgbClr val="606060"/>
                      </a:solidFill>
                      <a:miter lim="400000"/>
                    </a:lnT>
                  </a:tcPr>
                </a:tc>
              </a:tr>
              <a:tr h="1092621">
                <a:tc>
                  <a:txBody>
                    <a:bodyPr/>
                    <a:lstStyle/>
                    <a:p>
                      <a:pPr algn="l" defTabSz="914400">
                        <a:defRPr sz="1800"/>
                      </a:pPr>
                      <a:r>
                        <a:rPr b="1" sz="2000">
                          <a:sym typeface="Helvetica Neue"/>
                        </a:rPr>
                        <a:t>For any complaint</a:t>
                      </a:r>
                    </a:p>
                  </a:txBody>
                  <a:tcPr marL="50800" marR="50800" marT="50800" marB="50800" anchor="ctr" anchorCtr="0" horzOverflow="overflow">
                    <a:lnL w="12700">
                      <a:solidFill>
                        <a:srgbClr val="606060"/>
                      </a:solidFill>
                      <a:miter lim="400000"/>
                    </a:lnL>
                  </a:tcPr>
                </a:tc>
                <a:tc>
                  <a:txBody>
                    <a:bodyPr/>
                    <a:lstStyle/>
                    <a:p>
                      <a:pPr algn="l" defTabSz="914400">
                        <a:defRPr sz="1800"/>
                      </a:pPr>
                      <a:r>
                        <a:rPr b="1" sz="2000">
                          <a:sym typeface="Helvetica Neue"/>
                        </a:rPr>
                        <a:t>When did it start? Has it changed?</a:t>
                      </a:r>
                    </a:p>
                  </a:txBody>
                  <a:tcPr marL="50800" marR="50800" marT="50800" marB="50800" anchor="ctr" anchorCtr="0" horzOverflow="overflow">
                    <a:lnR w="12700">
                      <a:solidFill>
                        <a:srgbClr val="606060"/>
                      </a:solidFill>
                      <a:miter lim="400000"/>
                    </a:lnR>
                  </a:tcPr>
                </a:tc>
              </a:tr>
              <a:tr h="1376934">
                <a:tc>
                  <a:txBody>
                    <a:bodyPr/>
                    <a:lstStyle/>
                    <a:p>
                      <a:pPr algn="l" defTabSz="914400">
                        <a:defRPr sz="1800"/>
                      </a:pPr>
                      <a:r>
                        <a:rPr b="1" sz="2000">
                          <a:sym typeface="Helvetica Neue"/>
                        </a:rPr>
                        <a:t>Lump</a:t>
                      </a:r>
                    </a:p>
                  </a:txBody>
                  <a:tcPr marL="50800" marR="50800" marT="50800" marB="50800" anchor="ctr" anchorCtr="0" horzOverflow="overflow">
                    <a:lnL w="12700">
                      <a:solidFill>
                        <a:srgbClr val="606060"/>
                      </a:solidFill>
                      <a:miter lim="400000"/>
                    </a:lnL>
                  </a:tcPr>
                </a:tc>
                <a:tc>
                  <a:txBody>
                    <a:bodyPr/>
                    <a:lstStyle/>
                    <a:p>
                      <a:pPr algn="l" defTabSz="914400">
                        <a:defRPr sz="1800"/>
                      </a:pPr>
                      <a:r>
                        <a:rPr b="1" sz="2000">
                          <a:sym typeface="Helvetica Neue"/>
                        </a:rPr>
                        <a:t>How was it discovered?
Has there been a change in size?
Is there any associated pain or tenderness?
Does it change with menses?</a:t>
                      </a:r>
                    </a:p>
                  </a:txBody>
                  <a:tcPr marL="50800" marR="50800" marT="50800" marB="50800" anchor="ctr" anchorCtr="0" horzOverflow="overflow">
                    <a:lnR w="12700">
                      <a:solidFill>
                        <a:srgbClr val="606060"/>
                      </a:solidFill>
                      <a:miter lim="400000"/>
                    </a:lnR>
                  </a:tcPr>
                </a:tc>
              </a:tr>
              <a:tr h="1092621">
                <a:tc>
                  <a:txBody>
                    <a:bodyPr/>
                    <a:lstStyle/>
                    <a:p>
                      <a:pPr algn="l" defTabSz="914400">
                        <a:defRPr sz="1800"/>
                      </a:pPr>
                      <a:r>
                        <a:rPr b="1" sz="2000">
                          <a:sym typeface="Helvetica Neue"/>
                        </a:rPr>
                        <a:t>Pain or tenderness</a:t>
                      </a:r>
                    </a:p>
                  </a:txBody>
                  <a:tcPr marL="50800" marR="50800" marT="50800" marB="50800" anchor="ctr" anchorCtr="0" horzOverflow="overflow">
                    <a:lnL w="12700">
                      <a:solidFill>
                        <a:srgbClr val="606060"/>
                      </a:solidFill>
                      <a:miter lim="400000"/>
                    </a:lnL>
                  </a:tcPr>
                </a:tc>
                <a:tc>
                  <a:txBody>
                    <a:bodyPr/>
                    <a:lstStyle/>
                    <a:p>
                      <a:pPr algn="l" defTabSz="914400">
                        <a:defRPr sz="1800"/>
                      </a:pPr>
                      <a:r>
                        <a:rPr b="1" sz="2000">
                          <a:sym typeface="Helvetica Neue"/>
                        </a:rPr>
                        <a:t>Is there an associated lump? Does it change with menses?i</a:t>
                      </a:r>
                    </a:p>
                  </a:txBody>
                  <a:tcPr marL="50800" marR="50800" marT="50800" marB="50800" anchor="ctr" anchorCtr="0" horzOverflow="overflow">
                    <a:lnR w="12700">
                      <a:solidFill>
                        <a:srgbClr val="606060"/>
                      </a:solidFill>
                      <a:miter lim="400000"/>
                    </a:lnR>
                  </a:tcPr>
                </a:tc>
              </a:tr>
              <a:tr h="1059434">
                <a:tc>
                  <a:txBody>
                    <a:bodyPr/>
                    <a:lstStyle/>
                    <a:p>
                      <a:pPr algn="l" defTabSz="914400">
                        <a:defRPr sz="1800"/>
                      </a:pPr>
                      <a:r>
                        <a:rPr b="1" sz="2000">
                          <a:sym typeface="Helvetica Neue"/>
                        </a:rPr>
                        <a:t>Nipple discharge</a:t>
                      </a:r>
                    </a:p>
                  </a:txBody>
                  <a:tcPr marL="50800" marR="50800" marT="50800" marB="50800" anchor="ctr" anchorCtr="0" horzOverflow="overflow">
                    <a:lnL w="12700">
                      <a:solidFill>
                        <a:srgbClr val="606060"/>
                      </a:solidFill>
                      <a:miter lim="400000"/>
                    </a:lnL>
                  </a:tcPr>
                </a:tc>
                <a:tc>
                  <a:txBody>
                    <a:bodyPr/>
                    <a:lstStyle/>
                    <a:p>
                      <a:pPr algn="l" defTabSz="914400">
                        <a:defRPr sz="1800"/>
                      </a:pPr>
                      <a:r>
                        <a:rPr b="1" sz="2000">
                          <a:sym typeface="Helvetica Neue"/>
                        </a:rPr>
                        <a:t>Duration?
Spontaneous or elicited?
Unilateral or bilateral? Colour?</a:t>
                      </a:r>
                    </a:p>
                  </a:txBody>
                  <a:tcPr marL="50800" marR="50800" marT="50800" marB="50800" anchor="ctr" anchorCtr="0" horzOverflow="overflow">
                    <a:lnR w="12700">
                      <a:solidFill>
                        <a:srgbClr val="606060"/>
                      </a:solidFill>
                      <a:miter lim="400000"/>
                    </a:lnR>
                  </a:tcPr>
                </a:tc>
              </a:tr>
              <a:tr h="1694434">
                <a:tc>
                  <a:txBody>
                    <a:bodyPr/>
                    <a:lstStyle/>
                    <a:p>
                      <a:pPr algn="l" defTabSz="914400">
                        <a:defRPr sz="1800"/>
                      </a:pPr>
                      <a:r>
                        <a:rPr b="1" sz="2000">
                          <a:sym typeface="Helvetica Neue"/>
                        </a:rPr>
                        <a:t>Gynaecological history</a:t>
                      </a:r>
                    </a:p>
                  </a:txBody>
                  <a:tcPr marL="50800" marR="50800" marT="50800" marB="50800" anchor="ctr" anchorCtr="0" horzOverflow="overflow">
                    <a:lnL w="12700">
                      <a:solidFill>
                        <a:srgbClr val="606060"/>
                      </a:solidFill>
                      <a:miter lim="400000"/>
                    </a:lnL>
                  </a:tcPr>
                </a:tc>
                <a:tc>
                  <a:txBody>
                    <a:bodyPr/>
                    <a:lstStyle/>
                    <a:p>
                      <a:pPr algn="l" defTabSz="914400">
                        <a:defRPr sz="1800"/>
                      </a:pPr>
                      <a:r>
                        <a:rPr b="1" sz="2000">
                          <a:sym typeface="Helvetica Neue"/>
                        </a:rPr>
                        <a:t>Menarche?
Number of pregnalncies?
Age at first pregnancy?
Still menstruating? Last period? Exposure to exogenous hormones?</a:t>
                      </a:r>
                    </a:p>
                  </a:txBody>
                  <a:tcPr marL="50800" marR="50800" marT="50800" marB="50800" anchor="ctr" anchorCtr="0" horzOverflow="overflow">
                    <a:lnR w="12700">
                      <a:solidFill>
                        <a:srgbClr val="606060"/>
                      </a:solidFill>
                      <a:miter lim="400000"/>
                    </a:lnR>
                  </a:tcPr>
                </a:tc>
              </a:tr>
              <a:tr h="1694434">
                <a:tc>
                  <a:txBody>
                    <a:bodyPr/>
                    <a:lstStyle/>
                    <a:p>
                      <a:pPr algn="l" defTabSz="914400">
                        <a:defRPr sz="1800"/>
                      </a:pPr>
                      <a:r>
                        <a:rPr b="1" sz="2000">
                          <a:sym typeface="Helvetica Neue"/>
                        </a:rPr>
                        <a:t>Family history</a:t>
                      </a:r>
                    </a:p>
                  </a:txBody>
                  <a:tcPr marL="50800" marR="50800" marT="50800" marB="50800" anchor="ctr" anchorCtr="0" horzOverflow="overflow">
                    <a:lnL w="12700">
                      <a:solidFill>
                        <a:srgbClr val="606060"/>
                      </a:solidFill>
                      <a:miter lim="400000"/>
                    </a:lnL>
                    <a:lnB w="12700">
                      <a:solidFill>
                        <a:srgbClr val="606060"/>
                      </a:solidFill>
                      <a:miter lim="400000"/>
                    </a:lnB>
                  </a:tcPr>
                </a:tc>
                <a:tc>
                  <a:txBody>
                    <a:bodyPr/>
                    <a:lstStyle/>
                    <a:p>
                      <a:pPr algn="l" defTabSz="914400">
                        <a:defRPr sz="1800"/>
                      </a:pPr>
                      <a:r>
                        <a:rPr b="1" sz="2000">
                          <a:sym typeface="Helvetica Neue"/>
                        </a:rPr>
                        <a:t>Breast cancer (including age at diagno- sis) – bilateral?
Ovarian cancer?
Colon cancer?
Melanoma?
Other malignancies?</a:t>
                      </a:r>
                    </a:p>
                  </a:txBody>
                  <a:tcPr marL="50800" marR="50800" marT="50800" marB="50800" anchor="ctr" anchorCtr="0" horzOverflow="overflow">
                    <a:lnR w="12700">
                      <a:solidFill>
                        <a:srgbClr val="606060"/>
                      </a:solidFill>
                      <a:miter lim="400000"/>
                    </a:lnR>
                    <a:lnB w="12700">
                      <a:solidFill>
                        <a:srgbClr val="606060"/>
                      </a:solidFill>
                      <a:miter lim="400000"/>
                    </a:lnB>
                  </a:tcPr>
                </a:tc>
              </a:tr>
            </a:tbl>
          </a:graphicData>
        </a:graphic>
      </p:graphicFrame>
      <p:sp>
        <p:nvSpPr>
          <p:cNvPr id="151" name="The breast history"/>
          <p:cNvSpPr txBox="1"/>
          <p:nvPr/>
        </p:nvSpPr>
        <p:spPr>
          <a:xfrm>
            <a:off x="52895" y="19726"/>
            <a:ext cx="10106527" cy="56045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000"/>
            </a:lvl1pPr>
          </a:lstStyle>
          <a:p>
            <a:pPr/>
            <a:r>
              <a:t> The breast history</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153" name="Table"/>
          <p:cNvGraphicFramePr/>
          <p:nvPr/>
        </p:nvGraphicFramePr>
        <p:xfrm>
          <a:off x="952500" y="1270000"/>
          <a:ext cx="11099800" cy="7213600"/>
        </p:xfrm>
        <a:graphic xmlns:a="http://schemas.openxmlformats.org/drawingml/2006/main">
          <a:graphicData uri="http://schemas.openxmlformats.org/drawingml/2006/table">
            <a:tbl>
              <a:tblPr firstCol="0" firstRow="0" lastCol="0" lastRow="0" bandCol="0" bandRow="1" rtl="0">
                <a:tableStyleId>{C7B018BB-80A7-4F77-B60F-C8B233D01FF8}</a:tableStyleId>
              </a:tblPr>
              <a:tblGrid>
                <a:gridCol w="5543550"/>
                <a:gridCol w="5543550"/>
              </a:tblGrid>
              <a:tr h="1516720">
                <a:tc>
                  <a:txBody>
                    <a:bodyPr/>
                    <a:lstStyle/>
                    <a:p>
                      <a:pPr algn="l" defTabSz="914400">
                        <a:defRPr sz="1800"/>
                      </a:pPr>
                      <a:r>
                        <a:rPr b="1" sz="3300">
                          <a:sym typeface="Helvetica Neue"/>
                        </a:rPr>
                        <a:t>Physical examination</a:t>
                      </a:r>
                    </a:p>
                  </a:txBody>
                  <a:tcPr marL="50800" marR="50800" marT="50800" marB="50800" anchor="ctr" anchorCtr="0" horzOverflow="overflow">
                    <a:lnL w="12700">
                      <a:solidFill>
                        <a:srgbClr val="606060"/>
                      </a:solidFill>
                      <a:miter lim="400000"/>
                    </a:lnL>
                    <a:lnT w="12700">
                      <a:solidFill>
                        <a:srgbClr val="606060"/>
                      </a:solidFill>
                      <a:miter lim="400000"/>
                    </a:lnT>
                  </a:tcPr>
                </a:tc>
                <a:tc>
                  <a:txBody>
                    <a:bodyPr/>
                    <a:lstStyle/>
                    <a:p>
                      <a:pPr algn="l" defTabSz="914400">
                        <a:defRPr b="1" sz="3000">
                          <a:sym typeface="Helvetica Neue"/>
                        </a:defRPr>
                      </a:pPr>
                    </a:p>
                  </a:txBody>
                  <a:tcPr marL="50800" marR="50800" marT="50800" marB="50800" anchor="ctr" anchorCtr="0" horzOverflow="overflow">
                    <a:lnR w="12700">
                      <a:solidFill>
                        <a:srgbClr val="606060"/>
                      </a:solidFill>
                      <a:miter lim="400000"/>
                    </a:lnR>
                    <a:lnT w="12700">
                      <a:solidFill>
                        <a:srgbClr val="606060"/>
                      </a:solidFill>
                      <a:miter lim="400000"/>
                    </a:lnT>
                  </a:tcPr>
                </a:tc>
              </a:tr>
              <a:tr h="3283879">
                <a:tc>
                  <a:txBody>
                    <a:bodyPr/>
                    <a:lstStyle/>
                    <a:p>
                      <a:pPr algn="l" defTabSz="914400">
                        <a:defRPr sz="1800"/>
                      </a:pPr>
                      <a:r>
                        <a:rPr b="1" sz="3300">
                          <a:sym typeface="Helvetica Neue"/>
                        </a:rPr>
                        <a:t>Inspection</a:t>
                      </a:r>
                    </a:p>
                  </a:txBody>
                  <a:tcPr marL="50800" marR="50800" marT="50800" marB="50800" anchor="ctr" anchorCtr="0" horzOverflow="overflow">
                    <a:lnL w="12700">
                      <a:solidFill>
                        <a:srgbClr val="606060"/>
                      </a:solidFill>
                      <a:miter lim="400000"/>
                    </a:lnL>
                  </a:tcPr>
                </a:tc>
                <a:tc>
                  <a:txBody>
                    <a:bodyPr/>
                    <a:lstStyle/>
                    <a:p>
                      <a:pPr algn="l" defTabSz="914400">
                        <a:defRPr sz="1800"/>
                      </a:pPr>
                      <a:r>
                        <a:rPr b="1" sz="3000">
                          <a:sym typeface="Helvetica Neue"/>
                        </a:rPr>
                        <a:t>Symmetry
Signs of retraction
Nipple retraction Skin changes</a:t>
                      </a:r>
                    </a:p>
                  </a:txBody>
                  <a:tcPr marL="50800" marR="50800" marT="50800" marB="50800" anchor="ctr" anchorCtr="0" horzOverflow="overflow">
                    <a:lnR w="12700">
                      <a:solidFill>
                        <a:srgbClr val="606060"/>
                      </a:solidFill>
                      <a:miter lim="400000"/>
                    </a:lnR>
                  </a:tcPr>
                </a:tc>
              </a:tr>
              <a:tr h="2400300">
                <a:tc>
                  <a:txBody>
                    <a:bodyPr/>
                    <a:lstStyle/>
                    <a:p>
                      <a:pPr algn="l" defTabSz="914400">
                        <a:defRPr sz="1800"/>
                      </a:pPr>
                      <a:r>
                        <a:rPr b="1" sz="3300">
                          <a:sym typeface="Helvetica Neue"/>
                        </a:rPr>
                        <a:t>Palpation</a:t>
                      </a:r>
                    </a:p>
                  </a:txBody>
                  <a:tcPr marL="50800" marR="50800" marT="50800" marB="50800" anchor="ctr" anchorCtr="0" horzOverflow="overflow">
                    <a:lnL w="12700">
                      <a:solidFill>
                        <a:srgbClr val="606060"/>
                      </a:solidFill>
                      <a:miter lim="400000"/>
                    </a:lnL>
                    <a:lnB w="12700">
                      <a:solidFill>
                        <a:srgbClr val="606060"/>
                      </a:solidFill>
                      <a:miter lim="400000"/>
                    </a:lnB>
                  </a:tcPr>
                </a:tc>
                <a:tc>
                  <a:txBody>
                    <a:bodyPr/>
                    <a:lstStyle/>
                    <a:p>
                      <a:pPr algn="l" defTabSz="914400">
                        <a:defRPr sz="1800"/>
                      </a:pPr>
                      <a:r>
                        <a:rPr b="1" sz="3000">
                          <a:sym typeface="Helvetica Neue"/>
                        </a:rPr>
                        <a:t>Masses 
Axillae</a:t>
                      </a:r>
                    </a:p>
                  </a:txBody>
                  <a:tcPr marL="50800" marR="50800" marT="50800" marB="50800" anchor="ctr" anchorCtr="0" horzOverflow="overflow">
                    <a:lnR w="12700">
                      <a:solidFill>
                        <a:srgbClr val="606060"/>
                      </a:solidFill>
                      <a:miter lim="400000"/>
                    </a:lnR>
                    <a:lnB w="12700">
                      <a:solidFill>
                        <a:srgbClr val="606060"/>
                      </a:solidFill>
                      <a:miter lim="400000"/>
                    </a:lnB>
                  </a:tcPr>
                </a:tc>
              </a:tr>
            </a:tbl>
          </a:graphicData>
        </a:graphic>
      </p:graphicFrame>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Triple breast assessment includes:…"/>
          <p:cNvSpPr txBox="1"/>
          <p:nvPr/>
        </p:nvSpPr>
        <p:spPr>
          <a:xfrm>
            <a:off x="305388" y="1975838"/>
            <a:ext cx="12185017" cy="591395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5400">
                <a:solidFill>
                  <a:srgbClr val="2C0977"/>
                </a:solidFill>
              </a:defRPr>
            </a:pPr>
            <a:r>
              <a:t>Triple breast assessment includes:</a:t>
            </a:r>
          </a:p>
          <a:p>
            <a:pPr algn="l">
              <a:defRPr sz="4600"/>
            </a:pPr>
            <a:r>
              <a:t>Clinical breast examination.</a:t>
            </a:r>
          </a:p>
          <a:p>
            <a:pPr algn="l">
              <a:defRPr sz="4600"/>
            </a:pPr>
          </a:p>
          <a:p>
            <a:pPr algn="l">
              <a:defRPr sz="4600"/>
            </a:pPr>
            <a:r>
              <a:t>Imaging (USG or mammography or MRI).</a:t>
            </a:r>
          </a:p>
          <a:p>
            <a:pPr algn="l">
              <a:defRPr sz="4600"/>
            </a:pPr>
          </a:p>
          <a:p>
            <a:pPr algn="l">
              <a:defRPr sz="4600"/>
            </a:pPr>
            <a:r>
              <a:t>Tissue sampling (FNAC or true cut biopsy).</a:t>
            </a:r>
          </a:p>
          <a:p>
            <a:pPr algn="l">
              <a:defRPr sz="4600"/>
            </a:pP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Investigation of the breast…"/>
          <p:cNvSpPr txBox="1"/>
          <p:nvPr/>
        </p:nvSpPr>
        <p:spPr>
          <a:xfrm>
            <a:off x="303319" y="1314028"/>
            <a:ext cx="11930795" cy="64681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5000"/>
            </a:pPr>
            <a:r>
              <a:t> Investigation of the breast</a:t>
            </a:r>
          </a:p>
          <a:p>
            <a:pPr algn="l"/>
          </a:p>
          <a:p>
            <a:pPr algn="l">
              <a:defRPr sz="4400">
                <a:solidFill>
                  <a:srgbClr val="B51A00"/>
                </a:solidFill>
              </a:defRPr>
            </a:pPr>
            <a:r>
              <a:t>Mammography</a:t>
            </a:r>
          </a:p>
          <a:p>
            <a:pPr algn="l"/>
            <a:r>
              <a:t>Soft tissue X-rays are taken by placing the breast in direct contact with ultrasensitive film and exposing it to low-voltage, high-amperage X-rays. </a:t>
            </a:r>
          </a:p>
          <a:p>
            <a:pPr algn="l"/>
            <a:r>
              <a:t>The dose of radiation is approximately 0.1 Gy and therefore mammography is a very safe investigation.</a:t>
            </a:r>
          </a:p>
          <a:p>
            <a:pPr algn="l"/>
          </a:p>
          <a:p>
            <a:pPr algn="l">
              <a:defRPr sz="5500">
                <a:solidFill>
                  <a:srgbClr val="B51A00"/>
                </a:solidFill>
              </a:defRPr>
            </a:pPr>
            <a:r>
              <a:t>Ultrasound</a:t>
            </a:r>
          </a:p>
          <a:p>
            <a:pPr algn="l"/>
            <a:r>
              <a:t> Ultrasound is particularly useful in young women with dense breasts in whom mammograms are difficult to interpret, and in distinguishing cysts from solid lesions.</a:t>
            </a:r>
          </a:p>
          <a:p>
            <a:pPr algn="l"/>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 name="Rectangle 2"/>
          <p:cNvSpPr txBox="1"/>
          <p:nvPr/>
        </p:nvSpPr>
        <p:spPr>
          <a:xfrm>
            <a:off x="697173" y="2857940"/>
            <a:ext cx="11960273" cy="4968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defTabSz="914400">
              <a:defRPr sz="2800">
                <a:latin typeface="Calibri"/>
                <a:ea typeface="Calibri"/>
                <a:cs typeface="Calibri"/>
                <a:sym typeface="Calibri"/>
              </a:defRPr>
            </a:pPr>
            <a:r>
              <a:t>Learning objectives </a:t>
            </a:r>
          </a:p>
          <a:p>
            <a:pPr algn="l" defTabSz="914400">
              <a:defRPr sz="2800">
                <a:latin typeface="Calibri"/>
                <a:ea typeface="Calibri"/>
                <a:cs typeface="Calibri"/>
                <a:sym typeface="Calibri"/>
              </a:defRPr>
            </a:pPr>
            <a:r>
              <a:t>To understand: </a:t>
            </a:r>
          </a:p>
          <a:p>
            <a:pPr marL="457200" indent="-457200" algn="l" defTabSz="914400">
              <a:buSzPct val="100000"/>
              <a:buChar char="❑"/>
              <a:defRPr sz="2800">
                <a:latin typeface="Calibri"/>
                <a:ea typeface="Calibri"/>
                <a:cs typeface="Calibri"/>
                <a:sym typeface="Calibri"/>
              </a:defRPr>
            </a:pPr>
            <a:r>
              <a:t>Applied anatomy</a:t>
            </a:r>
          </a:p>
          <a:p>
            <a:pPr marL="457200" indent="-457200" algn="l" defTabSz="914400">
              <a:buSzPct val="100000"/>
              <a:buChar char="❑"/>
              <a:defRPr sz="2800">
                <a:latin typeface="Calibri"/>
                <a:ea typeface="Calibri"/>
                <a:cs typeface="Calibri"/>
                <a:sym typeface="Calibri"/>
              </a:defRPr>
            </a:pPr>
            <a:r>
              <a:t>Breast anomalies and the complexity of benign breast disease</a:t>
            </a:r>
          </a:p>
          <a:p>
            <a:pPr marL="457200" indent="-457200" algn="l" defTabSz="914400">
              <a:buSzPct val="100000"/>
              <a:buChar char="❑"/>
              <a:defRPr b="0" sz="2800">
                <a:latin typeface="Calibri"/>
                <a:ea typeface="Calibri"/>
                <a:cs typeface="Calibri"/>
                <a:sym typeface="Calibri"/>
              </a:defRPr>
            </a:pPr>
            <a:r>
              <a:t>To know how to undertake a detailed history and physical examination of a patient presenting with a breast problem</a:t>
            </a:r>
          </a:p>
          <a:p>
            <a:pPr marL="457200" indent="-457200" algn="l" defTabSz="914400">
              <a:buSzPct val="100000"/>
              <a:buChar char="❑"/>
              <a:defRPr b="0" sz="2800">
                <a:latin typeface="Calibri"/>
                <a:ea typeface="Calibri"/>
                <a:cs typeface="Calibri"/>
                <a:sym typeface="Calibri"/>
              </a:defRPr>
            </a:pPr>
            <a:r>
              <a:t>To be able to develop a differential diagnosis for a breast mass and describe the characteristics of both malignant and benign lesions</a:t>
            </a:r>
          </a:p>
          <a:p>
            <a:pPr marL="457200" indent="-457200" algn="l" defTabSz="914400">
              <a:buSzPct val="100000"/>
              <a:buChar char="❑"/>
              <a:defRPr b="0" sz="2800">
                <a:latin typeface="Calibri"/>
                <a:ea typeface="Calibri"/>
                <a:cs typeface="Calibri"/>
                <a:sym typeface="Calibri"/>
              </a:defRPr>
            </a:pPr>
            <a:r>
              <a:t>To be able to describe the components of the ‘triple test’</a:t>
            </a:r>
          </a:p>
          <a:p>
            <a:pPr marL="457200" indent="-457200" algn="l" defTabSz="914400">
              <a:buSzPct val="100000"/>
              <a:buChar char="❑"/>
              <a:defRPr b="0" sz="2800">
                <a:latin typeface="Calibri"/>
                <a:ea typeface="Calibri"/>
                <a:cs typeface="Calibri"/>
                <a:sym typeface="Calibri"/>
              </a:defRPr>
            </a:pPr>
            <a:r>
              <a:t>To understand the various supportive diagnostic tools, which include imaging modalities and techniques for tissue diagnosis</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9" name="FED1CFEB-DF5C-44EE-B2F1-68AD255CB9A0-L0-001.jpeg" descr="FED1CFEB-DF5C-44EE-B2F1-68AD255CB9A0-L0-001.jpeg"/>
          <p:cNvPicPr>
            <a:picLocks noChangeAspect="1"/>
          </p:cNvPicPr>
          <p:nvPr/>
        </p:nvPicPr>
        <p:blipFill>
          <a:blip r:embed="rId2">
            <a:extLst/>
          </a:blip>
          <a:stretch>
            <a:fillRect/>
          </a:stretch>
        </p:blipFill>
        <p:spPr>
          <a:xfrm>
            <a:off x="7372418" y="167415"/>
            <a:ext cx="5361663" cy="9026367"/>
          </a:xfrm>
          <a:prstGeom prst="rect">
            <a:avLst/>
          </a:prstGeom>
          <a:ln w="12700">
            <a:miter lim="400000"/>
          </a:ln>
        </p:spPr>
      </p:pic>
      <p:pic>
        <p:nvPicPr>
          <p:cNvPr id="160" name="DD0E1AB9-5E6D-4CC9-A994-A28D005985EE-L0-001.jpeg" descr="DD0E1AB9-5E6D-4CC9-A994-A28D005985EE-L0-001.jpeg"/>
          <p:cNvPicPr>
            <a:picLocks noChangeAspect="1"/>
          </p:cNvPicPr>
          <p:nvPr/>
        </p:nvPicPr>
        <p:blipFill>
          <a:blip r:embed="rId3">
            <a:extLst/>
          </a:blip>
          <a:stretch>
            <a:fillRect/>
          </a:stretch>
        </p:blipFill>
        <p:spPr>
          <a:xfrm>
            <a:off x="249756" y="284905"/>
            <a:ext cx="6415147" cy="9183790"/>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2" name="3C658A77-342B-4E3C-AA36-115AF07207F1-L0-001.jpeg" descr="3C658A77-342B-4E3C-AA36-115AF07207F1-L0-001.jpeg"/>
          <p:cNvPicPr>
            <a:picLocks noChangeAspect="1"/>
          </p:cNvPicPr>
          <p:nvPr/>
        </p:nvPicPr>
        <p:blipFill>
          <a:blip r:embed="rId2">
            <a:extLst/>
          </a:blip>
          <a:stretch>
            <a:fillRect/>
          </a:stretch>
        </p:blipFill>
        <p:spPr>
          <a:xfrm>
            <a:off x="5457649" y="223220"/>
            <a:ext cx="6330683" cy="9753601"/>
          </a:xfrm>
          <a:prstGeom prst="rect">
            <a:avLst/>
          </a:prstGeom>
          <a:ln w="12700">
            <a:miter lim="400000"/>
          </a:ln>
        </p:spPr>
      </p:pic>
      <p:pic>
        <p:nvPicPr>
          <p:cNvPr id="163" name="707985A3-A801-4C6E-A1BA-DCFC80BD8D16-L0-001.jpeg" descr="707985A3-A801-4C6E-A1BA-DCFC80BD8D16-L0-001.jpeg"/>
          <p:cNvPicPr>
            <a:picLocks noChangeAspect="1"/>
          </p:cNvPicPr>
          <p:nvPr/>
        </p:nvPicPr>
        <p:blipFill>
          <a:blip r:embed="rId3">
            <a:extLst/>
          </a:blip>
          <a:stretch>
            <a:fillRect/>
          </a:stretch>
        </p:blipFill>
        <p:spPr>
          <a:xfrm>
            <a:off x="821231" y="204822"/>
            <a:ext cx="4051881" cy="9009126"/>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Magnetic resonance imaging…"/>
          <p:cNvSpPr txBox="1"/>
          <p:nvPr/>
        </p:nvSpPr>
        <p:spPr>
          <a:xfrm>
            <a:off x="1013751" y="263851"/>
            <a:ext cx="11281993" cy="845690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5000">
                <a:solidFill>
                  <a:srgbClr val="E22400"/>
                </a:solidFill>
              </a:defRPr>
            </a:pPr>
            <a:r>
              <a:t>Magnetic resonance imaging</a:t>
            </a:r>
          </a:p>
          <a:p>
            <a:pPr marL="527843" indent="-527843" algn="l">
              <a:buSzPct val="145000"/>
              <a:buChar char="•"/>
              <a:defRPr sz="3800"/>
            </a:pPr>
            <a:r>
              <a:t>it can be useful to distinguish scar from recurrence in women who have had previous breast conservation therapy for cancer (although it is not accurate within 9months of radiotherapy because of abnormal enhancement).</a:t>
            </a:r>
          </a:p>
          <a:p>
            <a:pPr marL="527843" indent="-527843" algn="l">
              <a:buSzPct val="145000"/>
              <a:buChar char="•"/>
              <a:defRPr sz="3800"/>
            </a:pPr>
            <a:r>
              <a:t>it is the gold standard for imaging the breasts of women with implants. </a:t>
            </a:r>
          </a:p>
          <a:p>
            <a:pPr marL="527843" indent="-527843" algn="l">
              <a:buSzPct val="145000"/>
              <a:buChar char="•"/>
              <a:defRPr sz="3800"/>
            </a:pPr>
            <a:r>
              <a:t>it may prove useful as a screening tool in high-risk women.</a:t>
            </a:r>
          </a:p>
          <a:p>
            <a:pPr marL="527843" indent="-527843" algn="l">
              <a:buSzPct val="145000"/>
              <a:buChar char="•"/>
              <a:defRPr sz="3000"/>
            </a:pPr>
            <a:r>
              <a:rPr sz="3800"/>
              <a:t>and it is being evaluated in the management of the axilla in both primary breast cancer and recurrent disease</a:t>
            </a:r>
            <a:r>
              <a:t> .</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167" name="Table"/>
          <p:cNvGraphicFramePr/>
          <p:nvPr/>
        </p:nvGraphicFramePr>
        <p:xfrm>
          <a:off x="952500" y="1270000"/>
          <a:ext cx="11099800" cy="7213600"/>
        </p:xfrm>
        <a:graphic xmlns:a="http://schemas.openxmlformats.org/drawingml/2006/main">
          <a:graphicData uri="http://schemas.openxmlformats.org/drawingml/2006/table">
            <a:tbl>
              <a:tblPr firstCol="0" firstRow="0" lastCol="0" lastRow="0" bandCol="0" bandRow="1" rtl="0">
                <a:tableStyleId>{C7B018BB-80A7-4F77-B60F-C8B233D01FF8}</a:tableStyleId>
              </a:tblPr>
              <a:tblGrid>
                <a:gridCol w="5825243"/>
                <a:gridCol w="6131806"/>
              </a:tblGrid>
              <a:tr h="1111635">
                <a:tc>
                  <a:txBody>
                    <a:bodyPr/>
                    <a:lstStyle/>
                    <a:p>
                      <a:pPr defTabSz="914400">
                        <a:defRPr sz="1800"/>
                      </a:pPr>
                      <a:r>
                        <a:rPr b="1" sz="3400">
                          <a:sym typeface="Helvetica Neue"/>
                        </a:rPr>
                        <a:t>FNA</a:t>
                      </a:r>
                    </a:p>
                  </a:txBody>
                  <a:tcPr marL="50800" marR="50800" marT="50800" marB="50800" anchor="ctr" anchorCtr="0" horzOverflow="overflow">
                    <a:lnL w="12700">
                      <a:solidFill>
                        <a:srgbClr val="606060"/>
                      </a:solidFill>
                      <a:miter lim="400000"/>
                    </a:lnL>
                    <a:lnT w="12700">
                      <a:solidFill>
                        <a:srgbClr val="606060"/>
                      </a:solidFill>
                      <a:miter lim="400000"/>
                    </a:lnT>
                  </a:tcPr>
                </a:tc>
                <a:tc>
                  <a:txBody>
                    <a:bodyPr/>
                    <a:lstStyle/>
                    <a:p>
                      <a:pPr defTabSz="914400">
                        <a:defRPr sz="1800"/>
                      </a:pPr>
                      <a:r>
                        <a:rPr b="1" sz="3400">
                          <a:sym typeface="Helvetica Neue"/>
                        </a:rPr>
                        <a:t>TRUE CUT BIOPSY</a:t>
                      </a:r>
                    </a:p>
                  </a:txBody>
                  <a:tcPr marL="50800" marR="50800" marT="50800" marB="50800" anchor="ctr" anchorCtr="0" horzOverflow="overflow">
                    <a:lnR w="12700">
                      <a:solidFill>
                        <a:srgbClr val="606060"/>
                      </a:solidFill>
                      <a:miter lim="400000"/>
                    </a:lnR>
                    <a:lnT w="12700">
                      <a:solidFill>
                        <a:srgbClr val="606060"/>
                      </a:solidFill>
                      <a:miter lim="400000"/>
                    </a:lnT>
                  </a:tcPr>
                </a:tc>
              </a:tr>
              <a:tr h="6970911">
                <a:tc>
                  <a:txBody>
                    <a:bodyPr/>
                    <a:lstStyle/>
                    <a:p>
                      <a:pPr algn="l" defTabSz="914400">
                        <a:defRPr sz="1800"/>
                      </a:pPr>
                      <a:r>
                        <a:rPr b="1" sz="3100">
                          <a:sym typeface="Helvetica Neue"/>
                        </a:rPr>
                        <a:t>It is easily performed, is rapid, inexpensive, and no incision is required.
It requires a trained cytopathologist to report.
Cannot distinguish between in situ and invasive cancer.
Markers (ER, PR, Her-2-neu) are not routinely available.</a:t>
                      </a:r>
                    </a:p>
                  </a:txBody>
                  <a:tcPr marL="50800" marR="50800" marT="50800" marB="50800" anchor="ctr" anchorCtr="0" horzOverflow="overflow">
                    <a:lnL w="12700">
                      <a:solidFill>
                        <a:srgbClr val="606060"/>
                      </a:solidFill>
                      <a:miter lim="400000"/>
                    </a:lnL>
                    <a:lnB w="12700">
                      <a:solidFill>
                        <a:srgbClr val="606060"/>
                      </a:solidFill>
                      <a:miter lim="400000"/>
                    </a:lnB>
                    <a:gradFill flip="none" rotWithShape="1">
                      <a:gsLst>
                        <a:gs pos="0">
                          <a:srgbClr val="93E3FD"/>
                        </a:gs>
                        <a:gs pos="100000">
                          <a:schemeClr val="accent1">
                            <a:lumOff val="-13575"/>
                          </a:schemeClr>
                        </a:gs>
                      </a:gsLst>
                      <a:lin ang="5400000" scaled="0"/>
                    </a:gradFill>
                  </a:tcPr>
                </a:tc>
                <a:tc>
                  <a:txBody>
                    <a:bodyPr/>
                    <a:lstStyle/>
                    <a:p>
                      <a:pPr algn="l" defTabSz="914400">
                        <a:defRPr sz="1800"/>
                      </a:pPr>
                      <a:r>
                        <a:rPr b="1" sz="3100">
                          <a:sym typeface="Helvetica Neue"/>
                        </a:rPr>
                        <a:t>This also does not need any incision, and can be read by any cytopathologist with basic training.
Markers can be performed on this specimen.
It reliably distinguishes in situ and invasive carcinoma.
Technique of choice in patients who are planned to receive preoperative systemic therapy.</a:t>
                      </a:r>
                    </a:p>
                  </a:txBody>
                  <a:tcPr marL="50800" marR="50800" marT="50800" marB="50800" anchor="ctr" anchorCtr="0" horzOverflow="overflow">
                    <a:lnR w="12700">
                      <a:solidFill>
                        <a:srgbClr val="606060"/>
                      </a:solidFill>
                      <a:miter lim="400000"/>
                    </a:lnR>
                    <a:lnB w="12700">
                      <a:solidFill>
                        <a:srgbClr val="606060"/>
                      </a:solidFill>
                      <a:miter lim="400000"/>
                    </a:lnB>
                    <a:gradFill flip="none" rotWithShape="1">
                      <a:gsLst>
                        <a:gs pos="0">
                          <a:srgbClr val="93E3FD"/>
                        </a:gs>
                        <a:gs pos="100000">
                          <a:schemeClr val="accent1">
                            <a:lumOff val="-13575"/>
                          </a:schemeClr>
                        </a:gs>
                      </a:gsLst>
                      <a:lin ang="5400000" scaled="0"/>
                    </a:gradFill>
                  </a:tcPr>
                </a:tc>
              </a:tr>
            </a:tbl>
          </a:graphicData>
        </a:graphic>
      </p:graphicFrame>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9" name="CDB63EE3-0E7F-4A73-9C42-BEABCE4F9C67-L0-001.jpeg" descr="CDB63EE3-0E7F-4A73-9C42-BEABCE4F9C67-L0-001.jpeg"/>
          <p:cNvPicPr>
            <a:picLocks noChangeAspect="1"/>
          </p:cNvPicPr>
          <p:nvPr/>
        </p:nvPicPr>
        <p:blipFill>
          <a:blip r:embed="rId2">
            <a:extLst/>
          </a:blip>
          <a:stretch>
            <a:fillRect/>
          </a:stretch>
        </p:blipFill>
        <p:spPr>
          <a:xfrm>
            <a:off x="2870200" y="889000"/>
            <a:ext cx="7264400" cy="7975600"/>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Triple assessment is the method of choice because all three together increase the diagnostic accuracy to 99.9%.…"/>
          <p:cNvSpPr txBox="1"/>
          <p:nvPr/>
        </p:nvSpPr>
        <p:spPr>
          <a:xfrm>
            <a:off x="668751" y="711352"/>
            <a:ext cx="12502829" cy="739764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5200"/>
            </a:pPr>
            <a:r>
              <a:t>Triple assessment is the method of choice because all three together increase the diagnostic accuracy to 99.9%. </a:t>
            </a:r>
          </a:p>
          <a:p>
            <a:pPr algn="l">
              <a:defRPr sz="5200"/>
            </a:pPr>
          </a:p>
          <a:p>
            <a:pPr algn="l">
              <a:defRPr sz="5200"/>
            </a:pPr>
            <a:r>
              <a:t>Either of them alone is not as sensitive and also has false negatives. </a:t>
            </a:r>
          </a:p>
          <a:p>
            <a:pPr algn="l">
              <a:defRPr sz="5200"/>
            </a:pPr>
          </a:p>
          <a:p>
            <a:pPr algn="l">
              <a:defRPr sz="5200"/>
            </a:pPr>
            <a:r>
              <a:t>Thus, triple assessment is preferred.</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The risk of malignancy increases if there is an underlying mass."/>
          <p:cNvSpPr txBox="1"/>
          <p:nvPr/>
        </p:nvSpPr>
        <p:spPr>
          <a:xfrm>
            <a:off x="752481" y="3024905"/>
            <a:ext cx="11736245" cy="37037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4700"/>
            </a:pPr>
          </a:p>
          <a:p>
            <a:pPr algn="l">
              <a:defRPr sz="4700"/>
            </a:pPr>
          </a:p>
          <a:p>
            <a:pPr algn="l">
              <a:defRPr sz="4700"/>
            </a:pPr>
          </a:p>
          <a:p>
            <a:pPr algn="l">
              <a:defRPr sz="4700"/>
            </a:pPr>
            <a:r>
              <a:t>The risk of malignancy increases if there is an underlying mass.</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Benign breast disorders and diseases encompass a wide range of clinical and pathologic entities."/>
          <p:cNvSpPr txBox="1"/>
          <p:nvPr/>
        </p:nvSpPr>
        <p:spPr>
          <a:xfrm>
            <a:off x="868480" y="3562076"/>
            <a:ext cx="10344826" cy="262944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300"/>
            </a:pPr>
          </a:p>
          <a:p>
            <a:pPr algn="l">
              <a:defRPr sz="3300"/>
            </a:pPr>
            <a:r>
              <a:t>Benign breast disorders and diseases encompass a wide range of clinical and pathologic entities. </a:t>
            </a:r>
          </a:p>
          <a:p>
            <a:pPr algn="l">
              <a:defRPr sz="3300"/>
            </a:pP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Aberrations of Normal Development and Involution…"/>
          <p:cNvSpPr txBox="1"/>
          <p:nvPr/>
        </p:nvSpPr>
        <p:spPr>
          <a:xfrm>
            <a:off x="885259" y="104044"/>
            <a:ext cx="10011315" cy="8495742"/>
          </a:xfrm>
          <a:prstGeom prst="rect">
            <a:avLst/>
          </a:prstGeom>
          <a:ln w="12700">
            <a:miter lim="400000"/>
          </a:ln>
          <a:extLst>
            <a:ext uri="{C572A759-6A51-4108-AA02-DFA0A04FC94B}">
              <ma14:wrappingTextBoxFlag xmlns:ma14="http://schemas.microsoft.com/office/mac/drawingml/2011/main" val="1"/>
            </a:ext>
          </a:extLst>
        </p:spPr>
        <p:txBody>
          <a:bodyPr lIns="63500" tIns="63500" rIns="63500" bIns="63500">
            <a:spAutoFit/>
          </a:bodyPr>
          <a:lstStyle/>
          <a:p>
            <a:pPr algn="l">
              <a:defRPr sz="3600"/>
            </a:pPr>
            <a:r>
              <a:t>Aberrations of Normal Development and Involution</a:t>
            </a:r>
          </a:p>
          <a:p>
            <a:pPr algn="l">
              <a:defRPr sz="3600"/>
            </a:pPr>
          </a:p>
          <a:p>
            <a:pPr algn="l">
              <a:defRPr sz="3600"/>
            </a:pPr>
            <a:r>
              <a:t>The basic principles underlying the aberrations of normal development and involution (ANDI) classification of benign breast conditions are the following: </a:t>
            </a:r>
          </a:p>
          <a:p>
            <a:pPr marL="714375" indent="-714375" algn="l">
              <a:buSzPct val="100000"/>
              <a:buAutoNum type="alphaLcParenBoth" startAt="1"/>
              <a:defRPr sz="3600"/>
            </a:pPr>
            <a:r>
              <a:t>benign breast disorders and diseases are related to the normal processes of reproductive life and to involution; </a:t>
            </a:r>
          </a:p>
          <a:p>
            <a:pPr marL="714375" indent="-714375" algn="l">
              <a:buSzPct val="100000"/>
              <a:buAutoNum type="alphaLcParenBoth" startAt="1"/>
              <a:defRPr sz="3600"/>
            </a:pPr>
            <a:r>
              <a:t>there is a spectrum of breast conditions that ranges from normal to disorder to disease; and </a:t>
            </a:r>
          </a:p>
          <a:p>
            <a:pPr marL="714375" indent="-714375" algn="l">
              <a:buSzPct val="100000"/>
              <a:buAutoNum type="alphaLcParenBoth" startAt="1"/>
              <a:defRPr sz="3600"/>
            </a:pPr>
            <a:r>
              <a:t>the ANDI classification encompasses all aspects of the breast condition,</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ANDI spectrum from normal, to mild abnormality (disorder), to severe abnormality (disease)."/>
          <p:cNvSpPr txBox="1"/>
          <p:nvPr/>
        </p:nvSpPr>
        <p:spPr>
          <a:xfrm>
            <a:off x="903460" y="207603"/>
            <a:ext cx="10658525" cy="97992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900"/>
            </a:lvl1pPr>
          </a:lstStyle>
          <a:p>
            <a:pPr/>
            <a:r>
              <a:t>ANDI spectrum from normal, to mild abnormality (disorder), to severe abnormality (disease).</a:t>
            </a:r>
          </a:p>
        </p:txBody>
      </p:sp>
      <p:pic>
        <p:nvPicPr>
          <p:cNvPr id="180" name="F0308CE7-253D-4610-9389-812A70ACC0B1-L0-001.jpeg" descr="F0308CE7-253D-4610-9389-812A70ACC0B1-L0-001.jpeg"/>
          <p:cNvPicPr>
            <a:picLocks noChangeAspect="1"/>
          </p:cNvPicPr>
          <p:nvPr/>
        </p:nvPicPr>
        <p:blipFill>
          <a:blip r:embed="rId2">
            <a:extLst/>
          </a:blip>
          <a:stretch>
            <a:fillRect/>
          </a:stretch>
        </p:blipFill>
        <p:spPr>
          <a:xfrm>
            <a:off x="705065" y="2042541"/>
            <a:ext cx="11594670" cy="7088685"/>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Q.1…"/>
          <p:cNvSpPr txBox="1"/>
          <p:nvPr/>
        </p:nvSpPr>
        <p:spPr>
          <a:xfrm>
            <a:off x="432450" y="547635"/>
            <a:ext cx="12261495" cy="557179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4400"/>
            </a:pPr>
            <a:r>
              <a:t>Q.1 </a:t>
            </a:r>
          </a:p>
          <a:p>
            <a:pPr algn="l">
              <a:defRPr sz="4400"/>
            </a:pPr>
            <a:r>
              <a:rPr u="sng">
                <a:hlinkClick r:id="rId2" invalidUrl="" action="ppaction://hlinksldjump" tgtFrame="" tooltip="" history="1" highlightClick="0" endSnd="0"/>
              </a:rPr>
              <a:t>The ‘triple test’ does not include which of the following?</a:t>
            </a:r>
            <a:r>
              <a:t>:</a:t>
            </a:r>
          </a:p>
          <a:p>
            <a:pPr algn="l">
              <a:defRPr sz="4400"/>
            </a:pPr>
            <a:r>
              <a:t>a History and physical examination</a:t>
            </a:r>
          </a:p>
          <a:p>
            <a:pPr algn="l">
              <a:defRPr sz="4400"/>
            </a:pPr>
            <a:r>
              <a:t>b Tissue diagnosis</a:t>
            </a:r>
          </a:p>
          <a:p>
            <a:pPr algn="l">
              <a:defRPr sz="4400"/>
            </a:pPr>
            <a:r>
              <a:t>c Genetic testing</a:t>
            </a:r>
          </a:p>
          <a:p>
            <a:pPr algn="l">
              <a:defRPr sz="4400"/>
            </a:pPr>
            <a:r>
              <a:t>d Radiological studies</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Pathological features of ANDI…"/>
          <p:cNvSpPr txBox="1"/>
          <p:nvPr>
            <p:ph type="body" idx="1"/>
          </p:nvPr>
        </p:nvSpPr>
        <p:spPr>
          <a:xfrm>
            <a:off x="952500" y="1733550"/>
            <a:ext cx="11099800" cy="6286500"/>
          </a:xfrm>
          <a:prstGeom prst="rect">
            <a:avLst/>
          </a:prstGeom>
        </p:spPr>
        <p:txBody>
          <a:bodyPr/>
          <a:lstStyle/>
          <a:p>
            <a:pPr marL="0" indent="0">
              <a:buSzTx/>
              <a:buNone/>
              <a:defRPr b="1"/>
            </a:pPr>
            <a:r>
              <a:t>Pathological features of ANDI</a:t>
            </a:r>
          </a:p>
          <a:p>
            <a:pPr>
              <a:defRPr b="1"/>
            </a:pPr>
            <a:r>
              <a:t>cyst formation</a:t>
            </a:r>
          </a:p>
          <a:p>
            <a:pPr>
              <a:defRPr b="1"/>
            </a:pPr>
            <a:r>
              <a:t>Fibrosis </a:t>
            </a:r>
          </a:p>
          <a:p>
            <a:pPr>
              <a:defRPr b="1"/>
            </a:pPr>
            <a:r>
              <a:t>Hyperplasia</a:t>
            </a:r>
          </a:p>
          <a:p>
            <a:pPr>
              <a:defRPr b="1"/>
            </a:pPr>
            <a:r>
              <a:t>Papillomatosis</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Clinical features of ANDI"/>
          <p:cNvSpPr txBox="1"/>
          <p:nvPr>
            <p:ph type="title"/>
          </p:nvPr>
        </p:nvSpPr>
        <p:spPr>
          <a:prstGeom prst="rect">
            <a:avLst/>
          </a:prstGeom>
        </p:spPr>
        <p:txBody>
          <a:bodyPr/>
          <a:lstStyle>
            <a:lvl1pPr algn="l">
              <a:defRPr b="1" sz="5800">
                <a:latin typeface="Helvetica Neue"/>
                <a:ea typeface="Helvetica Neue"/>
                <a:cs typeface="Helvetica Neue"/>
                <a:sym typeface="Helvetica Neue"/>
              </a:defRPr>
            </a:lvl1pPr>
          </a:lstStyle>
          <a:p>
            <a:pPr/>
            <a:r>
              <a:t>Clinical features of ANDI</a:t>
            </a:r>
          </a:p>
        </p:txBody>
      </p:sp>
      <p:sp>
        <p:nvSpPr>
          <p:cNvPr id="185" name="An area of lumpiness or pain without lumpiness (mastalgia) or both…"/>
          <p:cNvSpPr txBox="1"/>
          <p:nvPr>
            <p:ph type="body" idx="1"/>
          </p:nvPr>
        </p:nvSpPr>
        <p:spPr>
          <a:xfrm>
            <a:off x="952500" y="2772166"/>
            <a:ext cx="11099800" cy="6286501"/>
          </a:xfrm>
          <a:prstGeom prst="rect">
            <a:avLst/>
          </a:prstGeom>
        </p:spPr>
        <p:txBody>
          <a:bodyPr/>
          <a:lstStyle/>
          <a:p>
            <a:pPr>
              <a:defRPr b="1"/>
            </a:pPr>
            <a:r>
              <a:t>An area of lumpiness or pain without lumpiness (mastalgia) or both</a:t>
            </a:r>
          </a:p>
          <a:p>
            <a:pPr>
              <a:defRPr b="1"/>
            </a:pPr>
            <a:r>
              <a:t>Or area of discrete lump:cyst or fibroadenoma</a:t>
            </a:r>
          </a:p>
          <a:p>
            <a:pPr>
              <a:defRPr b="1"/>
            </a:pPr>
            <a:r>
              <a:t>Characteristic : before menstrual period lumpiness and tenderness increase</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Diagnosis and treatment…"/>
          <p:cNvSpPr txBox="1"/>
          <p:nvPr>
            <p:ph type="body" idx="1"/>
          </p:nvPr>
        </p:nvSpPr>
        <p:spPr>
          <a:xfrm>
            <a:off x="575816" y="1056162"/>
            <a:ext cx="11099801" cy="6286501"/>
          </a:xfrm>
          <a:prstGeom prst="rect">
            <a:avLst/>
          </a:prstGeom>
        </p:spPr>
        <p:txBody>
          <a:bodyPr/>
          <a:lstStyle/>
          <a:p>
            <a:pPr marL="583406" indent="-583406">
              <a:defRPr b="1" sz="4200">
                <a:solidFill>
                  <a:srgbClr val="B51A00"/>
                </a:solidFill>
              </a:defRPr>
            </a:pPr>
            <a:r>
              <a:t>Diagnosis and treatment</a:t>
            </a:r>
          </a:p>
          <a:p>
            <a:pPr>
              <a:defRPr b="1"/>
            </a:pPr>
            <a:r>
              <a:t>The aim to exclude cancer,once this have been done , treatment any remaining symptoms.</a:t>
            </a:r>
          </a:p>
          <a:p>
            <a:pPr>
              <a:defRPr b="1"/>
            </a:pPr>
            <a:r>
              <a:t>Mastalgia :Cyclic (Biopsy may be needed , oil of primrose,Danazole ) or Non-cyclic (Biopsy , NSAID)</a:t>
            </a:r>
          </a:p>
          <a:p>
            <a:pPr>
              <a:defRPr b="1"/>
            </a:pPr>
            <a:r>
              <a:t>Cyst: Aspiration ,excision May be needed.</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Fibroadenoma…"/>
          <p:cNvSpPr txBox="1"/>
          <p:nvPr>
            <p:ph type="body" idx="1"/>
          </p:nvPr>
        </p:nvSpPr>
        <p:spPr>
          <a:xfrm>
            <a:off x="729279" y="1098015"/>
            <a:ext cx="11099801" cy="6286501"/>
          </a:xfrm>
          <a:prstGeom prst="rect">
            <a:avLst/>
          </a:prstGeom>
        </p:spPr>
        <p:txBody>
          <a:bodyPr/>
          <a:lstStyle/>
          <a:p>
            <a:pPr marL="0" indent="0" defTabSz="566674">
              <a:spcBef>
                <a:spcPts val="4000"/>
              </a:spcBef>
              <a:buSzTx/>
              <a:buNone/>
              <a:defRPr b="1" sz="4074">
                <a:solidFill>
                  <a:srgbClr val="7A219E"/>
                </a:solidFill>
              </a:defRPr>
            </a:pPr>
            <a:r>
              <a:t>Fibroadenoma</a:t>
            </a:r>
          </a:p>
          <a:p>
            <a:pPr marL="431165" indent="-431165" defTabSz="566674">
              <a:spcBef>
                <a:spcPts val="4000"/>
              </a:spcBef>
              <a:defRPr sz="3104"/>
            </a:pPr>
            <a:r>
              <a:t>It’s benign ,age is usually: 15-25 year</a:t>
            </a:r>
          </a:p>
          <a:p>
            <a:pPr marL="431165" indent="-431165" defTabSz="566674">
              <a:spcBef>
                <a:spcPts val="4000"/>
              </a:spcBef>
              <a:defRPr sz="3104"/>
            </a:pPr>
            <a:r>
              <a:t>It’s usually presented with a mass 2-5 cm , defined capsule, mobile, not attached to skin or chest wall and not tender.</a:t>
            </a:r>
          </a:p>
          <a:p>
            <a:pPr marL="0" indent="0" defTabSz="566674">
              <a:spcBef>
                <a:spcPts val="4000"/>
              </a:spcBef>
              <a:buSzTx/>
              <a:buNone/>
              <a:defRPr b="1" sz="4171">
                <a:solidFill>
                  <a:srgbClr val="99244F"/>
                </a:solidFill>
              </a:defRPr>
            </a:pPr>
            <a:r>
              <a:t>Treatment</a:t>
            </a:r>
          </a:p>
          <a:p>
            <a:pPr marL="431165" indent="-431165" defTabSz="566674">
              <a:spcBef>
                <a:spcPts val="4000"/>
              </a:spcBef>
              <a:defRPr sz="3104"/>
            </a:pPr>
            <a:r>
              <a:t>First ensure it’s not malignant by FNAC.if not malignant,so remove it surgically.</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1" name="D95720D8-7424-4D7C-A7C1-283138015A7E-L0-001.jpeg" descr="D95720D8-7424-4D7C-A7C1-283138015A7E-L0-001.jpeg"/>
          <p:cNvPicPr>
            <a:picLocks noChangeAspect="1"/>
          </p:cNvPicPr>
          <p:nvPr>
            <p:ph type="pic" idx="13"/>
          </p:nvPr>
        </p:nvPicPr>
        <p:blipFill>
          <a:blip r:embed="rId2">
            <a:extLst/>
          </a:blip>
          <a:srcRect l="14752" t="0" r="14752" b="0"/>
          <a:stretch>
            <a:fillRect/>
          </a:stretch>
        </p:blipFill>
        <p:spPr>
          <a:xfrm>
            <a:off x="0" y="0"/>
            <a:ext cx="13004800" cy="9753601"/>
          </a:xfrm>
          <a:prstGeom prst="rect">
            <a:avLst/>
          </a:prstGeom>
        </p:spPr>
      </p:pic>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Single duct, spontaneous, unilateral, blood-stained, clear or serous in a women above 40 years especially with a mass is suggestive of malignancy and needs evaluation.”"/>
          <p:cNvSpPr txBox="1"/>
          <p:nvPr/>
        </p:nvSpPr>
        <p:spPr>
          <a:xfrm>
            <a:off x="169361" y="2072153"/>
            <a:ext cx="12130932" cy="480721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5100">
                <a:solidFill>
                  <a:srgbClr val="E22400"/>
                </a:solidFill>
              </a:defRPr>
            </a:lvl1pPr>
          </a:lstStyle>
          <a:p>
            <a:pPr/>
            <a:r>
              <a:t>“Single duct, spontaneous, unilateral, blood-stained, clear or serous in a women above 40 years especially with a mass is suggestive of malignancy and needs evaluation.”</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Management depends on the cause of the nipple discharge."/>
          <p:cNvSpPr txBox="1"/>
          <p:nvPr/>
        </p:nvSpPr>
        <p:spPr>
          <a:xfrm>
            <a:off x="370897" y="2638664"/>
            <a:ext cx="12263007" cy="153209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700"/>
            </a:lvl1pPr>
          </a:lstStyle>
          <a:p>
            <a:pPr/>
            <a:r>
              <a:t>Management depends on the cause of the nipple discharge.</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Nipple retraction"/>
          <p:cNvSpPr txBox="1"/>
          <p:nvPr>
            <p:ph type="title"/>
          </p:nvPr>
        </p:nvSpPr>
        <p:spPr>
          <a:prstGeom prst="rect">
            <a:avLst/>
          </a:prstGeom>
        </p:spPr>
        <p:txBody>
          <a:bodyPr/>
          <a:lstStyle/>
          <a:p>
            <a:pPr/>
            <a:r>
              <a:t>Nipple retraction</a:t>
            </a:r>
          </a:p>
        </p:txBody>
      </p:sp>
      <p:sp>
        <p:nvSpPr>
          <p:cNvPr id="198" name="Types…"/>
          <p:cNvSpPr txBox="1"/>
          <p:nvPr>
            <p:ph type="body" idx="1"/>
          </p:nvPr>
        </p:nvSpPr>
        <p:spPr>
          <a:xfrm>
            <a:off x="952500" y="2597150"/>
            <a:ext cx="11099800" cy="6286500"/>
          </a:xfrm>
          <a:prstGeom prst="rect">
            <a:avLst/>
          </a:prstGeom>
        </p:spPr>
        <p:txBody>
          <a:bodyPr/>
          <a:lstStyle/>
          <a:p>
            <a:pPr marL="0" indent="0">
              <a:buSzTx/>
              <a:buNone/>
              <a:defRPr b="1" sz="4800"/>
            </a:pPr>
            <a:r>
              <a:t>Types</a:t>
            </a:r>
          </a:p>
          <a:p>
            <a:pPr/>
            <a:r>
              <a:t>Simple nipple retraction:It occurs at puberty .</a:t>
            </a:r>
          </a:p>
          <a:p>
            <a:pPr/>
            <a:r>
              <a:t>Recent nipple retraction (it’s suspicious) :It occurs later in life.</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Simple nipple retraction…"/>
          <p:cNvSpPr txBox="1"/>
          <p:nvPr>
            <p:ph type="body" idx="1"/>
          </p:nvPr>
        </p:nvSpPr>
        <p:spPr>
          <a:xfrm>
            <a:off x="952500" y="1122398"/>
            <a:ext cx="11099800" cy="7754902"/>
          </a:xfrm>
          <a:prstGeom prst="rect">
            <a:avLst/>
          </a:prstGeom>
        </p:spPr>
        <p:txBody>
          <a:bodyPr/>
          <a:lstStyle/>
          <a:p>
            <a:pPr marL="0" indent="0">
              <a:buSzTx/>
              <a:buNone/>
              <a:defRPr b="1" sz="4300"/>
            </a:pPr>
            <a:r>
              <a:t>Simple nipple retraction</a:t>
            </a:r>
          </a:p>
          <a:p>
            <a:pPr/>
            <a:r>
              <a:t>It’s of unknown etiology.</a:t>
            </a:r>
          </a:p>
          <a:p>
            <a:pPr/>
            <a:r>
              <a:t>It may cause problems with breast feeding and infection may occur, especially during lactation due to retention of secretions.</a:t>
            </a:r>
          </a:p>
          <a:p>
            <a:pPr marL="0" indent="0">
              <a:buSzTx/>
              <a:buNone/>
              <a:defRPr b="1" sz="4400"/>
            </a:pPr>
            <a:r>
              <a:t>Treatment</a:t>
            </a:r>
          </a:p>
          <a:p>
            <a:pPr/>
            <a:r>
              <a:t>Usually unnecessary, the condition may correct itself.</a:t>
            </a:r>
          </a:p>
          <a:p>
            <a:pPr/>
            <a:r>
              <a:t>Simple cosmetic surgery can be done to correct the cause ,but it can damage the ducts.</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Recent retraction of the nipple…"/>
          <p:cNvSpPr txBox="1"/>
          <p:nvPr>
            <p:ph type="body" idx="1"/>
          </p:nvPr>
        </p:nvSpPr>
        <p:spPr>
          <a:xfrm>
            <a:off x="952500" y="876300"/>
            <a:ext cx="11099800" cy="8001000"/>
          </a:xfrm>
          <a:prstGeom prst="rect">
            <a:avLst/>
          </a:prstGeom>
        </p:spPr>
        <p:txBody>
          <a:bodyPr/>
          <a:lstStyle/>
          <a:p>
            <a:pPr marL="0" indent="0">
              <a:buSzTx/>
              <a:buNone/>
              <a:defRPr b="1" sz="4100"/>
            </a:pPr>
            <a:r>
              <a:t>Recent retraction of the nipple</a:t>
            </a:r>
          </a:p>
          <a:p>
            <a:pPr marL="0" indent="0">
              <a:buSzTx/>
              <a:buNone/>
              <a:defRPr b="1" sz="3600"/>
            </a:pPr>
            <a:r>
              <a:t>It’s a serious pathological condition. Occurs later in life.</a:t>
            </a:r>
          </a:p>
          <a:p>
            <a:pPr>
              <a:defRPr b="1"/>
            </a:pPr>
            <a:r>
              <a:t>A slit -like retraction of the nipple may be caused by :</a:t>
            </a:r>
          </a:p>
          <a:p>
            <a:pPr lvl="2" marL="1905000" indent="-635000">
              <a:buSzPct val="100000"/>
              <a:buAutoNum type="arabicPeriod" startAt="1"/>
              <a:defRPr b="1"/>
            </a:pPr>
            <a:r>
              <a:t>Duct ectasia </a:t>
            </a:r>
          </a:p>
          <a:p>
            <a:pPr lvl="2" marL="1905000" indent="-635000">
              <a:buSzPct val="100000"/>
              <a:buAutoNum type="arabicPeriod" startAt="1"/>
              <a:defRPr b="1"/>
            </a:pPr>
            <a:r>
              <a:t>Chronic periodical mastitis </a:t>
            </a:r>
          </a:p>
          <a:p>
            <a:pPr>
              <a:defRPr b="1"/>
            </a:pPr>
            <a:r>
              <a:t> Circumferential retraction with or without an underlying lump, may well indicate an underlying carcinoma.</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 name="Q.2…"/>
          <p:cNvSpPr txBox="1"/>
          <p:nvPr/>
        </p:nvSpPr>
        <p:spPr>
          <a:xfrm>
            <a:off x="677520" y="1356884"/>
            <a:ext cx="10629086" cy="5852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4400"/>
            </a:pPr>
            <a:r>
              <a:t>Q.2</a:t>
            </a:r>
          </a:p>
          <a:p>
            <a:pPr algn="l">
              <a:defRPr sz="4100"/>
            </a:pPr>
            <a:r>
              <a:rPr u="sng">
                <a:hlinkClick r:id="rId2" invalidUrl="" action="ppaction://hlinksldjump" tgtFrame="" tooltip="" history="1" highlightClick="0" endSnd="0"/>
              </a:rPr>
              <a:t>Commonly employed imaging modalities used to evaluate patients presenting with breast lesions include all the following except</a:t>
            </a:r>
            <a:r>
              <a:t>:</a:t>
            </a:r>
          </a:p>
          <a:p>
            <a:pPr algn="l">
              <a:defRPr sz="4100"/>
            </a:pPr>
            <a:r>
              <a:t>a Mammography</a:t>
            </a:r>
          </a:p>
          <a:p>
            <a:pPr algn="l">
              <a:defRPr sz="4100"/>
            </a:pPr>
            <a:r>
              <a:t>b MRI</a:t>
            </a:r>
          </a:p>
          <a:p>
            <a:pPr algn="l">
              <a:defRPr sz="4100"/>
            </a:pPr>
            <a:r>
              <a:t>c Ultrasound</a:t>
            </a:r>
          </a:p>
          <a:p>
            <a:pPr algn="l">
              <a:defRPr sz="4100"/>
            </a:pPr>
            <a:r>
              <a:t>d Positron emission tomography scanning</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It is dilatation of lactiferous ducts with or without periductal inflammation, therefore, also known as periductal mastitis.…"/>
          <p:cNvSpPr txBox="1"/>
          <p:nvPr/>
        </p:nvSpPr>
        <p:spPr>
          <a:xfrm>
            <a:off x="541894" y="1347815"/>
            <a:ext cx="11921012" cy="488599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4400"/>
            </a:pPr>
            <a:r>
              <a:t>It is dilatation of lactiferous ducts with or without periductal inflammation, therefore, also known as periductal mastitis.</a:t>
            </a:r>
          </a:p>
          <a:p>
            <a:pPr algn="l">
              <a:defRPr sz="4400"/>
            </a:pPr>
          </a:p>
          <a:p>
            <a:pPr algn="l">
              <a:defRPr sz="4400"/>
            </a:pPr>
          </a:p>
          <a:p>
            <a:pPr algn="l">
              <a:defRPr sz="4400"/>
            </a:pPr>
          </a:p>
          <a:p>
            <a:pPr algn="l">
              <a:defRPr sz="4400"/>
            </a:pPr>
            <a:r>
              <a:t>More common in smokers.</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Pathology…"/>
          <p:cNvSpPr txBox="1"/>
          <p:nvPr/>
        </p:nvSpPr>
        <p:spPr>
          <a:xfrm>
            <a:off x="416573" y="129145"/>
            <a:ext cx="9111161" cy="919461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5800"/>
            </a:pPr>
            <a:r>
              <a:t>Pathology</a:t>
            </a:r>
          </a:p>
          <a:p>
            <a:pPr marL="486171" indent="-486171" algn="l">
              <a:buSzPct val="145000"/>
              <a:buChar char="•"/>
              <a:defRPr sz="3500"/>
            </a:pPr>
            <a:r>
              <a:t>Dilatation of duct is followed by filling of the ducts with brown or green fluid which produces the nipple discharge.</a:t>
            </a:r>
          </a:p>
          <a:p>
            <a:pPr marL="486171" indent="-486171" algn="l">
              <a:buSzPct val="145000"/>
              <a:buChar char="•"/>
              <a:defRPr sz="3500"/>
            </a:pPr>
            <a:r>
              <a:t>These fluids stimulate the inflammatory reaction and lead to periductal mastitis.</a:t>
            </a:r>
          </a:p>
          <a:p>
            <a:pPr marL="486171" indent="-486171" algn="l">
              <a:buSzPct val="145000"/>
              <a:buChar char="•"/>
              <a:defRPr sz="3500"/>
            </a:pPr>
            <a:r>
              <a:t>If not checked at this stage, it can also lead to abscess or mammary duct fistula formation.</a:t>
            </a:r>
          </a:p>
          <a:p>
            <a:pPr marL="486171" indent="-486171" algn="l">
              <a:buSzPct val="145000"/>
              <a:buChar char="•"/>
              <a:defRPr sz="3500"/>
            </a:pPr>
            <a:r>
              <a:t>Chronic mastitis can lead to fibrosis and result in recent onset nipple retraction.</a:t>
            </a:r>
          </a:p>
          <a:p>
            <a:pPr algn="l">
              <a:defRPr sz="3500"/>
            </a:pPr>
          </a:p>
          <a:p>
            <a:pPr algn="l">
              <a:defRPr sz="3500"/>
            </a:pPr>
            <a:r>
              <a:t>This chronic mastitis and associated mass can mimic carcinoma.</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Clinical features…"/>
          <p:cNvSpPr txBox="1"/>
          <p:nvPr/>
        </p:nvSpPr>
        <p:spPr>
          <a:xfrm>
            <a:off x="610964" y="2485311"/>
            <a:ext cx="10674653" cy="308185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5500">
                <a:gradFill flip="none" rotWithShape="1">
                  <a:gsLst>
                    <a:gs pos="0">
                      <a:schemeClr val="accent1">
                        <a:lumOff val="16847"/>
                      </a:schemeClr>
                    </a:gs>
                    <a:gs pos="100000">
                      <a:schemeClr val="accent1">
                        <a:lumOff val="-13575"/>
                      </a:schemeClr>
                    </a:gs>
                  </a:gsLst>
                  <a:lin ang="5400000" scaled="0"/>
                </a:gradFill>
              </a:defRPr>
            </a:pPr>
            <a:r>
              <a:t>Clinical features</a:t>
            </a:r>
          </a:p>
          <a:p>
            <a:pPr algn="l">
              <a:defRPr sz="4600"/>
            </a:pPr>
            <a:r>
              <a:t>It can present as any type of nipple discharge, or as mammary duct fistula, abscess or nipple retraction.</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Management…"/>
          <p:cNvSpPr txBox="1"/>
          <p:nvPr/>
        </p:nvSpPr>
        <p:spPr>
          <a:xfrm>
            <a:off x="572237" y="318706"/>
            <a:ext cx="9946893" cy="871201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6200"/>
            </a:pPr>
            <a:r>
              <a:t>Management</a:t>
            </a:r>
          </a:p>
          <a:p>
            <a:pPr marL="486171" indent="-486171" algn="l">
              <a:buSzPct val="145000"/>
              <a:buChar char="•"/>
              <a:defRPr sz="3500"/>
            </a:pPr>
            <a:r>
              <a:t>Antibiotics are started once the diagnoses is established . The most appropriate agents being co-amoxiclav or flucloxacilin and metronidazole.</a:t>
            </a:r>
          </a:p>
          <a:p>
            <a:pPr marL="486171" indent="-486171" algn="l">
              <a:buSzPct val="145000"/>
              <a:buChar char="•"/>
              <a:defRPr sz="3500"/>
            </a:pPr>
            <a:r>
              <a:t>Cessation of smoking.</a:t>
            </a:r>
          </a:p>
          <a:p>
            <a:pPr marL="486171" indent="-486171" algn="l">
              <a:buSzPct val="145000"/>
              <a:buChar char="•"/>
              <a:defRPr sz="3500"/>
            </a:pPr>
            <a:r>
              <a:t>Hadfield operation (Radical duct excision) is the operation of choice.</a:t>
            </a:r>
          </a:p>
          <a:p>
            <a:pPr algn="l">
              <a:defRPr sz="3500"/>
            </a:pPr>
          </a:p>
          <a:p>
            <a:pPr algn="l">
              <a:defRPr sz="3600">
                <a:gradFill flip="none" rotWithShape="1">
                  <a:gsLst>
                    <a:gs pos="0">
                      <a:schemeClr val="accent1">
                        <a:lumOff val="16847"/>
                      </a:schemeClr>
                    </a:gs>
                    <a:gs pos="100000">
                      <a:srgbClr val="4D22B2"/>
                    </a:gs>
                  </a:gsLst>
                  <a:lin ang="5400000" scaled="0"/>
                </a:gradFill>
              </a:defRPr>
            </a:pPr>
            <a:r>
              <a:t>Recurrent periductal mastitis is called Zuska’s disease. </a:t>
            </a:r>
          </a:p>
          <a:p>
            <a:pPr algn="l">
              <a:defRPr sz="3500"/>
            </a:pPr>
          </a:p>
          <a:p>
            <a:pPr algn="l">
              <a:defRPr sz="3500"/>
            </a:pPr>
            <a:r>
              <a:t>Management is with incision and drainage, antibiotics and cessation of smoking.</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2" name="F263F696-675E-4036-9664-EE1F4ED769C1-L0-001.jpeg" descr="F263F696-675E-4036-9664-EE1F4ED769C1-L0-001.jpeg"/>
          <p:cNvPicPr>
            <a:picLocks noChangeAspect="1"/>
          </p:cNvPicPr>
          <p:nvPr>
            <p:ph type="pic" idx="13"/>
          </p:nvPr>
        </p:nvPicPr>
        <p:blipFill>
          <a:blip r:embed="rId2">
            <a:extLst/>
          </a:blip>
          <a:srcRect l="15875" t="0" r="15875" b="0"/>
          <a:stretch>
            <a:fillRect/>
          </a:stretch>
        </p:blipFill>
        <p:spPr>
          <a:xfrm>
            <a:off x="6718300" y="635000"/>
            <a:ext cx="5334000" cy="8216900"/>
          </a:xfrm>
          <a:prstGeom prst="rect">
            <a:avLst/>
          </a:prstGeom>
        </p:spPr>
      </p:pic>
      <p:sp>
        <p:nvSpPr>
          <p:cNvPr id="213" name="Title"/>
          <p:cNvSpPr txBox="1"/>
          <p:nvPr>
            <p:ph type="title"/>
          </p:nvPr>
        </p:nvSpPr>
        <p:spPr>
          <a:prstGeom prst="rect">
            <a:avLst/>
          </a:prstGeom>
        </p:spPr>
        <p:txBody>
          <a:bodyPr/>
          <a:lstStyle/>
          <a:p>
            <a:pPr/>
          </a:p>
        </p:txBody>
      </p:sp>
      <p:sp>
        <p:nvSpPr>
          <p:cNvPr id="214" name="Body"/>
          <p:cNvSpPr txBox="1"/>
          <p:nvPr>
            <p:ph type="body" sz="quarter" idx="1"/>
          </p:nvPr>
        </p:nvSpPr>
        <p:spPr>
          <a:prstGeom prst="rect">
            <a:avLst/>
          </a:prstGeom>
        </p:spPr>
        <p:txBody>
          <a:bodyPr/>
          <a:lstStyle/>
          <a:p>
            <a:pPr/>
          </a:p>
        </p:txBody>
      </p:sp>
      <p:pic>
        <p:nvPicPr>
          <p:cNvPr id="215" name="1E19F15A-4782-4105-AB7B-EAE5B8916073-L0-001.jpeg" descr="1E19F15A-4782-4105-AB7B-EAE5B8916073-L0-001.jpeg"/>
          <p:cNvPicPr>
            <a:picLocks noChangeAspect="1"/>
          </p:cNvPicPr>
          <p:nvPr/>
        </p:nvPicPr>
        <p:blipFill>
          <a:blip r:embed="rId3">
            <a:extLst/>
          </a:blip>
          <a:stretch>
            <a:fillRect/>
          </a:stretch>
        </p:blipFill>
        <p:spPr>
          <a:xfrm>
            <a:off x="229369" y="165837"/>
            <a:ext cx="6053893" cy="4386022"/>
          </a:xfrm>
          <a:prstGeom prst="rect">
            <a:avLst/>
          </a:prstGeom>
          <a:ln w="12700">
            <a:miter lim="400000"/>
          </a:ln>
        </p:spPr>
      </p:pic>
      <p:pic>
        <p:nvPicPr>
          <p:cNvPr id="216" name="F1FB9E2A-98DC-4F66-8DB0-DDDA061FE717-L0-001.jpeg" descr="F1FB9E2A-98DC-4F66-8DB0-DDDA061FE717-L0-001.jpeg"/>
          <p:cNvPicPr>
            <a:picLocks noChangeAspect="1"/>
          </p:cNvPicPr>
          <p:nvPr/>
        </p:nvPicPr>
        <p:blipFill>
          <a:blip r:embed="rId4">
            <a:extLst/>
          </a:blip>
          <a:stretch>
            <a:fillRect/>
          </a:stretch>
        </p:blipFill>
        <p:spPr>
          <a:xfrm>
            <a:off x="0" y="4790269"/>
            <a:ext cx="6512632" cy="3755639"/>
          </a:xfrm>
          <a:prstGeom prst="rect">
            <a:avLst/>
          </a:prstGeom>
          <a:ln w="12700">
            <a:miter lim="400000"/>
          </a:ln>
        </p:spPr>
      </p:pic>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Paget’s disease of nipple is a cutaneous marker of underlying malignancy either invasive or in situ ductal lesion.…"/>
          <p:cNvSpPr txBox="1"/>
          <p:nvPr/>
        </p:nvSpPr>
        <p:spPr>
          <a:xfrm>
            <a:off x="323476" y="1586874"/>
            <a:ext cx="11470900" cy="651380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800"/>
            </a:pPr>
            <a:r>
              <a:t>Paget’s disease of nipple is a cutaneous marker of underlying malignancy either invasive or in situ ductal lesion.</a:t>
            </a:r>
          </a:p>
          <a:p>
            <a:pPr algn="l">
              <a:defRPr sz="3800"/>
            </a:pPr>
          </a:p>
          <a:p>
            <a:pPr algn="l">
              <a:defRPr sz="3800"/>
            </a:pPr>
            <a:r>
              <a:t>It is unilateral and rarely bilateral chronic eczematous eruption of nipple which can progress to ulcerated weeping lesion.</a:t>
            </a:r>
          </a:p>
          <a:p>
            <a:pPr algn="l">
              <a:defRPr sz="3800"/>
            </a:pPr>
          </a:p>
          <a:p>
            <a:pPr algn="l">
              <a:defRPr sz="3800"/>
            </a:pPr>
            <a:r>
              <a:t>The underlying lesion may be palpable or nonpalpable.</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Pathology…"/>
          <p:cNvSpPr txBox="1"/>
          <p:nvPr/>
        </p:nvSpPr>
        <p:spPr>
          <a:xfrm>
            <a:off x="250716" y="1862671"/>
            <a:ext cx="10840629" cy="622170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5600">
                <a:solidFill>
                  <a:srgbClr val="61187C"/>
                </a:solidFill>
              </a:defRPr>
            </a:pPr>
            <a:r>
              <a:t>Pathology</a:t>
            </a:r>
          </a:p>
          <a:p>
            <a:pPr algn="l">
              <a:defRPr sz="3800"/>
            </a:pPr>
            <a:r>
              <a:t>Paget cell: Large cell, pale staining, with round nuclei and large nucleoli.</a:t>
            </a:r>
          </a:p>
          <a:p>
            <a:pPr algn="l">
              <a:defRPr sz="3800"/>
            </a:pPr>
          </a:p>
          <a:p>
            <a:pPr algn="l">
              <a:defRPr sz="3800"/>
            </a:pPr>
            <a:r>
              <a:t>They migrate from the nipple to lactiferous sinus to underlying breast epithelium. </a:t>
            </a:r>
          </a:p>
          <a:p>
            <a:pPr algn="l">
              <a:defRPr sz="3800"/>
            </a:pPr>
          </a:p>
          <a:p>
            <a:pPr algn="l">
              <a:defRPr sz="3800"/>
            </a:pPr>
            <a:r>
              <a:t>But never invade the basement membrane on their own.</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Differential diagnoses…"/>
          <p:cNvSpPr txBox="1"/>
          <p:nvPr/>
        </p:nvSpPr>
        <p:spPr>
          <a:xfrm>
            <a:off x="1100364" y="2411098"/>
            <a:ext cx="10804072" cy="377060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4900">
                <a:solidFill>
                  <a:srgbClr val="B51A00"/>
                </a:solidFill>
              </a:defRPr>
            </a:pPr>
            <a:r>
              <a:t>Differential diagnoses</a:t>
            </a:r>
          </a:p>
          <a:p>
            <a:pPr marL="754062" indent="-754062" algn="l">
              <a:buSzPct val="100000"/>
              <a:buAutoNum type="arabicPeriod" startAt="1"/>
              <a:defRPr sz="3800"/>
            </a:pPr>
            <a:r>
              <a:t>Eczema: It is bilateral. No underlying lump is present in eczema.</a:t>
            </a:r>
          </a:p>
          <a:p>
            <a:pPr marL="754062" indent="-754062" algn="l">
              <a:buSzPct val="100000"/>
              <a:buAutoNum type="arabicPeriod" startAt="1"/>
              <a:defRPr sz="3800"/>
            </a:pPr>
            <a:r>
              <a:t>Superficial spreading melanoma. Paget’s is CEA positive whereas melanoma is S100 positive.</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Management…"/>
          <p:cNvSpPr txBox="1"/>
          <p:nvPr/>
        </p:nvSpPr>
        <p:spPr>
          <a:xfrm>
            <a:off x="953744" y="1777891"/>
            <a:ext cx="11583532" cy="53039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5600">
                <a:solidFill>
                  <a:srgbClr val="791A3D"/>
                </a:solidFill>
              </a:defRPr>
            </a:pPr>
            <a:r>
              <a:t>Management</a:t>
            </a:r>
          </a:p>
          <a:p>
            <a:pPr algn="l">
              <a:defRPr sz="4700"/>
            </a:pPr>
            <a:r>
              <a:t>Mammogram/USG, biopsy to establish the diagnoses.</a:t>
            </a:r>
          </a:p>
          <a:p>
            <a:pPr algn="l">
              <a:defRPr sz="4700"/>
            </a:pPr>
            <a:r>
              <a:t>Treatment is with simple mastectomy. </a:t>
            </a:r>
          </a:p>
          <a:p>
            <a:pPr algn="l">
              <a:defRPr sz="4700"/>
            </a:pPr>
          </a:p>
          <a:p>
            <a:pPr algn="l">
              <a:defRPr sz="4700"/>
            </a:pPr>
            <a:r>
              <a:t>Further management depends on the</a:t>
            </a:r>
          </a:p>
          <a:p>
            <a:pPr algn="l">
              <a:defRPr sz="4700"/>
            </a:pPr>
            <a:r>
              <a:t>histopathology report.</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Key Points…"/>
          <p:cNvSpPr txBox="1"/>
          <p:nvPr/>
        </p:nvSpPr>
        <p:spPr>
          <a:xfrm>
            <a:off x="125728" y="234759"/>
            <a:ext cx="12158011" cy="928408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4800"/>
            </a:pPr>
            <a:r>
              <a:t>Key Points</a:t>
            </a:r>
          </a:p>
          <a:p>
            <a:pPr algn="l">
              <a:defRPr sz="3500"/>
            </a:pPr>
            <a:r>
              <a:t> ■ Common symptoms of breast problems may include a mass or lump, pain and nipple discharge.</a:t>
            </a:r>
          </a:p>
          <a:p>
            <a:pPr algn="l">
              <a:defRPr sz="3500"/>
            </a:pPr>
            <a:r>
              <a:rPr u="sng">
                <a:hlinkClick r:id="rId2" invalidUrl="" action="ppaction://hlinksldjump" tgtFrame="" tooltip="" history="1" highlightClick="0" endSnd="0"/>
              </a:rPr>
              <a:t>■ The ‘triple test’ includes the clinical examination, radiological imaging studies and tissue sampling.</a:t>
            </a:r>
          </a:p>
          <a:p>
            <a:pPr algn="l">
              <a:defRPr sz="3500"/>
            </a:pPr>
            <a:r>
              <a:t>■ A detailed history must include a discussion of the presenting problem, any previous breast problems, a detailed gynaecological history and a family history.</a:t>
            </a:r>
          </a:p>
          <a:p>
            <a:pPr marL="486171" indent="-486171" algn="l">
              <a:buSzPct val="145000"/>
              <a:buChar char="■"/>
              <a:defRPr sz="3500"/>
            </a:pPr>
            <a:r>
              <a:t>The physical examination includes a detailed inspection and palpation of the breasts and axilla, with the patient in both the sitting and supine positions.</a:t>
            </a:r>
          </a:p>
          <a:p>
            <a:pPr marL="486171" indent="-486171" algn="l">
              <a:buSzPct val="145000"/>
              <a:buChar char="■"/>
              <a:defRPr sz="3500"/>
            </a:pPr>
            <a:r>
              <a:rPr u="sng">
                <a:hlinkClick r:id="rId3" invalidUrl="" action="ppaction://hlinksldjump" tgtFrame="" tooltip="" history="1" highlightClick="0" endSnd="0"/>
              </a:rPr>
              <a:t>Benign breast disease is a common entity in women aged 20–40 and covers a wide spectrum of conditions.</a:t>
            </a:r>
          </a:p>
          <a:p>
            <a:pPr marL="486171" indent="-486171" algn="l">
              <a:buSzPct val="145000"/>
              <a:buChar char="■"/>
              <a:defRPr sz="3500"/>
            </a:pPr>
            <a:r>
              <a:rPr u="sng">
                <a:hlinkClick r:id="rId4" invalidUrl="" action="ppaction://hlinksldjump" tgtFrame="" tooltip="" history="1" highlightClick="0" endSnd="0"/>
              </a:rPr>
              <a:t>Supportive diagnostic tools for evaluating breast lesions include mammography, ultrasound, MRI, FNA and core needle biopsy.</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For each of the following descriptions, select the most likely matches for the presentations given below. Each option may be used once, more than once or not at all:…"/>
          <p:cNvSpPr txBox="1"/>
          <p:nvPr/>
        </p:nvSpPr>
        <p:spPr>
          <a:xfrm rot="23670">
            <a:off x="822108" y="241803"/>
            <a:ext cx="11454143" cy="821744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300"/>
            </a:pPr>
            <a:r>
              <a:rPr u="sng">
                <a:hlinkClick r:id="rId2" invalidUrl="" action="ppaction://hlinksldjump" tgtFrame="" tooltip="" history="1" highlightClick="0" endSnd="0"/>
              </a:rPr>
              <a:t>For each of the following descriptions, select the most likely matches for the presentations given below. Each option may be used once, more than once or not at all</a:t>
            </a:r>
            <a:r>
              <a:t>:</a:t>
            </a:r>
          </a:p>
          <a:p>
            <a:pPr marL="654843" indent="-654843" algn="l">
              <a:buSzPct val="100000"/>
              <a:buAutoNum type="alphaUcPeriod" startAt="1"/>
              <a:defRPr sz="3300"/>
            </a:pPr>
            <a:r>
              <a:t>Simple cyst</a:t>
            </a:r>
          </a:p>
          <a:p>
            <a:pPr marL="654843" indent="-654843" algn="l">
              <a:buSzPct val="100000"/>
              <a:buAutoNum type="alphaUcPeriod" startAt="1"/>
              <a:defRPr sz="3300"/>
            </a:pPr>
            <a:r>
              <a:t>Fibroadenoma</a:t>
            </a:r>
          </a:p>
          <a:p>
            <a:pPr marL="654843" indent="-654843" algn="l">
              <a:buSzPct val="100000"/>
              <a:buAutoNum type="alphaUcPeriod" startAt="1"/>
              <a:defRPr sz="3300"/>
            </a:pPr>
            <a:r>
              <a:t>Fat necrosis</a:t>
            </a:r>
          </a:p>
          <a:p>
            <a:pPr marL="654843" indent="-654843" algn="l">
              <a:buSzPct val="100000"/>
              <a:buAutoNum type="alphaUcPeriod" startAt="1"/>
              <a:defRPr sz="3300"/>
            </a:pPr>
            <a:r>
              <a:t>Galactocele</a:t>
            </a:r>
          </a:p>
          <a:p>
            <a:pPr marL="654843" indent="-654843" algn="l">
              <a:buSzPct val="100000"/>
              <a:buAutoNum type="alphaUcPeriod" startAt="1"/>
              <a:defRPr sz="3300"/>
            </a:pPr>
            <a:r>
              <a:t>Mammary fistula</a:t>
            </a:r>
          </a:p>
          <a:p>
            <a:pPr marL="654843" indent="-654843" algn="l">
              <a:buSzPct val="100000"/>
              <a:buAutoNum type="alphaUcPeriod" startAt="1"/>
              <a:defRPr sz="3300"/>
            </a:pPr>
            <a:r>
              <a:t>Gynaecomastia</a:t>
            </a:r>
          </a:p>
          <a:p>
            <a:pPr marL="654843" indent="-654843" algn="l">
              <a:buSzPct val="100000"/>
              <a:buAutoNum type="alphaUcPeriod" startAt="1"/>
              <a:defRPr sz="3300"/>
            </a:pPr>
            <a:r>
              <a:t>Subareolar abscess</a:t>
            </a:r>
          </a:p>
          <a:p>
            <a:pPr algn="l">
              <a:defRPr sz="3300"/>
            </a:pPr>
          </a:p>
          <a:p>
            <a:pPr algn="l">
              <a:defRPr sz="3300"/>
            </a:pPr>
            <a:r>
              <a:t>Q.3 Often results from trauma to the breast and can be confused with breast cancer on imaging</a:t>
            </a:r>
          </a:p>
          <a:p>
            <a:pPr algn="l">
              <a:defRPr sz="3300"/>
            </a:pPr>
          </a:p>
          <a:p>
            <a:pPr algn="l">
              <a:defRPr sz="3300"/>
            </a:pPr>
            <a:r>
              <a:t>Q.4 Most commonly seen during lactation and is the result of ductal obstruction</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 name="Breasts are modified sweat glands.…"/>
          <p:cNvSpPr txBox="1"/>
          <p:nvPr/>
        </p:nvSpPr>
        <p:spPr>
          <a:xfrm>
            <a:off x="626156" y="1347205"/>
            <a:ext cx="11898976" cy="567634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600"/>
            </a:pPr>
            <a:r>
              <a:t>Breasts are modified sweat glands.</a:t>
            </a:r>
          </a:p>
          <a:p>
            <a:pPr algn="l">
              <a:defRPr sz="3600"/>
            </a:pPr>
          </a:p>
          <a:p>
            <a:pPr algn="l">
              <a:defRPr sz="3600"/>
            </a:pPr>
            <a:r>
              <a:t>Embryology</a:t>
            </a:r>
          </a:p>
          <a:p>
            <a:pPr algn="l">
              <a:defRPr sz="3600"/>
            </a:pPr>
            <a:r>
              <a:t>The breasts develop along the milk-line that extends between the limb buds from the axilla to the inguinal region distally.</a:t>
            </a:r>
          </a:p>
          <a:p>
            <a:pPr algn="l">
              <a:defRPr sz="3600"/>
            </a:pPr>
          </a:p>
          <a:p>
            <a:pPr algn="l">
              <a:defRPr sz="3600"/>
            </a:pPr>
            <a:r>
              <a:t>Location</a:t>
            </a:r>
          </a:p>
          <a:p>
            <a:pPr algn="l">
              <a:defRPr sz="3600"/>
            </a:pPr>
            <a:r>
              <a:t>The breasts are located within the superficial fascia of the anterior chest wall.</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Extent…"/>
          <p:cNvSpPr txBox="1"/>
          <p:nvPr/>
        </p:nvSpPr>
        <p:spPr>
          <a:xfrm>
            <a:off x="264142" y="1539450"/>
            <a:ext cx="12146430" cy="620035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4300"/>
            </a:pPr>
            <a:r>
              <a:t>Extent</a:t>
            </a:r>
          </a:p>
          <a:p>
            <a:pPr marL="375046" indent="-375046" algn="l">
              <a:buSzPct val="50000"/>
              <a:buBlip>
                <a:blip r:embed="rId2"/>
              </a:buBlip>
              <a:defRPr sz="2700"/>
            </a:pPr>
            <a:r>
              <a:t>Superiorly second or third rib.</a:t>
            </a:r>
          </a:p>
          <a:p>
            <a:pPr marL="375046" indent="-375046" algn="l">
              <a:buSzPct val="50000"/>
              <a:buBlip>
                <a:blip r:embed="rId2"/>
              </a:buBlip>
              <a:defRPr sz="2700"/>
            </a:pPr>
            <a:r>
              <a:t>Inferiorly the inframammary fold that is located at the level of the sixth or seventh rib. </a:t>
            </a:r>
          </a:p>
          <a:p>
            <a:pPr marL="375046" indent="-375046" algn="l">
              <a:buSzPct val="50000"/>
              <a:buBlip>
                <a:blip r:embed="rId2"/>
              </a:buBlip>
              <a:defRPr sz="2700"/>
            </a:pPr>
            <a:r>
              <a:t>Medially the lateral border of the sternum.</a:t>
            </a:r>
          </a:p>
          <a:p>
            <a:pPr marL="375046" indent="-375046" algn="l">
              <a:buSzPct val="50000"/>
              <a:buBlip>
                <a:blip r:embed="rId2"/>
              </a:buBlip>
              <a:defRPr sz="2700"/>
            </a:pPr>
            <a:r>
              <a:t>Laterally to the anterior or midaxillary line.</a:t>
            </a:r>
          </a:p>
          <a:p>
            <a:pPr algn="l">
              <a:defRPr sz="2700"/>
            </a:pPr>
            <a:r>
              <a:t>The posterior or deep surfaces of the breast rest upon portions of the fasciae of the pectoralis major, serratus anterior, external oblique muscles and upper portions of the anterior rectus sheath.</a:t>
            </a:r>
          </a:p>
          <a:p>
            <a:pPr algn="l">
              <a:defRPr sz="2700"/>
            </a:pPr>
            <a:r>
              <a:t>Breast tissue extends commonly into the anterior axillary fold as the axillary tail of Spence. </a:t>
            </a:r>
          </a:p>
          <a:p>
            <a:pPr algn="l">
              <a:defRPr sz="2700"/>
            </a:pPr>
            <a:r>
              <a:t>The upper half of the breast, particularly the upper outer quadrant, contains the greater volume of glandular tissue than the remainder of the breast.</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This fact is important when performing a…"/>
          <p:cNvSpPr txBox="1"/>
          <p:nvPr/>
        </p:nvSpPr>
        <p:spPr>
          <a:xfrm>
            <a:off x="1300358" y="3421917"/>
            <a:ext cx="11504000" cy="207101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200"/>
            </a:pPr>
          </a:p>
          <a:p>
            <a:pPr algn="l">
              <a:defRPr sz="3200"/>
            </a:pPr>
            <a:r>
              <a:t>This fact is important when performing a</a:t>
            </a:r>
          </a:p>
          <a:p>
            <a:pPr algn="l">
              <a:defRPr sz="3200"/>
            </a:pPr>
            <a:r>
              <a:t> mastectomy, the aim of which is to remove the</a:t>
            </a:r>
          </a:p>
          <a:p>
            <a:pPr algn="l">
              <a:defRPr sz="3200"/>
            </a:pPr>
            <a:r>
              <a:t> whole breast.</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5" name="05B6FDFA-AA37-4DF6-BE12-B37C27894529-L0-001.jpeg" descr="05B6FDFA-AA37-4DF6-BE12-B37C27894529-L0-001.jpeg"/>
          <p:cNvPicPr>
            <a:picLocks noChangeAspect="1"/>
          </p:cNvPicPr>
          <p:nvPr>
            <p:ph type="pic" idx="13"/>
          </p:nvPr>
        </p:nvPicPr>
        <p:blipFill>
          <a:blip r:embed="rId2">
            <a:extLst/>
          </a:blip>
          <a:srcRect l="9866" t="0" r="9866" b="0"/>
          <a:stretch>
            <a:fillRect/>
          </a:stretch>
        </p:blipFill>
        <p:spPr>
          <a:xfrm>
            <a:off x="3607170" y="768350"/>
            <a:ext cx="5334001" cy="8216900"/>
          </a:xfrm>
          <a:prstGeom prst="rect">
            <a:avLst/>
          </a:prstGeom>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