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518865106"/>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722312" y="4406900"/>
            <a:ext cx="7772401" cy="1362075"/>
          </a:xfrm>
          <a:prstGeom prst="rect">
            <a:avLst/>
          </a:prstGeom>
        </p:spPr>
        <p:txBody>
          <a:bodyPr anchor="t"/>
          <a:lstStyle>
            <a:lvl1pPr>
              <a:defRPr sz="4000" b="1" cap="all"/>
            </a:lvl1pPr>
          </a:lstStyle>
          <a:p>
            <a:r>
              <a:t>Title Text</a:t>
            </a:r>
          </a:p>
        </p:txBody>
      </p:sp>
      <p:sp>
        <p:nvSpPr>
          <p:cNvPr id="30"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4" cy="1162050"/>
          </a:xfrm>
          <a:prstGeom prst="rect">
            <a:avLst/>
          </a:prstGeom>
        </p:spPr>
        <p:txBody>
          <a:bodyPr anchor="b"/>
          <a:lstStyle>
            <a:lvl1pPr>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4800600"/>
            <a:ext cx="5486401" cy="566738"/>
          </a:xfrm>
          <a:prstGeom prst="rect">
            <a:avLst/>
          </a:prstGeom>
        </p:spPr>
        <p:txBody>
          <a:bodyPr anchor="b"/>
          <a:lstStyle>
            <a:lvl1pPr>
              <a:defRPr sz="2000" b="1"/>
            </a:lvl1pPr>
          </a:lstStyle>
          <a:p>
            <a:r>
              <a:t>Title Text</a:t>
            </a:r>
          </a:p>
        </p:txBody>
      </p:sp>
      <p:sp>
        <p:nvSpPr>
          <p:cNvPr id="83"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n-lt"/>
          <a:ea typeface="+mn-ea"/>
          <a:cs typeface="+mn-cs"/>
          <a:sym typeface="Calibri"/>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n-lt"/>
          <a:ea typeface="+mn-ea"/>
          <a:cs typeface="+mn-cs"/>
          <a:sym typeface="Calibri"/>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n-lt"/>
          <a:ea typeface="+mn-ea"/>
          <a:cs typeface="+mn-cs"/>
          <a:sym typeface="Calibri"/>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n-lt"/>
          <a:ea typeface="+mn-ea"/>
          <a:cs typeface="+mn-cs"/>
          <a:sym typeface="Calibri"/>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n-lt"/>
          <a:ea typeface="+mn-ea"/>
          <a:cs typeface="+mn-cs"/>
          <a:sym typeface="Calibri"/>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n-lt"/>
          <a:ea typeface="+mn-ea"/>
          <a:cs typeface="+mn-cs"/>
          <a:sym typeface="Calibri"/>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n-lt"/>
          <a:ea typeface="+mn-ea"/>
          <a:cs typeface="+mn-cs"/>
          <a:sym typeface="Calibri"/>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n-lt"/>
          <a:ea typeface="+mn-ea"/>
          <a:cs typeface="+mn-cs"/>
          <a:sym typeface="Calibri"/>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https://www.nice.org.uk/guidance/cg164/ifp/chapter/Early-detection-of-breast-cancer-by-surveillance"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pathways.nice.org.uk/pathways/familial-breast-cancer/familial-breast-cancer-overview.pdf"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en.m.wikipedia.org/wiki/Breast"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pathways.nice.org.uk/pathways/familial-breast-cancer/familial-breast-cancer-overview.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www.sign.ac.uk/assets/sign134.pdf"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Breast…"/>
          <p:cNvSpPr txBox="1">
            <a:spLocks noGrp="1"/>
          </p:cNvSpPr>
          <p:nvPr>
            <p:ph type="title"/>
          </p:nvPr>
        </p:nvSpPr>
        <p:spPr>
          <a:xfrm>
            <a:off x="457200" y="274638"/>
            <a:ext cx="8229600" cy="3477656"/>
          </a:xfrm>
          <a:prstGeom prst="rect">
            <a:avLst/>
          </a:prstGeom>
        </p:spPr>
        <p:txBody>
          <a:bodyPr/>
          <a:lstStyle/>
          <a:p>
            <a:pPr algn="ctr">
              <a:defRPr sz="4900" b="1"/>
            </a:pPr>
            <a:r>
              <a:t>Breast </a:t>
            </a:r>
          </a:p>
          <a:p>
            <a:pPr algn="ctr">
              <a:defRPr sz="2500" b="1"/>
            </a:pPr>
            <a:r>
              <a:t>Lecture 3</a:t>
            </a:r>
          </a:p>
          <a:p>
            <a:pPr algn="ctr">
              <a:defRPr sz="4900" b="1"/>
            </a:pPr>
            <a:endParaRPr/>
          </a:p>
          <a:p>
            <a:pPr algn="ctr" rtl="1">
              <a:defRPr sz="4900" b="1"/>
            </a:pPr>
            <a:r>
              <a:t>د مهند الشلاه </a:t>
            </a:r>
          </a:p>
        </p:txBody>
      </p:sp>
    </p:spTree>
  </p:cSld>
  <p:clrMapOvr>
    <a:masterClrMapping/>
  </p:clrMapOvr>
  <p:transition spd="med"/>
  <p:timing>
    <p:tnLst>
      <p:par>
        <p:cTn id="1" dur="indefinite" restart="never" fill="hold"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Breast Surveillance"/>
          <p:cNvSpPr txBox="1">
            <a:spLocks noGrp="1"/>
          </p:cNvSpPr>
          <p:nvPr>
            <p:ph type="title"/>
          </p:nvPr>
        </p:nvSpPr>
        <p:spPr>
          <a:prstGeom prst="rect">
            <a:avLst/>
          </a:prstGeom>
        </p:spPr>
        <p:txBody>
          <a:bodyPr/>
          <a:lstStyle>
            <a:lvl1pPr>
              <a:defRPr u="sng">
                <a:solidFill>
                  <a:srgbClr val="0000FF"/>
                </a:solidFill>
                <a:uFill>
                  <a:solidFill>
                    <a:srgbClr val="0000FF"/>
                  </a:solidFill>
                </a:uFill>
                <a:hlinkClick r:id="rId2"/>
              </a:defRPr>
            </a:lvl1pPr>
          </a:lstStyle>
          <a:p>
            <a:pPr>
              <a:defRPr u="none">
                <a:solidFill>
                  <a:srgbClr val="000000"/>
                </a:solidFill>
                <a:uFillTx/>
              </a:defRPr>
            </a:pPr>
            <a:r>
              <a:rPr u="sng">
                <a:solidFill>
                  <a:srgbClr val="0000FF"/>
                </a:solidFill>
                <a:uFill>
                  <a:solidFill>
                    <a:srgbClr val="0000FF"/>
                  </a:solidFill>
                </a:uFill>
                <a:hlinkClick r:id="rId2"/>
              </a:rPr>
              <a:t>Breast Surveillance </a:t>
            </a:r>
          </a:p>
        </p:txBody>
      </p:sp>
      <p:sp>
        <p:nvSpPr>
          <p:cNvPr id="130" name="Early detection of breast cancer by surveillance"/>
          <p:cNvSpPr txBox="1"/>
          <p:nvPr/>
        </p:nvSpPr>
        <p:spPr>
          <a:xfrm>
            <a:off x="408215" y="2356633"/>
            <a:ext cx="7050769" cy="1056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457200">
              <a:defRPr sz="3200" b="1">
                <a:solidFill>
                  <a:srgbClr val="0E0E0E"/>
                </a:solidFill>
                <a:latin typeface="+mj-lt"/>
                <a:ea typeface="+mj-ea"/>
                <a:cs typeface="+mj-cs"/>
                <a:sym typeface="Helvetica"/>
              </a:defRPr>
            </a:lvl1pPr>
          </a:lstStyle>
          <a:p>
            <a:r>
              <a:t>Early detection of breast cancer by surveillance</a:t>
            </a:r>
          </a:p>
        </p:txBody>
      </p:sp>
    </p:spTree>
  </p:cSld>
  <p:clrMapOvr>
    <a:masterClrMapping/>
  </p:clrMapOvr>
  <p:transition spd="med"/>
  <p:timing>
    <p:tnLst>
      <p:par>
        <p:cTn id="1" dur="indefinite" restart="never" fill="hold"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Familial breast cancer"/>
          <p:cNvSpPr txBox="1">
            <a:spLocks noGrp="1"/>
          </p:cNvSpPr>
          <p:nvPr>
            <p:ph type="title"/>
          </p:nvPr>
        </p:nvSpPr>
        <p:spPr>
          <a:prstGeom prst="rect">
            <a:avLst/>
          </a:prstGeom>
        </p:spPr>
        <p:txBody>
          <a:bodyPr/>
          <a:lstStyle>
            <a:lvl1pPr algn="ctr" defTabSz="740663">
              <a:spcBef>
                <a:spcPts val="600"/>
              </a:spcBef>
              <a:defRPr sz="3321" b="1"/>
            </a:lvl1pPr>
          </a:lstStyle>
          <a:p>
            <a:r>
              <a:t>Familial breast cancer</a:t>
            </a:r>
          </a:p>
        </p:txBody>
      </p:sp>
      <p:sp>
        <p:nvSpPr>
          <p:cNvPr id="134" name="Breast cancer is due to an inherited genetic change actually account for less than 5 per cent of all cases of breast cancer.…"/>
          <p:cNvSpPr txBox="1">
            <a:spLocks noGrp="1"/>
          </p:cNvSpPr>
          <p:nvPr>
            <p:ph type="body" idx="1"/>
          </p:nvPr>
        </p:nvSpPr>
        <p:spPr>
          <a:xfrm>
            <a:off x="457200" y="1751299"/>
            <a:ext cx="8229600" cy="4525964"/>
          </a:xfrm>
          <a:prstGeom prst="rect">
            <a:avLst/>
          </a:prstGeom>
        </p:spPr>
        <p:txBody>
          <a:bodyPr>
            <a:normAutofit lnSpcReduction="10000"/>
          </a:bodyPr>
          <a:lstStyle/>
          <a:p>
            <a:pPr marL="322325" indent="-322325" defTabSz="859536">
              <a:defRPr sz="3008"/>
            </a:pPr>
            <a:r>
              <a:t>Breast cancer is due to an inherited genetic change actually account for less than 5 per cent of all cases of breast cancer.</a:t>
            </a:r>
          </a:p>
          <a:p>
            <a:pPr marL="322325" indent="-322325" defTabSz="859536">
              <a:defRPr sz="3008"/>
            </a:pPr>
            <a:endParaRPr/>
          </a:p>
          <a:p>
            <a:pPr marL="322325" indent="-322325" defTabSz="859536">
              <a:defRPr sz="3008"/>
            </a:pPr>
            <a:r>
              <a:t>Those who prove to be ‘gene positive’ have a 50–80 per cent risk of developing breast cancer, predominantly while premenopausal. </a:t>
            </a:r>
          </a:p>
          <a:p>
            <a:pPr marL="322325" indent="-322325" defTabSz="859536">
              <a:defRPr sz="3008"/>
            </a:pPr>
            <a:endParaRPr/>
          </a:p>
          <a:p>
            <a:pPr marL="322325" indent="-322325" defTabSz="859536">
              <a:defRPr sz="3008"/>
            </a:pPr>
            <a:r>
              <a:t>Many will opt for prophylactic mastectomy. </a:t>
            </a:r>
          </a:p>
        </p:txBody>
      </p:sp>
    </p:spTree>
  </p:cSld>
  <p:clrMapOvr>
    <a:masterClrMapping/>
  </p:clrMapOvr>
  <p:transition spd="med"/>
  <p:timing>
    <p:tnLst>
      <p:par>
        <p:cTn id="1" dur="indefinite" restart="never" fill="hold"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 name="6BC7CB7E-A336-4279-88EF-56D61CC4915E-L0-001.jpeg" descr="6BC7CB7E-A336-4279-88EF-56D61CC4915E-L0-001.jpeg"/>
          <p:cNvPicPr>
            <a:picLocks noChangeAspect="1"/>
          </p:cNvPicPr>
          <p:nvPr/>
        </p:nvPicPr>
        <p:blipFill>
          <a:blip r:embed="rId2">
            <a:extLst/>
          </a:blip>
          <a:stretch>
            <a:fillRect/>
          </a:stretch>
        </p:blipFill>
        <p:spPr>
          <a:xfrm>
            <a:off x="0" y="587744"/>
            <a:ext cx="9144000" cy="5682512"/>
          </a:xfrm>
          <a:prstGeom prst="rect">
            <a:avLst/>
          </a:prstGeom>
          <a:ln w="12700">
            <a:miter lim="400000"/>
          </a:ln>
        </p:spPr>
      </p:pic>
    </p:spTree>
  </p:cSld>
  <p:clrMapOvr>
    <a:masterClrMapping/>
  </p:clrMapOvr>
  <p:transition spd="med"/>
  <p:timing>
    <p:tnLst>
      <p:par>
        <p:cTn id="1" dur="indefinite" restart="never" fill="hold"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For the great majority of women with a positive family history, who are unlikely to be carriers of a breast cancer gene should be assessed and followed-up.…"/>
          <p:cNvSpPr txBox="1"/>
          <p:nvPr/>
        </p:nvSpPr>
        <p:spPr>
          <a:xfrm>
            <a:off x="302919" y="1282636"/>
            <a:ext cx="7794204" cy="3149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defRPr sz="2600" b="1"/>
            </a:pPr>
            <a:r>
              <a:t>For the great majority of women with a positive family history, who are unlikely to be carriers of a breast cancer gene should be assessed and followed-up.</a:t>
            </a:r>
          </a:p>
          <a:p>
            <a:pPr>
              <a:defRPr sz="2600" b="1"/>
            </a:pPr>
            <a:endParaRPr/>
          </a:p>
          <a:p>
            <a:pPr>
              <a:defRPr sz="2600" b="1"/>
            </a:pPr>
            <a:r>
              <a:t>Tamoxifen given for five years appears to reduce the risk of breast cancer by 30–50 per cent.</a:t>
            </a:r>
          </a:p>
        </p:txBody>
      </p:sp>
    </p:spTree>
  </p:cSld>
  <p:clrMapOvr>
    <a:masterClrMapping/>
  </p:clrMapOvr>
  <p:transition spd="med"/>
  <p:timing>
    <p:tnLst>
      <p:par>
        <p:cTn id="1" dur="indefinite" restart="never" fill="hold"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Familial breast cancer"/>
          <p:cNvSpPr txBox="1">
            <a:spLocks noGrp="1"/>
          </p:cNvSpPr>
          <p:nvPr>
            <p:ph type="title"/>
          </p:nvPr>
        </p:nvSpPr>
        <p:spPr>
          <a:prstGeom prst="rect">
            <a:avLst/>
          </a:prstGeom>
        </p:spPr>
        <p:txBody>
          <a:bodyPr/>
          <a:lstStyle>
            <a:lvl1pPr>
              <a:defRPr u="sng">
                <a:solidFill>
                  <a:srgbClr val="0000FF"/>
                </a:solidFill>
                <a:uFill>
                  <a:solidFill>
                    <a:srgbClr val="0000FF"/>
                  </a:solidFill>
                </a:uFill>
                <a:hlinkClick r:id="rId2"/>
              </a:defRPr>
            </a:lvl1pPr>
          </a:lstStyle>
          <a:p>
            <a:pPr>
              <a:defRPr u="none">
                <a:solidFill>
                  <a:srgbClr val="000000"/>
                </a:solidFill>
                <a:uFillTx/>
              </a:defRPr>
            </a:pPr>
            <a:r>
              <a:rPr u="sng">
                <a:solidFill>
                  <a:srgbClr val="0000FF"/>
                </a:solidFill>
                <a:uFill>
                  <a:solidFill>
                    <a:srgbClr val="0000FF"/>
                  </a:solidFill>
                </a:uFill>
                <a:hlinkClick r:id="rId2"/>
              </a:rPr>
              <a:t>Familial breast cancer </a:t>
            </a:r>
          </a:p>
        </p:txBody>
      </p:sp>
    </p:spTree>
  </p:cSld>
  <p:clrMapOvr>
    <a:masterClrMapping/>
  </p:clrMapOvr>
  <p:transition spd="med"/>
  <p:timing>
    <p:tnLst>
      <p:par>
        <p:cTn id="1" dur="indefinite" restart="never" fill="hold"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It’s noncancerous increase in the size of male breast tissue."/>
          <p:cNvSpPr txBox="1"/>
          <p:nvPr/>
        </p:nvSpPr>
        <p:spPr>
          <a:xfrm>
            <a:off x="180548" y="2408617"/>
            <a:ext cx="8782904" cy="459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defTabSz="457200">
              <a:defRPr sz="2400" b="1">
                <a:solidFill>
                  <a:srgbClr val="222222"/>
                </a:solidFill>
                <a:latin typeface="+mj-lt"/>
                <a:ea typeface="+mj-ea"/>
                <a:cs typeface="+mj-cs"/>
                <a:sym typeface="Helvetica"/>
              </a:defRPr>
            </a:pPr>
            <a:r>
              <a:t>It’s noncancerous increase in the size of male </a:t>
            </a:r>
            <a:r>
              <a:rPr>
                <a:solidFill>
                  <a:srgbClr val="3366CC"/>
                </a:solidFill>
                <a:hlinkClick r:id="rId2"/>
              </a:rPr>
              <a:t>breast</a:t>
            </a:r>
            <a:r>
              <a:t> tissue.</a:t>
            </a:r>
          </a:p>
        </p:txBody>
      </p:sp>
      <p:sp>
        <p:nvSpPr>
          <p:cNvPr id="147" name="Gynecomastia"/>
          <p:cNvSpPr txBox="1"/>
          <p:nvPr/>
        </p:nvSpPr>
        <p:spPr>
          <a:xfrm>
            <a:off x="1931499" y="1275622"/>
            <a:ext cx="2814673" cy="548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457200">
              <a:defRPr sz="3000" b="1">
                <a:solidFill>
                  <a:srgbClr val="222222"/>
                </a:solidFill>
                <a:latin typeface="+mj-lt"/>
                <a:ea typeface="+mj-ea"/>
                <a:cs typeface="+mj-cs"/>
                <a:sym typeface="Helvetica"/>
              </a:defRPr>
            </a:lvl1pPr>
          </a:lstStyle>
          <a:p>
            <a:r>
              <a:t>Gynecomastia </a:t>
            </a:r>
          </a:p>
        </p:txBody>
      </p:sp>
    </p:spTree>
  </p:cSld>
  <p:clrMapOvr>
    <a:masterClrMapping/>
  </p:clrMapOvr>
  <p:transition spd="med"/>
  <p:timing>
    <p:tnLst>
      <p:par>
        <p:cTn id="1" dur="indefinite" restart="never" fill="hold"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auses of gynecomastia are as follows:…"/>
          <p:cNvSpPr txBox="1"/>
          <p:nvPr/>
        </p:nvSpPr>
        <p:spPr>
          <a:xfrm>
            <a:off x="524800" y="960045"/>
            <a:ext cx="8258952" cy="275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600" b="1"/>
            </a:pPr>
            <a:r>
              <a:t>Causes of gynecomastia are as follows:</a:t>
            </a:r>
          </a:p>
          <a:p>
            <a:pPr>
              <a:defRPr sz="2600" b="1"/>
            </a:pPr>
            <a:r>
              <a:t>Physiological</a:t>
            </a:r>
          </a:p>
          <a:p>
            <a:pPr marL="260684" indent="-260684">
              <a:buSzPct val="100000"/>
              <a:buChar char="•"/>
              <a:defRPr sz="2600" b="1"/>
            </a:pPr>
            <a:r>
              <a:t>Neonatal gynecomastia due to placental estrogens.</a:t>
            </a:r>
          </a:p>
          <a:p>
            <a:pPr marL="260684" indent="-260684">
              <a:buSzPct val="100000"/>
              <a:buChar char="•"/>
              <a:defRPr sz="2600" b="1"/>
            </a:pPr>
            <a:r>
              <a:t>Adolescent gynecomastia due to relative estrogen excess.</a:t>
            </a:r>
          </a:p>
          <a:p>
            <a:pPr marL="260684" indent="-260684">
              <a:buSzPct val="100000"/>
              <a:buChar char="•"/>
              <a:defRPr sz="2600" b="1"/>
            </a:pPr>
            <a:r>
              <a:t>Senescent gynecomastia due to relative testosterone deficiency.</a:t>
            </a:r>
          </a:p>
        </p:txBody>
      </p:sp>
      <p:sp>
        <p:nvSpPr>
          <p:cNvPr id="151" name="Pathological…"/>
          <p:cNvSpPr txBox="1"/>
          <p:nvPr/>
        </p:nvSpPr>
        <p:spPr>
          <a:xfrm>
            <a:off x="740403" y="4288223"/>
            <a:ext cx="7234912" cy="1234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600" b="1"/>
            </a:pPr>
            <a:r>
              <a:t>Pathological</a:t>
            </a:r>
          </a:p>
          <a:p>
            <a:pPr marL="260684" indent="-260684">
              <a:buSzPct val="100000"/>
              <a:buChar char="•"/>
              <a:defRPr sz="2600" b="1"/>
            </a:pPr>
            <a:r>
              <a:t>Idiopathic—mc</a:t>
            </a:r>
          </a:p>
          <a:p>
            <a:pPr marL="260684" indent="-260684">
              <a:buSzPct val="100000"/>
              <a:buChar char="•"/>
              <a:defRPr sz="2600" b="1"/>
            </a:pPr>
            <a:r>
              <a:t>Estrogen excess</a:t>
            </a:r>
          </a:p>
        </p:txBody>
      </p:sp>
      <p:sp>
        <p:nvSpPr>
          <p:cNvPr id="152" name="Gynecomastia"/>
          <p:cNvSpPr txBox="1"/>
          <p:nvPr/>
        </p:nvSpPr>
        <p:spPr>
          <a:xfrm>
            <a:off x="271711" y="125490"/>
            <a:ext cx="6045579" cy="764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4600" b="1"/>
            </a:lvl1pPr>
          </a:lstStyle>
          <a:p>
            <a:r>
              <a:t>Gynecomastia</a:t>
            </a:r>
          </a:p>
        </p:txBody>
      </p:sp>
    </p:spTree>
  </p:cSld>
  <p:clrMapOvr>
    <a:masterClrMapping/>
  </p:clrMapOvr>
  <p:transition spd="med"/>
  <p:timing>
    <p:tnLst>
      <p:par>
        <p:cTn id="1" dur="indefinite" restart="never" fill="hold"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Primary testicular failure…"/>
          <p:cNvSpPr txBox="1"/>
          <p:nvPr/>
        </p:nvSpPr>
        <p:spPr>
          <a:xfrm>
            <a:off x="347962" y="3866649"/>
            <a:ext cx="7498539" cy="2313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100" b="1">
                <a:solidFill>
                  <a:srgbClr val="61187C"/>
                </a:solidFill>
              </a:defRPr>
            </a:pPr>
            <a:r>
              <a:t>Primary testicular failure</a:t>
            </a:r>
          </a:p>
          <a:p>
            <a:pPr>
              <a:defRPr sz="2100" b="1"/>
            </a:pPr>
            <a:r>
              <a:t>−Klinefelter syndrome,</a:t>
            </a:r>
          </a:p>
          <a:p>
            <a:pPr>
              <a:defRPr sz="2100" b="1"/>
            </a:pPr>
            <a:r>
              <a:t>testicular feminization syndrome</a:t>
            </a:r>
          </a:p>
          <a:p>
            <a:pPr>
              <a:defRPr sz="2100" b="1"/>
            </a:pPr>
            <a:endParaRPr/>
          </a:p>
          <a:p>
            <a:pPr>
              <a:defRPr sz="2100" b="1">
                <a:solidFill>
                  <a:srgbClr val="7A219E"/>
                </a:solidFill>
              </a:defRPr>
            </a:pPr>
            <a:r>
              <a:t>Secondary testicular failure</a:t>
            </a:r>
          </a:p>
          <a:p>
            <a:pPr>
              <a:defRPr sz="2100" b="1"/>
            </a:pPr>
            <a:r>
              <a:t>− Orchitis, trauma, castration, leprosy, − Renal failure</a:t>
            </a:r>
          </a:p>
          <a:p>
            <a:pPr>
              <a:defRPr sz="2100" b="1"/>
            </a:pPr>
            <a:r>
              <a:t>− Myotonic dystrophy or spinal cord injury</a:t>
            </a:r>
          </a:p>
        </p:txBody>
      </p:sp>
      <p:sp>
        <p:nvSpPr>
          <p:cNvPr id="156" name="Increased testicular production…"/>
          <p:cNvSpPr txBox="1"/>
          <p:nvPr/>
        </p:nvSpPr>
        <p:spPr>
          <a:xfrm>
            <a:off x="177537" y="70733"/>
            <a:ext cx="8506433" cy="3583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100" b="1"/>
            </a:pPr>
            <a:endParaRPr/>
          </a:p>
          <a:p>
            <a:pPr>
              <a:defRPr sz="2100" b="1"/>
            </a:pPr>
            <a:endParaRPr/>
          </a:p>
          <a:p>
            <a:pPr>
              <a:defRPr sz="2100" b="1">
                <a:solidFill>
                  <a:srgbClr val="7A219E"/>
                </a:solidFill>
              </a:defRPr>
            </a:pPr>
            <a:r>
              <a:t>Increased testicular production</a:t>
            </a:r>
          </a:p>
          <a:p>
            <a:pPr>
              <a:defRPr sz="2100" b="1"/>
            </a:pPr>
            <a:r>
              <a:t>− Testicular tumors (Leydig cell, sertolicell, granulose/ theca cell tumor)</a:t>
            </a:r>
          </a:p>
          <a:p>
            <a:pPr>
              <a:defRPr sz="2100" b="1"/>
            </a:pPr>
            <a:r>
              <a:t>− Bronchogenic carcinoma and</a:t>
            </a:r>
          </a:p>
          <a:p>
            <a:pPr>
              <a:defRPr sz="2100" b="1"/>
            </a:pPr>
            <a:r>
              <a:t>transitional cell tumor of urinary tract</a:t>
            </a:r>
          </a:p>
          <a:p>
            <a:pPr>
              <a:defRPr sz="2100" b="1"/>
            </a:pPr>
            <a:endParaRPr/>
          </a:p>
          <a:p>
            <a:pPr>
              <a:defRPr sz="2100" b="1">
                <a:solidFill>
                  <a:srgbClr val="7A219E"/>
                </a:solidFill>
              </a:defRPr>
            </a:pPr>
            <a:r>
              <a:t>Increased aromatization</a:t>
            </a:r>
          </a:p>
          <a:p>
            <a:pPr>
              <a:defRPr sz="2100" b="1"/>
            </a:pPr>
            <a:r>
              <a:t>− Adrenal hyperplasia or carcinoma</a:t>
            </a:r>
          </a:p>
          <a:p>
            <a:pPr>
              <a:defRPr sz="2100" b="1"/>
            </a:pPr>
            <a:r>
              <a:t>− Cirrhoses, thyrotoxicoses, exogenous androgen administration</a:t>
            </a:r>
          </a:p>
        </p:txBody>
      </p:sp>
    </p:spTree>
  </p:cSld>
  <p:clrMapOvr>
    <a:masterClrMapping/>
  </p:clrMapOvr>
  <p:transition spd="med"/>
  <p:timing>
    <p:tnLst>
      <p:par>
        <p:cTn id="1" dur="indefinite" restart="never" fill="hold"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ommon Drugs (DOC4KS ) Digitalis, oral contraceptive pills, cimetidine, clomiphene, captopril, calcium channel blockers, ketoconazole, spironolactone.…"/>
          <p:cNvSpPr txBox="1">
            <a:spLocks noGrp="1"/>
          </p:cNvSpPr>
          <p:nvPr>
            <p:ph type="body" idx="1"/>
          </p:nvPr>
        </p:nvSpPr>
        <p:spPr>
          <a:xfrm>
            <a:off x="88132" y="694940"/>
            <a:ext cx="8118185" cy="4525964"/>
          </a:xfrm>
          <a:prstGeom prst="rect">
            <a:avLst/>
          </a:prstGeom>
        </p:spPr>
        <p:txBody>
          <a:bodyPr/>
          <a:lstStyle/>
          <a:p>
            <a:r>
              <a:t>Common Drugs </a:t>
            </a:r>
            <a:r>
              <a:rPr>
                <a:solidFill>
                  <a:srgbClr val="00A1D8"/>
                </a:solidFill>
              </a:rPr>
              <a:t>(DOC4KS )</a:t>
            </a:r>
            <a:r>
              <a:t> Digitalis, oral contraceptive pills, cimetidine, clomiphene, captopril, calcium channel blockers, ketoconazole, spironolactone.</a:t>
            </a:r>
          </a:p>
          <a:p>
            <a:r>
              <a:t>Other drugs: Isoniazid, tricyclic antidepressants, methyldopa, flutamide.</a:t>
            </a:r>
          </a:p>
        </p:txBody>
      </p:sp>
    </p:spTree>
  </p:cSld>
  <p:clrMapOvr>
    <a:masterClrMapping/>
  </p:clrMapOvr>
  <p:transition spd="med"/>
  <p:timing>
    <p:tnLst>
      <p:par>
        <p:cTn id="1" dur="indefinite" restart="never" fill="hold"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2" name="Table"/>
          <p:cNvGraphicFramePr/>
          <p:nvPr/>
        </p:nvGraphicFramePr>
        <p:xfrm>
          <a:off x="814796" y="1636947"/>
          <a:ext cx="7514407" cy="4053840"/>
        </p:xfrm>
        <a:graphic>
          <a:graphicData uri="http://schemas.openxmlformats.org/drawingml/2006/table">
            <a:tbl>
              <a:tblPr bandRow="1">
                <a:tableStyleId>{33BA23B1-9221-436E-865A-0063620EA4FD}</a:tableStyleId>
              </a:tblPr>
              <a:tblGrid>
                <a:gridCol w="2341993"/>
                <a:gridCol w="5172414"/>
              </a:tblGrid>
              <a:tr h="1013460">
                <a:tc>
                  <a:txBody>
                    <a:bodyPr/>
                    <a:lstStyle/>
                    <a:p>
                      <a:pPr algn="l">
                        <a:defRPr sz="1800"/>
                      </a:pPr>
                      <a:r>
                        <a:rPr sz="3000"/>
                        <a:t>Grade 1</a:t>
                      </a:r>
                    </a:p>
                  </a:txBody>
                  <a:tcPr marL="0" marR="0" marT="0" marB="0" horzOverflow="overflow"/>
                </a:tc>
                <a:tc>
                  <a:txBody>
                    <a:bodyPr/>
                    <a:lstStyle/>
                    <a:p>
                      <a:pPr algn="l">
                        <a:defRPr sz="1800"/>
                      </a:pPr>
                      <a:r>
                        <a:rPr sz="3000"/>
                        <a:t>Mild enlargement, no skin redundancy</a:t>
                      </a:r>
                    </a:p>
                  </a:txBody>
                  <a:tcPr marL="0" marR="0" marT="0" marB="0" horzOverflow="overflow"/>
                </a:tc>
              </a:tr>
              <a:tr h="1013460">
                <a:tc>
                  <a:txBody>
                    <a:bodyPr/>
                    <a:lstStyle/>
                    <a:p>
                      <a:pPr algn="l">
                        <a:defRPr sz="1800"/>
                      </a:pPr>
                      <a:r>
                        <a:rPr sz="3000"/>
                        <a:t>Grade 2A</a:t>
                      </a:r>
                    </a:p>
                  </a:txBody>
                  <a:tcPr marL="0" marR="0" marT="0" marB="0" horzOverflow="overflow"/>
                </a:tc>
                <a:tc>
                  <a:txBody>
                    <a:bodyPr/>
                    <a:lstStyle/>
                    <a:p>
                      <a:pPr algn="l">
                        <a:defRPr sz="1800"/>
                      </a:pPr>
                      <a:r>
                        <a:rPr sz="3000"/>
                        <a:t>Moderate enlargement, no skin redundancy</a:t>
                      </a:r>
                    </a:p>
                  </a:txBody>
                  <a:tcPr marL="0" marR="0" marT="0" marB="0" horzOverflow="overflow"/>
                </a:tc>
              </a:tr>
              <a:tr h="1013460">
                <a:tc>
                  <a:txBody>
                    <a:bodyPr/>
                    <a:lstStyle/>
                    <a:p>
                      <a:pPr algn="l">
                        <a:defRPr sz="1800"/>
                      </a:pPr>
                      <a:r>
                        <a:rPr sz="3000"/>
                        <a:t>Grade 2B</a:t>
                      </a:r>
                    </a:p>
                  </a:txBody>
                  <a:tcPr marL="0" marR="0" marT="0" marB="0" horzOverflow="overflow"/>
                </a:tc>
                <a:tc>
                  <a:txBody>
                    <a:bodyPr/>
                    <a:lstStyle/>
                    <a:p>
                      <a:pPr algn="l">
                        <a:defRPr sz="1800"/>
                      </a:pPr>
                      <a:r>
                        <a:rPr sz="3000"/>
                        <a:t>Moderate enlargement, skin redundancy</a:t>
                      </a:r>
                    </a:p>
                  </a:txBody>
                  <a:tcPr marL="0" marR="0" marT="0" marB="0" horzOverflow="overflow"/>
                </a:tc>
              </a:tr>
              <a:tr h="1013460">
                <a:tc>
                  <a:txBody>
                    <a:bodyPr/>
                    <a:lstStyle/>
                    <a:p>
                      <a:pPr algn="l">
                        <a:defRPr sz="1800"/>
                      </a:pPr>
                      <a:r>
                        <a:rPr sz="3000"/>
                        <a:t>Grade 3</a:t>
                      </a:r>
                    </a:p>
                  </a:txBody>
                  <a:tcPr marL="0" marR="0" marT="0" marB="0" horzOverflow="overflow"/>
                </a:tc>
                <a:tc>
                  <a:txBody>
                    <a:bodyPr/>
                    <a:lstStyle/>
                    <a:p>
                      <a:pPr algn="l">
                        <a:defRPr sz="1800"/>
                      </a:pPr>
                      <a:r>
                        <a:rPr sz="3000"/>
                        <a:t>Marked enlargement with skin redundancy and ptosis</a:t>
                      </a:r>
                    </a:p>
                  </a:txBody>
                  <a:tcPr marL="0" marR="0" marT="0" marB="0" horzOverflow="overflow"/>
                </a:tc>
              </a:tr>
            </a:tbl>
          </a:graphicData>
        </a:graphic>
      </p:graphicFrame>
      <p:sp>
        <p:nvSpPr>
          <p:cNvPr id="163" name="Simon grading"/>
          <p:cNvSpPr txBox="1"/>
          <p:nvPr/>
        </p:nvSpPr>
        <p:spPr>
          <a:xfrm>
            <a:off x="765569" y="397025"/>
            <a:ext cx="3884164" cy="701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4200" b="1"/>
            </a:lvl1pPr>
          </a:lstStyle>
          <a:p>
            <a:r>
              <a:t>Simon grading</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Learning objectives"/>
          <p:cNvSpPr txBox="1">
            <a:spLocks noGrp="1"/>
          </p:cNvSpPr>
          <p:nvPr>
            <p:ph type="title"/>
          </p:nvPr>
        </p:nvSpPr>
        <p:spPr>
          <a:prstGeom prst="rect">
            <a:avLst/>
          </a:prstGeom>
        </p:spPr>
        <p:txBody>
          <a:bodyPr/>
          <a:lstStyle>
            <a:lvl1pPr>
              <a:defRPr sz="2800" b="1"/>
            </a:lvl1pPr>
          </a:lstStyle>
          <a:p>
            <a:r>
              <a:t>Learning objectives </a:t>
            </a:r>
          </a:p>
        </p:txBody>
      </p:sp>
      <p:sp>
        <p:nvSpPr>
          <p:cNvPr id="98" name="Breast reconstructive surgery…"/>
          <p:cNvSpPr txBox="1">
            <a:spLocks noGrp="1"/>
          </p:cNvSpPr>
          <p:nvPr>
            <p:ph type="body" idx="1"/>
          </p:nvPr>
        </p:nvSpPr>
        <p:spPr>
          <a:prstGeom prst="rect">
            <a:avLst/>
          </a:prstGeom>
        </p:spPr>
        <p:txBody>
          <a:bodyPr/>
          <a:lstStyle/>
          <a:p>
            <a:r>
              <a:t>Breast reconstructive surgery </a:t>
            </a:r>
          </a:p>
          <a:p>
            <a:r>
              <a:t>Breast cancer prognosis </a:t>
            </a:r>
          </a:p>
          <a:p>
            <a:r>
              <a:t>Breast Surveillance</a:t>
            </a:r>
          </a:p>
          <a:p>
            <a:pPr marL="360947" indent="-360947">
              <a:spcBef>
                <a:spcPts val="0"/>
              </a:spcBef>
              <a:buFontTx/>
              <a:defRPr sz="3600"/>
            </a:pPr>
            <a:r>
              <a:rPr>
                <a:uFill>
                  <a:solidFill>
                    <a:srgbClr val="0000FF"/>
                  </a:solidFill>
                </a:uFill>
                <a:hlinkClick r:id="rId2"/>
              </a:rPr>
              <a:t>Familial breast cancer </a:t>
            </a:r>
          </a:p>
          <a:p>
            <a:pPr marL="360947" indent="-360947">
              <a:spcBef>
                <a:spcPts val="0"/>
              </a:spcBef>
              <a:buFontTx/>
              <a:defRPr sz="3600"/>
            </a:pPr>
            <a:r>
              <a:t>Communication skills in breast cancer </a:t>
            </a:r>
          </a:p>
          <a:p>
            <a:pPr marL="360947" indent="-360947">
              <a:spcBef>
                <a:spcPts val="0"/>
              </a:spcBef>
              <a:buFontTx/>
              <a:defRPr sz="3600"/>
            </a:pPr>
            <a:r>
              <a:t>Gynecomastia </a:t>
            </a:r>
          </a:p>
        </p:txBody>
      </p:sp>
    </p:spTree>
  </p:cSld>
  <p:clrMapOvr>
    <a:masterClrMapping/>
  </p:clrMapOvr>
  <p:transition spd="med"/>
  <p:timing>
    <p:tnLst>
      <p:par>
        <p:cTn id="1" dur="indefinite" restart="never" fill="hold"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Investigations…"/>
          <p:cNvSpPr txBox="1"/>
          <p:nvPr/>
        </p:nvSpPr>
        <p:spPr>
          <a:xfrm>
            <a:off x="319208" y="302437"/>
            <a:ext cx="8505584" cy="5425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600" b="1"/>
            </a:pPr>
            <a:r>
              <a:t>Investigations</a:t>
            </a:r>
          </a:p>
          <a:p>
            <a:pPr>
              <a:defRPr sz="3600" b="1"/>
            </a:pPr>
            <a:r>
              <a:t>History and physical examination.</a:t>
            </a:r>
          </a:p>
          <a:p>
            <a:pPr>
              <a:defRPr sz="3600" b="1"/>
            </a:pPr>
            <a:r>
              <a:t>Evaluate testis: Testicular ultrasound, serum testosterone, LH, DHEAS, endocrine profile—estrogen, prolactin, adrenal CT.</a:t>
            </a:r>
          </a:p>
          <a:p>
            <a:pPr>
              <a:defRPr sz="3600" b="1"/>
            </a:pPr>
            <a:r>
              <a:t>Thyroid function tests.</a:t>
            </a:r>
          </a:p>
          <a:p>
            <a:pPr>
              <a:defRPr sz="3600" b="1"/>
            </a:pPr>
            <a:r>
              <a:t>Breast mammogram, ultrasound, biopsy.</a:t>
            </a:r>
          </a:p>
          <a:p>
            <a:pPr>
              <a:defRPr sz="3600" b="1"/>
            </a:pPr>
            <a:r>
              <a:t>Liver function test, abdominal CT.</a:t>
            </a:r>
          </a:p>
        </p:txBody>
      </p:sp>
    </p:spTree>
  </p:cSld>
  <p:clrMapOvr>
    <a:masterClrMapping/>
  </p:clrMapOvr>
  <p:transition spd="med"/>
  <p:timing>
    <p:tnLst>
      <p:par>
        <p:cTn id="1" dur="indefinite" restart="never" fill="hold"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reatment…"/>
          <p:cNvSpPr txBox="1"/>
          <p:nvPr/>
        </p:nvSpPr>
        <p:spPr>
          <a:xfrm>
            <a:off x="285480" y="563016"/>
            <a:ext cx="8149663" cy="5768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600" b="1"/>
            </a:pPr>
            <a:r>
              <a:t>Treatment</a:t>
            </a:r>
          </a:p>
          <a:p>
            <a:pPr marL="307473" indent="-307473">
              <a:buSzPct val="100000"/>
              <a:buAutoNum type="arabicPeriod"/>
              <a:defRPr sz="2300"/>
            </a:pPr>
            <a:r>
              <a:t>Stop offending drug.</a:t>
            </a:r>
          </a:p>
          <a:p>
            <a:pPr marL="307473" indent="-307473">
              <a:buSzPct val="100000"/>
              <a:buAutoNum type="arabicPeriod"/>
              <a:defRPr sz="2300"/>
            </a:pPr>
            <a:r>
              <a:t>Treat the systemic disease, if present.</a:t>
            </a:r>
          </a:p>
          <a:p>
            <a:pPr marL="307473" indent="-307473">
              <a:buSzPct val="100000"/>
              <a:buAutoNum type="arabicPeriod"/>
              <a:defRPr sz="2300"/>
            </a:pPr>
            <a:r>
              <a:t>Karyotyping for klinfelter if positive, consider bilateral mastectomy.</a:t>
            </a:r>
          </a:p>
          <a:p>
            <a:pPr marL="307473" indent="-307473">
              <a:buSzPct val="100000"/>
              <a:buAutoNum type="arabicPeriod"/>
              <a:defRPr sz="2300"/>
            </a:pPr>
            <a:r>
              <a:t>Most cases resolve spontaneously and 1 year observation period is suggested.</a:t>
            </a:r>
          </a:p>
          <a:p>
            <a:pPr marL="307473" indent="-307473">
              <a:buSzPct val="100000"/>
              <a:buAutoNum type="arabicPeriod"/>
              <a:defRPr sz="2300"/>
            </a:pPr>
            <a:r>
              <a:t>Pharmacology during observation: Tamoxifen, danazol, aromatase inhibitors all have been used in the treatment of gynecomastia.</a:t>
            </a:r>
          </a:p>
          <a:p>
            <a:pPr marL="307473" indent="-307473">
              <a:buSzPct val="100000"/>
              <a:buAutoNum type="arabicPeriod"/>
              <a:defRPr sz="2300"/>
            </a:pPr>
            <a:r>
              <a:t>Surgery is done for gynecomastia of long duration, cosmetic or psychological reason, symptomatic or suspected malignancy.</a:t>
            </a:r>
          </a:p>
          <a:p>
            <a:pPr marL="307473" indent="-307473">
              <a:buSzPct val="100000"/>
              <a:buAutoNum type="arabicPeriod"/>
              <a:defRPr sz="2300"/>
            </a:pPr>
            <a:r>
              <a:t>Simple mastectomy, subcutaneous mastectomy, liposuction, reduction mammoplasty are all suggested procedures.</a:t>
            </a:r>
          </a:p>
        </p:txBody>
      </p:sp>
    </p:spTree>
  </p:cSld>
  <p:clrMapOvr>
    <a:masterClrMapping/>
  </p:clrMapOvr>
  <p:transition spd="med"/>
  <p:timing>
    <p:tnLst>
      <p:par>
        <p:cTn id="1" dur="indefinite" restart="never" fill="hold"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How do you tell a patient she is at increased risk for breast cancer?"/>
          <p:cNvSpPr txBox="1"/>
          <p:nvPr/>
        </p:nvSpPr>
        <p:spPr>
          <a:xfrm>
            <a:off x="701521" y="2540083"/>
            <a:ext cx="8192194" cy="1031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457200">
              <a:defRPr sz="3100" b="1">
                <a:latin typeface="+mj-lt"/>
                <a:ea typeface="+mj-ea"/>
                <a:cs typeface="+mj-cs"/>
                <a:sym typeface="Helvetica"/>
              </a:defRPr>
            </a:lvl1pPr>
          </a:lstStyle>
          <a:p>
            <a:r>
              <a:t>How do you tell a patient she is at increased risk for breast cancer?</a:t>
            </a:r>
          </a:p>
        </p:txBody>
      </p:sp>
      <p:sp>
        <p:nvSpPr>
          <p:cNvPr id="172" name="What do you tell them?"/>
          <p:cNvSpPr txBox="1"/>
          <p:nvPr/>
        </p:nvSpPr>
        <p:spPr>
          <a:xfrm>
            <a:off x="2480862" y="5100932"/>
            <a:ext cx="2701936"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457200">
              <a:defRPr sz="2000">
                <a:latin typeface="+mj-lt"/>
                <a:ea typeface="+mj-ea"/>
                <a:cs typeface="+mj-cs"/>
                <a:sym typeface="Helvetica"/>
              </a:defRPr>
            </a:lvl1pPr>
          </a:lstStyle>
          <a:p>
            <a:r>
              <a:t>What do you tell them?</a:t>
            </a:r>
          </a:p>
        </p:txBody>
      </p:sp>
      <p:sp>
        <p:nvSpPr>
          <p:cNvPr id="173" name="A young woman who has a family history associated with an increased risk for the BRCA1 or BRCA2 or other gene mutations"/>
          <p:cNvSpPr txBox="1"/>
          <p:nvPr/>
        </p:nvSpPr>
        <p:spPr>
          <a:xfrm>
            <a:off x="664861" y="3711850"/>
            <a:ext cx="6874056" cy="100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457200">
              <a:defRPr sz="2000">
                <a:latin typeface="+mj-lt"/>
                <a:ea typeface="+mj-ea"/>
                <a:cs typeface="+mj-cs"/>
                <a:sym typeface="Helvetica"/>
              </a:defRPr>
            </a:lvl1pPr>
          </a:lstStyle>
          <a:p>
            <a:r>
              <a:t>A young woman who has a family history associated with an increased risk for the BRCA1 or BRCA2 or other gene mutations</a:t>
            </a:r>
          </a:p>
        </p:txBody>
      </p:sp>
      <p:sp>
        <p:nvSpPr>
          <p:cNvPr id="174" name="How do you tell a patient she has breast cancer?"/>
          <p:cNvSpPr txBox="1"/>
          <p:nvPr/>
        </p:nvSpPr>
        <p:spPr>
          <a:xfrm>
            <a:off x="701521" y="410852"/>
            <a:ext cx="8192194" cy="1031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457200">
              <a:defRPr sz="3100" b="1">
                <a:latin typeface="+mj-lt"/>
                <a:ea typeface="+mj-ea"/>
                <a:cs typeface="+mj-cs"/>
                <a:sym typeface="Helvetica"/>
              </a:defRPr>
            </a:lvl1pPr>
          </a:lstStyle>
          <a:p>
            <a:r>
              <a:t>How do you tell a patient she has breast cancer?</a:t>
            </a:r>
          </a:p>
        </p:txBody>
      </p:sp>
    </p:spTree>
  </p:cSld>
  <p:clrMapOvr>
    <a:masterClrMapping/>
  </p:clrMapOvr>
  <p:transition spd="med"/>
  <p:timing>
    <p:tnLst>
      <p:par>
        <p:cTn id="1" dur="indefinite" restart="never" fill="hold"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IGN 84 Management of breast cancer in women. A national clinical guideline. Available online at: www.sign.ac.uk"/>
          <p:cNvSpPr txBox="1"/>
          <p:nvPr/>
        </p:nvSpPr>
        <p:spPr>
          <a:xfrm>
            <a:off x="799612" y="2352539"/>
            <a:ext cx="7544776" cy="624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u="sng">
                <a:solidFill>
                  <a:srgbClr val="0000FF"/>
                </a:solidFill>
                <a:uFill>
                  <a:solidFill>
                    <a:srgbClr val="0000FF"/>
                  </a:solidFill>
                </a:uFill>
                <a:hlinkClick r:id="rId2"/>
              </a:defRPr>
            </a:lvl1pPr>
          </a:lstStyle>
          <a:p>
            <a:pPr>
              <a:defRPr u="none">
                <a:solidFill>
                  <a:srgbClr val="000000"/>
                </a:solidFill>
                <a:uFillTx/>
              </a:defRPr>
            </a:pPr>
            <a:r>
              <a:rPr u="sng">
                <a:solidFill>
                  <a:srgbClr val="0000FF"/>
                </a:solidFill>
                <a:uFill>
                  <a:solidFill>
                    <a:srgbClr val="0000FF"/>
                  </a:solidFill>
                </a:uFill>
                <a:hlinkClick r:id="rId2"/>
              </a:rPr>
              <a:t>SIGN 84 Management of breast cancer in women. A national clinical guideline. Available online at: www.sign.ac.uk</a:t>
            </a:r>
          </a:p>
        </p:txBody>
      </p:sp>
    </p:spTree>
  </p:cSld>
  <p:clrMapOvr>
    <a:masterClrMapping/>
  </p:clrMapOvr>
  <p:transition spd="med"/>
  <p:timing>
    <p:tnLst>
      <p:par>
        <p:cTn id="1" dur="indefinite" restart="never" fill="hold"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A 32-year-old woman presents for evaluation of a lump that she noticed in her right breast on self-examination. She says that while she does not perform breast self-examination often, she thinks that this lump is new. She denies nipple dis charge or brea"/>
          <p:cNvSpPr txBox="1"/>
          <p:nvPr/>
        </p:nvSpPr>
        <p:spPr>
          <a:xfrm>
            <a:off x="559644" y="430885"/>
            <a:ext cx="8024712" cy="5158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r>
              <a:t>A 32-year-old woman presents for evaluation of a lump that she noticed in her right breast on self-examination. She says that while she does not perform breast self-examination often, she thinks that this lump is new. She denies nipple dis­ charge or breast pain, although the lump is mildly tender on palpation. She has never noticed any breast masses previously and has never had a mammogram. She has no personal or family history of breast disease. She takes oral contracep­tive pills (OCPs) regularly, but no other medications. She does not smoke ciga­rettes or drink alcohol. She has never been pregnant. On examination, she is a well-appearing, somewhat anxious, and thin woman. Her vital signs are within normal limits. On breast examination, in the lower outer quadrant of the right breast, there is a 2-cm, firm, well-circumscribed, freely mobile mass without over­ lying erythema that is mildly tender to palpation. There is no skin dimpling, retrac­tion, or nipple discharge. While no other discrete breast masses are palpable, the bilateral breast tissue is noted to be firm and glandular throughout. There is no evidence of axillary, supraclavicular, or cervical lymphadenopathy. The remainder of her physical examination is unremarkable.</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What is the most likely diagnosis of this breast lesion?…"/>
          <p:cNvSpPr txBox="1"/>
          <p:nvPr/>
        </p:nvSpPr>
        <p:spPr>
          <a:xfrm>
            <a:off x="872340" y="2389168"/>
            <a:ext cx="7118180" cy="891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r>
              <a:t>What is the most likely diagnosis of this breast lesion?</a:t>
            </a:r>
          </a:p>
          <a:p>
            <a:r>
              <a:t> What is the first step in evaluation?</a:t>
            </a:r>
          </a:p>
          <a:p>
            <a:r>
              <a:t> What is the recommended follow-up for this patient?</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Routine use of screening mammography in women ≥50 years of age reduces mortality from breast cancer by 25%. MRI screening is recommended in women with BRCA mutations and may be considered in women with a greater than 20% to 25% lifetime risk of developin"/>
          <p:cNvSpPr txBox="1"/>
          <p:nvPr/>
        </p:nvSpPr>
        <p:spPr>
          <a:xfrm>
            <a:off x="745439" y="989473"/>
            <a:ext cx="7499506" cy="1958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r>
              <a:t>Routine use of screening mammography in women ≥50 years of age reduces mortality from breast cancer by 25%. MRI screening is recommended in women with BRCA mutations and may be considered in women with a greater than 20% to 25% lifetime risk of developing breast cancer.</a:t>
            </a:r>
          </a:p>
          <a:p>
            <a:r>
              <a:t>Core-needle biopsy is the preferred method for diagnosis of palpable or nonpalpable breast abnormalities.</a:t>
            </a:r>
          </a:p>
        </p:txBody>
      </p:sp>
      <p:sp>
        <p:nvSpPr>
          <p:cNvPr id="185" name="Sentinel node dissection is the preferred method for staging of the regional lymph nodes in women with clinically node-negative invasive breast cancer. Axillary dissection may be avoided in women with 1 to 2 positive sentinel nodes who are treated with b"/>
          <p:cNvSpPr txBox="1"/>
          <p:nvPr/>
        </p:nvSpPr>
        <p:spPr>
          <a:xfrm>
            <a:off x="630589" y="3290717"/>
            <a:ext cx="7882823" cy="1424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r>
              <a:t>Sentinel node dissection is the preferred method for staging of the regional lymph nodes in women with clinically node-negative invasive breast cancer. Axillary dissection may be avoided in women with 1 to 2 positive sentinel nodes who are treated with breast conserving surgery, whole breast radiation and systemic therapy.</a:t>
            </a:r>
          </a:p>
        </p:txBody>
      </p:sp>
      <p:sp>
        <p:nvSpPr>
          <p:cNvPr id="186" name="Local-regional and systemic therapy decisions for an individual patient with breast cancer are best made using a multidisciplinary treatment approach. The sequencing of therapies is dependent on patient and tumor related factors including breast cancer s"/>
          <p:cNvSpPr txBox="1"/>
          <p:nvPr/>
        </p:nvSpPr>
        <p:spPr>
          <a:xfrm>
            <a:off x="435386" y="5301660"/>
            <a:ext cx="8273227" cy="1158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r>
              <a:t>Local-regional and systemic therapy decisions for an individual patient with breast cancer are best made using a multidisciplinary treatment approach. The sequencing of therapies is dependent on patient and tumor related factors including breast cancer subtype.</a:t>
            </a:r>
          </a:p>
        </p:txBody>
      </p:sp>
      <p:sp>
        <p:nvSpPr>
          <p:cNvPr id="187" name="Key Points"/>
          <p:cNvSpPr txBox="1"/>
          <p:nvPr/>
        </p:nvSpPr>
        <p:spPr>
          <a:xfrm>
            <a:off x="755396" y="134833"/>
            <a:ext cx="5149841" cy="637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700">
                <a:blipFill rotWithShape="1">
                  <a:blip r:embed="rId2"/>
                  <a:srcRect/>
                  <a:tile tx="0" ty="0" sx="100000" sy="100000" flip="none" algn="tl"/>
                </a:blipFill>
              </a:defRPr>
            </a:lvl1pPr>
          </a:lstStyle>
          <a:p>
            <a:r>
              <a:t>Key Points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Breast reconstruction…"/>
          <p:cNvSpPr txBox="1"/>
          <p:nvPr/>
        </p:nvSpPr>
        <p:spPr>
          <a:xfrm>
            <a:off x="529692" y="1051493"/>
            <a:ext cx="8286400" cy="3863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100" b="1">
                <a:solidFill>
                  <a:srgbClr val="61187C"/>
                </a:solidFill>
              </a:defRPr>
            </a:pPr>
            <a:r>
              <a:t>Breast reconstruction</a:t>
            </a:r>
          </a:p>
          <a:p>
            <a:pPr>
              <a:defRPr sz="2500" b="1"/>
            </a:pPr>
            <a:r>
              <a:t>Women can now be offered immediate or delayed reconstruction of the breast.</a:t>
            </a:r>
          </a:p>
          <a:p>
            <a:pPr>
              <a:defRPr sz="2500" b="1"/>
            </a:pPr>
            <a:endParaRPr/>
          </a:p>
          <a:p>
            <a:pPr>
              <a:defRPr sz="2500" b="1"/>
            </a:pPr>
            <a:r>
              <a:t>The easiest type of reconstruction is using a silicone gel implant under the pectoralis major muscle. </a:t>
            </a:r>
          </a:p>
          <a:p>
            <a:pPr>
              <a:defRPr sz="2500" b="1"/>
            </a:pPr>
            <a:endParaRPr/>
          </a:p>
          <a:p>
            <a:pPr>
              <a:defRPr sz="2500" b="1"/>
            </a:pPr>
            <a:r>
              <a:t>This may be combined with prior tissue expansion using an expandable saline prosthesis first which creates some ptosis of the new breast.</a:t>
            </a:r>
          </a:p>
        </p:txBody>
      </p:sp>
    </p:spTree>
  </p:cSld>
  <p:clrMapOvr>
    <a:masterClrMapping/>
  </p:clrMapOvr>
  <p:transition spd="med"/>
  <p:timing>
    <p:tnLst>
      <p:par>
        <p:cTn id="1" dur="indefinite" restart="never" fill="hold"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If the skin at the mastectomy site is poor (e.g. following radiotherapy) or if a larger volume of tissue is required, a musculocutaneous flap can be constructed either from…"/>
          <p:cNvSpPr txBox="1"/>
          <p:nvPr/>
        </p:nvSpPr>
        <p:spPr>
          <a:xfrm>
            <a:off x="438194" y="1347282"/>
            <a:ext cx="8091349" cy="2606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900" b="1"/>
            </a:pPr>
            <a:r>
              <a:t>If the skin at the mastectomy site is poor (e.g. following radiotherapy) or if a larger volume of tissue is required, a musculocutaneous flap can be constructed either from </a:t>
            </a:r>
          </a:p>
          <a:p>
            <a:pPr marL="290763" indent="-290763">
              <a:buSzPct val="100000"/>
              <a:buChar char="•"/>
              <a:defRPr sz="2900" b="1"/>
            </a:pPr>
            <a:r>
              <a:t>Latissimus dorsi muscle (an LD flap) or</a:t>
            </a:r>
          </a:p>
          <a:p>
            <a:pPr marL="290763" indent="-290763">
              <a:buSzPct val="100000"/>
              <a:buChar char="•"/>
              <a:defRPr sz="2900" b="1"/>
            </a:pPr>
            <a:r>
              <a:t> Transversus abdominis muscle TRAM flap</a:t>
            </a:r>
          </a:p>
        </p:txBody>
      </p:sp>
    </p:spTree>
  </p:cSld>
  <p:clrMapOvr>
    <a:masterClrMapping/>
  </p:clrMapOvr>
  <p:transition spd="med"/>
  <p:timing>
    <p:tnLst>
      <p:par>
        <p:cTn id="1" dur="indefinite" restart="never" fill="hold"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 name="DD5E2E7F-DA2E-4395-96A8-EEE300A967B7-L0-001.jpeg" descr="DD5E2E7F-DA2E-4395-96A8-EEE300A967B7-L0-001.jpeg"/>
          <p:cNvPicPr>
            <a:picLocks noChangeAspect="1"/>
          </p:cNvPicPr>
          <p:nvPr/>
        </p:nvPicPr>
        <p:blipFill>
          <a:blip r:embed="rId2">
            <a:extLst/>
          </a:blip>
          <a:stretch>
            <a:fillRect/>
          </a:stretch>
        </p:blipFill>
        <p:spPr>
          <a:xfrm>
            <a:off x="4621148" y="0"/>
            <a:ext cx="4173744" cy="3389092"/>
          </a:xfrm>
          <a:prstGeom prst="rect">
            <a:avLst/>
          </a:prstGeom>
          <a:ln w="12700">
            <a:miter lim="400000"/>
          </a:ln>
        </p:spPr>
      </p:pic>
      <p:pic>
        <p:nvPicPr>
          <p:cNvPr id="108" name="D0D1E4C4-6BE0-45A5-9FA7-83DF493AB87C-L0-001.jpeg" descr="D0D1E4C4-6BE0-45A5-9FA7-83DF493AB87C-L0-001.jpeg"/>
          <p:cNvPicPr>
            <a:picLocks noChangeAspect="1"/>
          </p:cNvPicPr>
          <p:nvPr/>
        </p:nvPicPr>
        <p:blipFill>
          <a:blip r:embed="rId3">
            <a:extLst/>
          </a:blip>
          <a:stretch>
            <a:fillRect/>
          </a:stretch>
        </p:blipFill>
        <p:spPr>
          <a:xfrm>
            <a:off x="359617" y="278445"/>
            <a:ext cx="3682512" cy="4656898"/>
          </a:xfrm>
          <a:prstGeom prst="rect">
            <a:avLst/>
          </a:prstGeom>
          <a:ln w="12700">
            <a:miter lim="400000"/>
          </a:ln>
        </p:spPr>
      </p:pic>
    </p:spTree>
  </p:cSld>
  <p:clrMapOvr>
    <a:masterClrMapping/>
  </p:clrMapOvr>
  <p:transition spd="med"/>
  <p:timing>
    <p:tnLst>
      <p:par>
        <p:cTn id="1" dur="indefinite" restart="never" fill="hold"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Nottingham prognostic index = (0.2* tumor size in cm) + tumor grade (1–3) + lymph node stage (1–3)…"/>
          <p:cNvSpPr txBox="1"/>
          <p:nvPr/>
        </p:nvSpPr>
        <p:spPr>
          <a:xfrm>
            <a:off x="325970" y="2632227"/>
            <a:ext cx="8492060" cy="2263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400" b="1">
                <a:solidFill>
                  <a:srgbClr val="7A219E"/>
                </a:solidFill>
              </a:defRPr>
            </a:pPr>
            <a:r>
              <a:t>Nottingham prognostic index = (0.2* tumor size in cm) + tumor grade (1–3) + lymph node stage (1–3)</a:t>
            </a:r>
          </a:p>
          <a:p>
            <a:pPr>
              <a:defRPr sz="2700"/>
            </a:pPr>
            <a:endParaRPr/>
          </a:p>
          <a:p>
            <a:pPr>
              <a:defRPr sz="2700"/>
            </a:pPr>
            <a:r>
              <a:t>– Value &lt; or = 2.4 – excellent prognosis</a:t>
            </a:r>
          </a:p>
          <a:p>
            <a:pPr>
              <a:defRPr sz="2700"/>
            </a:pPr>
            <a:r>
              <a:t>– Value &lt; or = 3.4 – good prognosis</a:t>
            </a:r>
          </a:p>
          <a:p>
            <a:pPr>
              <a:defRPr sz="2700"/>
            </a:pPr>
            <a:r>
              <a:t>– Value &lt; or = 5.4 – moderate prognosis</a:t>
            </a:r>
          </a:p>
          <a:p>
            <a:pPr>
              <a:defRPr sz="2700"/>
            </a:pPr>
            <a:r>
              <a:t>– Value &gt; 5.4 – poor prognosis.</a:t>
            </a:r>
          </a:p>
        </p:txBody>
      </p:sp>
      <p:sp>
        <p:nvSpPr>
          <p:cNvPr id="112" name="Prognosis"/>
          <p:cNvSpPr txBox="1"/>
          <p:nvPr/>
        </p:nvSpPr>
        <p:spPr>
          <a:xfrm>
            <a:off x="1032304" y="1822062"/>
            <a:ext cx="3453221" cy="561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200" b="1"/>
            </a:lvl1pPr>
          </a:lstStyle>
          <a:p>
            <a:r>
              <a:t>Prognosis</a:t>
            </a:r>
          </a:p>
        </p:txBody>
      </p:sp>
    </p:spTree>
  </p:cSld>
  <p:clrMapOvr>
    <a:masterClrMapping/>
  </p:clrMapOvr>
  <p:transition spd="med"/>
  <p:timing>
    <p:tnLst>
      <p:par>
        <p:cTn id="1" dur="indefinite" restart="never" fill="hold"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 name="3197E188-E263-4C2C-80F1-C8E1DE1BCB4D-L0-001.jpeg" descr="3197E188-E263-4C2C-80F1-C8E1DE1BCB4D-L0-001.jpeg"/>
          <p:cNvPicPr>
            <a:picLocks noChangeAspect="1"/>
          </p:cNvPicPr>
          <p:nvPr/>
        </p:nvPicPr>
        <p:blipFill>
          <a:blip r:embed="rId2">
            <a:extLst/>
          </a:blip>
          <a:stretch>
            <a:fillRect/>
          </a:stretch>
        </p:blipFill>
        <p:spPr>
          <a:xfrm>
            <a:off x="0" y="1917743"/>
            <a:ext cx="9144000" cy="3022514"/>
          </a:xfrm>
          <a:prstGeom prst="rect">
            <a:avLst/>
          </a:prstGeom>
          <a:ln w="12700">
            <a:miter lim="400000"/>
          </a:ln>
        </p:spPr>
      </p:pic>
      <p:pic>
        <p:nvPicPr>
          <p:cNvPr id="116" name="47D3BB5A-06B4-4252-AB27-9409765170E7-L0-001.jpeg" descr="47D3BB5A-06B4-4252-AB27-9409765170E7-L0-001.jpeg"/>
          <p:cNvPicPr>
            <a:picLocks noChangeAspect="1"/>
          </p:cNvPicPr>
          <p:nvPr/>
        </p:nvPicPr>
        <p:blipFill>
          <a:blip r:embed="rId3">
            <a:extLst/>
          </a:blip>
          <a:stretch>
            <a:fillRect/>
          </a:stretch>
        </p:blipFill>
        <p:spPr>
          <a:xfrm>
            <a:off x="1501780" y="4846770"/>
            <a:ext cx="2043875" cy="1898494"/>
          </a:xfrm>
          <a:prstGeom prst="rect">
            <a:avLst/>
          </a:prstGeom>
          <a:ln w="12700">
            <a:miter lim="400000"/>
          </a:ln>
        </p:spPr>
      </p:pic>
      <p:pic>
        <p:nvPicPr>
          <p:cNvPr id="117" name="AD6E76E2-4215-4E24-AFF3-9C996F2D350A-L0-001.jpeg" descr="AD6E76E2-4215-4E24-AFF3-9C996F2D350A-L0-001.jpeg"/>
          <p:cNvPicPr>
            <a:picLocks noChangeAspect="1"/>
          </p:cNvPicPr>
          <p:nvPr/>
        </p:nvPicPr>
        <p:blipFill>
          <a:blip r:embed="rId4">
            <a:extLst/>
          </a:blip>
          <a:stretch>
            <a:fillRect/>
          </a:stretch>
        </p:blipFill>
        <p:spPr>
          <a:xfrm>
            <a:off x="6540026" y="4616122"/>
            <a:ext cx="1761718" cy="2121186"/>
          </a:xfrm>
          <a:prstGeom prst="rect">
            <a:avLst/>
          </a:prstGeom>
          <a:ln w="12700">
            <a:miter lim="400000"/>
          </a:ln>
        </p:spPr>
      </p:pic>
      <p:pic>
        <p:nvPicPr>
          <p:cNvPr id="118" name="B5BD5283-7EBF-42D9-8F41-B53F26000BC5-L0-001.jpeg" descr="B5BD5283-7EBF-42D9-8F41-B53F26000BC5-L0-001.jpeg"/>
          <p:cNvPicPr>
            <a:picLocks noChangeAspect="1"/>
          </p:cNvPicPr>
          <p:nvPr/>
        </p:nvPicPr>
        <p:blipFill>
          <a:blip r:embed="rId5">
            <a:extLst/>
          </a:blip>
          <a:stretch>
            <a:fillRect/>
          </a:stretch>
        </p:blipFill>
        <p:spPr>
          <a:xfrm>
            <a:off x="3709053" y="107467"/>
            <a:ext cx="2332169" cy="2051135"/>
          </a:xfrm>
          <a:prstGeom prst="rect">
            <a:avLst/>
          </a:prstGeom>
          <a:ln w="12700">
            <a:miter lim="400000"/>
          </a:ln>
        </p:spPr>
      </p:pic>
    </p:spTree>
  </p:cSld>
  <p:clrMapOvr>
    <a:masterClrMapping/>
  </p:clrMapOvr>
  <p:transition spd="med"/>
  <p:timing>
    <p:tnLst>
      <p:par>
        <p:cTn id="1" dur="indefinite" restart="never" fill="hold"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Monthy self examination…"/>
          <p:cNvSpPr txBox="1"/>
          <p:nvPr/>
        </p:nvSpPr>
        <p:spPr>
          <a:xfrm>
            <a:off x="447495" y="1757065"/>
            <a:ext cx="8901340" cy="2377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600" b="1"/>
            </a:pPr>
            <a:endParaRPr/>
          </a:p>
          <a:p>
            <a:pPr marL="260684" indent="-260684">
              <a:buSzPct val="100000"/>
              <a:buChar char="•"/>
              <a:defRPr sz="2600" b="1"/>
            </a:pPr>
            <a:r>
              <a:t>Monthy self examination</a:t>
            </a:r>
          </a:p>
          <a:p>
            <a:pPr marL="260684" indent="-260684">
              <a:buSzPct val="100000"/>
              <a:buChar char="•"/>
              <a:defRPr sz="2600" b="1"/>
            </a:pPr>
            <a:r>
              <a:t>6 monthly clinical examination and systemic examination for 1st 2 years and yearly thereafter.</a:t>
            </a:r>
          </a:p>
          <a:p>
            <a:pPr marL="260684" indent="-260684">
              <a:buSzPct val="100000"/>
              <a:buChar char="•"/>
              <a:defRPr sz="2600" b="1"/>
            </a:pPr>
            <a:r>
              <a:t>Yearly mammogram.</a:t>
            </a:r>
          </a:p>
          <a:p>
            <a:pPr marL="260684" indent="-260684">
              <a:buSzPct val="100000"/>
              <a:buChar char="•"/>
              <a:defRPr sz="2600" b="1"/>
            </a:pPr>
            <a:r>
              <a:t>Metastatic follow-up as per the symptoms.</a:t>
            </a:r>
          </a:p>
        </p:txBody>
      </p:sp>
      <p:sp>
        <p:nvSpPr>
          <p:cNvPr id="122" name="Follow-up"/>
          <p:cNvSpPr txBox="1"/>
          <p:nvPr/>
        </p:nvSpPr>
        <p:spPr>
          <a:xfrm>
            <a:off x="706227" y="1137891"/>
            <a:ext cx="4841086" cy="612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500" b="1">
                <a:solidFill>
                  <a:srgbClr val="0061FE"/>
                </a:solidFill>
              </a:defRPr>
            </a:lvl1pPr>
          </a:lstStyle>
          <a:p>
            <a:r>
              <a:t>Follow-up</a:t>
            </a:r>
          </a:p>
        </p:txBody>
      </p:sp>
    </p:spTree>
  </p:cSld>
  <p:clrMapOvr>
    <a:masterClrMapping/>
  </p:clrMapOvr>
  <p:transition spd="med"/>
  <p:timing>
    <p:tnLst>
      <p:par>
        <p:cTn id="1" dur="indefinite" restart="never" fill="hold"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creening for breast cancer"/>
          <p:cNvSpPr txBox="1">
            <a:spLocks noGrp="1"/>
          </p:cNvSpPr>
          <p:nvPr>
            <p:ph type="title"/>
          </p:nvPr>
        </p:nvSpPr>
        <p:spPr>
          <a:xfrm>
            <a:off x="378724" y="598350"/>
            <a:ext cx="8229601" cy="883050"/>
          </a:xfrm>
          <a:prstGeom prst="rect">
            <a:avLst/>
          </a:prstGeom>
        </p:spPr>
        <p:txBody>
          <a:bodyPr/>
          <a:lstStyle>
            <a:lvl1pPr algn="ctr" defTabSz="457200">
              <a:spcBef>
                <a:spcPts val="300"/>
              </a:spcBef>
              <a:defRPr sz="2500" b="1">
                <a:solidFill>
                  <a:srgbClr val="4D22B2"/>
                </a:solidFill>
              </a:defRPr>
            </a:lvl1pPr>
          </a:lstStyle>
          <a:p>
            <a:r>
              <a:t>Screening for breast cancer</a:t>
            </a:r>
          </a:p>
        </p:txBody>
      </p:sp>
      <p:sp>
        <p:nvSpPr>
          <p:cNvPr id="126" name="Because the prognosis of breast cancer is closely related to stage at diagnosis so breast screening by mammography in women over the age of 50 years will reduce cause-specific mortality by up to 30 per cent.…"/>
          <p:cNvSpPr txBox="1">
            <a:spLocks noGrp="1"/>
          </p:cNvSpPr>
          <p:nvPr>
            <p:ph type="body" idx="1"/>
          </p:nvPr>
        </p:nvSpPr>
        <p:spPr>
          <a:prstGeom prst="rect">
            <a:avLst/>
          </a:prstGeom>
        </p:spPr>
        <p:txBody>
          <a:bodyPr/>
          <a:lstStyle/>
          <a:p>
            <a:pPr marL="325754" indent="-325754" defTabSz="868680">
              <a:defRPr sz="3040"/>
            </a:pPr>
            <a:r>
              <a:t>Because the prognosis of breast cancer is closely related to stage at diagnosis so breast screening by mammography in women over the age of 50 years will reduce cause-specific mortality by up to 30 per cent.</a:t>
            </a:r>
          </a:p>
          <a:p>
            <a:pPr marL="325754" indent="-325754" defTabSz="868680">
              <a:defRPr sz="3040"/>
            </a:pPr>
            <a:endParaRPr/>
          </a:p>
          <a:p>
            <a:pPr marL="325754" indent="-325754" defTabSz="868680">
              <a:defRPr sz="3040"/>
            </a:pPr>
            <a:r>
              <a:t>Three-yearly mammographic screening for women between the ages of 50 and 64 years (now increased to 70 years). </a:t>
            </a:r>
          </a:p>
        </p:txBody>
      </p:sp>
    </p:spTree>
  </p:cSld>
  <p:clrMapOvr>
    <a:masterClrMapping/>
  </p:clrMapOvr>
  <p:transition spd="med"/>
  <p:timing>
    <p:tnLst>
      <p:par>
        <p:cTn id="1" dur="indefinite" restart="never" fill="hold"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1216</Words>
  <Application>Microsoft Office PowerPoint</Application>
  <PresentationFormat>On-screen Show (4:3)</PresentationFormat>
  <Paragraphs>116</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Helvetica</vt:lpstr>
      <vt:lpstr>Office Theme</vt:lpstr>
      <vt:lpstr>Breast  Lecture 3  د مهند الشلاه </vt:lpstr>
      <vt:lpstr>Learning objectives </vt:lpstr>
      <vt:lpstr>PowerPoint Presentation</vt:lpstr>
      <vt:lpstr>PowerPoint Presentation</vt:lpstr>
      <vt:lpstr>PowerPoint Presentation</vt:lpstr>
      <vt:lpstr>PowerPoint Presentation</vt:lpstr>
      <vt:lpstr>PowerPoint Presentation</vt:lpstr>
      <vt:lpstr>PowerPoint Presentation</vt:lpstr>
      <vt:lpstr>Screening for breast cancer</vt:lpstr>
      <vt:lpstr>Breast Surveillance </vt:lpstr>
      <vt:lpstr>Familial breast cancer</vt:lpstr>
      <vt:lpstr>PowerPoint Presentation</vt:lpstr>
      <vt:lpstr>PowerPoint Presentation</vt:lpstr>
      <vt:lpstr>Familial breast cancer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Breast  Lecture 3  د مهند الشلاه </dc:title>
  <cp:lastModifiedBy>Hatem Saleh</cp:lastModifiedBy>
  <cp:revision>1</cp:revision>
  <dcterms:modified xsi:type="dcterms:W3CDTF">2020-04-05T19:29:46Z</dcterms:modified>
</cp:coreProperties>
</file>