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FCC"/>
          </a:solidFill>
        </a:fill>
      </a:tcStyle>
    </a:wholeTbl>
    <a:band2H>
      <a:tcTxStyle/>
      <a:tcStyle>
        <a:tcBdr/>
        <a:fill>
          <a:solidFill>
            <a:srgbClr val="FC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DAD7"/>
          </a:solidFill>
        </a:fill>
      </a:tcStyle>
    </a:wholeTbl>
    <a:band2H>
      <a:tcTxStyle/>
      <a:tcStyle>
        <a:tcBdr/>
        <a:fill>
          <a:solidFill>
            <a:srgbClr val="F2ED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5CB"/>
          </a:solidFill>
        </a:fill>
      </a:tcStyle>
    </a:wholeTbl>
    <a:band2H>
      <a:tcTxStyle/>
      <a:tcStyle>
        <a:tcBdr/>
        <a:fill>
          <a:solidFill>
            <a:srgbClr val="F4EB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Classification is an attempt to give physicians a common language when it comes to hernias. To allow appropriate comparisons of therapeutic options. Most surgeons continue to describe hernias by their type, location, and volume of the hernia sac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7200"/>
            <a:r>
              <a:t>The most popular are polypropylene, either monofilament (Marlex, Prolene) or polyfilament (Surgipro), Dacron (Mersilene) and expanded polytetrafluoroethylene(e-PTFE) (Gore-Tex). Polypropylene and Dacron are supplied in the form of meshes, which promote fibroblast in-growth and collagen deposition, which are important in long-term fixation. Proponents of the monofilament meshes argue that these are more resistant to infection. e-PTFE is not supplied as a mesh but rather as an extruded sheet which has characteristics that are more like a membrane than a mesh. It is porous with nodes of solid PTFE (Teflon) connected by fibrils of the same material. Because e-PTFE is not a mesh, it does not promote as significant of a fibrous response as do the mesh materials and it is not so solidly incorporated into the abdominal wall.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Female predominance likely a result of multiparity, wider pelvis, larger obturator rings.</a:t>
            </a:r>
          </a:p>
          <a:p>
            <a:endParaRPr/>
          </a:p>
          <a:p>
            <a:r>
              <a:t>High mortality rate is a reflection of the typical patient- frail, emaciated, with multiple comorbidities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3" name="Shape 3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85725" indent="-85725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Intraoperative image showing left sided obturator hernia within white outline and incidental femoral hernia at 11’o clock position.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cseng.ac.uk/-/media/files/rcs/standards-and-research/commissioning/groin-hernia-commissioning-guide_published-2016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ctrTitle"/>
          </p:nvPr>
        </p:nvSpPr>
        <p:spPr>
          <a:xfrm>
            <a:off x="685800" y="2169662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HERNIA</a:t>
            </a:r>
          </a:p>
          <a:p>
            <a:r>
              <a:t>Lecture 2</a:t>
            </a:r>
          </a:p>
        </p:txBody>
      </p:sp>
      <p:sp>
        <p:nvSpPr>
          <p:cNvPr id="104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Professor </a:t>
            </a:r>
          </a:p>
          <a:p>
            <a:r>
              <a:t>Dr. Mohanned Alshalah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Richters Hernia</a:t>
            </a:r>
          </a:p>
        </p:txBody>
      </p:sp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918" y="1986905"/>
            <a:ext cx="5731511" cy="4298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Femoral Hernia Repair</a:t>
            </a:r>
          </a:p>
        </p:txBody>
      </p:sp>
      <p:sp>
        <p:nvSpPr>
          <p:cNvPr id="14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Mortality risk (Inguinal and Femoral)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r>
              <a:t>0.1%		&lt; 60 years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r>
              <a:t>0.2%		60 – 69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r>
              <a:t>1.6%		70 – 79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r>
              <a:t>3.3%		&gt; 80 years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endParaRPr/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r>
              <a:t>Emergency repair for strangulation x 10 mortality risk – overall 10%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z="3549"/>
            </a:pPr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/>
              </a:rPr>
              <a:t>Groin Hernia Guidelines</a:t>
            </a:r>
            <a:b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/>
              </a:rPr>
            </a:br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/>
              </a:rPr>
              <a:t>ASGBI 2013</a:t>
            </a:r>
          </a:p>
        </p:txBody>
      </p:sp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86791"/>
            <a:ext cx="7607300" cy="124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030" y="3084151"/>
            <a:ext cx="4547240" cy="3402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3" y="181433"/>
            <a:ext cx="7706439" cy="6531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Laparoscopic Femoral Hernia Repair</a:t>
            </a:r>
          </a:p>
        </p:txBody>
      </p:sp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26" y="1517073"/>
            <a:ext cx="7121237" cy="5340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Laparoscopic Femoral Hernia Repair</a:t>
            </a:r>
          </a:p>
        </p:txBody>
      </p:sp>
      <p:pic>
        <p:nvPicPr>
          <p:cNvPr id="15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Laparoscopic Femoral Hernia Repair</a:t>
            </a:r>
          </a:p>
        </p:txBody>
      </p:sp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9" y="2006600"/>
            <a:ext cx="8849636" cy="370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Inguinal Hernia</a:t>
            </a:r>
          </a:p>
        </p:txBody>
      </p:sp>
      <p:pic>
        <p:nvPicPr>
          <p:cNvPr id="16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11" y="1600200"/>
            <a:ext cx="5610376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6"/>
          <p:cNvSpPr/>
          <p:nvPr/>
        </p:nvSpPr>
        <p:spPr>
          <a:xfrm>
            <a:off x="0" y="1600200"/>
            <a:ext cx="9144000" cy="15875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aphicFrame>
        <p:nvGraphicFramePr>
          <p:cNvPr id="171" name="Group 23"/>
          <p:cNvGraphicFramePr/>
          <p:nvPr/>
        </p:nvGraphicFramePr>
        <p:xfrm>
          <a:off x="685800" y="304800"/>
          <a:ext cx="7467600" cy="663606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6688">
                <a:tc>
                  <a:txBody>
                    <a:bodyPr/>
                    <a:lstStyle/>
                    <a:p>
                      <a:pPr algn="l" defTabSz="914400">
                        <a:defRPr sz="21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br/>
                      <a:r>
                        <a:rPr sz="2800"/>
                        <a:t>Nyhus Classification of Groin Hernias 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463">
                <a:tc>
                  <a:txBody>
                    <a:bodyPr/>
                    <a:lstStyle/>
                    <a:p>
                      <a:pPr algn="l" defTabSz="914400">
                        <a:defRPr sz="13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/>
                    </a:p>
                    <a:p>
                      <a:pPr algn="l" defTabSz="914400">
                        <a:defRPr sz="17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Type I--indirect inguinal hernia </a:t>
                      </a:r>
                      <a:endParaRPr sz="2600"/>
                    </a:p>
                    <a:p>
                      <a:pPr lvl="1" indent="471487" algn="l" defTabSz="914400">
                        <a:defRPr sz="18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Internal inguinal ring normal (i.e., paediatric hernia) </a:t>
                      </a:r>
                      <a:endParaRPr sz="2200"/>
                    </a:p>
                    <a:p>
                      <a:pPr algn="l" defTabSz="914400">
                        <a:defRPr sz="17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2200"/>
                    </a:p>
                    <a:p>
                      <a:pPr algn="l" defTabSz="914400">
                        <a:defRPr sz="17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Type II--indirect inguinal hernia </a:t>
                      </a:r>
                      <a:endParaRPr sz="2600"/>
                    </a:p>
                    <a:p>
                      <a:pPr lvl="1" indent="471487" algn="l" defTabSz="914400">
                        <a:defRPr sz="18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Dilated internal inguinal ring with posterior inguinal wall intact </a:t>
                      </a:r>
                      <a:endParaRPr sz="2200"/>
                    </a:p>
                    <a:p>
                      <a:pPr algn="l" defTabSz="914400">
                        <a:defRPr sz="17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2200"/>
                    </a:p>
                    <a:p>
                      <a:pPr algn="l" defTabSz="914400">
                        <a:defRPr sz="17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Type III--posterior wall defects </a:t>
                      </a:r>
                      <a:endParaRPr sz="2600"/>
                    </a:p>
                    <a:p>
                      <a:pPr lvl="1" indent="471487" algn="l" defTabSz="914400">
                        <a:defRPr sz="18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Direct inguinal hernia </a:t>
                      </a:r>
                      <a:endParaRPr sz="2200"/>
                    </a:p>
                    <a:p>
                      <a:pPr lvl="1" indent="471487" algn="l" defTabSz="914400">
                        <a:defRPr sz="18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Indirect inguinal hernia: dilated internal ring with large medial encroachment on the transversalis fascia of the Hesselbach's triangle (i.e., massive scrotal, sliding hernia) </a:t>
                      </a:r>
                      <a:endParaRPr sz="2200"/>
                    </a:p>
                    <a:p>
                      <a:pPr lvl="1" indent="471487" algn="l" defTabSz="914400">
                        <a:defRPr sz="18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Femoral hernia </a:t>
                      </a:r>
                      <a:endParaRPr sz="2200"/>
                    </a:p>
                    <a:p>
                      <a:pPr algn="l" defTabSz="914400">
                        <a:defRPr sz="17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2200"/>
                    </a:p>
                    <a:p>
                      <a:pPr algn="l" defTabSz="914400">
                        <a:defRPr sz="17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Type IV--recurrent hernia 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l" defTabSz="914400">
                        <a:defRPr sz="13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Inguinal hernia</a:t>
            </a:r>
          </a:p>
        </p:txBody>
      </p:sp>
      <p:sp>
        <p:nvSpPr>
          <p:cNvPr id="176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524000" y="1905000"/>
            <a:ext cx="3768725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600" b="1"/>
            </a:pPr>
            <a:r>
              <a:t>Epidemiology:</a:t>
            </a:r>
          </a:p>
          <a:p>
            <a:pPr>
              <a:lnSpc>
                <a:spcPct val="80000"/>
              </a:lnSpc>
              <a:buSzTx/>
              <a:buNone/>
              <a:defRPr sz="2600" b="1"/>
            </a:pPr>
            <a:endParaRPr/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2000"/>
            </a:pPr>
            <a:r>
              <a:t>Male : Female </a:t>
            </a:r>
            <a:endParaRPr sz="2800"/>
          </a:p>
          <a:p>
            <a:pPr marL="1143000" lvl="2" indent="-228600">
              <a:lnSpc>
                <a:spcPct val="80000"/>
              </a:lnSpc>
              <a:spcBef>
                <a:spcPts val="400"/>
              </a:spcBef>
              <a:defRPr sz="1800"/>
            </a:pPr>
            <a:r>
              <a:t>by 9 to 1 ratio</a:t>
            </a:r>
            <a:endParaRPr sz="2400"/>
          </a:p>
          <a:p>
            <a:pPr marL="1143000" lvl="2" indent="-228600">
              <a:lnSpc>
                <a:spcPct val="80000"/>
              </a:lnSpc>
              <a:spcBef>
                <a:spcPts val="400"/>
              </a:spcBef>
              <a:defRPr sz="1800"/>
            </a:pPr>
            <a:r>
              <a:t>Lifetime risk Male 27%, Female 3%</a:t>
            </a:r>
            <a:endParaRPr sz="2400"/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2000"/>
            </a:pPr>
            <a:r>
              <a:t>young adults mostly have </a:t>
            </a:r>
            <a:r>
              <a:rPr i="1"/>
              <a:t>indirect inguinal hernia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2000"/>
            </a:pPr>
            <a:r>
              <a:t>As age of patient increases, the incidence of </a:t>
            </a:r>
            <a:r>
              <a:rPr i="1"/>
              <a:t>direct hernias</a:t>
            </a:r>
            <a:r>
              <a:t> increases</a:t>
            </a:r>
            <a:endParaRPr sz="2800"/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2000"/>
            </a:pPr>
            <a:r>
              <a:t>10% emergency surgery</a:t>
            </a:r>
          </a:p>
        </p:txBody>
      </p:sp>
      <p:pic>
        <p:nvPicPr>
          <p:cNvPr id="177" name="Picture 17" descr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50" y="2205036"/>
            <a:ext cx="3086100" cy="3514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LEARNING OBJECTIVES…"/>
          <p:cNvSpPr txBox="1"/>
          <p:nvPr/>
        </p:nvSpPr>
        <p:spPr>
          <a:xfrm>
            <a:off x="764537" y="696844"/>
            <a:ext cx="8279508" cy="453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800">
                <a:solidFill>
                  <a:srgbClr val="FFFFFF"/>
                </a:solidFill>
              </a:defRPr>
            </a:pPr>
            <a:r>
              <a:t>LEARNING OBJECTIVES</a:t>
            </a:r>
          </a:p>
          <a:p>
            <a:pPr>
              <a:defRPr sz="3800">
                <a:solidFill>
                  <a:srgbClr val="FFFFFF"/>
                </a:solidFill>
              </a:defRPr>
            </a:pPr>
            <a:r>
              <a:t>To know and understand:</a:t>
            </a:r>
          </a:p>
          <a:p>
            <a:pPr>
              <a:defRPr sz="3800">
                <a:solidFill>
                  <a:srgbClr val="FFFFFF"/>
                </a:solidFill>
              </a:defRPr>
            </a:pPr>
            <a:endParaRPr/>
          </a:p>
          <a:p>
            <a:pPr marL="381000" indent="-381000">
              <a:buSzPct val="100000"/>
              <a:buChar char="•"/>
              <a:defRPr sz="3800">
                <a:solidFill>
                  <a:srgbClr val="FFFFFF"/>
                </a:solidFill>
              </a:defRPr>
            </a:pPr>
            <a:r>
              <a:t>Applied  anatomy of the most common groin hernia </a:t>
            </a:r>
          </a:p>
          <a:p>
            <a:pPr marL="381000" indent="-381000">
              <a:buSzPct val="100000"/>
              <a:buChar char="•"/>
              <a:defRPr sz="3800">
                <a:solidFill>
                  <a:srgbClr val="FFFFFF"/>
                </a:solidFill>
              </a:defRPr>
            </a:pPr>
            <a:r>
              <a:t>P</a:t>
            </a:r>
            <a:r>
              <a:rPr>
                <a:latin typeface="Arial"/>
                <a:ea typeface="Arial"/>
                <a:cs typeface="Arial"/>
                <a:sym typeface="Arial"/>
              </a:rPr>
              <a:t>athophysiology, clinical features, Investigations and principles of management of groin Hernias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Inguinal Anatomy</a:t>
            </a:r>
          </a:p>
        </p:txBody>
      </p:sp>
      <p:pic>
        <p:nvPicPr>
          <p:cNvPr id="18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89" y="1251383"/>
            <a:ext cx="7005131" cy="5320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Inguinal Hernia Surgery</a:t>
            </a:r>
          </a:p>
        </p:txBody>
      </p:sp>
      <p:sp>
        <p:nvSpPr>
          <p:cNvPr id="185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Bassini</a:t>
            </a:r>
          </a:p>
          <a:p>
            <a:r>
              <a:t>Shouldice</a:t>
            </a:r>
          </a:p>
          <a:p>
            <a:r>
              <a:t>McVay</a:t>
            </a:r>
          </a:p>
          <a:p>
            <a:r>
              <a:t>Lichtenstein</a:t>
            </a:r>
          </a:p>
          <a:p>
            <a:r>
              <a:t>Preperitoneal</a:t>
            </a:r>
          </a:p>
          <a:p>
            <a:r>
              <a:t>Laparoscopic</a:t>
            </a:r>
          </a:p>
        </p:txBody>
      </p:sp>
      <p:pic>
        <p:nvPicPr>
          <p:cNvPr id="18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05000"/>
            <a:ext cx="3581400" cy="335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912" y="1549038"/>
            <a:ext cx="5427746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Bassini Repair (1884)</a:t>
            </a:r>
          </a:p>
        </p:txBody>
      </p:sp>
      <p:sp>
        <p:nvSpPr>
          <p:cNvPr id="19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44181" y="1600200"/>
            <a:ext cx="3276601" cy="4724399"/>
          </a:xfrm>
          <a:prstGeom prst="rect">
            <a:avLst/>
          </a:prstGeom>
        </p:spPr>
        <p:txBody>
          <a:bodyPr/>
          <a:lstStyle/>
          <a:p>
            <a:r>
              <a:t>Conjoined tendon to the inguinal ligament.</a:t>
            </a:r>
          </a:p>
        </p:txBody>
      </p:sp>
      <p:pic>
        <p:nvPicPr>
          <p:cNvPr id="19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34" y="3906647"/>
            <a:ext cx="1788879" cy="2610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3477341"/>
            <a:ext cx="6324600" cy="356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Shouldice Repair (1930s)</a:t>
            </a:r>
          </a:p>
        </p:txBody>
      </p:sp>
      <p:sp>
        <p:nvSpPr>
          <p:cNvPr id="19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914400" y="1371600"/>
            <a:ext cx="8077200" cy="2209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Multilayer repair of the posterior wall of the inguinal canal</a:t>
            </a:r>
          </a:p>
          <a:p>
            <a:pPr>
              <a:spcBef>
                <a:spcPts val="500"/>
              </a:spcBef>
              <a:defRPr sz="2400"/>
            </a:pPr>
            <a:r>
              <a:t>Double breasting of transversalis fascia</a:t>
            </a:r>
          </a:p>
          <a:p>
            <a:pPr>
              <a:spcBef>
                <a:spcPts val="500"/>
              </a:spcBef>
              <a:defRPr sz="2400"/>
            </a:pPr>
            <a:r>
              <a:t>Transverse abdominis aponeurotic arch to the iliopubic tract and Conjoined tendon to the inguinal ligament</a:t>
            </a:r>
          </a:p>
        </p:txBody>
      </p:sp>
      <p:pic>
        <p:nvPicPr>
          <p:cNvPr id="198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1215" y="377174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3332" fill="hold"/>
                                        <p:tgtEl>
                                          <p:spTgt spid="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14600"/>
            <a:ext cx="4419600" cy="397764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McVay Repair (1948)</a:t>
            </a:r>
          </a:p>
        </p:txBody>
      </p:sp>
      <p:sp>
        <p:nvSpPr>
          <p:cNvPr id="202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990600" y="1600200"/>
            <a:ext cx="7696200" cy="1066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</a:lstStyle>
          <a:p>
            <a:r>
              <a:t>Transverse abdominis aponeurosis to Cooper's ligament and iliopubic tract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Lichtenstein (1989)</a:t>
            </a:r>
          </a:p>
        </p:txBody>
      </p:sp>
      <p:sp>
        <p:nvSpPr>
          <p:cNvPr id="20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964096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First pure prosthetic, tension-free repair to achieve low recurrence rates</a:t>
            </a:r>
          </a:p>
        </p:txBody>
      </p:sp>
      <p:pic>
        <p:nvPicPr>
          <p:cNvPr id="20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06730"/>
            <a:ext cx="7467600" cy="4810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Prosthetic Repair</a:t>
            </a:r>
          </a:p>
        </p:txBody>
      </p:sp>
      <p:sp>
        <p:nvSpPr>
          <p:cNvPr id="211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lvl="1" indent="228600">
              <a:lnSpc>
                <a:spcPct val="90000"/>
              </a:lnSpc>
              <a:buSzTx/>
              <a:buFontTx/>
              <a:buNone/>
            </a:pPr>
            <a:r>
              <a:t>Allows for a fibrotic reaction to occur between the inguinal floor and the posterior surface of the mesh, thereby forming scar and strengthening the closure of the hernia defect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Laparoscopic Inguinal Hernia Repair</a:t>
            </a:r>
          </a:p>
        </p:txBody>
      </p:sp>
      <p:sp>
        <p:nvSpPr>
          <p:cNvPr id="217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FontTx/>
              <a:buNone/>
              <a:defRPr sz="3000"/>
            </a:pPr>
            <a:r>
              <a:rPr>
                <a:solidFill>
                  <a:srgbClr val="F5EC00"/>
                </a:solidFill>
              </a:rPr>
              <a:t>TAPP</a:t>
            </a:r>
            <a:r>
              <a:t> - transabdominal preperitoneal repair was reported in 1992, Arregui et al. (Surg Laparosc Endosc 2:53-58, 1992) and Dion and Morin (Can J Surg 35:209-212, 1992) 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FontTx/>
              <a:buNone/>
              <a:defRPr sz="3000"/>
            </a:pPr>
            <a:endParaRPr/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FontTx/>
              <a:buNone/>
              <a:defRPr sz="3000"/>
            </a:pPr>
            <a:endParaRPr/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FontTx/>
              <a:buNone/>
              <a:defRPr sz="3000"/>
            </a:pPr>
            <a:r>
              <a:rPr>
                <a:solidFill>
                  <a:srgbClr val="FEFB41"/>
                </a:solidFill>
              </a:rPr>
              <a:t>TEP</a:t>
            </a:r>
            <a:r>
              <a:t> – totally extraperitoneal approach reported by Dulucq (Cahiers Chir 79:15-16, 1991)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3"/>
          <p:cNvSpPr txBox="1">
            <a:spLocks noGrp="1"/>
          </p:cNvSpPr>
          <p:nvPr>
            <p:ph type="title"/>
          </p:nvPr>
        </p:nvSpPr>
        <p:spPr>
          <a:xfrm>
            <a:off x="457200" y="795131"/>
            <a:ext cx="8229600" cy="1143001"/>
          </a:xfrm>
          <a:prstGeom prst="rect">
            <a:avLst/>
          </a:prstGeom>
        </p:spPr>
        <p:txBody>
          <a:bodyPr/>
          <a:lstStyle/>
          <a:p>
            <a:pPr defTabSz="361188">
              <a:defRPr sz="3081"/>
            </a:pPr>
            <a:r>
              <a:t>NICE guidelines on Laparoscopic Hernia – 2004</a:t>
            </a:r>
            <a:br/>
            <a:endParaRPr/>
          </a:p>
        </p:txBody>
      </p:sp>
      <p:sp>
        <p:nvSpPr>
          <p:cNvPr id="221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143296" y="1663961"/>
            <a:ext cx="5075855" cy="3775539"/>
          </a:xfrm>
          <a:prstGeom prst="rect">
            <a:avLst/>
          </a:prstGeom>
        </p:spPr>
        <p:txBody>
          <a:bodyPr/>
          <a:lstStyle/>
          <a:p>
            <a:pPr marL="243459" indent="-243459" defTabSz="324611">
              <a:spcBef>
                <a:spcPts val="500"/>
              </a:spcBef>
              <a:defRPr sz="2272"/>
            </a:pPr>
            <a:endParaRPr dirty="0"/>
          </a:p>
          <a:p>
            <a:pPr marL="243459" indent="-243459" defTabSz="324611">
              <a:spcBef>
                <a:spcPts val="500"/>
              </a:spcBef>
              <a:defRPr sz="2272"/>
            </a:pPr>
            <a:r>
              <a:rPr dirty="0"/>
              <a:t>37 RCTs were examined – Lap v open</a:t>
            </a:r>
          </a:p>
          <a:p>
            <a:pPr marL="243459" indent="-243459" defTabSz="324611">
              <a:spcBef>
                <a:spcPts val="500"/>
              </a:spcBef>
              <a:defRPr sz="2272"/>
            </a:pPr>
            <a:r>
              <a:rPr dirty="0"/>
              <a:t>Lap longer operating time (13.3 min)</a:t>
            </a:r>
          </a:p>
          <a:p>
            <a:pPr marL="243459" indent="-243459" defTabSz="324611">
              <a:spcBef>
                <a:spcPts val="500"/>
              </a:spcBef>
              <a:defRPr sz="2272"/>
            </a:pPr>
            <a:r>
              <a:rPr dirty="0"/>
              <a:t>Quicker return to work/ activities (3 days)</a:t>
            </a:r>
          </a:p>
          <a:p>
            <a:pPr marL="243459" indent="-243459" defTabSz="324611">
              <a:spcBef>
                <a:spcPts val="500"/>
              </a:spcBef>
              <a:defRPr sz="2272"/>
            </a:pPr>
            <a:r>
              <a:rPr dirty="0"/>
              <a:t>Reduced rate of numbness (TAPP &amp; TEP)</a:t>
            </a:r>
          </a:p>
          <a:p>
            <a:pPr marL="243459" indent="-243459" defTabSz="324611">
              <a:spcBef>
                <a:spcPts val="500"/>
              </a:spcBef>
              <a:defRPr sz="2272"/>
            </a:pPr>
            <a:endParaRPr dirty="0"/>
          </a:p>
          <a:p>
            <a:pPr marL="243459" indent="-243459" defTabSz="324611">
              <a:spcBef>
                <a:spcPts val="200"/>
              </a:spcBef>
              <a:defRPr sz="1136"/>
            </a:pPr>
            <a:r>
              <a:rPr dirty="0"/>
              <a:t>NICE TA083 guidance DOH 2004</a:t>
            </a:r>
          </a:p>
        </p:txBody>
      </p:sp>
      <p:pic>
        <p:nvPicPr>
          <p:cNvPr id="22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86" y="2008189"/>
            <a:ext cx="3822817" cy="1860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217" y="284271"/>
            <a:ext cx="4454836" cy="6289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Femoral Hernia</a:t>
            </a:r>
          </a:p>
        </p:txBody>
      </p:sp>
      <p:pic>
        <p:nvPicPr>
          <p:cNvPr id="11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3" y="2240981"/>
            <a:ext cx="3801695" cy="2851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Laparoscopic Inguinal Hernia Repair</a:t>
            </a:r>
          </a:p>
        </p:txBody>
      </p:sp>
      <p:pic>
        <p:nvPicPr>
          <p:cNvPr id="22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39" y="1356448"/>
            <a:ext cx="11518869" cy="6501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3">
              <a:defRPr sz="3588"/>
            </a:lvl1pPr>
          </a:lstStyle>
          <a:p>
            <a:r>
              <a:t>Complications of Inguinal Hernia Repair</a:t>
            </a:r>
          </a:p>
        </p:txBody>
      </p:sp>
      <p:sp>
        <p:nvSpPr>
          <p:cNvPr id="23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Seroma/haematoma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Testicular Ischaemia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Visceral injury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Nerve injury</a:t>
            </a:r>
          </a:p>
          <a:p>
            <a:pPr marL="0" indent="13716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r>
              <a:t>	Numbness</a:t>
            </a:r>
          </a:p>
          <a:p>
            <a:pPr marL="0" indent="13716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r>
              <a:t>	Chronic pain - up to 40%</a:t>
            </a:r>
          </a:p>
          <a:p>
            <a:pPr marL="0" indent="13716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r>
              <a:t>	Foreign body feeling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Recurrence	1%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Mesh infection	 0.2%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Mortality ‹ 1%  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z="3549"/>
            </a:pPr>
            <a:r>
              <a:t>Comparison of open approaches</a:t>
            </a:r>
            <a:br/>
            <a:r>
              <a:rPr>
                <a:solidFill>
                  <a:srgbClr val="FFFF00"/>
                </a:solidFill>
              </a:rPr>
              <a:t>Recurrence</a:t>
            </a:r>
          </a:p>
        </p:txBody>
      </p:sp>
      <p:pic>
        <p:nvPicPr>
          <p:cNvPr id="23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68" y="1600200"/>
            <a:ext cx="7480863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z="3549"/>
            </a:pPr>
            <a:r>
              <a:t>Recurrence rate</a:t>
            </a:r>
            <a:br/>
            <a:r>
              <a:rPr>
                <a:solidFill>
                  <a:srgbClr val="FFFF00"/>
                </a:solidFill>
              </a:rPr>
              <a:t>Surgical Trainees</a:t>
            </a:r>
          </a:p>
        </p:txBody>
      </p:sp>
      <p:pic>
        <p:nvPicPr>
          <p:cNvPr id="2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78" y="1436687"/>
            <a:ext cx="7066044" cy="4525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981700"/>
            <a:ext cx="8686800" cy="876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1"/>
          <p:cNvSpPr txBox="1">
            <a:spLocks noGrp="1"/>
          </p:cNvSpPr>
          <p:nvPr>
            <p:ph type="title"/>
          </p:nvPr>
        </p:nvSpPr>
        <p:spPr>
          <a:xfrm>
            <a:off x="568412" y="39210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t>Watchful Wait vs Repair</a:t>
            </a:r>
          </a:p>
        </p:txBody>
      </p:sp>
      <p:sp>
        <p:nvSpPr>
          <p:cNvPr id="24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68412" y="960019"/>
            <a:ext cx="8229601" cy="4525964"/>
          </a:xfrm>
          <a:prstGeom prst="rect">
            <a:avLst/>
          </a:prstGeom>
        </p:spPr>
        <p:txBody>
          <a:bodyPr/>
          <a:lstStyle/>
          <a:p>
            <a:r>
              <a:t>Cumulative risk of strangulation over 2 years</a:t>
            </a:r>
          </a:p>
          <a:p>
            <a:pPr marL="0" indent="137160">
              <a:buSzTx/>
              <a:buNone/>
            </a:pPr>
            <a:r>
              <a:t>	476 patients (439 Inguinal, 37 Femoral)</a:t>
            </a:r>
          </a:p>
          <a:p>
            <a:pPr marL="0" indent="137160">
              <a:buSzTx/>
              <a:buNone/>
            </a:pPr>
            <a:r>
              <a:t>	34 strangulations (22 Inguinal, 12 Femoral)</a:t>
            </a:r>
          </a:p>
          <a:p>
            <a:pPr marL="0" indent="137160">
              <a:buSzTx/>
              <a:buNone/>
            </a:pPr>
            <a:r>
              <a:t>	Cumulative Probability of Strangulation</a:t>
            </a:r>
          </a:p>
        </p:txBody>
      </p:sp>
      <p:graphicFrame>
        <p:nvGraphicFramePr>
          <p:cNvPr id="247" name="Table 3"/>
          <p:cNvGraphicFramePr/>
          <p:nvPr/>
        </p:nvGraphicFramePr>
        <p:xfrm>
          <a:off x="1390466" y="4669742"/>
          <a:ext cx="6585492" cy="165912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195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3 months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2 years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Inguinal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2.8%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4.5%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4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Femoral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22.0%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45.0%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t>Watchful Wait vs Repair</a:t>
            </a:r>
          </a:p>
        </p:txBody>
      </p:sp>
      <p:sp>
        <p:nvSpPr>
          <p:cNvPr id="25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137160">
              <a:buSzTx/>
              <a:buNone/>
            </a:lvl1pPr>
          </a:lstStyle>
          <a:p>
            <a:r>
              <a:t>Two independent systematic reviews both concluded that watchful waiting is safe, but most patients will develop symptoms (mainly pain) over time and will require an operation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z="3549"/>
            </a:pPr>
            <a:r>
              <a:t>Inguinal Hernia Repair</a:t>
            </a:r>
            <a:br/>
            <a:r>
              <a:rPr i="1">
                <a:solidFill>
                  <a:srgbClr val="FFFF00"/>
                </a:solidFill>
              </a:rPr>
              <a:t>Mortality</a:t>
            </a:r>
          </a:p>
        </p:txBody>
      </p:sp>
      <p:sp>
        <p:nvSpPr>
          <p:cNvPr id="255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900">
                <a:solidFill>
                  <a:srgbClr val="FFFF00"/>
                </a:solidFill>
              </a:defRPr>
            </a:pPr>
            <a:r>
              <a:t>ELECTIVE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defRPr sz="2900"/>
            </a:pPr>
            <a:r>
              <a:t>All series		&lt; 1%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defRPr sz="2900"/>
            </a:pPr>
            <a:r>
              <a:t>Swedish Registry – not raised above that of background population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defRPr sz="2900"/>
            </a:pPr>
            <a:r>
              <a:t>Danish study - 26,304 patients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r>
              <a:t>	0.02% &lt;60 years, 	0.48% &gt;60 years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900">
                <a:solidFill>
                  <a:srgbClr val="FFFF00"/>
                </a:solidFill>
              </a:defRPr>
            </a:pPr>
            <a:r>
              <a:t>EMERGENCY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defRPr sz="2900"/>
            </a:pPr>
            <a:r>
              <a:t>7% in Danish Study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defRPr sz="2900"/>
            </a:pPr>
            <a:r>
              <a:t>Swedish Registry –  x7 emergency surgery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r>
              <a:t>								x20 bowel resection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Mortality and Groin Hernias</a:t>
            </a:r>
          </a:p>
        </p:txBody>
      </p:sp>
      <p:sp>
        <p:nvSpPr>
          <p:cNvPr id="25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Women have a higher mortality risk than men, due to a greater risk for emergency procedure irrespective of hernia anatomy and a greater proportion of femoral hernias</a:t>
            </a:r>
          </a:p>
          <a:p>
            <a:r>
              <a:t>After a femoral hernia operation, the mortality risk was increased seven-fold for both men and women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5"/>
          <p:cNvSpPr txBox="1">
            <a:spLocks noGrp="1"/>
          </p:cNvSpPr>
          <p:nvPr>
            <p:ph type="title"/>
          </p:nvPr>
        </p:nvSpPr>
        <p:spPr>
          <a:xfrm>
            <a:off x="384329" y="1065845"/>
            <a:ext cx="8229601" cy="1143001"/>
          </a:xfrm>
          <a:prstGeom prst="rect">
            <a:avLst/>
          </a:prstGeom>
        </p:spPr>
        <p:txBody>
          <a:bodyPr/>
          <a:lstStyle/>
          <a:p>
            <a:pPr defTabSz="228600">
              <a:defRPr sz="1600"/>
            </a:pPr>
            <a:r>
              <a:t>Groin Hernia Guidelines</a:t>
            </a:r>
            <a:br/>
            <a:r>
              <a:t>ASGBI 2013</a:t>
            </a:r>
            <a:br/>
            <a:r>
              <a:rPr sz="1950">
                <a:solidFill>
                  <a:srgbClr val="FFFF00"/>
                </a:solidFill>
              </a:rPr>
              <a:t>Speed of Referral</a:t>
            </a:r>
            <a:br>
              <a:rPr sz="1950">
                <a:solidFill>
                  <a:srgbClr val="FFFF00"/>
                </a:solidFill>
              </a:rPr>
            </a:br>
            <a:endParaRPr sz="1950">
              <a:solidFill>
                <a:srgbClr val="FFFF00"/>
              </a:solidFill>
            </a:endParaRPr>
          </a:p>
        </p:txBody>
      </p:sp>
      <p:sp>
        <p:nvSpPr>
          <p:cNvPr id="263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623762" y="2714137"/>
            <a:ext cx="8229601" cy="4525963"/>
          </a:xfrm>
          <a:prstGeom prst="rect">
            <a:avLst/>
          </a:prstGeom>
        </p:spPr>
        <p:txBody>
          <a:bodyPr/>
          <a:lstStyle/>
          <a:p>
            <a:r>
              <a:t>Men, reducible, symptomatic – ROUTINE</a:t>
            </a:r>
          </a:p>
          <a:p>
            <a:r>
              <a:t>Men, irreducible – URGENT</a:t>
            </a:r>
          </a:p>
          <a:p>
            <a:pPr>
              <a:defRPr u="sng"/>
            </a:pPr>
            <a:r>
              <a:t>Women – URGENT</a:t>
            </a:r>
          </a:p>
          <a:p>
            <a:r>
              <a:t>Strangulated/obstructed - EMERGENCY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itle 5"/>
          <p:cNvSpPr txBox="1">
            <a:spLocks noGrp="1"/>
          </p:cNvSpPr>
          <p:nvPr>
            <p:ph type="title"/>
          </p:nvPr>
        </p:nvSpPr>
        <p:spPr>
          <a:xfrm>
            <a:off x="384329" y="1065845"/>
            <a:ext cx="8229601" cy="1143001"/>
          </a:xfrm>
          <a:prstGeom prst="rect">
            <a:avLst/>
          </a:prstGeom>
        </p:spPr>
        <p:txBody>
          <a:bodyPr/>
          <a:lstStyle/>
          <a:p>
            <a:pPr defTabSz="228600">
              <a:defRPr sz="1600"/>
            </a:pPr>
            <a:r>
              <a:t>Groin Hernia Guidelines</a:t>
            </a:r>
            <a:br/>
            <a:r>
              <a:t>ASGBI 2013</a:t>
            </a:r>
            <a:br/>
            <a:r>
              <a:rPr sz="1950">
                <a:solidFill>
                  <a:srgbClr val="FFFF00"/>
                </a:solidFill>
              </a:rPr>
              <a:t>Imaging</a:t>
            </a:r>
            <a:br>
              <a:rPr sz="1950">
                <a:solidFill>
                  <a:srgbClr val="FFFF00"/>
                </a:solidFill>
              </a:rPr>
            </a:br>
            <a:endParaRPr sz="1950">
              <a:solidFill>
                <a:srgbClr val="FFFF00"/>
              </a:solidFill>
            </a:endParaRPr>
          </a:p>
        </p:txBody>
      </p:sp>
      <p:sp>
        <p:nvSpPr>
          <p:cNvPr id="267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751286" y="2154996"/>
            <a:ext cx="8229601" cy="4525964"/>
          </a:xfrm>
          <a:prstGeom prst="rect">
            <a:avLst/>
          </a:prstGeom>
        </p:spPr>
        <p:txBody>
          <a:bodyPr/>
          <a:lstStyle/>
          <a:p>
            <a:r>
              <a:t>Diagnostic uncertainty</a:t>
            </a:r>
          </a:p>
          <a:p>
            <a:r>
              <a:t>To exclude other pathology</a:t>
            </a:r>
          </a:p>
          <a:p>
            <a:pPr marL="0" indent="0">
              <a:buSzTx/>
              <a:buNone/>
            </a:pPr>
            <a:endParaRPr/>
          </a:p>
          <a:p>
            <a:r>
              <a:t>USS – first line</a:t>
            </a:r>
          </a:p>
          <a:p>
            <a:r>
              <a:t>MRI – if USS neg, and groin pain persists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Femoral Canal Anatomy</a:t>
            </a:r>
          </a:p>
        </p:txBody>
      </p:sp>
      <p:pic>
        <p:nvPicPr>
          <p:cNvPr id="11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71" y="374523"/>
            <a:ext cx="6650328" cy="6108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5"/>
          <p:cNvSpPr txBox="1">
            <a:spLocks noGrp="1"/>
          </p:cNvSpPr>
          <p:nvPr>
            <p:ph type="title"/>
          </p:nvPr>
        </p:nvSpPr>
        <p:spPr>
          <a:xfrm>
            <a:off x="384329" y="1065845"/>
            <a:ext cx="8229601" cy="1143001"/>
          </a:xfrm>
          <a:prstGeom prst="rect">
            <a:avLst/>
          </a:prstGeom>
        </p:spPr>
        <p:txBody>
          <a:bodyPr/>
          <a:lstStyle/>
          <a:p>
            <a:pPr defTabSz="228600">
              <a:defRPr sz="1600"/>
            </a:pPr>
            <a:r>
              <a:t>Groin Hernia Guidelines</a:t>
            </a:r>
            <a:br/>
            <a:r>
              <a:t>ASGBI 2013</a:t>
            </a:r>
            <a:br/>
            <a:r>
              <a:rPr sz="1950">
                <a:solidFill>
                  <a:srgbClr val="FFFF00"/>
                </a:solidFill>
              </a:rPr>
              <a:t>Indications for Surgery</a:t>
            </a:r>
            <a:br>
              <a:rPr sz="1950">
                <a:solidFill>
                  <a:srgbClr val="FFFF00"/>
                </a:solidFill>
              </a:rPr>
            </a:br>
            <a:endParaRPr sz="1950">
              <a:solidFill>
                <a:srgbClr val="FFFF00"/>
              </a:solidFill>
            </a:endParaRPr>
          </a:p>
        </p:txBody>
      </p:sp>
      <p:sp>
        <p:nvSpPr>
          <p:cNvPr id="271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623762" y="2714137"/>
            <a:ext cx="8229601" cy="4525963"/>
          </a:xfrm>
          <a:prstGeom prst="rect">
            <a:avLst/>
          </a:prstGeom>
        </p:spPr>
        <p:txBody>
          <a:bodyPr/>
          <a:lstStyle/>
          <a:p>
            <a:r>
              <a:t>Symptomatic Inguinal</a:t>
            </a:r>
          </a:p>
          <a:p>
            <a:r>
              <a:t>All Femoral hernias</a:t>
            </a:r>
          </a:p>
          <a:p>
            <a:pPr marL="0" indent="0">
              <a:buSzTx/>
              <a:buNone/>
            </a:pPr>
            <a:endParaRPr/>
          </a:p>
          <a:p>
            <a:r>
              <a:t>Asymptomatic Inguinal – can be managed conservatively – but likely to require surgery in the future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z="3549"/>
            </a:pPr>
            <a:r>
              <a:t>Inguinal Hernia Repair</a:t>
            </a:r>
            <a:br/>
            <a:r>
              <a:rPr i="1">
                <a:solidFill>
                  <a:srgbClr val="FFFF00"/>
                </a:solidFill>
              </a:rPr>
              <a:t>Perioperative Antibiotics</a:t>
            </a:r>
          </a:p>
        </p:txBody>
      </p:sp>
      <p:sp>
        <p:nvSpPr>
          <p:cNvPr id="27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Controversial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Surgical Site Infection (SSI) rates 0 -14%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r>
              <a:t>	antibiotics may reduce wound infection rate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Mesh infection – 0.3 – 2%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Meta analysis/ Cochrane Reviews –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r>
              <a:t>	antibiotics vs controls – no significant 	difference 	in SSI or mesh infections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Routine use of prophylactic antibiotics – </a:t>
            </a:r>
            <a:r>
              <a:rPr u="sng"/>
              <a:t>not recommended</a:t>
            </a:r>
            <a:r>
              <a:t>, except in high risk patients - &gt;75yrs, Obesity, urinary catheter, Diabetes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5"/>
          <p:cNvSpPr txBox="1">
            <a:spLocks noGrp="1"/>
          </p:cNvSpPr>
          <p:nvPr>
            <p:ph type="title"/>
          </p:nvPr>
        </p:nvSpPr>
        <p:spPr>
          <a:xfrm>
            <a:off x="457200" y="566135"/>
            <a:ext cx="8229600" cy="1143001"/>
          </a:xfrm>
          <a:prstGeom prst="rect">
            <a:avLst/>
          </a:prstGeom>
        </p:spPr>
        <p:txBody>
          <a:bodyPr/>
          <a:lstStyle/>
          <a:p>
            <a:pPr defTabSz="228600">
              <a:defRPr sz="1600"/>
            </a:pPr>
            <a:r>
              <a:t>Groin Hernia Guidelines</a:t>
            </a:r>
            <a:br/>
            <a:r>
              <a:t>ASGBI 2013</a:t>
            </a:r>
            <a:br/>
            <a:r>
              <a:rPr sz="1950">
                <a:solidFill>
                  <a:srgbClr val="FFFF00"/>
                </a:solidFill>
              </a:rPr>
              <a:t>Laparoscopic or Open Repair</a:t>
            </a:r>
            <a:br>
              <a:rPr sz="1950">
                <a:solidFill>
                  <a:srgbClr val="FFFF00"/>
                </a:solidFill>
              </a:rPr>
            </a:br>
            <a:r>
              <a:rPr sz="195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79" name="Content Placeholder 6"/>
          <p:cNvSpPr txBox="1">
            <a:spLocks noGrp="1"/>
          </p:cNvSpPr>
          <p:nvPr>
            <p:ph type="body" sz="half" idx="1"/>
          </p:nvPr>
        </p:nvSpPr>
        <p:spPr>
          <a:xfrm>
            <a:off x="457200" y="1974981"/>
            <a:ext cx="4038600" cy="452596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900">
                <a:solidFill>
                  <a:srgbClr val="FFFF00"/>
                </a:solidFill>
              </a:defRPr>
            </a:pPr>
            <a:r>
              <a:t>Laparoscopic</a:t>
            </a:r>
            <a:endParaRPr sz="2500"/>
          </a:p>
          <a:p>
            <a:pPr marL="0" indent="0">
              <a:lnSpc>
                <a:spcPct val="90000"/>
              </a:lnSpc>
              <a:buSzTx/>
              <a:buNone/>
              <a:defRPr sz="2500"/>
            </a:pPr>
            <a:endParaRPr sz="2500"/>
          </a:p>
          <a:p>
            <a:pPr marL="342900" indent="-342900">
              <a:lnSpc>
                <a:spcPct val="90000"/>
              </a:lnSpc>
              <a:defRPr sz="2500"/>
            </a:pPr>
            <a:r>
              <a:t>Younger patients</a:t>
            </a:r>
          </a:p>
          <a:p>
            <a:pPr marL="342900" indent="-342900">
              <a:lnSpc>
                <a:spcPct val="90000"/>
              </a:lnSpc>
              <a:defRPr sz="2500"/>
            </a:pPr>
            <a:r>
              <a:t>Females</a:t>
            </a:r>
          </a:p>
          <a:p>
            <a:pPr marL="342900" indent="-342900">
              <a:lnSpc>
                <a:spcPct val="90000"/>
              </a:lnSpc>
              <a:defRPr sz="2500"/>
            </a:pPr>
            <a:r>
              <a:t>Groin pain with small hernias</a:t>
            </a:r>
          </a:p>
          <a:p>
            <a:pPr marL="342900" indent="-342900">
              <a:lnSpc>
                <a:spcPct val="90000"/>
              </a:lnSpc>
              <a:defRPr sz="2500"/>
            </a:pPr>
            <a:r>
              <a:t>Bilateral hernias</a:t>
            </a:r>
          </a:p>
          <a:p>
            <a:pPr marL="342900" indent="-342900">
              <a:lnSpc>
                <a:spcPct val="90000"/>
              </a:lnSpc>
              <a:defRPr sz="2500"/>
            </a:pPr>
            <a:r>
              <a:t>Recurrent (index op – Open)</a:t>
            </a:r>
          </a:p>
          <a:p>
            <a:pPr marL="342900" indent="-342900">
              <a:lnSpc>
                <a:spcPct val="90000"/>
              </a:lnSpc>
              <a:defRPr sz="2500"/>
            </a:pPr>
            <a:r>
              <a:t>Femoral - elective</a:t>
            </a:r>
          </a:p>
        </p:txBody>
      </p:sp>
      <p:sp>
        <p:nvSpPr>
          <p:cNvPr id="280" name="Content Placeholder 7"/>
          <p:cNvSpPr txBox="1"/>
          <p:nvPr/>
        </p:nvSpPr>
        <p:spPr>
          <a:xfrm>
            <a:off x="4693920" y="1974981"/>
            <a:ext cx="394716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lnSpc>
                <a:spcPct val="90000"/>
              </a:lnSpc>
              <a:spcBef>
                <a:spcPts val="600"/>
              </a:spcBef>
              <a:defRPr sz="2900">
                <a:solidFill>
                  <a:srgbClr val="FFFF00"/>
                </a:solidFill>
              </a:defRPr>
            </a:pPr>
            <a:r>
              <a:t>Open</a:t>
            </a:r>
            <a:endParaRPr sz="2500">
              <a:solidFill>
                <a:srgbClr val="FFFFFF"/>
              </a:solidFill>
            </a:endParaRPr>
          </a:p>
          <a:p>
            <a:pPr defTabSz="457200">
              <a:lnSpc>
                <a:spcPct val="90000"/>
              </a:lnSpc>
              <a:spcBef>
                <a:spcPts val="600"/>
              </a:spcBef>
              <a:defRPr sz="2500">
                <a:solidFill>
                  <a:srgbClr val="FFFFFF"/>
                </a:solidFill>
              </a:defRPr>
            </a:pPr>
            <a:endParaRPr sz="2500">
              <a:solidFill>
                <a:srgbClr val="FFFFFF"/>
              </a:solidFill>
            </a:endParaRP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</a:defRPr>
            </a:pPr>
            <a:r>
              <a:t>Elderly (LA)</a:t>
            </a: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</a:defRPr>
            </a:pPr>
            <a:r>
              <a:t>Comorbidity (LA)</a:t>
            </a: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</a:defRPr>
            </a:pPr>
            <a:r>
              <a:t>Anticoagulants</a:t>
            </a: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</a:defRPr>
            </a:pPr>
            <a:r>
              <a:t>Large inguino-scrotal</a:t>
            </a: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</a:defRPr>
            </a:pPr>
            <a:r>
              <a:t>Hostile Abdomen</a:t>
            </a: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00">
                <a:solidFill>
                  <a:srgbClr val="FFFFFF"/>
                </a:solidFill>
              </a:defRPr>
            </a:pPr>
            <a:r>
              <a:t>Recurrent (index op – Lap)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 4"/>
          <p:cNvSpPr txBox="1">
            <a:spLocks noGrp="1"/>
          </p:cNvSpPr>
          <p:nvPr>
            <p:ph type="title"/>
          </p:nvPr>
        </p:nvSpPr>
        <p:spPr>
          <a:xfrm>
            <a:off x="435533" y="691063"/>
            <a:ext cx="8229601" cy="1143001"/>
          </a:xfrm>
          <a:prstGeom prst="rect">
            <a:avLst/>
          </a:prstGeom>
        </p:spPr>
        <p:txBody>
          <a:bodyPr/>
          <a:lstStyle/>
          <a:p>
            <a:pPr defTabSz="278892">
              <a:defRPr sz="2379"/>
            </a:pPr>
            <a:r>
              <a:t>Groin Hernia Guidelines</a:t>
            </a:r>
            <a:br/>
            <a:r>
              <a:t>ASGBI 2013</a:t>
            </a:r>
            <a:br/>
            <a:r>
              <a:rPr>
                <a:solidFill>
                  <a:srgbClr val="FFFF00"/>
                </a:solidFill>
              </a:rPr>
              <a:t>Post Op Activity</a:t>
            </a:r>
          </a:p>
        </p:txBody>
      </p:sp>
      <p:sp>
        <p:nvSpPr>
          <p:cNvPr id="284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457200" y="2578798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“Do what you feel you can” – heavy weight lifting 2-3 weeks.</a:t>
            </a:r>
          </a:p>
          <a:p>
            <a:r>
              <a:t>Return to work – median 7 days (open and lap)</a:t>
            </a:r>
          </a:p>
          <a:p>
            <a:r>
              <a:t>Driving – 7 days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Obturator Hernia</a:t>
            </a:r>
          </a:p>
        </p:txBody>
      </p:sp>
      <p:sp>
        <p:nvSpPr>
          <p:cNvPr id="288" name="Rectangle 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2390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700"/>
            </a:pPr>
            <a:r>
              <a:t>9 : 1 female to male ratio</a:t>
            </a:r>
            <a:endParaRPr sz="2900"/>
          </a:p>
          <a:p>
            <a:pPr>
              <a:lnSpc>
                <a:spcPct val="80000"/>
              </a:lnSpc>
              <a:spcBef>
                <a:spcPts val="800"/>
              </a:spcBef>
              <a:defRPr sz="3700"/>
            </a:pPr>
            <a:r>
              <a:t>Typical patient is &gt; 70 yrs of age</a:t>
            </a:r>
            <a:endParaRPr sz="2900"/>
          </a:p>
          <a:p>
            <a:pPr>
              <a:lnSpc>
                <a:spcPct val="80000"/>
              </a:lnSpc>
              <a:spcBef>
                <a:spcPts val="800"/>
              </a:spcBef>
              <a:defRPr sz="3700"/>
            </a:pPr>
            <a:r>
              <a:t>Multiparous women</a:t>
            </a:r>
            <a:endParaRPr sz="4000"/>
          </a:p>
          <a:p>
            <a:pPr>
              <a:lnSpc>
                <a:spcPct val="80000"/>
              </a:lnSpc>
              <a:spcBef>
                <a:spcPts val="800"/>
              </a:spcBef>
              <a:defRPr sz="3700"/>
            </a:pPr>
            <a:r>
              <a:t>Up to 20% bilateral</a:t>
            </a:r>
            <a:endParaRPr sz="2900"/>
          </a:p>
          <a:p>
            <a:pPr>
              <a:lnSpc>
                <a:spcPct val="80000"/>
              </a:lnSpc>
              <a:spcBef>
                <a:spcPts val="800"/>
              </a:spcBef>
              <a:defRPr sz="3700"/>
            </a:pPr>
            <a:r>
              <a:t>Concurrent Femoral hernias common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1030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CLINICAL PRESENTATION</a:t>
            </a:r>
          </a:p>
        </p:txBody>
      </p:sp>
      <p:sp>
        <p:nvSpPr>
          <p:cNvPr id="294" name="Rectangle 1027"/>
          <p:cNvSpPr txBox="1">
            <a:spLocks noGrp="1"/>
          </p:cNvSpPr>
          <p:nvPr>
            <p:ph type="body" idx="1"/>
          </p:nvPr>
        </p:nvSpPr>
        <p:spPr>
          <a:xfrm>
            <a:off x="304800" y="1981200"/>
            <a:ext cx="8610600" cy="4114800"/>
          </a:xfrm>
          <a:prstGeom prst="rect">
            <a:avLst/>
          </a:prstGeom>
        </p:spPr>
        <p:txBody>
          <a:bodyPr/>
          <a:lstStyle/>
          <a:p>
            <a:pPr marL="325754" indent="-325754" defTabSz="434340">
              <a:lnSpc>
                <a:spcPct val="90000"/>
              </a:lnSpc>
              <a:spcBef>
                <a:spcPts val="900"/>
              </a:spcBef>
              <a:defRPr sz="3800"/>
            </a:pPr>
            <a:r>
              <a:t>Intestinal obstruction</a:t>
            </a:r>
          </a:p>
          <a:p>
            <a:pPr marL="705802" lvl="1" indent="-271462" defTabSz="434340">
              <a:lnSpc>
                <a:spcPct val="90000"/>
              </a:lnSpc>
              <a:spcBef>
                <a:spcPts val="800"/>
              </a:spcBef>
              <a:defRPr sz="3420"/>
            </a:pPr>
            <a:r>
              <a:t> most common presentation (80%)</a:t>
            </a:r>
          </a:p>
          <a:p>
            <a:pPr marL="325754" indent="-325754" defTabSz="434340">
              <a:lnSpc>
                <a:spcPct val="90000"/>
              </a:lnSpc>
              <a:spcBef>
                <a:spcPts val="900"/>
              </a:spcBef>
              <a:defRPr sz="3800"/>
            </a:pPr>
            <a:r>
              <a:t>Up to 70% mortality with strangulation</a:t>
            </a:r>
          </a:p>
          <a:p>
            <a:pPr marL="325754" indent="-325754" defTabSz="434340">
              <a:lnSpc>
                <a:spcPct val="90000"/>
              </a:lnSpc>
              <a:spcBef>
                <a:spcPts val="900"/>
              </a:spcBef>
              <a:defRPr sz="3800"/>
            </a:pPr>
            <a:r>
              <a:t>Overall mortality 25%</a:t>
            </a:r>
          </a:p>
          <a:p>
            <a:pPr marL="325754" indent="-325754" defTabSz="434340">
              <a:lnSpc>
                <a:spcPct val="90000"/>
              </a:lnSpc>
              <a:spcBef>
                <a:spcPts val="900"/>
              </a:spcBef>
              <a:defRPr sz="3800"/>
            </a:pPr>
            <a:r>
              <a:t>Correct preoperative diagnosis  in 20% to 38% of patients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ANATOMY</a:t>
            </a:r>
          </a:p>
        </p:txBody>
      </p:sp>
      <p:sp>
        <p:nvSpPr>
          <p:cNvPr id="298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82000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900"/>
              </a:spcBef>
              <a:defRPr sz="4000"/>
            </a:pPr>
            <a:r>
              <a:t>Formed by rami of the ischium and pubis </a:t>
            </a:r>
          </a:p>
          <a:p>
            <a:pPr>
              <a:spcBef>
                <a:spcPts val="900"/>
              </a:spcBef>
              <a:defRPr sz="4000"/>
            </a:pPr>
            <a:r>
              <a:t>Bilaterally in anterolateral pelvic wall</a:t>
            </a:r>
          </a:p>
          <a:p>
            <a:pPr>
              <a:spcBef>
                <a:spcPts val="900"/>
              </a:spcBef>
              <a:defRPr sz="4000"/>
            </a:pPr>
            <a:r>
              <a:t>Medial to the acetabulum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41300"/>
            <a:ext cx="7645400" cy="637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Obturator Foramen</a:t>
            </a:r>
          </a:p>
        </p:txBody>
      </p:sp>
      <p:sp>
        <p:nvSpPr>
          <p:cNvPr id="305" name="Rectangle 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  <a:prstGeom prst="rect">
            <a:avLst/>
          </a:prstGeom>
        </p:spPr>
        <p:txBody>
          <a:bodyPr/>
          <a:lstStyle/>
          <a:p>
            <a:pPr marL="332613" indent="-332613" defTabSz="443484">
              <a:spcBef>
                <a:spcPts val="1000"/>
              </a:spcBef>
              <a:defRPr sz="4268"/>
            </a:pPr>
            <a:r>
              <a:t>Covered by obturator membrane</a:t>
            </a:r>
          </a:p>
          <a:p>
            <a:pPr marL="332613" indent="-332613" defTabSz="443484">
              <a:spcBef>
                <a:spcPts val="1000"/>
              </a:spcBef>
              <a:defRPr sz="4268"/>
            </a:pPr>
            <a:r>
              <a:t>Internal orifice closed by preperitoneal fat</a:t>
            </a:r>
          </a:p>
          <a:p>
            <a:pPr marL="332613" indent="-332613" defTabSz="443484">
              <a:spcBef>
                <a:spcPts val="1000"/>
              </a:spcBef>
              <a:defRPr sz="4268"/>
            </a:pPr>
            <a:r>
              <a:t>Contains obturator nerve and vessels 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41" y="0"/>
            <a:ext cx="7392504" cy="6902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536" y="1637744"/>
            <a:ext cx="6028424" cy="4522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2"/>
          <p:cNvSpPr txBox="1">
            <a:spLocks noGrp="1"/>
          </p:cNvSpPr>
          <p:nvPr>
            <p:ph type="title"/>
          </p:nvPr>
        </p:nvSpPr>
        <p:spPr>
          <a:xfrm>
            <a:off x="685800" y="-166256"/>
            <a:ext cx="7772400" cy="1143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MRI</a:t>
            </a:r>
          </a:p>
        </p:txBody>
      </p:sp>
      <p:pic>
        <p:nvPicPr>
          <p:cNvPr id="31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759" y="768926"/>
            <a:ext cx="5872224" cy="5974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CT</a:t>
            </a:r>
          </a:p>
        </p:txBody>
      </p:sp>
      <p:pic>
        <p:nvPicPr>
          <p:cNvPr id="31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1636"/>
            <a:ext cx="9144000" cy="909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z="3549"/>
            </a:pPr>
            <a:r>
              <a:t>Obturator Hernia</a:t>
            </a:r>
            <a:br/>
            <a:r>
              <a:t>Operative Approach</a:t>
            </a:r>
          </a:p>
        </p:txBody>
      </p:sp>
      <p:sp>
        <p:nvSpPr>
          <p:cNvPr id="32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2673" y="1687802"/>
            <a:ext cx="8229601" cy="4709160"/>
          </a:xfrm>
          <a:prstGeom prst="rect">
            <a:avLst/>
          </a:prstGeom>
        </p:spPr>
        <p:txBody>
          <a:bodyPr/>
          <a:lstStyle/>
          <a:p>
            <a:pPr marL="0" indent="137160">
              <a:lnSpc>
                <a:spcPct val="80000"/>
              </a:lnSpc>
              <a:spcBef>
                <a:spcPts val="500"/>
              </a:spcBef>
              <a:buSzTx/>
              <a:buNone/>
              <a:defRPr sz="3600"/>
            </a:pPr>
            <a:endParaRPr/>
          </a:p>
          <a:p>
            <a:pPr marL="0" indent="137160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r>
              <a:t>REPAIR</a:t>
            </a:r>
            <a:endParaRPr sz="2200"/>
          </a:p>
          <a:p>
            <a:pPr marL="0" indent="137160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r>
              <a:t>Simple closure of the hernial defect with one or more interrupted sutures</a:t>
            </a:r>
            <a:endParaRPr sz="3600"/>
          </a:p>
          <a:p>
            <a:pPr marL="0" indent="137160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r>
              <a:t>Plugging the canal with cartilage, free omentum ,obturator fascia, polypropylene mesh, teflonpatch, or bladder wall.</a:t>
            </a:r>
            <a:endParaRPr sz="2200"/>
          </a:p>
          <a:p>
            <a:pPr marL="0" indent="137160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r>
              <a:t>Recurrence – 10% for simple closure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8112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 Box 1"/>
          <p:cNvSpPr txBox="1"/>
          <p:nvPr/>
        </p:nvSpPr>
        <p:spPr>
          <a:xfrm>
            <a:off x="325439" y="381640"/>
            <a:ext cx="8493122" cy="42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Intraoperative image showing left sided obturator hernia within white outline and incidental femoral hernia at 11’o clock position.</a:t>
            </a:r>
          </a:p>
        </p:txBody>
      </p:sp>
      <p:pic>
        <p:nvPicPr>
          <p:cNvPr id="328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125" y="1011998"/>
            <a:ext cx="6504480" cy="4893635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Text Box 4"/>
          <p:cNvSpPr txBox="1"/>
          <p:nvPr/>
        </p:nvSpPr>
        <p:spPr>
          <a:xfrm>
            <a:off x="1321919" y="5972307"/>
            <a:ext cx="3918241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1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Noel P. Lynch et al. J. surg. case rep. 2013;2013:rjt050</a:t>
            </a:r>
          </a:p>
        </p:txBody>
      </p:sp>
      <p:sp>
        <p:nvSpPr>
          <p:cNvPr id="330" name="Text Box 5"/>
          <p:cNvSpPr txBox="1"/>
          <p:nvPr/>
        </p:nvSpPr>
        <p:spPr>
          <a:xfrm>
            <a:off x="97920" y="6450438"/>
            <a:ext cx="4930560" cy="25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Published by Oxford University Press and JSCR Publishing Ltd. All rights reserved. © The Author 2013.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Write a report to Identify, discuss and defend the medico-legal, socio-cultural and ethical issues when  pertaining informed consent to patient presented with elective inguinal hernia."/>
          <p:cNvSpPr txBox="1"/>
          <p:nvPr/>
        </p:nvSpPr>
        <p:spPr>
          <a:xfrm>
            <a:off x="521199" y="1260117"/>
            <a:ext cx="8294605" cy="36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1304" marR="60325" indent="-182879" defTabSz="457200">
              <a:lnSpc>
                <a:spcPct val="100833"/>
              </a:lnSpc>
              <a:spcBef>
                <a:spcPts val="300"/>
              </a:spcBef>
              <a:defRPr sz="4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Write a report to </a:t>
            </a:r>
            <a:r>
              <a:rPr>
                <a:solidFill>
                  <a:srgbClr val="F5EC00"/>
                </a:solidFill>
              </a:rPr>
              <a:t>Identify, discuss and defend</a:t>
            </a:r>
            <a:r>
              <a:t> the </a:t>
            </a:r>
            <a:r>
              <a:rPr u="sng">
                <a:solidFill>
                  <a:srgbClr val="DA5100"/>
                </a:solidFill>
              </a:rPr>
              <a:t>medico-legal, socio-cultural and ethical issues</a:t>
            </a:r>
            <a:r>
              <a:t> when  pertaining informed consent to patient presented with elective inguinal hernia.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https://youtu.be/YzMT7y545Zk"/>
          <p:cNvSpPr txBox="1"/>
          <p:nvPr/>
        </p:nvSpPr>
        <p:spPr>
          <a:xfrm>
            <a:off x="935704" y="3148329"/>
            <a:ext cx="6580079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https://youtu.be/YzMT7y545Zk</a:t>
            </a:r>
          </a:p>
        </p:txBody>
      </p:sp>
      <p:sp>
        <p:nvSpPr>
          <p:cNvPr id="338" name="In the link below you find lecture in YouTube application"/>
          <p:cNvSpPr txBox="1"/>
          <p:nvPr/>
        </p:nvSpPr>
        <p:spPr>
          <a:xfrm>
            <a:off x="787106" y="1544591"/>
            <a:ext cx="7569788" cy="4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1304" marR="60325" indent="-182879" defTabSz="457200">
              <a:lnSpc>
                <a:spcPct val="100833"/>
              </a:lnSpc>
              <a:spcBef>
                <a:spcPts val="300"/>
              </a:spcBef>
              <a:defRPr sz="23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In the link below you find lecture in YouTube application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Subtypes of Femoral Hernia</a:t>
            </a:r>
          </a:p>
        </p:txBody>
      </p:sp>
      <p:pic>
        <p:nvPicPr>
          <p:cNvPr id="12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402249"/>
            <a:ext cx="7493000" cy="468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Watchful Wait vs Repair</a:t>
            </a:r>
          </a:p>
        </p:txBody>
      </p:sp>
      <p:sp>
        <p:nvSpPr>
          <p:cNvPr id="12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7982788" cy="2623696"/>
          </a:xfrm>
          <a:prstGeom prst="rect">
            <a:avLst/>
          </a:prstGeom>
        </p:spPr>
        <p:txBody>
          <a:bodyPr/>
          <a:lstStyle/>
          <a:p>
            <a:pPr marL="0" indent="0" defTabSz="429768">
              <a:buSzTx/>
              <a:buFontTx/>
              <a:buNone/>
              <a:defRPr sz="3008"/>
            </a:pPr>
            <a:r>
              <a:t>Cumulative risk of strangulation over 2 years 476 patients (439 Inguinal, 37 Femoral) </a:t>
            </a:r>
          </a:p>
          <a:p>
            <a:pPr marL="0" indent="0" defTabSz="429768">
              <a:buSzTx/>
              <a:buFontTx/>
              <a:buNone/>
              <a:defRPr sz="3008"/>
            </a:pPr>
            <a:r>
              <a:t>34 strangulations (22 Inguinal, 12 Femoral)</a:t>
            </a:r>
          </a:p>
          <a:p>
            <a:pPr marL="0" indent="128930" defTabSz="429768">
              <a:buSzTx/>
              <a:buNone/>
              <a:defRPr sz="3008"/>
            </a:pPr>
            <a:r>
              <a:t>	</a:t>
            </a:r>
          </a:p>
          <a:p>
            <a:pPr marL="0" indent="128930" defTabSz="429768">
              <a:buSzTx/>
              <a:buNone/>
              <a:defRPr sz="3008"/>
            </a:pPr>
            <a:r>
              <a:t>	Cumulative Probability of Strangulation</a:t>
            </a:r>
          </a:p>
        </p:txBody>
      </p:sp>
      <p:graphicFrame>
        <p:nvGraphicFramePr>
          <p:cNvPr id="127" name="Table 3"/>
          <p:cNvGraphicFramePr/>
          <p:nvPr/>
        </p:nvGraphicFramePr>
        <p:xfrm>
          <a:off x="1359160" y="4710700"/>
          <a:ext cx="6772875" cy="183043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25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7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3 months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2 years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7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Inguinal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2.8%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4.5%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0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Femoral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22.0%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45.0%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Strangulation</a:t>
            </a:r>
          </a:p>
        </p:txBody>
      </p:sp>
      <p:pic>
        <p:nvPicPr>
          <p:cNvPr id="13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290" y="1417637"/>
            <a:ext cx="3856760" cy="4998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56</Slides>
  <Notes>4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HERNIA Lecture 2</vt:lpstr>
      <vt:lpstr>PowerPoint Presentation</vt:lpstr>
      <vt:lpstr>Femoral Hernia</vt:lpstr>
      <vt:lpstr>Femoral Canal Anatomy</vt:lpstr>
      <vt:lpstr>PowerPoint Presentation</vt:lpstr>
      <vt:lpstr>Subtypes of Femoral Hernia</vt:lpstr>
      <vt:lpstr>Watchful Wait vs Repair</vt:lpstr>
      <vt:lpstr>Strangulation</vt:lpstr>
      <vt:lpstr>PowerPoint Presentation</vt:lpstr>
      <vt:lpstr>Richters Hernia</vt:lpstr>
      <vt:lpstr>Femoral Hernia Repair</vt:lpstr>
      <vt:lpstr>Groin Hernia Guidelines ASGBI 2013</vt:lpstr>
      <vt:lpstr>PowerPoint Presentation</vt:lpstr>
      <vt:lpstr>Laparoscopic Femoral Hernia Repair</vt:lpstr>
      <vt:lpstr>Laparoscopic Femoral Hernia Repair</vt:lpstr>
      <vt:lpstr>Laparoscopic Femoral Hernia Repair</vt:lpstr>
      <vt:lpstr>Inguinal Hernia</vt:lpstr>
      <vt:lpstr>PowerPoint Presentation</vt:lpstr>
      <vt:lpstr>Inguinal hernia</vt:lpstr>
      <vt:lpstr>Inguinal Anatomy</vt:lpstr>
      <vt:lpstr>Inguinal Hernia Surgery</vt:lpstr>
      <vt:lpstr>Bassini Repair (1884)</vt:lpstr>
      <vt:lpstr>Shouldice Repair (1930s)</vt:lpstr>
      <vt:lpstr>McVay Repair (1948)</vt:lpstr>
      <vt:lpstr>Lichtenstein (1989)</vt:lpstr>
      <vt:lpstr>Prosthetic Repair</vt:lpstr>
      <vt:lpstr>Laparoscopic Inguinal Hernia Repair</vt:lpstr>
      <vt:lpstr>NICE guidelines on Laparoscopic Hernia – 2004 </vt:lpstr>
      <vt:lpstr>PowerPoint Presentation</vt:lpstr>
      <vt:lpstr>Laparoscopic Inguinal Hernia Repair</vt:lpstr>
      <vt:lpstr>Complications of Inguinal Hernia Repair</vt:lpstr>
      <vt:lpstr>Comparison of open approaches Recurrence</vt:lpstr>
      <vt:lpstr>Recurrence rate Surgical Trainees</vt:lpstr>
      <vt:lpstr>Watchful Wait vs Repair</vt:lpstr>
      <vt:lpstr>Watchful Wait vs Repair</vt:lpstr>
      <vt:lpstr>Inguinal Hernia Repair Mortality</vt:lpstr>
      <vt:lpstr>Mortality and Groin Hernias</vt:lpstr>
      <vt:lpstr>Groin Hernia Guidelines ASGBI 2013 Speed of Referral </vt:lpstr>
      <vt:lpstr>Groin Hernia Guidelines ASGBI 2013 Imaging </vt:lpstr>
      <vt:lpstr>Groin Hernia Guidelines ASGBI 2013 Indications for Surgery </vt:lpstr>
      <vt:lpstr>Inguinal Hernia Repair Perioperative Antibiotics</vt:lpstr>
      <vt:lpstr>Groin Hernia Guidelines ASGBI 2013 Laparoscopic or Open Repair  </vt:lpstr>
      <vt:lpstr>Groin Hernia Guidelines ASGBI 2013 Post Op Activity</vt:lpstr>
      <vt:lpstr>Obturator Hernia</vt:lpstr>
      <vt:lpstr>CLINICAL PRESENTATION</vt:lpstr>
      <vt:lpstr>ANATOMY</vt:lpstr>
      <vt:lpstr>PowerPoint Presentation</vt:lpstr>
      <vt:lpstr>Obturator Foramen</vt:lpstr>
      <vt:lpstr>PowerPoint Presentation</vt:lpstr>
      <vt:lpstr>MRI</vt:lpstr>
      <vt:lpstr>CT</vt:lpstr>
      <vt:lpstr>Obturator Hernia Operative Approach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HERNIA Lecture 2</dc:title>
  <cp:lastModifiedBy>Hatem Saleh</cp:lastModifiedBy>
  <cp:revision>3</cp:revision>
  <dcterms:modified xsi:type="dcterms:W3CDTF">2020-04-21T11:32:55Z</dcterms:modified>
</cp:coreProperties>
</file>