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87" r:id="rId3"/>
    <p:sldId id="295" r:id="rId4"/>
    <p:sldId id="257" r:id="rId5"/>
    <p:sldId id="258" r:id="rId6"/>
    <p:sldId id="259" r:id="rId7"/>
    <p:sldId id="290" r:id="rId8"/>
    <p:sldId id="260" r:id="rId9"/>
    <p:sldId id="261" r:id="rId10"/>
    <p:sldId id="262" r:id="rId11"/>
    <p:sldId id="263" r:id="rId12"/>
    <p:sldId id="288" r:id="rId13"/>
    <p:sldId id="264" r:id="rId14"/>
    <p:sldId id="265" r:id="rId15"/>
    <p:sldId id="266" r:id="rId16"/>
    <p:sldId id="291" r:id="rId17"/>
    <p:sldId id="267" r:id="rId18"/>
    <p:sldId id="268" r:id="rId19"/>
    <p:sldId id="269" r:id="rId20"/>
    <p:sldId id="270" r:id="rId21"/>
    <p:sldId id="289" r:id="rId22"/>
    <p:sldId id="272" r:id="rId23"/>
    <p:sldId id="292" r:id="rId24"/>
    <p:sldId id="271"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t>06/08/1441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t>06/08/1441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t>06/08/1441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t>06/08/1441</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t>06/08/1441</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t>06/08/1441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t>06/08/1441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r_wadhah_uro@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p:txBody>
          <a:bodyPr/>
          <a:lstStyle/>
          <a:p>
            <a:endParaRPr lang="ar-IQ"/>
          </a:p>
        </p:txBody>
      </p:sp>
      <p:sp>
        <p:nvSpPr>
          <p:cNvPr id="6" name="عنوان 1"/>
          <p:cNvSpPr>
            <a:spLocks noGrp="1"/>
          </p:cNvSpPr>
          <p:nvPr/>
        </p:nvSpPr>
        <p:spPr>
          <a:xfrm>
            <a:off x="719572" y="764705"/>
            <a:ext cx="7704856" cy="458744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457200" indent="-457200" algn="ctr">
              <a:lnSpc>
                <a:spcPct val="80000"/>
              </a:lnSpc>
              <a:spcBef>
                <a:spcPts val="700"/>
              </a:spcBef>
              <a:buClr>
                <a:schemeClr val="accent2"/>
              </a:buClr>
              <a:buSzPct val="60000"/>
              <a:buFont typeface="Arial" pitchFamily="34" charset="0"/>
              <a:buChar char="•"/>
            </a:pPr>
            <a:r>
              <a:rPr lang="en-US" sz="4000" dirty="0">
                <a:solidFill>
                  <a:srgbClr val="FFFFFF"/>
                </a:solidFill>
                <a:latin typeface="+mn-lt"/>
                <a:ea typeface="+mn-ea"/>
                <a:cs typeface="+mn-cs"/>
              </a:rPr>
              <a:t>Urethra and </a:t>
            </a:r>
            <a:r>
              <a:rPr lang="en-US" sz="4000" dirty="0">
                <a:solidFill>
                  <a:srgbClr val="FFFFFF"/>
                </a:solidFill>
                <a:latin typeface="+mn-lt"/>
                <a:ea typeface="+mn-ea"/>
                <a:cs typeface="+mn-cs"/>
              </a:rPr>
              <a:t>Penis</a:t>
            </a:r>
            <a:br>
              <a:rPr lang="en-US" sz="4000" dirty="0">
                <a:solidFill>
                  <a:srgbClr val="FFFFFF"/>
                </a:solidFill>
                <a:latin typeface="+mn-lt"/>
                <a:ea typeface="+mn-ea"/>
                <a:cs typeface="+mn-cs"/>
              </a:rPr>
            </a:br>
            <a:r>
              <a:rPr lang="en-US" sz="4000" dirty="0">
                <a:solidFill>
                  <a:srgbClr val="FFFFFF"/>
                </a:solidFill>
                <a:latin typeface="+mn-lt"/>
                <a:ea typeface="+mn-ea"/>
                <a:cs typeface="+mn-cs"/>
              </a:rPr>
              <a:t>part </a:t>
            </a:r>
            <a:r>
              <a:rPr lang="en-US" sz="4000" dirty="0" smtClean="0">
                <a:solidFill>
                  <a:srgbClr val="FFFFFF"/>
                </a:solidFill>
                <a:latin typeface="+mn-lt"/>
                <a:ea typeface="+mn-ea"/>
                <a:cs typeface="+mn-cs"/>
              </a:rPr>
              <a:t>II</a:t>
            </a:r>
            <a:r>
              <a:rPr lang="en-US" sz="4000" dirty="0">
                <a:solidFill>
                  <a:srgbClr val="FFFFFF"/>
                </a:solidFill>
                <a:latin typeface="+mn-lt"/>
                <a:ea typeface="+mn-ea"/>
                <a:cs typeface="+mn-cs"/>
              </a:rPr>
              <a:t/>
            </a:r>
            <a:br>
              <a:rPr lang="en-US" sz="4000" dirty="0">
                <a:solidFill>
                  <a:srgbClr val="FFFFFF"/>
                </a:solidFill>
                <a:latin typeface="+mn-lt"/>
                <a:ea typeface="+mn-ea"/>
                <a:cs typeface="+mn-cs"/>
              </a:rPr>
            </a:br>
            <a:r>
              <a:rPr lang="en-US" sz="4000" dirty="0">
                <a:solidFill>
                  <a:srgbClr val="FFFFFF"/>
                </a:solidFill>
                <a:latin typeface="+mn-lt"/>
                <a:ea typeface="+mn-ea"/>
                <a:cs typeface="+mn-cs"/>
              </a:rPr>
              <a:t>Dr. </a:t>
            </a:r>
            <a:r>
              <a:rPr lang="en-US" sz="4000" dirty="0" err="1">
                <a:solidFill>
                  <a:srgbClr val="FFFFFF"/>
                </a:solidFill>
                <a:latin typeface="+mn-lt"/>
                <a:ea typeface="+mn-ea"/>
                <a:cs typeface="+mn-cs"/>
              </a:rPr>
              <a:t>W</a:t>
            </a:r>
            <a:r>
              <a:rPr lang="en-US" sz="4000" dirty="0" err="1">
                <a:solidFill>
                  <a:srgbClr val="FFFFFF"/>
                </a:solidFill>
                <a:latin typeface="+mn-lt"/>
                <a:ea typeface="+mn-ea"/>
                <a:cs typeface="+mn-cs"/>
              </a:rPr>
              <a:t>adhah</a:t>
            </a:r>
            <a:r>
              <a:rPr lang="en-US" sz="4000" dirty="0">
                <a:solidFill>
                  <a:srgbClr val="FFFFFF"/>
                </a:solidFill>
                <a:latin typeface="+mn-lt"/>
                <a:ea typeface="+mn-ea"/>
                <a:cs typeface="+mn-cs"/>
              </a:rPr>
              <a:t> A. </a:t>
            </a:r>
            <a:r>
              <a:rPr lang="en-US" sz="4000" dirty="0" err="1">
                <a:solidFill>
                  <a:srgbClr val="FFFFFF"/>
                </a:solidFill>
                <a:latin typeface="+mn-lt"/>
                <a:ea typeface="+mn-ea"/>
                <a:cs typeface="+mn-cs"/>
              </a:rPr>
              <a:t>Marzooq</a:t>
            </a:r>
            <a:r>
              <a:rPr lang="en-US" sz="4000" dirty="0">
                <a:solidFill>
                  <a:srgbClr val="FFFFFF"/>
                </a:solidFill>
                <a:latin typeface="+mn-lt"/>
                <a:ea typeface="+mn-ea"/>
                <a:cs typeface="+mn-cs"/>
              </a:rPr>
              <a:t/>
            </a:r>
            <a:br>
              <a:rPr lang="en-US" sz="4000" dirty="0">
                <a:solidFill>
                  <a:srgbClr val="FFFFFF"/>
                </a:solidFill>
                <a:latin typeface="+mn-lt"/>
                <a:ea typeface="+mn-ea"/>
                <a:cs typeface="+mn-cs"/>
              </a:rPr>
            </a:br>
            <a:r>
              <a:rPr lang="en-US" sz="4000" dirty="0" err="1">
                <a:solidFill>
                  <a:srgbClr val="FFFFFF"/>
                </a:solidFill>
                <a:latin typeface="+mn-lt"/>
                <a:ea typeface="+mn-ea"/>
                <a:cs typeface="+mn-cs"/>
              </a:rPr>
              <a:t>assisst</a:t>
            </a:r>
            <a:r>
              <a:rPr lang="en-US" sz="4000" dirty="0">
                <a:solidFill>
                  <a:srgbClr val="FFFFFF"/>
                </a:solidFill>
                <a:latin typeface="+mn-lt"/>
                <a:ea typeface="+mn-ea"/>
                <a:cs typeface="+mn-cs"/>
              </a:rPr>
              <a:t> prof. (URO)</a:t>
            </a:r>
            <a:br>
              <a:rPr lang="en-US" sz="4000" dirty="0">
                <a:solidFill>
                  <a:srgbClr val="FFFFFF"/>
                </a:solidFill>
                <a:latin typeface="+mn-lt"/>
                <a:ea typeface="+mn-ea"/>
                <a:cs typeface="+mn-cs"/>
              </a:rPr>
            </a:br>
            <a:r>
              <a:rPr lang="en-US" sz="4000" dirty="0">
                <a:solidFill>
                  <a:srgbClr val="FFFFFF"/>
                </a:solidFill>
                <a:latin typeface="+mn-lt"/>
                <a:ea typeface="+mn-ea"/>
                <a:cs typeface="+mn-cs"/>
                <a:hlinkClick r:id="rId2"/>
              </a:rPr>
              <a:t>dr_wadhah_uro@yahoo.com</a:t>
            </a:r>
            <a:r>
              <a:rPr lang="en-US" sz="4000" dirty="0">
                <a:solidFill>
                  <a:srgbClr val="FFFFFF"/>
                </a:solidFill>
                <a:latin typeface="+mn-lt"/>
                <a:ea typeface="+mn-ea"/>
                <a:cs typeface="+mn-cs"/>
              </a:rPr>
              <a:t/>
            </a:r>
            <a:br>
              <a:rPr lang="en-US" sz="4000" dirty="0">
                <a:solidFill>
                  <a:srgbClr val="FFFFFF"/>
                </a:solidFill>
                <a:latin typeface="+mn-lt"/>
                <a:ea typeface="+mn-ea"/>
                <a:cs typeface="+mn-cs"/>
              </a:rPr>
            </a:br>
            <a:r>
              <a:rPr lang="en-US" sz="4000" dirty="0">
                <a:solidFill>
                  <a:srgbClr val="FFFFFF"/>
                </a:solidFill>
                <a:latin typeface="+mn-lt"/>
                <a:ea typeface="+mn-ea"/>
                <a:cs typeface="+mn-cs"/>
              </a:rPr>
              <a:t>4th stage student</a:t>
            </a:r>
            <a:br>
              <a:rPr lang="en-US" sz="4000" dirty="0">
                <a:solidFill>
                  <a:srgbClr val="FFFFFF"/>
                </a:solidFill>
                <a:latin typeface="+mn-lt"/>
                <a:ea typeface="+mn-ea"/>
                <a:cs typeface="+mn-cs"/>
              </a:rPr>
            </a:br>
            <a:r>
              <a:rPr lang="en-US" sz="4000" dirty="0">
                <a:solidFill>
                  <a:srgbClr val="FFFFFF"/>
                </a:solidFill>
                <a:latin typeface="+mn-lt"/>
                <a:ea typeface="+mn-ea"/>
                <a:cs typeface="+mn-cs"/>
              </a:rPr>
              <a:t>2020</a:t>
            </a:r>
            <a:r>
              <a:rPr lang="en-US" sz="4000" dirty="0">
                <a:solidFill>
                  <a:srgbClr val="FFFFFF"/>
                </a:solidFill>
                <a:latin typeface="+mn-lt"/>
                <a:ea typeface="+mn-ea"/>
                <a:cs typeface="+mn-cs"/>
              </a:rPr>
              <a:t/>
            </a:r>
            <a:br>
              <a:rPr lang="en-US" sz="4000" dirty="0">
                <a:solidFill>
                  <a:srgbClr val="FFFFFF"/>
                </a:solidFill>
                <a:latin typeface="+mn-lt"/>
                <a:ea typeface="+mn-ea"/>
                <a:cs typeface="+mn-cs"/>
              </a:rPr>
            </a:br>
            <a:endParaRPr lang="ar-IQ" sz="4000" dirty="0">
              <a:solidFill>
                <a:srgbClr val="FFFFFF"/>
              </a:solidFill>
              <a:latin typeface="+mn-lt"/>
              <a:ea typeface="+mn-ea"/>
              <a:cs typeface="+mn-cs"/>
            </a:endParaRPr>
          </a:p>
        </p:txBody>
      </p:sp>
    </p:spTree>
    <p:extLst>
      <p:ext uri="{BB962C8B-B14F-4D97-AF65-F5344CB8AC3E}">
        <p14:creationId xmlns:p14="http://schemas.microsoft.com/office/powerpoint/2010/main" val="3556730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88640"/>
            <a:ext cx="9144000" cy="5450160"/>
          </a:xfrm>
        </p:spPr>
        <p:txBody>
          <a:bodyPr>
            <a:normAutofit/>
          </a:bodyPr>
          <a:lstStyle/>
          <a:p>
            <a:pPr algn="l" rtl="0"/>
            <a:r>
              <a:rPr lang="en-US" b="1" dirty="0"/>
              <a:t>Bulbar </a:t>
            </a:r>
            <a:r>
              <a:rPr lang="en-US" b="1" dirty="0" err="1"/>
              <a:t>periurethral</a:t>
            </a:r>
            <a:r>
              <a:rPr lang="en-US" b="1" dirty="0"/>
              <a:t> abscess</a:t>
            </a:r>
            <a:endParaRPr lang="en-US" dirty="0"/>
          </a:p>
          <a:p>
            <a:pPr algn="l" rtl="0"/>
            <a:r>
              <a:rPr lang="en-US" dirty="0"/>
              <a:t>A bulbar </a:t>
            </a:r>
            <a:r>
              <a:rPr lang="en-US" dirty="0" err="1"/>
              <a:t>periurethral</a:t>
            </a:r>
            <a:r>
              <a:rPr lang="en-US" dirty="0"/>
              <a:t> abscess is a spreading cellulitis caused by infection with streptococci and anaerobic organisms, possibly associated with a stricture. Extravasation of urine is not unusual.</a:t>
            </a:r>
          </a:p>
          <a:p>
            <a:pPr algn="l" rtl="0"/>
            <a:r>
              <a:rPr lang="en-US" b="1" dirty="0"/>
              <a:t>Clinical features</a:t>
            </a:r>
            <a:endParaRPr lang="en-US" dirty="0"/>
          </a:p>
          <a:p>
            <a:pPr algn="l" rtl="0"/>
            <a:r>
              <a:rPr lang="en-US" dirty="0"/>
              <a:t>There is </a:t>
            </a:r>
            <a:r>
              <a:rPr lang="en-US" dirty="0" err="1"/>
              <a:t>perineal</a:t>
            </a:r>
            <a:r>
              <a:rPr lang="en-US" dirty="0"/>
              <a:t> pain with pyrexia, rigors and tachycardia. Tenderness and swelling rapidly spread from the perineum to the penis and the anterior abdominal wall.</a:t>
            </a:r>
          </a:p>
          <a:p>
            <a:pPr algn="l" rtl="0"/>
            <a:r>
              <a:rPr lang="en-US" b="1" dirty="0"/>
              <a:t>Treatment</a:t>
            </a:r>
            <a:endParaRPr lang="en-US" dirty="0"/>
          </a:p>
          <a:p>
            <a:pPr algn="l" rtl="0"/>
            <a:r>
              <a:rPr lang="en-US" dirty="0"/>
              <a:t>Antibiotics are essential. Collections of pus should be drained and the urethra should be </a:t>
            </a:r>
            <a:r>
              <a:rPr lang="en-US" dirty="0" err="1"/>
              <a:t>defunctioned</a:t>
            </a:r>
            <a:r>
              <a:rPr lang="en-US" dirty="0"/>
              <a:t> by a suprapubic urinary catheter.</a:t>
            </a:r>
          </a:p>
          <a:p>
            <a:pPr algn="l"/>
            <a:endParaRPr lang="ar-IQ" dirty="0"/>
          </a:p>
        </p:txBody>
      </p:sp>
    </p:spTree>
    <p:extLst>
      <p:ext uri="{BB962C8B-B14F-4D97-AF65-F5344CB8AC3E}">
        <p14:creationId xmlns:p14="http://schemas.microsoft.com/office/powerpoint/2010/main" val="664699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4138"/>
            <a:ext cx="7772400" cy="1470025"/>
          </a:xfrm>
        </p:spPr>
        <p:txBody>
          <a:bodyPr/>
          <a:lstStyle/>
          <a:p>
            <a:r>
              <a:rPr lang="en-US" b="1" dirty="0"/>
              <a:t>Urethral calculi</a:t>
            </a:r>
            <a:r>
              <a:rPr lang="en-US" dirty="0"/>
              <a:t/>
            </a:r>
            <a:br>
              <a:rPr lang="en-US" dirty="0"/>
            </a:br>
            <a:endParaRPr lang="ar-IQ" dirty="0"/>
          </a:p>
        </p:txBody>
      </p:sp>
      <p:sp>
        <p:nvSpPr>
          <p:cNvPr id="3" name="عنوان فرعي 2"/>
          <p:cNvSpPr>
            <a:spLocks noGrp="1"/>
          </p:cNvSpPr>
          <p:nvPr>
            <p:ph type="subTitle" idx="1"/>
          </p:nvPr>
        </p:nvSpPr>
        <p:spPr>
          <a:xfrm>
            <a:off x="0" y="908720"/>
            <a:ext cx="9144000" cy="5949280"/>
          </a:xfrm>
        </p:spPr>
        <p:txBody>
          <a:bodyPr>
            <a:normAutofit/>
          </a:bodyPr>
          <a:lstStyle/>
          <a:p>
            <a:pPr algn="l" rtl="0"/>
            <a:r>
              <a:rPr lang="en-US" dirty="0" smtClean="0"/>
              <a:t>Urethral </a:t>
            </a:r>
            <a:r>
              <a:rPr lang="en-US" dirty="0"/>
              <a:t>calculi can arise primarily behind a stricture or in an infected urethral diverticulum. More commonly, the stone is a renal calculus that has migrated to the urethra via the bladder.</a:t>
            </a:r>
          </a:p>
          <a:p>
            <a:pPr algn="l" rtl="0"/>
            <a:r>
              <a:rPr lang="en-US" b="1" dirty="0"/>
              <a:t>Clinical features</a:t>
            </a:r>
            <a:endParaRPr lang="en-US" dirty="0"/>
          </a:p>
          <a:p>
            <a:pPr algn="l" rtl="0"/>
            <a:r>
              <a:rPr lang="en-US" dirty="0"/>
              <a:t>Migratory calculi cause sudden pain in the urethra soon after an attack of ureteric colic. There is blockage to the flow of urine and, if the stone is small, the force of the jet will expel it from the external urethral meatus. Larger stones get stuck and must be removed </a:t>
            </a:r>
            <a:r>
              <a:rPr lang="en-US" dirty="0" err="1"/>
              <a:t>endoscopically</a:t>
            </a:r>
            <a:r>
              <a:rPr lang="en-US" dirty="0"/>
              <a:t>. It is sometimes possible to feel the calculus as a hard lump in the urethra, but if there is doubt the diagnosis is confirmed by </a:t>
            </a:r>
            <a:r>
              <a:rPr lang="en-US" dirty="0" err="1"/>
              <a:t>urethroscopy</a:t>
            </a:r>
            <a:r>
              <a:rPr lang="en-US" dirty="0"/>
              <a:t>.</a:t>
            </a:r>
          </a:p>
          <a:p>
            <a:pPr algn="l" rtl="0"/>
            <a:r>
              <a:rPr lang="en-US" dirty="0"/>
              <a:t>A stone formed within the urethra is less likely to cause recognizable symptoms and is usually detected during </a:t>
            </a:r>
            <a:r>
              <a:rPr lang="en-US" dirty="0" err="1"/>
              <a:t>urethroscopy</a:t>
            </a:r>
            <a:r>
              <a:rPr lang="en-US" dirty="0"/>
              <a:t> or </a:t>
            </a:r>
            <a:r>
              <a:rPr lang="en-US" dirty="0" err="1"/>
              <a:t>bouginage</a:t>
            </a:r>
            <a:r>
              <a:rPr lang="en-US" dirty="0"/>
              <a:t>.</a:t>
            </a:r>
          </a:p>
          <a:p>
            <a:pPr algn="l"/>
            <a:endParaRPr lang="ar-IQ" dirty="0"/>
          </a:p>
        </p:txBody>
      </p:sp>
    </p:spTree>
    <p:extLst>
      <p:ext uri="{BB962C8B-B14F-4D97-AF65-F5344CB8AC3E}">
        <p14:creationId xmlns:p14="http://schemas.microsoft.com/office/powerpoint/2010/main" val="4189065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a:xfrm>
            <a:off x="1187624" y="836712"/>
            <a:ext cx="6705600" cy="3816424"/>
          </a:xfrm>
        </p:spPr>
        <p:txBody>
          <a:bodyPr>
            <a:normAutofit fontScale="92500" lnSpcReduction="10000"/>
          </a:bodyPr>
          <a:lstStyle/>
          <a:p>
            <a:pPr rtl="0"/>
            <a:r>
              <a:rPr lang="en-US" b="1" dirty="0"/>
              <a:t>Treatment</a:t>
            </a:r>
            <a:endParaRPr lang="en-US" dirty="0"/>
          </a:p>
          <a:p>
            <a:pPr rtl="0"/>
            <a:r>
              <a:rPr lang="en-US" dirty="0"/>
              <a:t>A stone in the prostatic urethra is displaced back into the bladder and treated by </a:t>
            </a:r>
            <a:r>
              <a:rPr lang="en-US" dirty="0" err="1"/>
              <a:t>lithopaxy</a:t>
            </a:r>
            <a:r>
              <a:rPr lang="en-US" dirty="0"/>
              <a:t> or suprapubic </a:t>
            </a:r>
            <a:r>
              <a:rPr lang="en-US" dirty="0" err="1"/>
              <a:t>cystotomy</a:t>
            </a:r>
            <a:r>
              <a:rPr lang="en-US" dirty="0"/>
              <a:t> as if it were a bladder stone. Calculi in more distal parts of the urethra are removed by </a:t>
            </a:r>
            <a:r>
              <a:rPr lang="en-US" dirty="0" err="1"/>
              <a:t>basketing</a:t>
            </a:r>
            <a:r>
              <a:rPr lang="en-US" dirty="0"/>
              <a:t> under vision or fragmented in situ using the electrohydraulic or ultrasonic lithotripter. It may be necessary to perform a </a:t>
            </a:r>
            <a:r>
              <a:rPr lang="en-US" dirty="0" err="1"/>
              <a:t>meatotomy</a:t>
            </a:r>
            <a:r>
              <a:rPr lang="en-US" dirty="0"/>
              <a:t> to deliver the stone. Open removal by external urethrotomy is rarely necessary.</a:t>
            </a:r>
          </a:p>
          <a:p>
            <a:endParaRPr lang="ar-IQ" dirty="0"/>
          </a:p>
        </p:txBody>
      </p:sp>
    </p:spTree>
    <p:extLst>
      <p:ext uri="{BB962C8B-B14F-4D97-AF65-F5344CB8AC3E}">
        <p14:creationId xmlns:p14="http://schemas.microsoft.com/office/powerpoint/2010/main" val="1032633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0"/>
            <a:ext cx="7772400" cy="1470025"/>
          </a:xfrm>
        </p:spPr>
        <p:txBody>
          <a:bodyPr/>
          <a:lstStyle/>
          <a:p>
            <a:r>
              <a:rPr lang="en-US" b="1" dirty="0"/>
              <a:t>Neoplasms of the urethra.</a:t>
            </a:r>
            <a:r>
              <a:rPr lang="en-US" dirty="0"/>
              <a:t/>
            </a:r>
            <a:br>
              <a:rPr lang="en-US" dirty="0"/>
            </a:br>
            <a:endParaRPr lang="ar-IQ" dirty="0"/>
          </a:p>
        </p:txBody>
      </p:sp>
      <p:sp>
        <p:nvSpPr>
          <p:cNvPr id="3" name="عنوان فرعي 2"/>
          <p:cNvSpPr>
            <a:spLocks noGrp="1"/>
          </p:cNvSpPr>
          <p:nvPr>
            <p:ph type="subTitle" idx="1"/>
          </p:nvPr>
        </p:nvSpPr>
        <p:spPr>
          <a:xfrm>
            <a:off x="0" y="1196752"/>
            <a:ext cx="8676456" cy="4442048"/>
          </a:xfrm>
        </p:spPr>
        <p:txBody>
          <a:bodyPr>
            <a:normAutofit lnSpcReduction="10000"/>
          </a:bodyPr>
          <a:lstStyle/>
          <a:p>
            <a:pPr algn="l"/>
            <a:r>
              <a:rPr lang="en-US" dirty="0" smtClean="0"/>
              <a:t>Benign</a:t>
            </a:r>
          </a:p>
          <a:p>
            <a:pPr algn="l"/>
            <a:r>
              <a:rPr lang="en-US" dirty="0" smtClean="0"/>
              <a:t>Polyp</a:t>
            </a:r>
          </a:p>
          <a:p>
            <a:pPr algn="l"/>
            <a:r>
              <a:rPr lang="en-US" dirty="0" smtClean="0"/>
              <a:t>Genital warts</a:t>
            </a:r>
          </a:p>
          <a:p>
            <a:pPr algn="l"/>
            <a:r>
              <a:rPr lang="en-US" dirty="0" err="1" smtClean="0"/>
              <a:t>Angioma</a:t>
            </a:r>
            <a:endParaRPr lang="en-US" dirty="0" smtClean="0"/>
          </a:p>
          <a:p>
            <a:pPr algn="l" rtl="0"/>
            <a:r>
              <a:rPr lang="ar-IQ" dirty="0" smtClean="0"/>
              <a:t> </a:t>
            </a:r>
            <a:r>
              <a:rPr lang="en-US" dirty="0" smtClean="0"/>
              <a:t> Malignant primary …..SSC not common, metaplasia, urethral stricture, poor prognosis, bloody urethral discharge. Treatment by surgery.</a:t>
            </a:r>
          </a:p>
          <a:p>
            <a:pPr algn="l" rtl="0"/>
            <a:r>
              <a:rPr lang="en-US" dirty="0" smtClean="0"/>
              <a:t> TCC extend from the bladder.</a:t>
            </a:r>
          </a:p>
          <a:p>
            <a:pPr algn="l" rtl="0"/>
            <a:r>
              <a:rPr lang="en-US" dirty="0"/>
              <a:t> </a:t>
            </a:r>
            <a:r>
              <a:rPr lang="en-US" dirty="0" smtClean="0"/>
              <a:t>                                    </a:t>
            </a:r>
          </a:p>
          <a:p>
            <a:r>
              <a:rPr lang="en-US" dirty="0" smtClean="0"/>
              <a:t> </a:t>
            </a:r>
          </a:p>
          <a:p>
            <a:endParaRPr lang="ar-IQ" dirty="0"/>
          </a:p>
        </p:txBody>
      </p:sp>
    </p:spTree>
    <p:extLst>
      <p:ext uri="{BB962C8B-B14F-4D97-AF65-F5344CB8AC3E}">
        <p14:creationId xmlns:p14="http://schemas.microsoft.com/office/powerpoint/2010/main" val="3941367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775"/>
            <a:ext cx="7772400" cy="1470025"/>
          </a:xfrm>
        </p:spPr>
        <p:txBody>
          <a:bodyPr/>
          <a:lstStyle/>
          <a:p>
            <a:r>
              <a:rPr lang="en-US" b="1" dirty="0"/>
              <a:t>THE FEMALE URETHRA</a:t>
            </a:r>
            <a:r>
              <a:rPr lang="en-US" dirty="0"/>
              <a:t/>
            </a:r>
            <a:br>
              <a:rPr lang="en-US" dirty="0"/>
            </a:br>
            <a:endParaRPr lang="ar-IQ" dirty="0"/>
          </a:p>
        </p:txBody>
      </p:sp>
      <p:sp>
        <p:nvSpPr>
          <p:cNvPr id="3" name="عنوان فرعي 2"/>
          <p:cNvSpPr>
            <a:spLocks noGrp="1"/>
          </p:cNvSpPr>
          <p:nvPr>
            <p:ph type="subTitle" idx="1"/>
          </p:nvPr>
        </p:nvSpPr>
        <p:spPr>
          <a:xfrm>
            <a:off x="0" y="908720"/>
            <a:ext cx="8964488" cy="5328592"/>
          </a:xfrm>
        </p:spPr>
        <p:txBody>
          <a:bodyPr>
            <a:normAutofit/>
          </a:bodyPr>
          <a:lstStyle/>
          <a:p>
            <a:pPr rtl="0"/>
            <a:r>
              <a:rPr lang="en-US" b="1" dirty="0"/>
              <a:t>Prolapse	</a:t>
            </a:r>
            <a:endParaRPr lang="en-US" dirty="0"/>
          </a:p>
          <a:p>
            <a:pPr rtl="0"/>
            <a:r>
              <a:rPr lang="en-US" dirty="0"/>
              <a:t>Prolapse occurs in later life and is usually symptomless. Prolapse of the urethral lining also occurs as a congenital abnormality, when it causes discomfort proportional to the degree of prolapse.</a:t>
            </a:r>
          </a:p>
          <a:p>
            <a:pPr rtl="0"/>
            <a:r>
              <a:rPr lang="en-US" b="1" dirty="0"/>
              <a:t>Stricture</a:t>
            </a:r>
            <a:endParaRPr lang="en-US" dirty="0"/>
          </a:p>
          <a:p>
            <a:r>
              <a:rPr lang="en-US" dirty="0"/>
              <a:t>This is uncommon in women but follows urethritis or, more commonly, the trauma of a difficult </a:t>
            </a:r>
            <a:r>
              <a:rPr lang="en-US" dirty="0" err="1" smtClean="0"/>
              <a:t>labour</a:t>
            </a:r>
            <a:endParaRPr lang="en-US" dirty="0" smtClean="0"/>
          </a:p>
          <a:p>
            <a:pPr rtl="0"/>
            <a:r>
              <a:rPr lang="en-US" b="1" dirty="0"/>
              <a:t>Diverticulum  (</a:t>
            </a:r>
            <a:r>
              <a:rPr lang="en-US" b="1" dirty="0" err="1"/>
              <a:t>urethrocele</a:t>
            </a:r>
            <a:r>
              <a:rPr lang="en-US" b="1" dirty="0"/>
              <a:t>)</a:t>
            </a:r>
            <a:endParaRPr lang="en-US" dirty="0"/>
          </a:p>
          <a:p>
            <a:r>
              <a:rPr lang="en-US" dirty="0"/>
              <a:t>Diverticulum is more common in women than men. Some seem to be congenital. Others are acquired by rupture of a distended urethral gland or injury of the urethra during childbirth</a:t>
            </a:r>
            <a:endParaRPr lang="ar-IQ" dirty="0"/>
          </a:p>
        </p:txBody>
      </p:sp>
    </p:spTree>
    <p:extLst>
      <p:ext uri="{BB962C8B-B14F-4D97-AF65-F5344CB8AC3E}">
        <p14:creationId xmlns:p14="http://schemas.microsoft.com/office/powerpoint/2010/main" val="2179343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784976" cy="5450160"/>
          </a:xfrm>
        </p:spPr>
        <p:txBody>
          <a:bodyPr>
            <a:normAutofit/>
          </a:bodyPr>
          <a:lstStyle/>
          <a:p>
            <a:pPr rtl="0"/>
            <a:r>
              <a:rPr lang="en-US" b="1" dirty="0" err="1"/>
              <a:t>Caruncle</a:t>
            </a:r>
            <a:endParaRPr lang="en-US" dirty="0"/>
          </a:p>
          <a:p>
            <a:pPr rtl="0"/>
            <a:r>
              <a:rPr lang="en-US" dirty="0"/>
              <a:t>This is common in elderly women. It presents as a soft, raspberry like, </a:t>
            </a:r>
            <a:r>
              <a:rPr lang="en-US" dirty="0" err="1"/>
              <a:t>pedunculated</a:t>
            </a:r>
            <a:r>
              <a:rPr lang="en-US" dirty="0"/>
              <a:t> granulomatous mass about the size of a pea, attached to the posterior urethral wall near the external meatus. It is composed of highly vascular connective tissue </a:t>
            </a:r>
            <a:r>
              <a:rPr lang="en-US" dirty="0" err="1"/>
              <a:t>stroma</a:t>
            </a:r>
            <a:r>
              <a:rPr lang="en-US" dirty="0"/>
              <a:t> infiltrated with pus cells</a:t>
            </a:r>
            <a:r>
              <a:rPr lang="en-US" dirty="0" smtClean="0"/>
              <a:t>.</a:t>
            </a:r>
            <a:endParaRPr lang="en-US" dirty="0"/>
          </a:p>
          <a:p>
            <a:pPr algn="l" rtl="0"/>
            <a:r>
              <a:rPr lang="en-US" dirty="0"/>
              <a:t>There may be frequency of micturition and pain </a:t>
            </a:r>
            <a:r>
              <a:rPr lang="en-US" dirty="0" smtClean="0"/>
              <a:t>afterwards</a:t>
            </a:r>
          </a:p>
          <a:p>
            <a:pPr algn="l" rtl="0"/>
            <a:r>
              <a:rPr lang="en-US" dirty="0"/>
              <a:t>Treatment is by excision and diathermy coagulation of the base of the stalk</a:t>
            </a:r>
            <a:endParaRPr lang="ar-IQ" dirty="0"/>
          </a:p>
        </p:txBody>
      </p:sp>
    </p:spTree>
    <p:extLst>
      <p:ext uri="{BB962C8B-B14F-4D97-AF65-F5344CB8AC3E}">
        <p14:creationId xmlns:p14="http://schemas.microsoft.com/office/powerpoint/2010/main" val="3048994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pic>
        <p:nvPicPr>
          <p:cNvPr id="2050" name="Picture 2" descr="C:\Users\Dhabi\Desktop\download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893462"/>
            <a:ext cx="4038748" cy="3648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089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548680"/>
            <a:ext cx="8568952" cy="5090120"/>
          </a:xfrm>
        </p:spPr>
        <p:txBody>
          <a:bodyPr>
            <a:normAutofit/>
          </a:bodyPr>
          <a:lstStyle/>
          <a:p>
            <a:pPr rtl="0"/>
            <a:r>
              <a:rPr lang="en-US" b="1" dirty="0"/>
              <a:t>Papillomata </a:t>
            </a:r>
            <a:r>
              <a:rPr lang="en-US" b="1" dirty="0" err="1"/>
              <a:t>acuminata</a:t>
            </a:r>
            <a:endParaRPr lang="en-US" dirty="0"/>
          </a:p>
          <a:p>
            <a:pPr rtl="0"/>
            <a:r>
              <a:rPr lang="en-US" dirty="0"/>
              <a:t>Papillomata </a:t>
            </a:r>
            <a:r>
              <a:rPr lang="en-US" dirty="0" err="1"/>
              <a:t>acuminata</a:t>
            </a:r>
            <a:r>
              <a:rPr lang="en-US" dirty="0"/>
              <a:t> are the same as the sexually transmitted warts that occur on the penis. They are treated in the same way. In African women, papillomata </a:t>
            </a:r>
            <a:r>
              <a:rPr lang="en-US" dirty="0" err="1"/>
              <a:t>acuminata</a:t>
            </a:r>
            <a:r>
              <a:rPr lang="en-US" dirty="0"/>
              <a:t> are common and may grow to such a large size during pregnancy that they obstruct </a:t>
            </a:r>
            <a:r>
              <a:rPr lang="en-US" dirty="0" err="1"/>
              <a:t>labour</a:t>
            </a:r>
            <a:r>
              <a:rPr lang="en-US" dirty="0"/>
              <a:t> and necessitate a Caesarean </a:t>
            </a:r>
            <a:r>
              <a:rPr lang="en-US" dirty="0" smtClean="0"/>
              <a:t>section.</a:t>
            </a:r>
            <a:endParaRPr lang="en-US" dirty="0"/>
          </a:p>
        </p:txBody>
      </p:sp>
    </p:spTree>
    <p:extLst>
      <p:ext uri="{BB962C8B-B14F-4D97-AF65-F5344CB8AC3E}">
        <p14:creationId xmlns:p14="http://schemas.microsoft.com/office/powerpoint/2010/main" val="2402101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712968" cy="5976664"/>
          </a:xfrm>
        </p:spPr>
        <p:txBody>
          <a:bodyPr>
            <a:normAutofit/>
          </a:bodyPr>
          <a:lstStyle/>
          <a:p>
            <a:pPr rtl="0"/>
            <a:r>
              <a:rPr lang="en-US" b="1" dirty="0"/>
              <a:t>Carcinoma of the urethra</a:t>
            </a:r>
            <a:endParaRPr lang="en-US" dirty="0"/>
          </a:p>
          <a:p>
            <a:pPr rtl="0"/>
            <a:r>
              <a:rPr lang="en-US" dirty="0"/>
              <a:t>This occurs twice as often in women as in men. Whether a </a:t>
            </a:r>
            <a:r>
              <a:rPr lang="en-US" dirty="0" err="1"/>
              <a:t>caruncle</a:t>
            </a:r>
            <a:r>
              <a:rPr lang="en-US" dirty="0"/>
              <a:t> can become malignant is disputed, but </a:t>
            </a:r>
            <a:r>
              <a:rPr lang="en-US" dirty="0" err="1"/>
              <a:t>caruncles</a:t>
            </a:r>
            <a:r>
              <a:rPr lang="en-US" dirty="0"/>
              <a:t> and </a:t>
            </a:r>
            <a:r>
              <a:rPr lang="en-US" dirty="0" err="1"/>
              <a:t>tumours</a:t>
            </a:r>
            <a:r>
              <a:rPr lang="en-US" dirty="0"/>
              <a:t> often occur close together. Malignant swellings of the urethra feel harder than benign ones.</a:t>
            </a:r>
          </a:p>
          <a:p>
            <a:pPr rtl="0"/>
            <a:r>
              <a:rPr lang="en-US" dirty="0"/>
              <a:t>Treatment by radiotherapy or radical surgery is often ineffective.</a:t>
            </a:r>
          </a:p>
          <a:p>
            <a:pPr rtl="0"/>
            <a:r>
              <a:rPr lang="en-US" dirty="0"/>
              <a:t>The overall prognosis is poor.</a:t>
            </a:r>
          </a:p>
          <a:p>
            <a:endParaRPr lang="ar-IQ" dirty="0"/>
          </a:p>
        </p:txBody>
      </p:sp>
    </p:spTree>
    <p:extLst>
      <p:ext uri="{BB962C8B-B14F-4D97-AF65-F5344CB8AC3E}">
        <p14:creationId xmlns:p14="http://schemas.microsoft.com/office/powerpoint/2010/main" val="675364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8760"/>
            <a:ext cx="6477000" cy="1828800"/>
          </a:xfrm>
        </p:spPr>
        <p:txBody>
          <a:bodyPr/>
          <a:lstStyle/>
          <a:p>
            <a:pPr algn="ctr"/>
            <a:r>
              <a:rPr lang="en-US" b="1" dirty="0"/>
              <a:t>THE PENIS</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50894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12776"/>
            <a:ext cx="7344816" cy="1828800"/>
          </a:xfrm>
        </p:spPr>
        <p:txBody>
          <a:bodyPr/>
          <a:lstStyle/>
          <a:p>
            <a:r>
              <a:rPr lang="en-US" dirty="0" smtClean="0"/>
              <a:t>Inflammation of urethra</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876785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692696"/>
            <a:ext cx="7137648" cy="4608512"/>
          </a:xfrm>
        </p:spPr>
        <p:txBody>
          <a:bodyPr>
            <a:normAutofit/>
          </a:bodyPr>
          <a:lstStyle/>
          <a:p>
            <a:pPr rtl="0"/>
            <a:r>
              <a:rPr lang="en-US" b="1" dirty="0"/>
              <a:t>Phimosis. </a:t>
            </a:r>
            <a:endParaRPr lang="en-US" dirty="0"/>
          </a:p>
          <a:p>
            <a:r>
              <a:rPr lang="en-US" dirty="0"/>
              <a:t>Failure of retraction of the prepuce over the glans </a:t>
            </a:r>
            <a:r>
              <a:rPr lang="en-US" dirty="0" smtClean="0"/>
              <a:t>penis</a:t>
            </a:r>
            <a:endParaRPr lang="ar-IQ" dirty="0" smtClean="0"/>
          </a:p>
          <a:p>
            <a:pPr rtl="0"/>
            <a:r>
              <a:rPr lang="en-US" dirty="0"/>
              <a:t>The physiological adhesions between</a:t>
            </a:r>
            <a:r>
              <a:rPr lang="en-US" b="1" dirty="0"/>
              <a:t> </a:t>
            </a:r>
            <a:r>
              <a:rPr lang="en-US" dirty="0"/>
              <a:t>the foreskin and the glans penis may persist until 6 years of age or</a:t>
            </a:r>
            <a:r>
              <a:rPr lang="en-US" b="1" dirty="0"/>
              <a:t> </a:t>
            </a:r>
            <a:r>
              <a:rPr lang="en-US" dirty="0" smtClean="0"/>
              <a:t>more.</a:t>
            </a:r>
          </a:p>
          <a:p>
            <a:pPr rtl="0"/>
            <a:r>
              <a:rPr lang="en-US" dirty="0" smtClean="0"/>
              <a:t>Presentation difficult urination.</a:t>
            </a:r>
            <a:endParaRPr lang="ar-IQ" dirty="0" smtClean="0"/>
          </a:p>
          <a:p>
            <a:r>
              <a:rPr lang="en-US" b="1" dirty="0"/>
              <a:t>Treatment</a:t>
            </a:r>
            <a:r>
              <a:rPr lang="en-US" dirty="0"/>
              <a:t> is by circumcision.</a:t>
            </a:r>
          </a:p>
          <a:p>
            <a:endParaRPr lang="ar-IQ" dirty="0"/>
          </a:p>
        </p:txBody>
      </p:sp>
    </p:spTree>
    <p:extLst>
      <p:ext uri="{BB962C8B-B14F-4D97-AF65-F5344CB8AC3E}">
        <p14:creationId xmlns:p14="http://schemas.microsoft.com/office/powerpoint/2010/main" val="3765716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pic>
        <p:nvPicPr>
          <p:cNvPr id="3074" name="Picture 2" descr="C:\Users\Dhabi\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5760640"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881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476672"/>
            <a:ext cx="7992888" cy="5234136"/>
          </a:xfrm>
        </p:spPr>
        <p:txBody>
          <a:bodyPr>
            <a:normAutofit fontScale="92500"/>
          </a:bodyPr>
          <a:lstStyle/>
          <a:p>
            <a:pPr rtl="0"/>
            <a:r>
              <a:rPr lang="en-US" b="1" dirty="0" err="1"/>
              <a:t>Paraphimosis</a:t>
            </a:r>
            <a:endParaRPr lang="en-US" dirty="0"/>
          </a:p>
          <a:p>
            <a:pPr rtl="0"/>
            <a:r>
              <a:rPr lang="en-US" dirty="0"/>
              <a:t>A tight foreskin once retracted may be difficult to return and a </a:t>
            </a:r>
            <a:r>
              <a:rPr lang="en-US" dirty="0" err="1"/>
              <a:t>paraphimosis</a:t>
            </a:r>
            <a:r>
              <a:rPr lang="en-US" dirty="0"/>
              <a:t> </a:t>
            </a:r>
            <a:r>
              <a:rPr lang="en-US" dirty="0" smtClean="0"/>
              <a:t>results.</a:t>
            </a:r>
          </a:p>
          <a:p>
            <a:pPr rtl="0"/>
            <a:r>
              <a:rPr lang="en-US" dirty="0" smtClean="0"/>
              <a:t> </a:t>
            </a:r>
            <a:r>
              <a:rPr lang="en-US" dirty="0"/>
              <a:t>In this condition, the venous and lymphatic return from the glans and distal foreskin is obstructed and these structures swell, causing even more pressure within the obstructing ring of prepuce</a:t>
            </a:r>
            <a:r>
              <a:rPr lang="en-US" dirty="0" smtClean="0"/>
              <a:t>.</a:t>
            </a:r>
          </a:p>
          <a:p>
            <a:pPr rtl="0"/>
            <a:r>
              <a:rPr lang="en-US" dirty="0" smtClean="0"/>
              <a:t>Treatment</a:t>
            </a:r>
          </a:p>
          <a:p>
            <a:pPr rtl="0"/>
            <a:r>
              <a:rPr lang="en-US" dirty="0" smtClean="0"/>
              <a:t> </a:t>
            </a:r>
            <a:r>
              <a:rPr lang="en-US" dirty="0" err="1"/>
              <a:t>Icebags</a:t>
            </a:r>
            <a:r>
              <a:rPr lang="en-US" dirty="0"/>
              <a:t>, gentle manual compression and injection of a solution of </a:t>
            </a:r>
            <a:r>
              <a:rPr lang="en-US" dirty="0" err="1"/>
              <a:t>hyaluronidase</a:t>
            </a:r>
            <a:r>
              <a:rPr lang="en-US" dirty="0"/>
              <a:t> in normal saline may help to reduce the swelling. Such patients can be treated by circumcision if careful manipulation fails. A dorsal slit of the prepuce under local </a:t>
            </a:r>
            <a:r>
              <a:rPr lang="en-US" dirty="0" err="1"/>
              <a:t>anaesthetic</a:t>
            </a:r>
            <a:r>
              <a:rPr lang="en-US" dirty="0"/>
              <a:t> may be enough in an emergency.</a:t>
            </a:r>
          </a:p>
          <a:p>
            <a:endParaRPr lang="ar-IQ" dirty="0"/>
          </a:p>
        </p:txBody>
      </p:sp>
    </p:spTree>
    <p:extLst>
      <p:ext uri="{BB962C8B-B14F-4D97-AF65-F5344CB8AC3E}">
        <p14:creationId xmlns:p14="http://schemas.microsoft.com/office/powerpoint/2010/main" val="633356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pic>
        <p:nvPicPr>
          <p:cNvPr id="4098" name="Picture 2" descr="C:\Users\Dhabi\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980728"/>
            <a:ext cx="4344707" cy="424847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habi\Desktop\downloa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980728"/>
            <a:ext cx="4470501"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638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908720"/>
            <a:ext cx="6400800" cy="4730080"/>
          </a:xfrm>
        </p:spPr>
        <p:txBody>
          <a:bodyPr>
            <a:normAutofit lnSpcReduction="10000"/>
          </a:bodyPr>
          <a:lstStyle/>
          <a:p>
            <a:pPr algn="l" rtl="0"/>
            <a:r>
              <a:rPr lang="en-US" b="1" dirty="0"/>
              <a:t>Circumcision</a:t>
            </a:r>
            <a:endParaRPr lang="en-US" dirty="0"/>
          </a:p>
          <a:p>
            <a:pPr algn="l" rtl="0"/>
            <a:r>
              <a:rPr lang="en-US" b="1" dirty="0"/>
              <a:t>Indications</a:t>
            </a:r>
            <a:endParaRPr lang="en-US" dirty="0"/>
          </a:p>
          <a:p>
            <a:pPr algn="l" rtl="0"/>
            <a:r>
              <a:rPr lang="en-US" dirty="0"/>
              <a:t>1- Social or religious reasons.</a:t>
            </a:r>
          </a:p>
          <a:p>
            <a:pPr algn="l" rtl="0"/>
            <a:r>
              <a:rPr lang="en-US" dirty="0"/>
              <a:t>2- True phimosis caused by BXO (rare under the age of 5 years);</a:t>
            </a:r>
          </a:p>
          <a:p>
            <a:pPr algn="l" rtl="0"/>
            <a:r>
              <a:rPr lang="en-US" dirty="0"/>
              <a:t>3-Recurrent attacks of </a:t>
            </a:r>
            <a:r>
              <a:rPr lang="en-US" dirty="0" err="1"/>
              <a:t>balanoposthitis</a:t>
            </a:r>
            <a:r>
              <a:rPr lang="en-US" dirty="0"/>
              <a:t>; and recurrent urinary tract infections </a:t>
            </a:r>
            <a:r>
              <a:rPr lang="en-US" dirty="0" smtClean="0"/>
              <a:t>.</a:t>
            </a:r>
            <a:endParaRPr lang="en-US" dirty="0"/>
          </a:p>
          <a:p>
            <a:pPr algn="l" rtl="0"/>
            <a:r>
              <a:rPr lang="en-US" dirty="0"/>
              <a:t>4- Inability to retract for intercourse.</a:t>
            </a:r>
          </a:p>
          <a:p>
            <a:pPr algn="l" rtl="0"/>
            <a:r>
              <a:rPr lang="en-US" dirty="0"/>
              <a:t>5- splitting of an abnormally tight frenulum.</a:t>
            </a:r>
          </a:p>
          <a:p>
            <a:pPr algn="l"/>
            <a:r>
              <a:rPr lang="en-US" dirty="0"/>
              <a:t>6-before radiotherapy for carcinoma of the penis.</a:t>
            </a:r>
            <a:endParaRPr lang="ar-IQ" dirty="0"/>
          </a:p>
        </p:txBody>
      </p:sp>
    </p:spTree>
    <p:extLst>
      <p:ext uri="{BB962C8B-B14F-4D97-AF65-F5344CB8AC3E}">
        <p14:creationId xmlns:p14="http://schemas.microsoft.com/office/powerpoint/2010/main" val="1075891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620688"/>
            <a:ext cx="6477000" cy="1828800"/>
          </a:xfrm>
        </p:spPr>
        <p:txBody>
          <a:bodyPr/>
          <a:lstStyle/>
          <a:p>
            <a:pPr algn="ctr" rtl="0"/>
            <a:r>
              <a:rPr lang="en-US" b="1" dirty="0" smtClean="0"/>
              <a:t>Penile Injuries</a:t>
            </a:r>
            <a:endParaRPr lang="ar-IQ" dirty="0"/>
          </a:p>
        </p:txBody>
      </p:sp>
      <p:sp>
        <p:nvSpPr>
          <p:cNvPr id="3" name="عنوان فرعي 2"/>
          <p:cNvSpPr>
            <a:spLocks noGrp="1"/>
          </p:cNvSpPr>
          <p:nvPr>
            <p:ph type="subTitle" idx="1"/>
          </p:nvPr>
        </p:nvSpPr>
        <p:spPr/>
        <p:txBody>
          <a:bodyPr>
            <a:normAutofit fontScale="47500" lnSpcReduction="20000"/>
          </a:bodyPr>
          <a:lstStyle/>
          <a:p>
            <a:r>
              <a:rPr lang="en-US" b="1" dirty="0"/>
              <a:t>Avulsion of the skin of the penis</a:t>
            </a:r>
            <a:endParaRPr lang="en-US" dirty="0"/>
          </a:p>
          <a:p>
            <a:r>
              <a:rPr lang="en-US" dirty="0"/>
              <a:t>. Repair is effected by burying the shaft of the penis in the scrotum with subsequent release at the time of a definitive plastic surgical repair.</a:t>
            </a:r>
            <a:endParaRPr lang="ar-IQ" dirty="0"/>
          </a:p>
        </p:txBody>
      </p:sp>
    </p:spTree>
    <p:extLst>
      <p:ext uri="{BB962C8B-B14F-4D97-AF65-F5344CB8AC3E}">
        <p14:creationId xmlns:p14="http://schemas.microsoft.com/office/powerpoint/2010/main" val="917479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632" y="692696"/>
            <a:ext cx="7128792" cy="720080"/>
          </a:xfrm>
        </p:spPr>
        <p:txBody>
          <a:bodyPr>
            <a:normAutofit fontScale="90000"/>
          </a:bodyPr>
          <a:lstStyle/>
          <a:p>
            <a:r>
              <a:rPr lang="en-US" b="1" dirty="0"/>
              <a:t>Fracture of the penis</a:t>
            </a:r>
            <a:r>
              <a:rPr lang="en-US" dirty="0"/>
              <a:t/>
            </a:r>
            <a:br>
              <a:rPr lang="en-US" dirty="0"/>
            </a:br>
            <a:endParaRPr lang="ar-IQ" dirty="0"/>
          </a:p>
        </p:txBody>
      </p:sp>
      <p:sp>
        <p:nvSpPr>
          <p:cNvPr id="3" name="عنوان فرعي 2"/>
          <p:cNvSpPr>
            <a:spLocks noGrp="1"/>
          </p:cNvSpPr>
          <p:nvPr>
            <p:ph type="subTitle" idx="1"/>
          </p:nvPr>
        </p:nvSpPr>
        <p:spPr>
          <a:xfrm>
            <a:off x="0" y="1052736"/>
            <a:ext cx="8712968" cy="3552800"/>
          </a:xfrm>
        </p:spPr>
        <p:txBody>
          <a:bodyPr>
            <a:normAutofit/>
          </a:bodyPr>
          <a:lstStyle/>
          <a:p>
            <a:pPr marL="457200" indent="-457200" rtl="0">
              <a:buFont typeface="Arial" pitchFamily="34" charset="0"/>
              <a:buChar char="•"/>
            </a:pPr>
            <a:r>
              <a:rPr lang="en-US" dirty="0" smtClean="0"/>
              <a:t>Usually </a:t>
            </a:r>
            <a:r>
              <a:rPr lang="en-US" dirty="0"/>
              <a:t>occurring when the erect penis is bent violently downwards during intercourse</a:t>
            </a:r>
            <a:r>
              <a:rPr lang="en-US" dirty="0" smtClean="0"/>
              <a:t>.</a:t>
            </a:r>
          </a:p>
          <a:p>
            <a:pPr marL="457200" indent="-457200" rtl="0">
              <a:buFont typeface="Arial" pitchFamily="34" charset="0"/>
              <a:buChar char="•"/>
            </a:pPr>
            <a:r>
              <a:rPr lang="en-US" dirty="0"/>
              <a:t>The extravasation of blood causes great pain and swelling with sudden </a:t>
            </a:r>
            <a:r>
              <a:rPr lang="en-US" dirty="0" err="1"/>
              <a:t>detumesence</a:t>
            </a:r>
            <a:r>
              <a:rPr lang="en-US" dirty="0" smtClean="0"/>
              <a:t>.</a:t>
            </a:r>
          </a:p>
          <a:p>
            <a:pPr marL="457200" indent="-457200" rtl="0">
              <a:buFont typeface="Arial" pitchFamily="34" charset="0"/>
              <a:buChar char="•"/>
            </a:pPr>
            <a:r>
              <a:rPr lang="en-US" dirty="0"/>
              <a:t>In early cases, incision and drainage of the clot with suture of the defect in the tunica of the ruptured corpus </a:t>
            </a:r>
            <a:r>
              <a:rPr lang="en-US" dirty="0" err="1"/>
              <a:t>cavernosum</a:t>
            </a:r>
            <a:r>
              <a:rPr lang="en-US" dirty="0"/>
              <a:t> gives acceptable results.</a:t>
            </a:r>
          </a:p>
          <a:p>
            <a:pPr marL="457200" indent="-457200" rtl="0">
              <a:buFont typeface="Arial" pitchFamily="34" charset="0"/>
              <a:buChar char="•"/>
            </a:pPr>
            <a:r>
              <a:rPr lang="en-US" dirty="0" smtClean="0"/>
              <a:t> </a:t>
            </a:r>
            <a:endParaRPr lang="ar-IQ" dirty="0"/>
          </a:p>
        </p:txBody>
      </p:sp>
    </p:spTree>
    <p:extLst>
      <p:ext uri="{BB962C8B-B14F-4D97-AF65-F5344CB8AC3E}">
        <p14:creationId xmlns:p14="http://schemas.microsoft.com/office/powerpoint/2010/main" val="3885654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5476"/>
            <a:ext cx="7772400" cy="1470025"/>
          </a:xfrm>
        </p:spPr>
        <p:txBody>
          <a:bodyPr>
            <a:normAutofit fontScale="90000"/>
          </a:bodyPr>
          <a:lstStyle/>
          <a:p>
            <a:r>
              <a:rPr lang="en-US" b="1" dirty="0"/>
              <a:t>Strangulation of the penis.</a:t>
            </a:r>
            <a:r>
              <a:rPr lang="en-US" dirty="0"/>
              <a:t/>
            </a:r>
            <a:br>
              <a:rPr lang="en-US" dirty="0"/>
            </a:br>
            <a:endParaRPr lang="ar-IQ" dirty="0"/>
          </a:p>
        </p:txBody>
      </p:sp>
      <p:sp>
        <p:nvSpPr>
          <p:cNvPr id="3" name="عنوان فرعي 2"/>
          <p:cNvSpPr>
            <a:spLocks noGrp="1"/>
          </p:cNvSpPr>
          <p:nvPr>
            <p:ph type="subTitle" idx="1"/>
          </p:nvPr>
        </p:nvSpPr>
        <p:spPr>
          <a:xfrm>
            <a:off x="323528" y="1052736"/>
            <a:ext cx="8820472" cy="4586064"/>
          </a:xfrm>
        </p:spPr>
        <p:txBody>
          <a:bodyPr>
            <a:normAutofit/>
          </a:bodyPr>
          <a:lstStyle/>
          <a:p>
            <a:r>
              <a:rPr lang="en-US" dirty="0"/>
              <a:t>Strangulation of the penis by rings placed on the penis, usually for sexual reasons, can cause venous engorgement which prevents their removal. It may help to aspirate the corpora </a:t>
            </a:r>
            <a:r>
              <a:rPr lang="en-US" dirty="0" err="1"/>
              <a:t>cavernosa</a:t>
            </a:r>
            <a:r>
              <a:rPr lang="en-US" dirty="0"/>
              <a:t> but often the ring must be cut off with a ring cutter or hacksaw.</a:t>
            </a:r>
          </a:p>
          <a:p>
            <a:endParaRPr lang="ar-IQ" dirty="0"/>
          </a:p>
        </p:txBody>
      </p:sp>
    </p:spTree>
    <p:extLst>
      <p:ext uri="{BB962C8B-B14F-4D97-AF65-F5344CB8AC3E}">
        <p14:creationId xmlns:p14="http://schemas.microsoft.com/office/powerpoint/2010/main" val="2084883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0"/>
            <a:ext cx="7772400" cy="1470025"/>
          </a:xfrm>
        </p:spPr>
        <p:txBody>
          <a:bodyPr/>
          <a:lstStyle/>
          <a:p>
            <a:r>
              <a:rPr lang="en-US" b="1" dirty="0"/>
              <a:t>Inflammations</a:t>
            </a:r>
            <a:r>
              <a:rPr lang="en-US" dirty="0"/>
              <a:t/>
            </a:r>
            <a:br>
              <a:rPr lang="en-US" dirty="0"/>
            </a:br>
            <a:endParaRPr lang="ar-IQ" dirty="0"/>
          </a:p>
        </p:txBody>
      </p:sp>
      <p:sp>
        <p:nvSpPr>
          <p:cNvPr id="3" name="عنوان فرعي 2"/>
          <p:cNvSpPr>
            <a:spLocks noGrp="1"/>
          </p:cNvSpPr>
          <p:nvPr>
            <p:ph type="subTitle" idx="1"/>
          </p:nvPr>
        </p:nvSpPr>
        <p:spPr>
          <a:xfrm>
            <a:off x="395536" y="908720"/>
            <a:ext cx="8352928" cy="4730080"/>
          </a:xfrm>
        </p:spPr>
        <p:txBody>
          <a:bodyPr>
            <a:normAutofit lnSpcReduction="10000"/>
          </a:bodyPr>
          <a:lstStyle/>
          <a:p>
            <a:pPr algn="l"/>
            <a:r>
              <a:rPr lang="en-US" b="1" i="1" dirty="0" err="1" smtClean="0"/>
              <a:t>Balanitis</a:t>
            </a:r>
            <a:r>
              <a:rPr lang="en-US" b="1" i="1" dirty="0" smtClean="0"/>
              <a:t>.</a:t>
            </a:r>
            <a:r>
              <a:rPr lang="en-US" dirty="0"/>
              <a:t> inflammation of the glans</a:t>
            </a:r>
            <a:endParaRPr lang="en-US" b="1" i="1" dirty="0" smtClean="0"/>
          </a:p>
          <a:p>
            <a:pPr algn="l" rtl="0"/>
            <a:r>
              <a:rPr lang="ar-IQ" b="1" i="1" dirty="0" smtClean="0"/>
              <a:t> </a:t>
            </a:r>
            <a:r>
              <a:rPr lang="en-US" b="1" i="1" dirty="0" err="1" smtClean="0"/>
              <a:t>Posthitis</a:t>
            </a:r>
            <a:r>
              <a:rPr lang="en-US" b="1" i="1" dirty="0" smtClean="0"/>
              <a:t> </a:t>
            </a:r>
            <a:r>
              <a:rPr lang="en-US" dirty="0"/>
              <a:t>Inflammation of the </a:t>
            </a:r>
            <a:r>
              <a:rPr lang="en-US" dirty="0" smtClean="0"/>
              <a:t>prepuce</a:t>
            </a:r>
          </a:p>
          <a:p>
            <a:pPr algn="l" rtl="0"/>
            <a:r>
              <a:rPr lang="en-US" b="1" i="1" dirty="0" err="1" smtClean="0"/>
              <a:t>Balanoposthitis</a:t>
            </a:r>
            <a:endParaRPr lang="en-US" b="1" i="1" dirty="0" smtClean="0"/>
          </a:p>
          <a:p>
            <a:pPr marL="457200" indent="-457200" algn="l" rtl="0">
              <a:buFont typeface="Arial" pitchFamily="34" charset="0"/>
              <a:buChar char="•"/>
            </a:pPr>
            <a:r>
              <a:rPr lang="en-US" dirty="0"/>
              <a:t>Skin conditions such as lichen </a:t>
            </a:r>
            <a:r>
              <a:rPr lang="en-US" dirty="0" err="1"/>
              <a:t>planus</a:t>
            </a:r>
            <a:r>
              <a:rPr lang="en-US" dirty="0"/>
              <a:t> and psoriasis affect the </a:t>
            </a:r>
            <a:r>
              <a:rPr lang="en-US" dirty="0" smtClean="0"/>
              <a:t>penis</a:t>
            </a:r>
          </a:p>
          <a:p>
            <a:pPr marL="457200" indent="-457200" algn="l" rtl="0">
              <a:buFont typeface="Arial" pitchFamily="34" charset="0"/>
              <a:buChar char="•"/>
            </a:pPr>
            <a:r>
              <a:rPr lang="en-US" dirty="0"/>
              <a:t>Drug hypersensitivity reactions can affect the skin of the </a:t>
            </a:r>
            <a:r>
              <a:rPr lang="en-US" dirty="0" smtClean="0"/>
              <a:t>penis</a:t>
            </a:r>
          </a:p>
          <a:p>
            <a:pPr marL="457200" indent="-457200" algn="l" rtl="0">
              <a:buFont typeface="Arial" pitchFamily="34" charset="0"/>
              <a:buChar char="•"/>
            </a:pPr>
            <a:r>
              <a:rPr lang="en-US" dirty="0" err="1"/>
              <a:t>Balanoposthitis</a:t>
            </a:r>
            <a:r>
              <a:rPr lang="en-US" dirty="0"/>
              <a:t> is associated with penile cancer, diabetes and </a:t>
            </a:r>
            <a:r>
              <a:rPr lang="en-US" dirty="0" smtClean="0"/>
              <a:t>phimosis</a:t>
            </a:r>
          </a:p>
          <a:p>
            <a:pPr marL="457200" indent="-457200" algn="l" rtl="0">
              <a:buFont typeface="Arial" pitchFamily="34" charset="0"/>
              <a:buChar char="•"/>
            </a:pPr>
            <a:endParaRPr lang="en-US" dirty="0"/>
          </a:p>
          <a:p>
            <a:pPr marL="457200" indent="-457200" algn="l" rtl="0">
              <a:buFont typeface="Arial" pitchFamily="34" charset="0"/>
              <a:buChar char="•"/>
            </a:pPr>
            <a:r>
              <a:rPr lang="en-US" dirty="0" err="1"/>
              <a:t>Monilial</a:t>
            </a:r>
            <a:r>
              <a:rPr lang="en-US" dirty="0"/>
              <a:t> infections are quite common </a:t>
            </a:r>
          </a:p>
          <a:p>
            <a:pPr algn="l"/>
            <a:endParaRPr lang="ar-IQ" dirty="0"/>
          </a:p>
        </p:txBody>
      </p:sp>
    </p:spTree>
    <p:extLst>
      <p:ext uri="{BB962C8B-B14F-4D97-AF65-F5344CB8AC3E}">
        <p14:creationId xmlns:p14="http://schemas.microsoft.com/office/powerpoint/2010/main" val="32966939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0"/>
            <a:ext cx="7772400" cy="1470025"/>
          </a:xfrm>
        </p:spPr>
        <p:txBody>
          <a:bodyPr/>
          <a:lstStyle/>
          <a:p>
            <a:r>
              <a:rPr lang="en-US" b="1" dirty="0" err="1"/>
              <a:t>Peyronie’s</a:t>
            </a:r>
            <a:r>
              <a:rPr lang="en-US" b="1" dirty="0"/>
              <a:t> disease</a:t>
            </a:r>
            <a:r>
              <a:rPr lang="en-US" dirty="0"/>
              <a:t/>
            </a:r>
            <a:br>
              <a:rPr lang="en-US" dirty="0"/>
            </a:br>
            <a:endParaRPr lang="ar-IQ" dirty="0"/>
          </a:p>
        </p:txBody>
      </p:sp>
      <p:sp>
        <p:nvSpPr>
          <p:cNvPr id="3" name="عنوان فرعي 2"/>
          <p:cNvSpPr>
            <a:spLocks noGrp="1"/>
          </p:cNvSpPr>
          <p:nvPr>
            <p:ph type="subTitle" idx="1"/>
          </p:nvPr>
        </p:nvSpPr>
        <p:spPr>
          <a:xfrm>
            <a:off x="107504" y="908720"/>
            <a:ext cx="8856984" cy="4730080"/>
          </a:xfrm>
        </p:spPr>
        <p:txBody>
          <a:bodyPr>
            <a:normAutofit/>
          </a:bodyPr>
          <a:lstStyle/>
          <a:p>
            <a:pPr algn="just" rtl="0"/>
            <a:r>
              <a:rPr lang="en-US" dirty="0" err="1"/>
              <a:t>Peyronie’s</a:t>
            </a:r>
            <a:r>
              <a:rPr lang="en-US" dirty="0"/>
              <a:t> disease is a relatively common cause of deformity of the erect penis. </a:t>
            </a:r>
            <a:endParaRPr lang="en-US" dirty="0" smtClean="0"/>
          </a:p>
          <a:p>
            <a:pPr algn="just" rtl="0"/>
            <a:r>
              <a:rPr lang="en-US" dirty="0" smtClean="0"/>
              <a:t>On </a:t>
            </a:r>
            <a:r>
              <a:rPr lang="en-US" dirty="0"/>
              <a:t>examination, hard plaques of fibrosis can usually be palpated in the tunica of one or both corpora </a:t>
            </a:r>
            <a:r>
              <a:rPr lang="en-US" dirty="0" err="1"/>
              <a:t>cavernosa</a:t>
            </a:r>
            <a:r>
              <a:rPr lang="en-US" dirty="0"/>
              <a:t>. The plaques may be calcified. </a:t>
            </a:r>
            <a:endParaRPr lang="en-US" dirty="0" smtClean="0"/>
          </a:p>
          <a:p>
            <a:pPr algn="just" rtl="0"/>
            <a:r>
              <a:rPr lang="en-US" dirty="0" smtClean="0"/>
              <a:t>The </a:t>
            </a:r>
            <a:r>
              <a:rPr lang="en-US" dirty="0"/>
              <a:t>presence of the unyielding plaque tissue within the normally elastic wall of the corpus </a:t>
            </a:r>
            <a:r>
              <a:rPr lang="en-US" dirty="0" err="1"/>
              <a:t>cavernosum</a:t>
            </a:r>
            <a:r>
              <a:rPr lang="en-US" dirty="0"/>
              <a:t> causes the erect penis to bend, often dramatically, towards the side of the plaque. </a:t>
            </a:r>
            <a:endParaRPr lang="en-US" dirty="0" smtClean="0"/>
          </a:p>
          <a:p>
            <a:pPr algn="just" rtl="0"/>
            <a:r>
              <a:rPr lang="en-US" dirty="0" smtClean="0"/>
              <a:t>The </a:t>
            </a:r>
            <a:r>
              <a:rPr lang="en-US" dirty="0" err="1"/>
              <a:t>aetiology</a:t>
            </a:r>
            <a:r>
              <a:rPr lang="en-US" dirty="0"/>
              <a:t> is uncertain but it may be a result of past trauma – there is an association with </a:t>
            </a:r>
            <a:r>
              <a:rPr lang="en-US" dirty="0" err="1"/>
              <a:t>Dupuytren’s</a:t>
            </a:r>
            <a:r>
              <a:rPr lang="en-US" dirty="0"/>
              <a:t> contracture.</a:t>
            </a:r>
          </a:p>
          <a:p>
            <a:pPr algn="just" rtl="0"/>
            <a:endParaRPr lang="ar-IQ" dirty="0"/>
          </a:p>
        </p:txBody>
      </p:sp>
    </p:spTree>
    <p:extLst>
      <p:ext uri="{BB962C8B-B14F-4D97-AF65-F5344CB8AC3E}">
        <p14:creationId xmlns:p14="http://schemas.microsoft.com/office/powerpoint/2010/main" val="2656121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0"/>
            <a:ext cx="7772400" cy="1470025"/>
          </a:xfrm>
        </p:spPr>
        <p:txBody>
          <a:bodyPr/>
          <a:lstStyle/>
          <a:p>
            <a:r>
              <a:rPr lang="en-US" b="1" dirty="0"/>
              <a:t>Gonorrheal urethritis</a:t>
            </a:r>
            <a:r>
              <a:rPr lang="en-US" dirty="0"/>
              <a:t/>
            </a:r>
            <a:br>
              <a:rPr lang="en-US" dirty="0"/>
            </a:br>
            <a:endParaRPr lang="ar-IQ" dirty="0"/>
          </a:p>
        </p:txBody>
      </p:sp>
      <p:sp>
        <p:nvSpPr>
          <p:cNvPr id="3" name="عنوان فرعي 2"/>
          <p:cNvSpPr>
            <a:spLocks noGrp="1"/>
          </p:cNvSpPr>
          <p:nvPr>
            <p:ph type="subTitle" idx="1"/>
          </p:nvPr>
        </p:nvSpPr>
        <p:spPr>
          <a:xfrm>
            <a:off x="251520" y="620688"/>
            <a:ext cx="8784976" cy="5018112"/>
          </a:xfrm>
        </p:spPr>
        <p:txBody>
          <a:bodyPr>
            <a:normAutofit fontScale="92500" lnSpcReduction="20000"/>
          </a:bodyPr>
          <a:lstStyle/>
          <a:p>
            <a:pPr marL="457200" indent="-457200" rtl="0">
              <a:buFont typeface="Arial" pitchFamily="34" charset="0"/>
              <a:buChar char="•"/>
            </a:pPr>
            <a:r>
              <a:rPr lang="en-US" dirty="0"/>
              <a:t>Gonorrhea is a sexually transmitted disease caused by Neisseria gonorrhea (gonococcus), a Gram-negative kidney-shaped </a:t>
            </a:r>
            <a:r>
              <a:rPr lang="en-US" dirty="0" err="1"/>
              <a:t>diplococcus</a:t>
            </a:r>
            <a:r>
              <a:rPr lang="en-US" dirty="0"/>
              <a:t> that infects the anterior urethra in men, the urethra and cervix in women </a:t>
            </a:r>
            <a:endParaRPr lang="en-US" dirty="0" smtClean="0"/>
          </a:p>
          <a:p>
            <a:pPr marL="457200" indent="-457200" rtl="0">
              <a:buFont typeface="Arial" pitchFamily="34" charset="0"/>
              <a:buChar char="•"/>
            </a:pPr>
            <a:r>
              <a:rPr lang="en-US" dirty="0"/>
              <a:t>discharge up to 10 days after </a:t>
            </a:r>
            <a:r>
              <a:rPr lang="en-US" dirty="0" smtClean="0"/>
              <a:t>exposure.</a:t>
            </a:r>
          </a:p>
          <a:p>
            <a:pPr marL="457200" indent="-457200" rtl="0">
              <a:buFont typeface="Arial" pitchFamily="34" charset="0"/>
              <a:buChar char="•"/>
            </a:pPr>
            <a:r>
              <a:rPr lang="en-US" dirty="0"/>
              <a:t>There is often scalding dysuria. In some there may be no symptoms other than slight discharge</a:t>
            </a:r>
            <a:r>
              <a:rPr lang="en-US" dirty="0" smtClean="0"/>
              <a:t>.</a:t>
            </a:r>
          </a:p>
          <a:p>
            <a:pPr marL="457200" indent="-457200" rtl="0">
              <a:buFont typeface="Arial" pitchFamily="34" charset="0"/>
              <a:buChar char="•"/>
            </a:pPr>
            <a:r>
              <a:rPr lang="en-US" dirty="0" smtClean="0"/>
              <a:t>Investigation. Urinalysis…….pus cell, gram stained urethral swab…….intracellular </a:t>
            </a:r>
            <a:r>
              <a:rPr lang="en-US" dirty="0" err="1" smtClean="0"/>
              <a:t>diplococci</a:t>
            </a:r>
            <a:r>
              <a:rPr lang="en-US" dirty="0" smtClean="0"/>
              <a:t>, culture of urethral discharge</a:t>
            </a:r>
          </a:p>
          <a:p>
            <a:pPr marL="457200" indent="-457200" rtl="0">
              <a:buFont typeface="Arial" pitchFamily="34" charset="0"/>
              <a:buChar char="•"/>
            </a:pPr>
            <a:r>
              <a:rPr lang="en-US" dirty="0" smtClean="0"/>
              <a:t>Treatment………</a:t>
            </a:r>
            <a:r>
              <a:rPr lang="en-US" dirty="0" err="1" smtClean="0"/>
              <a:t>cephalosporine</a:t>
            </a:r>
            <a:r>
              <a:rPr lang="en-US" dirty="0" smtClean="0"/>
              <a:t> (ceftriaxone 250 mg single dose) if mixed infection add </a:t>
            </a:r>
            <a:r>
              <a:rPr lang="en-US" dirty="0" err="1" smtClean="0"/>
              <a:t>azthromycine</a:t>
            </a:r>
            <a:r>
              <a:rPr lang="en-US" dirty="0" smtClean="0"/>
              <a:t> 1 </a:t>
            </a:r>
            <a:r>
              <a:rPr lang="en-US" dirty="0" err="1" smtClean="0"/>
              <a:t>gm</a:t>
            </a:r>
            <a:r>
              <a:rPr lang="en-US" dirty="0" smtClean="0"/>
              <a:t> single dose orally)</a:t>
            </a:r>
          </a:p>
          <a:p>
            <a:pPr marL="457200" indent="-457200" rtl="0">
              <a:buFont typeface="Arial" pitchFamily="34" charset="0"/>
              <a:buChar char="•"/>
            </a:pPr>
            <a:r>
              <a:rPr lang="en-US" dirty="0" smtClean="0"/>
              <a:t>Complications..</a:t>
            </a:r>
            <a:r>
              <a:rPr lang="en-US" dirty="0"/>
              <a:t> posterior urethritis, prostatitis (acute or chronic), acute </a:t>
            </a:r>
            <a:r>
              <a:rPr lang="en-US" dirty="0" err="1"/>
              <a:t>epididymoorchitis</a:t>
            </a:r>
            <a:r>
              <a:rPr lang="en-US" dirty="0"/>
              <a:t>, </a:t>
            </a:r>
            <a:r>
              <a:rPr lang="en-US" dirty="0" err="1"/>
              <a:t>periurethral</a:t>
            </a:r>
            <a:r>
              <a:rPr lang="en-US" dirty="0"/>
              <a:t> abscess and urethral stricture. </a:t>
            </a:r>
            <a:r>
              <a:rPr lang="en-US" dirty="0" err="1"/>
              <a:t>Gonococcal</a:t>
            </a:r>
            <a:r>
              <a:rPr lang="en-US" dirty="0"/>
              <a:t> arthritis, </a:t>
            </a:r>
            <a:r>
              <a:rPr lang="en-US" dirty="0" err="1"/>
              <a:t>iridocyclitis</a:t>
            </a:r>
            <a:endParaRPr lang="en-US" dirty="0"/>
          </a:p>
          <a:p>
            <a:pPr marL="457200" indent="-457200" rtl="0">
              <a:buFont typeface="Arial" pitchFamily="34" charset="0"/>
              <a:buChar char="•"/>
            </a:pPr>
            <a:endParaRPr lang="ar-IQ" dirty="0"/>
          </a:p>
        </p:txBody>
      </p:sp>
    </p:spTree>
    <p:extLst>
      <p:ext uri="{BB962C8B-B14F-4D97-AF65-F5344CB8AC3E}">
        <p14:creationId xmlns:p14="http://schemas.microsoft.com/office/powerpoint/2010/main" val="546416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0"/>
            <a:ext cx="7772400" cy="1470025"/>
          </a:xfrm>
        </p:spPr>
        <p:txBody>
          <a:bodyPr/>
          <a:lstStyle/>
          <a:p>
            <a:r>
              <a:rPr lang="en-US" b="1" dirty="0"/>
              <a:t>Treatment</a:t>
            </a:r>
            <a:endParaRPr lang="ar-IQ" dirty="0"/>
          </a:p>
        </p:txBody>
      </p:sp>
      <p:sp>
        <p:nvSpPr>
          <p:cNvPr id="3" name="عنوان فرعي 2"/>
          <p:cNvSpPr>
            <a:spLocks noGrp="1"/>
          </p:cNvSpPr>
          <p:nvPr>
            <p:ph type="subTitle" idx="1"/>
          </p:nvPr>
        </p:nvSpPr>
        <p:spPr>
          <a:xfrm>
            <a:off x="107504" y="1340768"/>
            <a:ext cx="8784976" cy="4896544"/>
          </a:xfrm>
        </p:spPr>
        <p:txBody>
          <a:bodyPr>
            <a:normAutofit/>
          </a:bodyPr>
          <a:lstStyle/>
          <a:p>
            <a:r>
              <a:rPr lang="en-US" dirty="0" smtClean="0"/>
              <a:t>is </a:t>
            </a:r>
            <a:r>
              <a:rPr lang="en-US" dirty="0"/>
              <a:t>difficult. Some cases continue to progress. Others seem to remit after 3–5 years. </a:t>
            </a:r>
            <a:endParaRPr lang="en-US" dirty="0" smtClean="0"/>
          </a:p>
          <a:p>
            <a:r>
              <a:rPr lang="en-US" dirty="0" smtClean="0"/>
              <a:t>Various </a:t>
            </a:r>
            <a:r>
              <a:rPr lang="en-US" dirty="0"/>
              <a:t>drug treatments have been suggested but their beneficial effect is hard to prove in such a chronic condition. </a:t>
            </a:r>
            <a:endParaRPr lang="en-US" dirty="0" smtClean="0"/>
          </a:p>
          <a:p>
            <a:r>
              <a:rPr lang="en-US" dirty="0" smtClean="0"/>
              <a:t>When </a:t>
            </a:r>
            <a:r>
              <a:rPr lang="en-US" dirty="0"/>
              <a:t>the deformity of the penis is causing distress, it may be possible to straighten it by placing </a:t>
            </a:r>
            <a:r>
              <a:rPr lang="en-US" dirty="0" err="1"/>
              <a:t>nonabsorbable</a:t>
            </a:r>
            <a:r>
              <a:rPr lang="en-US" dirty="0"/>
              <a:t> sutures in the corpus </a:t>
            </a:r>
            <a:r>
              <a:rPr lang="en-US" dirty="0" err="1"/>
              <a:t>cavernosum</a:t>
            </a:r>
            <a:r>
              <a:rPr lang="en-US" dirty="0"/>
              <a:t> opposite the plaque.</a:t>
            </a:r>
            <a:endParaRPr lang="ar-IQ" dirty="0"/>
          </a:p>
        </p:txBody>
      </p:sp>
    </p:spTree>
    <p:extLst>
      <p:ext uri="{BB962C8B-B14F-4D97-AF65-F5344CB8AC3E}">
        <p14:creationId xmlns:p14="http://schemas.microsoft.com/office/powerpoint/2010/main" val="3744146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88640"/>
            <a:ext cx="7772400" cy="1470025"/>
          </a:xfrm>
        </p:spPr>
        <p:txBody>
          <a:bodyPr>
            <a:normAutofit/>
          </a:bodyPr>
          <a:lstStyle/>
          <a:p>
            <a:pPr rtl="0"/>
            <a:r>
              <a:rPr lang="en-US" b="1" dirty="0"/>
              <a:t>Priapism.</a:t>
            </a:r>
            <a:r>
              <a:rPr lang="en-US" dirty="0"/>
              <a:t/>
            </a:r>
            <a:br>
              <a:rPr lang="en-US" dirty="0"/>
            </a:br>
            <a:endParaRPr lang="ar-IQ" dirty="0"/>
          </a:p>
        </p:txBody>
      </p:sp>
      <p:sp>
        <p:nvSpPr>
          <p:cNvPr id="3" name="عنوان فرعي 2"/>
          <p:cNvSpPr>
            <a:spLocks noGrp="1"/>
          </p:cNvSpPr>
          <p:nvPr>
            <p:ph type="subTitle" idx="1"/>
          </p:nvPr>
        </p:nvSpPr>
        <p:spPr>
          <a:xfrm>
            <a:off x="251520" y="1052736"/>
            <a:ext cx="8712968" cy="4586064"/>
          </a:xfrm>
        </p:spPr>
        <p:txBody>
          <a:bodyPr>
            <a:normAutofit fontScale="92500"/>
          </a:bodyPr>
          <a:lstStyle/>
          <a:p>
            <a:pPr algn="l" rtl="0"/>
            <a:r>
              <a:rPr lang="en-US" dirty="0" smtClean="0"/>
              <a:t>Prolong </a:t>
            </a:r>
            <a:r>
              <a:rPr lang="en-US" dirty="0"/>
              <a:t>erection and usually </a:t>
            </a:r>
            <a:r>
              <a:rPr lang="en-US" dirty="0" smtClean="0"/>
              <a:t>painful</a:t>
            </a:r>
          </a:p>
          <a:p>
            <a:pPr algn="l" rtl="0"/>
            <a:r>
              <a:rPr lang="en-US" b="1" dirty="0" smtClean="0"/>
              <a:t>1-Low </a:t>
            </a:r>
            <a:r>
              <a:rPr lang="en-US" b="1" dirty="0"/>
              <a:t>flow ( ischemic</a:t>
            </a:r>
            <a:r>
              <a:rPr lang="en-US" b="1" dirty="0" smtClean="0"/>
              <a:t>).</a:t>
            </a:r>
          </a:p>
          <a:p>
            <a:pPr algn="l" rtl="0"/>
            <a:r>
              <a:rPr lang="en-US" dirty="0"/>
              <a:t>The condition is usually seen as a complication of a blood disorder such as </a:t>
            </a:r>
            <a:endParaRPr lang="en-US" dirty="0" smtClean="0"/>
          </a:p>
          <a:p>
            <a:pPr marL="457200" indent="-457200" algn="l" rtl="0">
              <a:buFont typeface="Arial" pitchFamily="34" charset="0"/>
              <a:buChar char="•"/>
            </a:pPr>
            <a:r>
              <a:rPr lang="en-US" dirty="0" smtClean="0"/>
              <a:t>Sickle </a:t>
            </a:r>
            <a:r>
              <a:rPr lang="en-US" dirty="0"/>
              <a:t>cell disease or </a:t>
            </a:r>
            <a:r>
              <a:rPr lang="en-US" dirty="0" err="1"/>
              <a:t>leukaemia</a:t>
            </a:r>
            <a:r>
              <a:rPr lang="en-US" dirty="0"/>
              <a:t>. </a:t>
            </a:r>
            <a:endParaRPr lang="en-US" dirty="0" smtClean="0"/>
          </a:p>
          <a:p>
            <a:pPr marL="457200" indent="-457200" algn="l" rtl="0">
              <a:buFont typeface="Arial" pitchFamily="34" charset="0"/>
              <a:buChar char="•"/>
            </a:pPr>
            <a:r>
              <a:rPr lang="en-US" dirty="0" smtClean="0"/>
              <a:t>Therapeutic </a:t>
            </a:r>
            <a:r>
              <a:rPr lang="en-US" dirty="0"/>
              <a:t>injection of </a:t>
            </a:r>
            <a:r>
              <a:rPr lang="en-US" dirty="0" err="1"/>
              <a:t>papaverine</a:t>
            </a:r>
            <a:r>
              <a:rPr lang="en-US" dirty="0"/>
              <a:t> </a:t>
            </a:r>
            <a:r>
              <a:rPr lang="en-US" dirty="0" smtClean="0"/>
              <a:t>.</a:t>
            </a:r>
          </a:p>
          <a:p>
            <a:pPr marL="457200" indent="-457200" algn="l" rtl="0">
              <a:buFont typeface="Arial" pitchFamily="34" charset="0"/>
              <a:buChar char="•"/>
            </a:pPr>
            <a:r>
              <a:rPr lang="en-US" dirty="0" smtClean="0"/>
              <a:t>Abnormally </a:t>
            </a:r>
            <a:r>
              <a:rPr lang="en-US" dirty="0"/>
              <a:t>prolonged bout of otherwise normal sexual activity. </a:t>
            </a:r>
            <a:endParaRPr lang="en-US" dirty="0" smtClean="0"/>
          </a:p>
          <a:p>
            <a:pPr marL="457200" indent="-457200" algn="l" rtl="0">
              <a:buFont typeface="Arial" pitchFamily="34" charset="0"/>
              <a:buChar char="•"/>
            </a:pPr>
            <a:r>
              <a:rPr lang="en-US" dirty="0" smtClean="0"/>
              <a:t>A </a:t>
            </a:r>
            <a:r>
              <a:rPr lang="en-US" dirty="0"/>
              <a:t>tiny proportion is caused by malignant disease in the corpora </a:t>
            </a:r>
            <a:r>
              <a:rPr lang="en-US" dirty="0" err="1"/>
              <a:t>cavernosa</a:t>
            </a:r>
            <a:r>
              <a:rPr lang="en-US" dirty="0"/>
              <a:t> or the pelvis</a:t>
            </a:r>
            <a:r>
              <a:rPr lang="en-US" dirty="0" smtClean="0"/>
              <a:t>.</a:t>
            </a:r>
          </a:p>
          <a:p>
            <a:pPr marL="457200" indent="-457200" algn="l" rtl="0">
              <a:buFont typeface="Arial" pitchFamily="34" charset="0"/>
              <a:buChar char="•"/>
            </a:pPr>
            <a:r>
              <a:rPr lang="en-US" dirty="0" smtClean="0"/>
              <a:t> </a:t>
            </a:r>
            <a:r>
              <a:rPr lang="en-US" dirty="0"/>
              <a:t>Priapism is rarely seen as a consequence of spinal cord disease.</a:t>
            </a:r>
            <a:endParaRPr lang="ar-IQ" dirty="0"/>
          </a:p>
        </p:txBody>
      </p:sp>
    </p:spTree>
    <p:extLst>
      <p:ext uri="{BB962C8B-B14F-4D97-AF65-F5344CB8AC3E}">
        <p14:creationId xmlns:p14="http://schemas.microsoft.com/office/powerpoint/2010/main" val="10610191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548680"/>
            <a:ext cx="9036496" cy="5090120"/>
          </a:xfrm>
        </p:spPr>
        <p:txBody>
          <a:bodyPr>
            <a:normAutofit/>
          </a:bodyPr>
          <a:lstStyle/>
          <a:p>
            <a:pPr algn="l" rtl="0"/>
            <a:r>
              <a:rPr lang="en-US" b="1" dirty="0"/>
              <a:t>Treatment</a:t>
            </a:r>
            <a:endParaRPr lang="en-US" dirty="0"/>
          </a:p>
          <a:p>
            <a:pPr algn="just" rtl="0"/>
            <a:r>
              <a:rPr lang="en-US" dirty="0"/>
              <a:t>An underlying cause should be excluded</a:t>
            </a:r>
            <a:r>
              <a:rPr lang="en-US" dirty="0" smtClean="0"/>
              <a:t>.</a:t>
            </a:r>
          </a:p>
          <a:p>
            <a:pPr algn="just" rtl="0"/>
            <a:r>
              <a:rPr lang="en-US" dirty="0" smtClean="0"/>
              <a:t> </a:t>
            </a:r>
            <a:r>
              <a:rPr lang="en-US" dirty="0"/>
              <a:t>The patient should be referred for specialist urological care</a:t>
            </a:r>
            <a:r>
              <a:rPr lang="en-US" dirty="0" smtClean="0"/>
              <a:t>.</a:t>
            </a:r>
          </a:p>
          <a:p>
            <a:pPr algn="just" rtl="0"/>
            <a:r>
              <a:rPr lang="en-US" dirty="0" smtClean="0"/>
              <a:t> </a:t>
            </a:r>
            <a:r>
              <a:rPr lang="en-US" dirty="0"/>
              <a:t>If aspiration of the </a:t>
            </a:r>
            <a:r>
              <a:rPr lang="en-US" dirty="0" err="1"/>
              <a:t>sludged</a:t>
            </a:r>
            <a:r>
              <a:rPr lang="en-US" dirty="0"/>
              <a:t> blood in the corpora </a:t>
            </a:r>
            <a:r>
              <a:rPr lang="en-US" dirty="0" err="1"/>
              <a:t>cavernosa</a:t>
            </a:r>
            <a:r>
              <a:rPr lang="en-US" dirty="0"/>
              <a:t> fails to cause </a:t>
            </a:r>
            <a:r>
              <a:rPr lang="en-US" dirty="0" err="1"/>
              <a:t>detumescence</a:t>
            </a:r>
            <a:r>
              <a:rPr lang="en-US" dirty="0"/>
              <a:t>, </a:t>
            </a:r>
            <a:endParaRPr lang="en-US" dirty="0" smtClean="0"/>
          </a:p>
          <a:p>
            <a:pPr algn="just" rtl="0"/>
            <a:r>
              <a:rPr lang="en-US" dirty="0" smtClean="0"/>
              <a:t>repeated </a:t>
            </a:r>
            <a:r>
              <a:rPr lang="en-US" dirty="0"/>
              <a:t>injection </a:t>
            </a:r>
            <a:r>
              <a:rPr lang="en-US" dirty="0" smtClean="0"/>
              <a:t> </a:t>
            </a:r>
            <a:r>
              <a:rPr lang="en-US" dirty="0"/>
              <a:t>1:100 000 adrenaline (epinephrine) solution </a:t>
            </a:r>
            <a:r>
              <a:rPr lang="en-US" dirty="0" smtClean="0"/>
              <a:t>.</a:t>
            </a:r>
          </a:p>
          <a:p>
            <a:pPr algn="just" rtl="0"/>
            <a:r>
              <a:rPr lang="en-US" dirty="0" smtClean="0"/>
              <a:t>It </a:t>
            </a:r>
            <a:r>
              <a:rPr lang="en-US" dirty="0"/>
              <a:t>may be necessary to decompress the penis by an anastomosis between the corpus </a:t>
            </a:r>
            <a:r>
              <a:rPr lang="en-US" dirty="0" err="1"/>
              <a:t>spongiosum</a:t>
            </a:r>
            <a:r>
              <a:rPr lang="en-US" dirty="0"/>
              <a:t> and one of the corpora </a:t>
            </a:r>
            <a:r>
              <a:rPr lang="en-US" dirty="0" err="1"/>
              <a:t>cavernosa</a:t>
            </a:r>
            <a:r>
              <a:rPr lang="en-US" dirty="0"/>
              <a:t>. </a:t>
            </a:r>
            <a:endParaRPr lang="en-US" dirty="0" smtClean="0"/>
          </a:p>
          <a:p>
            <a:pPr algn="just" rtl="0"/>
            <a:r>
              <a:rPr lang="en-US" dirty="0" smtClean="0"/>
              <a:t>The </a:t>
            </a:r>
            <a:r>
              <a:rPr lang="en-US" dirty="0"/>
              <a:t>outlook for normal erectile function is poor.</a:t>
            </a:r>
          </a:p>
          <a:p>
            <a:pPr algn="l"/>
            <a:endParaRPr lang="ar-IQ" dirty="0"/>
          </a:p>
        </p:txBody>
      </p:sp>
    </p:spTree>
    <p:extLst>
      <p:ext uri="{BB962C8B-B14F-4D97-AF65-F5344CB8AC3E}">
        <p14:creationId xmlns:p14="http://schemas.microsoft.com/office/powerpoint/2010/main" val="2034618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0648"/>
            <a:ext cx="7772400" cy="1470025"/>
          </a:xfrm>
        </p:spPr>
        <p:txBody>
          <a:bodyPr/>
          <a:lstStyle/>
          <a:p>
            <a:r>
              <a:rPr lang="en-US" dirty="0"/>
              <a:t>High flow (non ischemic).</a:t>
            </a:r>
            <a:endParaRPr lang="ar-IQ" dirty="0"/>
          </a:p>
        </p:txBody>
      </p:sp>
      <p:sp>
        <p:nvSpPr>
          <p:cNvPr id="3" name="عنوان فرعي 2"/>
          <p:cNvSpPr>
            <a:spLocks noGrp="1"/>
          </p:cNvSpPr>
          <p:nvPr>
            <p:ph type="subTitle" idx="1"/>
          </p:nvPr>
        </p:nvSpPr>
        <p:spPr>
          <a:xfrm>
            <a:off x="251520" y="1556792"/>
            <a:ext cx="8640960" cy="4082008"/>
          </a:xfrm>
        </p:spPr>
        <p:txBody>
          <a:bodyPr>
            <a:normAutofit/>
          </a:bodyPr>
          <a:lstStyle/>
          <a:p>
            <a:pPr lvl="0" rtl="0"/>
            <a:r>
              <a:rPr lang="en-US" dirty="0" smtClean="0"/>
              <a:t>This </a:t>
            </a:r>
            <a:r>
              <a:rPr lang="en-US" dirty="0"/>
              <a:t>type is not painful and is usually result from an </a:t>
            </a:r>
            <a:r>
              <a:rPr lang="en-US" dirty="0" err="1"/>
              <a:t>arteriovenous</a:t>
            </a:r>
            <a:r>
              <a:rPr lang="en-US" dirty="0"/>
              <a:t> fistula caused by previous trauma. It is less risky than the low flow type and not need an urgent treatment.</a:t>
            </a:r>
          </a:p>
          <a:p>
            <a:pPr rtl="0"/>
            <a:r>
              <a:rPr lang="en-US" dirty="0"/>
              <a:t>The treatment is by surgical closure of the fistula.</a:t>
            </a:r>
          </a:p>
          <a:p>
            <a:endParaRPr lang="ar-IQ" dirty="0"/>
          </a:p>
        </p:txBody>
      </p:sp>
    </p:spTree>
    <p:extLst>
      <p:ext uri="{BB962C8B-B14F-4D97-AF65-F5344CB8AC3E}">
        <p14:creationId xmlns:p14="http://schemas.microsoft.com/office/powerpoint/2010/main" val="1613425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5476"/>
            <a:ext cx="7772400" cy="1470025"/>
          </a:xfrm>
        </p:spPr>
        <p:txBody>
          <a:bodyPr/>
          <a:lstStyle/>
          <a:p>
            <a:r>
              <a:rPr lang="en-US" b="1" dirty="0"/>
              <a:t>Carcinoma of the penis</a:t>
            </a:r>
            <a:r>
              <a:rPr lang="en-US" dirty="0"/>
              <a:t/>
            </a:r>
            <a:br>
              <a:rPr lang="en-US" dirty="0"/>
            </a:br>
            <a:endParaRPr lang="ar-IQ" dirty="0"/>
          </a:p>
        </p:txBody>
      </p:sp>
      <p:sp>
        <p:nvSpPr>
          <p:cNvPr id="3" name="عنوان فرعي 2"/>
          <p:cNvSpPr>
            <a:spLocks noGrp="1"/>
          </p:cNvSpPr>
          <p:nvPr>
            <p:ph type="subTitle" idx="1"/>
          </p:nvPr>
        </p:nvSpPr>
        <p:spPr>
          <a:xfrm>
            <a:off x="251520" y="908720"/>
            <a:ext cx="8892480" cy="5949280"/>
          </a:xfrm>
        </p:spPr>
        <p:txBody>
          <a:bodyPr>
            <a:normAutofit/>
          </a:bodyPr>
          <a:lstStyle/>
          <a:p>
            <a:pPr algn="l" rtl="0"/>
            <a:r>
              <a:rPr lang="en-US" dirty="0" smtClean="0"/>
              <a:t>Most commonly SCC</a:t>
            </a:r>
          </a:p>
          <a:p>
            <a:pPr algn="l" rtl="0"/>
            <a:r>
              <a:rPr lang="en-US" dirty="0" smtClean="0"/>
              <a:t>Circumcision </a:t>
            </a:r>
            <a:r>
              <a:rPr lang="en-US" dirty="0"/>
              <a:t>soon after birth confers immunity against carcinoma of the penis. Later circumcision </a:t>
            </a:r>
            <a:r>
              <a:rPr lang="en-US" dirty="0" smtClean="0"/>
              <a:t>does </a:t>
            </a:r>
            <a:r>
              <a:rPr lang="en-US" dirty="0"/>
              <a:t>not seem to have the same </a:t>
            </a:r>
            <a:r>
              <a:rPr lang="en-US" dirty="0" smtClean="0"/>
              <a:t>effect</a:t>
            </a:r>
          </a:p>
          <a:p>
            <a:pPr algn="l" rtl="0"/>
            <a:r>
              <a:rPr lang="en-US" dirty="0"/>
              <a:t>Chronic </a:t>
            </a:r>
            <a:r>
              <a:rPr lang="en-US" dirty="0" err="1"/>
              <a:t>balanoposthitis</a:t>
            </a:r>
            <a:r>
              <a:rPr lang="en-US" dirty="0"/>
              <a:t> is known to be a contributory </a:t>
            </a:r>
            <a:r>
              <a:rPr lang="en-US" dirty="0" smtClean="0"/>
              <a:t>factor.</a:t>
            </a:r>
          </a:p>
          <a:p>
            <a:pPr algn="l" rtl="0"/>
            <a:r>
              <a:rPr lang="en-US" dirty="0" err="1" smtClean="0"/>
              <a:t>Precarcinomatous</a:t>
            </a:r>
            <a:r>
              <a:rPr lang="en-US" dirty="0" smtClean="0"/>
              <a:t>  lesions.</a:t>
            </a:r>
          </a:p>
          <a:p>
            <a:pPr algn="l" rtl="0"/>
            <a:r>
              <a:rPr lang="en-US" dirty="0" smtClean="0"/>
              <a:t>Leukoplakia</a:t>
            </a:r>
          </a:p>
          <a:p>
            <a:pPr algn="l" rtl="0"/>
            <a:r>
              <a:rPr lang="en-US" dirty="0"/>
              <a:t>long standing genital </a:t>
            </a:r>
            <a:r>
              <a:rPr lang="en-US" dirty="0" smtClean="0"/>
              <a:t>warts</a:t>
            </a:r>
          </a:p>
          <a:p>
            <a:pPr algn="l" rtl="0"/>
            <a:r>
              <a:rPr lang="en-US" dirty="0"/>
              <a:t>Paget’s disease of the penis. (</a:t>
            </a:r>
            <a:r>
              <a:rPr lang="en-US" dirty="0" err="1" smtClean="0"/>
              <a:t>synonym:erythroplasia</a:t>
            </a:r>
            <a:r>
              <a:rPr lang="en-US" dirty="0" smtClean="0"/>
              <a:t> </a:t>
            </a:r>
            <a:r>
              <a:rPr lang="en-US" dirty="0"/>
              <a:t>of </a:t>
            </a:r>
            <a:r>
              <a:rPr lang="en-US" dirty="0" err="1"/>
              <a:t>Queyrat</a:t>
            </a:r>
            <a:r>
              <a:rPr lang="en-US" dirty="0" smtClean="0"/>
              <a:t>)</a:t>
            </a:r>
          </a:p>
          <a:p>
            <a:pPr algn="l" rtl="0"/>
            <a:endParaRPr lang="en-US" dirty="0" smtClean="0"/>
          </a:p>
          <a:p>
            <a:pPr algn="l" rtl="0"/>
            <a:endParaRPr lang="ar-IQ" dirty="0"/>
          </a:p>
        </p:txBody>
      </p:sp>
    </p:spTree>
    <p:extLst>
      <p:ext uri="{BB962C8B-B14F-4D97-AF65-F5344CB8AC3E}">
        <p14:creationId xmlns:p14="http://schemas.microsoft.com/office/powerpoint/2010/main" val="33995339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0"/>
            <a:ext cx="8496944" cy="5638800"/>
          </a:xfrm>
        </p:spPr>
        <p:txBody>
          <a:bodyPr>
            <a:normAutofit/>
          </a:bodyPr>
          <a:lstStyle/>
          <a:p>
            <a:pPr algn="l" rtl="0"/>
            <a:r>
              <a:rPr lang="en-US" b="1" dirty="0" smtClean="0"/>
              <a:t>Pathology SCC</a:t>
            </a:r>
            <a:endParaRPr lang="en-US" dirty="0"/>
          </a:p>
          <a:p>
            <a:pPr algn="l" rtl="0"/>
            <a:r>
              <a:rPr lang="en-US" b="1" dirty="0"/>
              <a:t>Clinical features</a:t>
            </a:r>
            <a:endParaRPr lang="en-US" dirty="0"/>
          </a:p>
          <a:p>
            <a:pPr algn="l"/>
            <a:r>
              <a:rPr lang="en-US" dirty="0"/>
              <a:t>About 40% of patients are under 40 </a:t>
            </a:r>
            <a:r>
              <a:rPr lang="en-US" dirty="0" smtClean="0"/>
              <a:t>years </a:t>
            </a:r>
            <a:r>
              <a:rPr lang="en-US" dirty="0"/>
              <a:t>of </a:t>
            </a:r>
            <a:r>
              <a:rPr lang="en-US" dirty="0" smtClean="0"/>
              <a:t>age</a:t>
            </a:r>
          </a:p>
          <a:p>
            <a:pPr algn="l" rtl="0"/>
            <a:r>
              <a:rPr lang="en-US" dirty="0"/>
              <a:t>Mild discomfort and light </a:t>
            </a:r>
            <a:r>
              <a:rPr lang="en-US" dirty="0" smtClean="0"/>
              <a:t>discharge</a:t>
            </a:r>
          </a:p>
          <a:p>
            <a:pPr algn="l" rtl="0"/>
            <a:r>
              <a:rPr lang="en-US" dirty="0"/>
              <a:t>large and secondary infection causes a foul bloody </a:t>
            </a:r>
            <a:r>
              <a:rPr lang="en-US" dirty="0" smtClean="0"/>
              <a:t>discharge</a:t>
            </a:r>
            <a:endParaRPr lang="en-US" dirty="0"/>
          </a:p>
          <a:p>
            <a:pPr algn="l" rtl="0"/>
            <a:r>
              <a:rPr lang="en-US" dirty="0"/>
              <a:t>In total, 60% present with inguinal lymph node enlargement but in half of these this is caused by </a:t>
            </a:r>
            <a:r>
              <a:rPr lang="en-US" dirty="0" smtClean="0"/>
              <a:t>sepsis</a:t>
            </a:r>
          </a:p>
          <a:p>
            <a:pPr algn="l" rtl="0"/>
            <a:r>
              <a:rPr lang="en-US" dirty="0"/>
              <a:t>Untreated, the whole glans may be replaced by a </a:t>
            </a:r>
            <a:r>
              <a:rPr lang="en-US" dirty="0" err="1"/>
              <a:t>fungating</a:t>
            </a:r>
            <a:r>
              <a:rPr lang="en-US" dirty="0"/>
              <a:t> offensive mass</a:t>
            </a:r>
          </a:p>
        </p:txBody>
      </p:sp>
    </p:spTree>
    <p:extLst>
      <p:ext uri="{BB962C8B-B14F-4D97-AF65-F5344CB8AC3E}">
        <p14:creationId xmlns:p14="http://schemas.microsoft.com/office/powerpoint/2010/main" val="31302191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332656"/>
            <a:ext cx="8712968" cy="5306144"/>
          </a:xfrm>
        </p:spPr>
        <p:txBody>
          <a:bodyPr/>
          <a:lstStyle/>
          <a:p>
            <a:r>
              <a:rPr lang="en-US" b="1" dirty="0"/>
              <a:t>Treatment</a:t>
            </a:r>
            <a:endParaRPr lang="en-US" dirty="0"/>
          </a:p>
          <a:p>
            <a:pPr algn="l" rtl="0"/>
            <a:r>
              <a:rPr lang="en-US" dirty="0"/>
              <a:t>Circumcision precedes </a:t>
            </a:r>
            <a:r>
              <a:rPr lang="en-US" dirty="0" smtClean="0"/>
              <a:t>treatment</a:t>
            </a:r>
          </a:p>
          <a:p>
            <a:pPr algn="l" rtl="0"/>
            <a:r>
              <a:rPr lang="en-US" dirty="0"/>
              <a:t>Radiotherapy is effective (60–70% survival rate at 5 </a:t>
            </a:r>
            <a:r>
              <a:rPr lang="en-US" dirty="0" smtClean="0"/>
              <a:t>years)</a:t>
            </a:r>
          </a:p>
          <a:p>
            <a:pPr algn="l" rtl="0"/>
            <a:r>
              <a:rPr lang="en-US" dirty="0"/>
              <a:t>Surgery is for large anaplastic growths</a:t>
            </a:r>
            <a:endParaRPr lang="ar-IQ" dirty="0"/>
          </a:p>
        </p:txBody>
      </p:sp>
    </p:spTree>
    <p:extLst>
      <p:ext uri="{BB962C8B-B14F-4D97-AF65-F5344CB8AC3E}">
        <p14:creationId xmlns:p14="http://schemas.microsoft.com/office/powerpoint/2010/main" val="5157386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0"/>
            <a:ext cx="7416824" cy="1828800"/>
          </a:xfrm>
        </p:spPr>
        <p:txBody>
          <a:bodyPr>
            <a:normAutofit/>
          </a:bodyPr>
          <a:lstStyle/>
          <a:p>
            <a:pPr rtl="0"/>
            <a:r>
              <a:rPr lang="en-US" sz="3200" b="1" dirty="0"/>
              <a:t>SEXUALLY TRANSMITTED GENITAL</a:t>
            </a:r>
            <a:r>
              <a:rPr lang="en-US" sz="3200" dirty="0"/>
              <a:t/>
            </a:r>
            <a:br>
              <a:rPr lang="en-US" sz="3200" dirty="0"/>
            </a:br>
            <a:r>
              <a:rPr lang="en-US" sz="3200" b="1" dirty="0"/>
              <a:t>INFECTIONS</a:t>
            </a:r>
            <a:endParaRPr lang="ar-IQ" sz="3200" dirty="0"/>
          </a:p>
        </p:txBody>
      </p:sp>
      <p:sp>
        <p:nvSpPr>
          <p:cNvPr id="3" name="عنوان فرعي 2"/>
          <p:cNvSpPr>
            <a:spLocks noGrp="1"/>
          </p:cNvSpPr>
          <p:nvPr>
            <p:ph type="subTitle" idx="1"/>
          </p:nvPr>
        </p:nvSpPr>
        <p:spPr>
          <a:xfrm>
            <a:off x="683568" y="3140968"/>
            <a:ext cx="8064896" cy="2520280"/>
          </a:xfrm>
        </p:spPr>
        <p:txBody>
          <a:bodyPr>
            <a:noAutofit/>
          </a:bodyPr>
          <a:lstStyle/>
          <a:p>
            <a:pPr rtl="0"/>
            <a:r>
              <a:rPr lang="en-US" sz="2000" b="1" dirty="0"/>
              <a:t>Genital herpes </a:t>
            </a:r>
            <a:endParaRPr lang="en-US" sz="2000" b="1" dirty="0" smtClean="0"/>
          </a:p>
          <a:p>
            <a:pPr rtl="0"/>
            <a:r>
              <a:rPr lang="en-US" sz="2000" dirty="0" smtClean="0"/>
              <a:t>is </a:t>
            </a:r>
            <a:r>
              <a:rPr lang="en-US" sz="2000" dirty="0"/>
              <a:t>caused by sexual transmission of the herpes virus</a:t>
            </a:r>
          </a:p>
          <a:p>
            <a:pPr rtl="0"/>
            <a:r>
              <a:rPr lang="ar-IQ" sz="2000" dirty="0" smtClean="0"/>
              <a:t> </a:t>
            </a:r>
            <a:r>
              <a:rPr lang="en-US" sz="2000" dirty="0" err="1" smtClean="0"/>
              <a:t>hominis</a:t>
            </a:r>
            <a:r>
              <a:rPr lang="en-US" sz="2000" dirty="0" smtClean="0"/>
              <a:t> </a:t>
            </a:r>
            <a:r>
              <a:rPr lang="en-US" sz="2000" dirty="0"/>
              <a:t>(type 2, occasionally type 1</a:t>
            </a:r>
            <a:r>
              <a:rPr lang="en-US" sz="2000" dirty="0" smtClean="0"/>
              <a:t>)…. </a:t>
            </a:r>
            <a:r>
              <a:rPr lang="en-US" sz="2000" dirty="0" err="1" smtClean="0"/>
              <a:t>Genitofemoral</a:t>
            </a:r>
            <a:r>
              <a:rPr lang="en-US" sz="2000" dirty="0" smtClean="0"/>
              <a:t> ….. Acyclovir.</a:t>
            </a:r>
          </a:p>
          <a:p>
            <a:pPr rtl="0"/>
            <a:r>
              <a:rPr lang="en-US" sz="2000" b="1" dirty="0" err="1"/>
              <a:t>Lymphogranuloma</a:t>
            </a:r>
            <a:r>
              <a:rPr lang="en-US" sz="2000" b="1" dirty="0"/>
              <a:t> </a:t>
            </a:r>
            <a:r>
              <a:rPr lang="en-US" sz="2000" b="1" dirty="0" err="1"/>
              <a:t>venereum</a:t>
            </a:r>
            <a:endParaRPr lang="en-US" sz="2000" dirty="0"/>
          </a:p>
          <a:p>
            <a:pPr rtl="0"/>
            <a:r>
              <a:rPr lang="en-US" sz="2000" dirty="0" err="1"/>
              <a:t>Lymphogranuloma</a:t>
            </a:r>
            <a:r>
              <a:rPr lang="en-US" sz="2000" dirty="0"/>
              <a:t> </a:t>
            </a:r>
            <a:r>
              <a:rPr lang="en-US" sz="2000" dirty="0" err="1"/>
              <a:t>venereum</a:t>
            </a:r>
            <a:r>
              <a:rPr lang="en-US" sz="2000" dirty="0"/>
              <a:t> is a sexually transmitted tropical disease caused by </a:t>
            </a:r>
            <a:r>
              <a:rPr lang="en-US" sz="2000" i="1" dirty="0"/>
              <a:t>Chlamydia trachomatis </a:t>
            </a:r>
            <a:r>
              <a:rPr lang="en-US" sz="2000" dirty="0"/>
              <a:t>(</a:t>
            </a:r>
            <a:r>
              <a:rPr lang="en-US" sz="2000" i="1" dirty="0"/>
              <a:t>Chlamydia A</a:t>
            </a:r>
            <a:r>
              <a:rPr lang="en-US" sz="2000" dirty="0" smtClean="0"/>
              <a:t>). …</a:t>
            </a:r>
            <a:r>
              <a:rPr lang="en-US" sz="2000" dirty="0"/>
              <a:t> painless, genital papule or ulcer often unnoticed by the </a:t>
            </a:r>
            <a:r>
              <a:rPr lang="en-US" sz="2000" dirty="0" smtClean="0"/>
              <a:t>patient….</a:t>
            </a:r>
            <a:r>
              <a:rPr lang="en-US" sz="2000" dirty="0"/>
              <a:t> The inguinal glands become enlarged and painful in both sexes between 2 weeks and 4 months after infection. The masses of nodes mat together </a:t>
            </a:r>
            <a:r>
              <a:rPr lang="en-US" sz="2000" dirty="0" smtClean="0"/>
              <a:t>.</a:t>
            </a:r>
            <a:endParaRPr lang="en-US" sz="2000" dirty="0"/>
          </a:p>
          <a:p>
            <a:pPr rtl="0"/>
            <a:r>
              <a:rPr lang="en-US" sz="2000" dirty="0"/>
              <a:t>Treatment is by a combination of antibiotics, which may include </a:t>
            </a:r>
            <a:r>
              <a:rPr lang="en-US" sz="2000" dirty="0" err="1"/>
              <a:t>sulphonamide</a:t>
            </a:r>
            <a:r>
              <a:rPr lang="en-US" sz="2000" dirty="0"/>
              <a:t>, </a:t>
            </a:r>
            <a:r>
              <a:rPr lang="en-US" sz="2000" dirty="0" err="1"/>
              <a:t>oxytetracycline</a:t>
            </a:r>
            <a:r>
              <a:rPr lang="en-US" sz="2000" dirty="0"/>
              <a:t> and erythromycin. The </a:t>
            </a:r>
            <a:r>
              <a:rPr lang="en-US" sz="2000" dirty="0" err="1"/>
              <a:t>multilocular</a:t>
            </a:r>
            <a:r>
              <a:rPr lang="en-US" sz="2000" dirty="0"/>
              <a:t> bubo should not be incised; aspiration is permissible to reduce discomfort.</a:t>
            </a:r>
          </a:p>
          <a:p>
            <a:pPr rtl="0"/>
            <a:endParaRPr lang="en-US" sz="2000" dirty="0"/>
          </a:p>
          <a:p>
            <a:endParaRPr lang="ar-IQ" sz="2000" dirty="0"/>
          </a:p>
        </p:txBody>
      </p:sp>
    </p:spTree>
    <p:extLst>
      <p:ext uri="{BB962C8B-B14F-4D97-AF65-F5344CB8AC3E}">
        <p14:creationId xmlns:p14="http://schemas.microsoft.com/office/powerpoint/2010/main" val="6861119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6477000" cy="1928192"/>
          </a:xfrm>
        </p:spPr>
        <p:txBody>
          <a:bodyPr>
            <a:noAutofit/>
          </a:bodyPr>
          <a:lstStyle/>
          <a:p>
            <a:pPr rtl="0"/>
            <a:r>
              <a:rPr lang="en-US" sz="2400" b="1" dirty="0" err="1"/>
              <a:t>Condylomata</a:t>
            </a:r>
            <a:r>
              <a:rPr lang="en-US" sz="2400" b="1" dirty="0"/>
              <a:t> </a:t>
            </a:r>
            <a:r>
              <a:rPr lang="en-US" sz="2400" b="1" dirty="0" err="1"/>
              <a:t>acuminata</a:t>
            </a:r>
            <a:r>
              <a:rPr lang="en-US" sz="2400" b="1" dirty="0"/>
              <a:t> (synonym: </a:t>
            </a:r>
            <a:r>
              <a:rPr lang="en-US" sz="2400" b="1" dirty="0" smtClean="0"/>
              <a:t>genital</a:t>
            </a:r>
            <a:r>
              <a:rPr lang="en-US" sz="2400" dirty="0" smtClean="0"/>
              <a:t> </a:t>
            </a:r>
            <a:r>
              <a:rPr lang="en-US" sz="2400" b="1" dirty="0" smtClean="0"/>
              <a:t>warts</a:t>
            </a:r>
            <a:r>
              <a:rPr lang="en-US" sz="2400" b="1" dirty="0"/>
              <a:t>)</a:t>
            </a:r>
            <a:r>
              <a:rPr lang="en-US" sz="2400" dirty="0"/>
              <a:t/>
            </a:r>
            <a:br>
              <a:rPr lang="en-US" sz="2400" dirty="0"/>
            </a:br>
            <a:endParaRPr lang="ar-IQ" sz="2400" dirty="0"/>
          </a:p>
        </p:txBody>
      </p:sp>
      <p:sp>
        <p:nvSpPr>
          <p:cNvPr id="3" name="عنوان فرعي 2"/>
          <p:cNvSpPr>
            <a:spLocks noGrp="1"/>
          </p:cNvSpPr>
          <p:nvPr>
            <p:ph type="subTitle" idx="1"/>
          </p:nvPr>
        </p:nvSpPr>
        <p:spPr>
          <a:xfrm>
            <a:off x="827584" y="1844824"/>
            <a:ext cx="7344816" cy="3960440"/>
          </a:xfrm>
        </p:spPr>
        <p:txBody>
          <a:bodyPr>
            <a:normAutofit fontScale="92500" lnSpcReduction="20000"/>
          </a:bodyPr>
          <a:lstStyle/>
          <a:p>
            <a:pPr algn="just" rtl="0"/>
            <a:r>
              <a:rPr lang="en-US" dirty="0" smtClean="0"/>
              <a:t>Genital </a:t>
            </a:r>
            <a:r>
              <a:rPr lang="en-US" dirty="0"/>
              <a:t>warts are caused by infection with human papillomavirus and are sexually </a:t>
            </a:r>
            <a:r>
              <a:rPr lang="en-US" dirty="0" smtClean="0"/>
              <a:t>transmitted.</a:t>
            </a:r>
          </a:p>
          <a:p>
            <a:pPr algn="just" rtl="0"/>
            <a:r>
              <a:rPr lang="en-US" dirty="0" err="1" smtClean="0"/>
              <a:t>Condyloma</a:t>
            </a:r>
            <a:r>
              <a:rPr lang="en-US" dirty="0" smtClean="0"/>
              <a:t> </a:t>
            </a:r>
            <a:r>
              <a:rPr lang="en-US" dirty="0" err="1" smtClean="0"/>
              <a:t>acuminata</a:t>
            </a:r>
            <a:r>
              <a:rPr lang="en-US" dirty="0"/>
              <a:t>, are due to low-risk human </a:t>
            </a:r>
            <a:r>
              <a:rPr lang="en-US" dirty="0" smtClean="0"/>
              <a:t>papilloma virus </a:t>
            </a:r>
            <a:r>
              <a:rPr lang="en-US" dirty="0"/>
              <a:t>types (usually 6 and 11</a:t>
            </a:r>
            <a:r>
              <a:rPr lang="en-US" dirty="0" smtClean="0"/>
              <a:t>).</a:t>
            </a:r>
          </a:p>
          <a:p>
            <a:pPr algn="just" rtl="0"/>
            <a:r>
              <a:rPr lang="en-US" dirty="0"/>
              <a:t>Certain “</a:t>
            </a:r>
            <a:r>
              <a:rPr lang="en-US" dirty="0" err="1" smtClean="0"/>
              <a:t>highrisk</a:t>
            </a:r>
            <a:r>
              <a:rPr lang="en-US" dirty="0" smtClean="0"/>
              <a:t>” genital </a:t>
            </a:r>
            <a:r>
              <a:rPr lang="en-US" dirty="0"/>
              <a:t>human papilloma virus types, usually 16 </a:t>
            </a:r>
            <a:r>
              <a:rPr lang="en-US" dirty="0" smtClean="0"/>
              <a:t>and 18</a:t>
            </a:r>
            <a:r>
              <a:rPr lang="en-US" dirty="0"/>
              <a:t>, cause </a:t>
            </a:r>
            <a:r>
              <a:rPr lang="en-US" dirty="0" err="1" smtClean="0"/>
              <a:t>bowenoid</a:t>
            </a:r>
            <a:r>
              <a:rPr lang="en-US" dirty="0"/>
              <a:t> </a:t>
            </a:r>
            <a:r>
              <a:rPr lang="en-US" dirty="0" err="1" smtClean="0"/>
              <a:t>papulosis</a:t>
            </a:r>
            <a:endParaRPr lang="en-US" dirty="0" smtClean="0"/>
          </a:p>
          <a:p>
            <a:pPr algn="just" rtl="0"/>
            <a:r>
              <a:rPr lang="en-US" dirty="0"/>
              <a:t>Patient-applied treatment </a:t>
            </a:r>
            <a:r>
              <a:rPr lang="en-US" dirty="0" smtClean="0"/>
              <a:t>is either </a:t>
            </a:r>
            <a:r>
              <a:rPr lang="en-US" dirty="0" err="1"/>
              <a:t>podophyllotoxin</a:t>
            </a:r>
            <a:r>
              <a:rPr lang="en-US" dirty="0"/>
              <a:t> or </a:t>
            </a:r>
            <a:r>
              <a:rPr lang="en-US" dirty="0" err="1" smtClean="0"/>
              <a:t>imiquimod</a:t>
            </a:r>
            <a:r>
              <a:rPr lang="en-US" dirty="0" smtClean="0"/>
              <a:t>.</a:t>
            </a:r>
            <a:r>
              <a:rPr lang="en-US" dirty="0"/>
              <a:t> </a:t>
            </a:r>
            <a:endParaRPr lang="en-US" dirty="0" smtClean="0"/>
          </a:p>
          <a:p>
            <a:pPr algn="just" rtl="0"/>
            <a:r>
              <a:rPr lang="en-US" dirty="0" smtClean="0"/>
              <a:t>Physician-applied </a:t>
            </a:r>
            <a:r>
              <a:rPr lang="en-US" dirty="0"/>
              <a:t>treatments include liquid</a:t>
            </a:r>
          </a:p>
          <a:p>
            <a:pPr algn="just" rtl="0"/>
            <a:r>
              <a:rPr lang="en-US" dirty="0"/>
              <a:t>nitrogen </a:t>
            </a:r>
            <a:r>
              <a:rPr lang="en-US" dirty="0" err="1"/>
              <a:t>cryotherapy</a:t>
            </a:r>
            <a:r>
              <a:rPr lang="en-US" dirty="0"/>
              <a:t> </a:t>
            </a:r>
            <a:r>
              <a:rPr lang="en-US" dirty="0" smtClean="0"/>
              <a:t>, </a:t>
            </a:r>
            <a:r>
              <a:rPr lang="en-US" dirty="0"/>
              <a:t>and </a:t>
            </a:r>
            <a:r>
              <a:rPr lang="en-US" dirty="0" err="1" smtClean="0"/>
              <a:t>electrocautery</a:t>
            </a:r>
            <a:r>
              <a:rPr lang="en-US" dirty="0" smtClean="0"/>
              <a:t>. </a:t>
            </a:r>
            <a:r>
              <a:rPr lang="en-US" dirty="0"/>
              <a:t>Laser therapy and </a:t>
            </a:r>
            <a:r>
              <a:rPr lang="en-US" dirty="0" err="1"/>
              <a:t>intralesional</a:t>
            </a:r>
            <a:r>
              <a:rPr lang="en-US" dirty="0"/>
              <a:t> or </a:t>
            </a:r>
            <a:r>
              <a:rPr lang="en-US" dirty="0" smtClean="0"/>
              <a:t>systemic immunotherapies</a:t>
            </a:r>
            <a:endParaRPr lang="ar-IQ" dirty="0"/>
          </a:p>
        </p:txBody>
      </p:sp>
    </p:spTree>
    <p:extLst>
      <p:ext uri="{BB962C8B-B14F-4D97-AF65-F5344CB8AC3E}">
        <p14:creationId xmlns:p14="http://schemas.microsoft.com/office/powerpoint/2010/main" val="96776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772400" cy="1470025"/>
          </a:xfrm>
        </p:spPr>
        <p:txBody>
          <a:bodyPr>
            <a:normAutofit fontScale="90000"/>
          </a:bodyPr>
          <a:lstStyle/>
          <a:p>
            <a:r>
              <a:rPr lang="en-US" b="1" dirty="0"/>
              <a:t>Non-specific urethritis (non-</a:t>
            </a:r>
            <a:r>
              <a:rPr lang="en-US" b="1" dirty="0" err="1"/>
              <a:t>gonococcal</a:t>
            </a:r>
            <a:r>
              <a:rPr lang="en-US" b="1" dirty="0"/>
              <a:t> urethritis)</a:t>
            </a:r>
            <a:r>
              <a:rPr lang="en-US" dirty="0"/>
              <a:t/>
            </a:r>
            <a:br>
              <a:rPr lang="en-US" dirty="0"/>
            </a:br>
            <a:endParaRPr lang="ar-IQ" dirty="0"/>
          </a:p>
        </p:txBody>
      </p:sp>
      <p:sp>
        <p:nvSpPr>
          <p:cNvPr id="3" name="عنوان فرعي 2"/>
          <p:cNvSpPr>
            <a:spLocks noGrp="1"/>
          </p:cNvSpPr>
          <p:nvPr>
            <p:ph type="subTitle" idx="1"/>
          </p:nvPr>
        </p:nvSpPr>
        <p:spPr>
          <a:xfrm>
            <a:off x="0" y="1484784"/>
            <a:ext cx="8928992" cy="4442048"/>
          </a:xfrm>
        </p:spPr>
        <p:txBody>
          <a:bodyPr>
            <a:normAutofit/>
          </a:bodyPr>
          <a:lstStyle/>
          <a:p>
            <a:pPr marL="457200" indent="-457200" algn="l" rtl="0">
              <a:buFont typeface="Arial" pitchFamily="34" charset="0"/>
              <a:buChar char="•"/>
            </a:pPr>
            <a:r>
              <a:rPr lang="en-US" dirty="0" smtClean="0"/>
              <a:t>Diagnosed </a:t>
            </a:r>
            <a:r>
              <a:rPr lang="en-US" dirty="0"/>
              <a:t>by exclusion of </a:t>
            </a:r>
            <a:r>
              <a:rPr lang="en-US" dirty="0" err="1"/>
              <a:t>gonorrhoea</a:t>
            </a:r>
            <a:r>
              <a:rPr lang="en-US" dirty="0"/>
              <a:t> and other known infections. </a:t>
            </a:r>
            <a:r>
              <a:rPr lang="en-US" dirty="0" smtClean="0"/>
              <a:t> </a:t>
            </a:r>
            <a:r>
              <a:rPr lang="en-US" dirty="0"/>
              <a:t>40% </a:t>
            </a:r>
            <a:r>
              <a:rPr lang="en-US" dirty="0" smtClean="0"/>
              <a:t>…Chlamydia </a:t>
            </a:r>
            <a:r>
              <a:rPr lang="en-US" dirty="0"/>
              <a:t>trachomatis and some </a:t>
            </a:r>
            <a:r>
              <a:rPr lang="en-US" dirty="0" smtClean="0"/>
              <a:t>…..</a:t>
            </a:r>
            <a:r>
              <a:rPr lang="en-US" dirty="0" err="1" smtClean="0"/>
              <a:t>Ureaplasma</a:t>
            </a:r>
            <a:r>
              <a:rPr lang="en-US" dirty="0" smtClean="0"/>
              <a:t> </a:t>
            </a:r>
            <a:r>
              <a:rPr lang="en-US" dirty="0" err="1"/>
              <a:t>urealytica</a:t>
            </a:r>
            <a:r>
              <a:rPr lang="en-US" dirty="0"/>
              <a:t>.  </a:t>
            </a:r>
            <a:r>
              <a:rPr lang="en-US" dirty="0" smtClean="0"/>
              <a:t>causative </a:t>
            </a:r>
            <a:r>
              <a:rPr lang="en-US" dirty="0"/>
              <a:t>agent in up to 50% of cases is unknown</a:t>
            </a:r>
            <a:r>
              <a:rPr lang="en-US" dirty="0" smtClean="0"/>
              <a:t>.</a:t>
            </a:r>
          </a:p>
          <a:p>
            <a:pPr marL="457200" indent="-457200" algn="l" rtl="0">
              <a:buFont typeface="Arial" pitchFamily="34" charset="0"/>
              <a:buChar char="•"/>
            </a:pPr>
            <a:r>
              <a:rPr lang="en-US" dirty="0"/>
              <a:t>Dysuria and a </a:t>
            </a:r>
            <a:r>
              <a:rPr lang="en-US" dirty="0" err="1"/>
              <a:t>mucopurulent</a:t>
            </a:r>
            <a:r>
              <a:rPr lang="en-US" dirty="0"/>
              <a:t> urethral discharge appear up to 6 weeks after sexual </a:t>
            </a:r>
            <a:r>
              <a:rPr lang="en-US" dirty="0" smtClean="0"/>
              <a:t>intercourse. Epididymitis </a:t>
            </a:r>
            <a:r>
              <a:rPr lang="en-US" dirty="0"/>
              <a:t>is not uncommon and urethral stricture rarely results</a:t>
            </a:r>
            <a:r>
              <a:rPr lang="en-US" dirty="0" smtClean="0"/>
              <a:t>.</a:t>
            </a:r>
          </a:p>
          <a:p>
            <a:pPr marL="457200" indent="-457200" algn="l" rtl="0">
              <a:buFont typeface="Arial" pitchFamily="34" charset="0"/>
              <a:buChar char="•"/>
            </a:pPr>
            <a:r>
              <a:rPr lang="en-US" dirty="0" smtClean="0"/>
              <a:t>Tetracycline</a:t>
            </a:r>
            <a:r>
              <a:rPr lang="en-US" dirty="0"/>
              <a:t>, doxycycline or </a:t>
            </a:r>
            <a:r>
              <a:rPr lang="en-US" dirty="0" err="1"/>
              <a:t>azithromycine</a:t>
            </a:r>
            <a:r>
              <a:rPr lang="en-US" dirty="0"/>
              <a:t> </a:t>
            </a:r>
          </a:p>
          <a:p>
            <a:pPr marL="457200" indent="-457200" algn="l" rtl="0">
              <a:buFont typeface="Arial" pitchFamily="34" charset="0"/>
              <a:buChar char="•"/>
            </a:pPr>
            <a:endParaRPr lang="en-US" dirty="0"/>
          </a:p>
          <a:p>
            <a:endParaRPr lang="ar-IQ" dirty="0"/>
          </a:p>
        </p:txBody>
      </p:sp>
    </p:spTree>
    <p:extLst>
      <p:ext uri="{BB962C8B-B14F-4D97-AF65-F5344CB8AC3E}">
        <p14:creationId xmlns:p14="http://schemas.microsoft.com/office/powerpoint/2010/main" val="1106805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8113"/>
            <a:ext cx="7772400" cy="1470025"/>
          </a:xfrm>
        </p:spPr>
        <p:txBody>
          <a:bodyPr/>
          <a:lstStyle/>
          <a:p>
            <a:r>
              <a:rPr lang="en-US" b="1" dirty="0"/>
              <a:t>Urethral stricture</a:t>
            </a:r>
            <a:r>
              <a:rPr lang="en-US" dirty="0"/>
              <a:t/>
            </a:r>
            <a:br>
              <a:rPr lang="en-US" dirty="0"/>
            </a:br>
            <a:endParaRPr lang="ar-IQ" dirty="0"/>
          </a:p>
        </p:txBody>
      </p:sp>
      <p:sp>
        <p:nvSpPr>
          <p:cNvPr id="3" name="عنوان فرعي 2"/>
          <p:cNvSpPr>
            <a:spLocks noGrp="1"/>
          </p:cNvSpPr>
          <p:nvPr>
            <p:ph type="subTitle" idx="1"/>
          </p:nvPr>
        </p:nvSpPr>
        <p:spPr>
          <a:xfrm>
            <a:off x="1371600" y="764704"/>
            <a:ext cx="6400800" cy="5904656"/>
          </a:xfrm>
        </p:spPr>
        <p:txBody>
          <a:bodyPr>
            <a:normAutofit/>
          </a:bodyPr>
          <a:lstStyle/>
          <a:p>
            <a:pPr algn="just" rtl="0"/>
            <a:r>
              <a:rPr lang="en-US" dirty="0" smtClean="0"/>
              <a:t>Causes </a:t>
            </a:r>
            <a:r>
              <a:rPr lang="en-US" dirty="0"/>
              <a:t>of urethral stricture</a:t>
            </a:r>
          </a:p>
          <a:p>
            <a:pPr algn="just" rtl="0"/>
            <a:r>
              <a:rPr lang="en-US" dirty="0"/>
              <a:t>• inflammatory:</a:t>
            </a:r>
          </a:p>
          <a:p>
            <a:pPr algn="l" rtl="0"/>
            <a:r>
              <a:rPr lang="en-US" dirty="0"/>
              <a:t>– </a:t>
            </a:r>
            <a:r>
              <a:rPr lang="en-US" dirty="0" smtClean="0"/>
              <a:t>post-</a:t>
            </a:r>
            <a:r>
              <a:rPr lang="en-US" dirty="0" err="1" smtClean="0"/>
              <a:t>gonorrhoea</a:t>
            </a:r>
            <a:r>
              <a:rPr lang="en-US" dirty="0" smtClean="0"/>
              <a:t>, Chlamydia.</a:t>
            </a:r>
          </a:p>
          <a:p>
            <a:pPr marL="457200" indent="-457200" algn="l" rtl="0">
              <a:buFont typeface="Arial" pitchFamily="34" charset="0"/>
              <a:buChar char="•"/>
            </a:pPr>
            <a:r>
              <a:rPr lang="en-US" dirty="0" smtClean="0"/>
              <a:t>Congenital</a:t>
            </a:r>
            <a:r>
              <a:rPr lang="en-US" dirty="0"/>
              <a:t>;</a:t>
            </a:r>
          </a:p>
          <a:p>
            <a:pPr algn="just" rtl="0"/>
            <a:r>
              <a:rPr lang="en-US" dirty="0"/>
              <a:t>• traumatic;</a:t>
            </a:r>
          </a:p>
          <a:p>
            <a:pPr algn="just" rtl="0"/>
            <a:r>
              <a:rPr lang="en-US" dirty="0"/>
              <a:t>• instrumental:</a:t>
            </a:r>
          </a:p>
          <a:p>
            <a:pPr algn="just" rtl="0"/>
            <a:r>
              <a:rPr lang="en-US" dirty="0"/>
              <a:t>– indwelling catheter;</a:t>
            </a:r>
          </a:p>
          <a:p>
            <a:pPr algn="just" rtl="0"/>
            <a:r>
              <a:rPr lang="en-US" dirty="0"/>
              <a:t>– urethral endoscopy;</a:t>
            </a:r>
          </a:p>
          <a:p>
            <a:pPr algn="just" rtl="0"/>
            <a:r>
              <a:rPr lang="en-US" dirty="0"/>
              <a:t>• postoperative:</a:t>
            </a:r>
          </a:p>
          <a:p>
            <a:pPr algn="just" rtl="0"/>
            <a:r>
              <a:rPr lang="en-US" dirty="0"/>
              <a:t>– open prostatectomy;</a:t>
            </a:r>
          </a:p>
          <a:p>
            <a:pPr algn="just" rtl="0"/>
            <a:r>
              <a:rPr lang="en-US" dirty="0"/>
              <a:t>– amputation of penis.</a:t>
            </a:r>
          </a:p>
          <a:p>
            <a:pPr algn="just"/>
            <a:endParaRPr lang="ar-IQ" dirty="0"/>
          </a:p>
        </p:txBody>
      </p:sp>
    </p:spTree>
    <p:extLst>
      <p:ext uri="{BB962C8B-B14F-4D97-AF65-F5344CB8AC3E}">
        <p14:creationId xmlns:p14="http://schemas.microsoft.com/office/powerpoint/2010/main" val="1912585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387" y="836712"/>
            <a:ext cx="8928992" cy="4226024"/>
          </a:xfrm>
        </p:spPr>
        <p:txBody>
          <a:bodyPr>
            <a:normAutofit/>
          </a:bodyPr>
          <a:lstStyle/>
          <a:p>
            <a:pPr rtl="0"/>
            <a:r>
              <a:rPr lang="en-US" dirty="0" smtClean="0"/>
              <a:t>Clinical feature of urethral stricture are those of bladder outlet obstruction however its severity depends on the degree of stricture. </a:t>
            </a:r>
          </a:p>
          <a:p>
            <a:pPr rtl="0"/>
            <a:r>
              <a:rPr lang="en-US" dirty="0" smtClean="0"/>
              <a:t>Diagnosis is done by retrograde </a:t>
            </a:r>
            <a:r>
              <a:rPr lang="en-US" dirty="0" err="1" smtClean="0"/>
              <a:t>urethrocystogram</a:t>
            </a:r>
            <a:r>
              <a:rPr lang="en-US" dirty="0" smtClean="0"/>
              <a:t>.</a:t>
            </a:r>
          </a:p>
          <a:p>
            <a:pPr rtl="0"/>
            <a:endParaRPr lang="ar-IQ" dirty="0"/>
          </a:p>
        </p:txBody>
      </p:sp>
    </p:spTree>
    <p:extLst>
      <p:ext uri="{BB962C8B-B14F-4D97-AF65-F5344CB8AC3E}">
        <p14:creationId xmlns:p14="http://schemas.microsoft.com/office/powerpoint/2010/main" val="2099292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pic>
        <p:nvPicPr>
          <p:cNvPr id="1030" name="Picture 6" descr="C:\Users\Dhabi\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8305" y="980728"/>
            <a:ext cx="4392314" cy="352573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Dhabi\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80729"/>
            <a:ext cx="4748305" cy="352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133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16632"/>
            <a:ext cx="6400800" cy="6624736"/>
          </a:xfrm>
        </p:spPr>
        <p:txBody>
          <a:bodyPr>
            <a:normAutofit/>
          </a:bodyPr>
          <a:lstStyle/>
          <a:p>
            <a:pPr algn="l" rtl="0"/>
            <a:r>
              <a:rPr lang="en-US" b="1" dirty="0"/>
              <a:t>Treatment of urethral stricture:</a:t>
            </a:r>
            <a:endParaRPr lang="en-US" dirty="0"/>
          </a:p>
          <a:p>
            <a:pPr algn="l" rtl="0"/>
            <a:r>
              <a:rPr lang="en-US" dirty="0"/>
              <a:t>Treatment of urethral stricture is by:</a:t>
            </a:r>
          </a:p>
          <a:p>
            <a:pPr algn="l" rtl="0"/>
            <a:r>
              <a:rPr lang="en-US" dirty="0"/>
              <a:t>• dilatation:</a:t>
            </a:r>
          </a:p>
          <a:p>
            <a:pPr algn="l" rtl="0"/>
            <a:r>
              <a:rPr lang="en-US" dirty="0"/>
              <a:t>– gum-elastic </a:t>
            </a:r>
            <a:r>
              <a:rPr lang="en-US" dirty="0" err="1"/>
              <a:t>bougie</a:t>
            </a:r>
            <a:r>
              <a:rPr lang="en-US" dirty="0"/>
              <a:t>;</a:t>
            </a:r>
          </a:p>
          <a:p>
            <a:pPr algn="l" rtl="0"/>
            <a:r>
              <a:rPr lang="en-US" dirty="0"/>
              <a:t>– </a:t>
            </a:r>
            <a:r>
              <a:rPr lang="en-US" dirty="0" err="1"/>
              <a:t>filiform</a:t>
            </a:r>
            <a:r>
              <a:rPr lang="en-US" dirty="0"/>
              <a:t> and follower;</a:t>
            </a:r>
          </a:p>
          <a:p>
            <a:pPr algn="l" rtl="0"/>
            <a:r>
              <a:rPr lang="en-US" dirty="0"/>
              <a:t>– metal sounds;</a:t>
            </a:r>
          </a:p>
          <a:p>
            <a:pPr algn="l" rtl="0"/>
            <a:r>
              <a:rPr lang="en-US" dirty="0"/>
              <a:t>– self-dilatation with </a:t>
            </a:r>
            <a:r>
              <a:rPr lang="en-US" dirty="0" err="1"/>
              <a:t>Nélaton</a:t>
            </a:r>
            <a:r>
              <a:rPr lang="en-US" dirty="0"/>
              <a:t> catheter;</a:t>
            </a:r>
          </a:p>
          <a:p>
            <a:pPr algn="l" rtl="0"/>
            <a:r>
              <a:rPr lang="en-US" dirty="0"/>
              <a:t>• urethrotomy:</a:t>
            </a:r>
          </a:p>
          <a:p>
            <a:pPr algn="l" rtl="0"/>
            <a:r>
              <a:rPr lang="en-US" dirty="0"/>
              <a:t>– internal visual urethrotomy;</a:t>
            </a:r>
          </a:p>
          <a:p>
            <a:pPr algn="l" rtl="0"/>
            <a:r>
              <a:rPr lang="en-US" dirty="0"/>
              <a:t>• </a:t>
            </a:r>
            <a:r>
              <a:rPr lang="en-US" dirty="0" err="1"/>
              <a:t>urethroplasty</a:t>
            </a:r>
            <a:r>
              <a:rPr lang="en-US" dirty="0"/>
              <a:t>:</a:t>
            </a:r>
          </a:p>
          <a:p>
            <a:pPr algn="l" rtl="0"/>
            <a:r>
              <a:rPr lang="en-US" dirty="0"/>
              <a:t>– excision and end-to-end anastomosis;</a:t>
            </a:r>
          </a:p>
          <a:p>
            <a:pPr algn="l" rtl="0"/>
            <a:r>
              <a:rPr lang="en-US" dirty="0"/>
              <a:t>– patch </a:t>
            </a:r>
            <a:r>
              <a:rPr lang="en-US" dirty="0" err="1"/>
              <a:t>urethroplasty</a:t>
            </a:r>
            <a:r>
              <a:rPr lang="en-US" dirty="0"/>
              <a:t>.</a:t>
            </a:r>
          </a:p>
          <a:p>
            <a:pPr algn="l"/>
            <a:endParaRPr lang="ar-IQ" dirty="0"/>
          </a:p>
        </p:txBody>
      </p:sp>
    </p:spTree>
    <p:extLst>
      <p:ext uri="{BB962C8B-B14F-4D97-AF65-F5344CB8AC3E}">
        <p14:creationId xmlns:p14="http://schemas.microsoft.com/office/powerpoint/2010/main" val="2144298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0"/>
            <a:ext cx="7772400" cy="1470025"/>
          </a:xfrm>
        </p:spPr>
        <p:txBody>
          <a:bodyPr/>
          <a:lstStyle/>
          <a:p>
            <a:r>
              <a:rPr lang="en-US" b="1" dirty="0" err="1"/>
              <a:t>Periurethral</a:t>
            </a:r>
            <a:r>
              <a:rPr lang="en-US" b="1" dirty="0"/>
              <a:t> abscess</a:t>
            </a:r>
            <a:r>
              <a:rPr lang="en-US" dirty="0"/>
              <a:t/>
            </a:r>
            <a:br>
              <a:rPr lang="en-US" dirty="0"/>
            </a:br>
            <a:endParaRPr lang="ar-IQ" dirty="0"/>
          </a:p>
        </p:txBody>
      </p:sp>
      <p:sp>
        <p:nvSpPr>
          <p:cNvPr id="3" name="عنوان فرعي 2"/>
          <p:cNvSpPr>
            <a:spLocks noGrp="1"/>
          </p:cNvSpPr>
          <p:nvPr>
            <p:ph type="subTitle" idx="1"/>
          </p:nvPr>
        </p:nvSpPr>
        <p:spPr>
          <a:xfrm>
            <a:off x="0" y="692696"/>
            <a:ext cx="9144000" cy="4946104"/>
          </a:xfrm>
        </p:spPr>
        <p:txBody>
          <a:bodyPr>
            <a:normAutofit/>
          </a:bodyPr>
          <a:lstStyle/>
          <a:p>
            <a:pPr algn="l" rtl="0"/>
            <a:r>
              <a:rPr lang="en-US" b="1" dirty="0"/>
              <a:t>Penile </a:t>
            </a:r>
            <a:r>
              <a:rPr lang="en-US" b="1" dirty="0" err="1"/>
              <a:t>periurethral</a:t>
            </a:r>
            <a:r>
              <a:rPr lang="en-US" b="1" dirty="0"/>
              <a:t> abscess</a:t>
            </a:r>
            <a:endParaRPr lang="en-US" dirty="0"/>
          </a:p>
          <a:p>
            <a:pPr algn="l" rtl="0"/>
            <a:r>
              <a:rPr lang="en-US" dirty="0"/>
              <a:t>A penile </a:t>
            </a:r>
            <a:r>
              <a:rPr lang="en-US" dirty="0" err="1"/>
              <a:t>periurethral</a:t>
            </a:r>
            <a:r>
              <a:rPr lang="en-US" dirty="0"/>
              <a:t> abscess arises as an acute </a:t>
            </a:r>
            <a:r>
              <a:rPr lang="en-US" dirty="0" err="1"/>
              <a:t>gonococcal</a:t>
            </a:r>
            <a:r>
              <a:rPr lang="en-US" dirty="0"/>
              <a:t> infection of one of the glands of Littre. The tender induration felt on the underside of the penis points and discharges externally, often leaving a fistula.</a:t>
            </a:r>
          </a:p>
          <a:p>
            <a:pPr algn="l" rtl="0"/>
            <a:r>
              <a:rPr lang="en-US" b="1" dirty="0"/>
              <a:t>Treatment</a:t>
            </a:r>
            <a:endParaRPr lang="en-US" dirty="0"/>
          </a:p>
          <a:p>
            <a:pPr algn="l" rtl="0"/>
            <a:r>
              <a:rPr lang="en-US" dirty="0"/>
              <a:t>An anterior urethrotomy will encourage the abscess to burst into the urethra. </a:t>
            </a:r>
            <a:endParaRPr lang="en-US" dirty="0" smtClean="0"/>
          </a:p>
          <a:p>
            <a:pPr algn="l" rtl="0"/>
            <a:endParaRPr lang="ar-IQ" dirty="0"/>
          </a:p>
        </p:txBody>
      </p:sp>
    </p:spTree>
    <p:extLst>
      <p:ext uri="{BB962C8B-B14F-4D97-AF65-F5344CB8AC3E}">
        <p14:creationId xmlns:p14="http://schemas.microsoft.com/office/powerpoint/2010/main" val="324812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273</TotalTime>
  <Words>2027</Words>
  <Application>Microsoft Office PowerPoint</Application>
  <PresentationFormat>عرض على الشاشة (3:4)‏</PresentationFormat>
  <Paragraphs>182</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ألوان متوسطة</vt:lpstr>
      <vt:lpstr>عرض تقديمي في PowerPoint</vt:lpstr>
      <vt:lpstr>Inflammation of urethra</vt:lpstr>
      <vt:lpstr>Gonorrheal urethritis </vt:lpstr>
      <vt:lpstr>Non-specific urethritis (non-gonococcal urethritis) </vt:lpstr>
      <vt:lpstr>Urethral stricture </vt:lpstr>
      <vt:lpstr>عرض تقديمي في PowerPoint</vt:lpstr>
      <vt:lpstr>عرض تقديمي في PowerPoint</vt:lpstr>
      <vt:lpstr>عرض تقديمي في PowerPoint</vt:lpstr>
      <vt:lpstr>Periurethral abscess </vt:lpstr>
      <vt:lpstr>عرض تقديمي في PowerPoint</vt:lpstr>
      <vt:lpstr>Urethral calculi </vt:lpstr>
      <vt:lpstr>عرض تقديمي في PowerPoint</vt:lpstr>
      <vt:lpstr>Neoplasms of the urethra. </vt:lpstr>
      <vt:lpstr>THE FEMALE URETHRA </vt:lpstr>
      <vt:lpstr>عرض تقديمي في PowerPoint</vt:lpstr>
      <vt:lpstr>عرض تقديمي في PowerPoint</vt:lpstr>
      <vt:lpstr>عرض تقديمي في PowerPoint</vt:lpstr>
      <vt:lpstr>عرض تقديمي في PowerPoint</vt:lpstr>
      <vt:lpstr>THE PENIS </vt:lpstr>
      <vt:lpstr>عرض تقديمي في PowerPoint</vt:lpstr>
      <vt:lpstr>عرض تقديمي في PowerPoint</vt:lpstr>
      <vt:lpstr>عرض تقديمي في PowerPoint</vt:lpstr>
      <vt:lpstr>عرض تقديمي في PowerPoint</vt:lpstr>
      <vt:lpstr>عرض تقديمي في PowerPoint</vt:lpstr>
      <vt:lpstr>Penile Injuries</vt:lpstr>
      <vt:lpstr>Fracture of the penis </vt:lpstr>
      <vt:lpstr>Strangulation of the penis. </vt:lpstr>
      <vt:lpstr>Inflammations </vt:lpstr>
      <vt:lpstr>Peyronie’s disease </vt:lpstr>
      <vt:lpstr>Treatment</vt:lpstr>
      <vt:lpstr>Priapism. </vt:lpstr>
      <vt:lpstr>عرض تقديمي في PowerPoint</vt:lpstr>
      <vt:lpstr>High flow (non ischemic).</vt:lpstr>
      <vt:lpstr>Carcinoma of the penis </vt:lpstr>
      <vt:lpstr>عرض تقديمي في PowerPoint</vt:lpstr>
      <vt:lpstr>عرض تقديمي في PowerPoint</vt:lpstr>
      <vt:lpstr>SEXUALLY TRANSMITTED GENITAL INFECTIONS</vt:lpstr>
      <vt:lpstr>Condylomata acuminata (synonym: genital warts)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Gonorrheal urethritis </dc:title>
  <dc:creator>Dr.Wadhah</dc:creator>
  <cp:lastModifiedBy>Maher</cp:lastModifiedBy>
  <cp:revision>23</cp:revision>
  <dcterms:created xsi:type="dcterms:W3CDTF">2015-02-20T06:28:19Z</dcterms:created>
  <dcterms:modified xsi:type="dcterms:W3CDTF">2020-03-30T10:07:08Z</dcterms:modified>
</cp:coreProperties>
</file>