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sldIdLst>
    <p:sldId id="306" r:id="rId2"/>
    <p:sldId id="266" r:id="rId3"/>
    <p:sldId id="267" r:id="rId4"/>
    <p:sldId id="268" r:id="rId5"/>
    <p:sldId id="269" r:id="rId6"/>
    <p:sldId id="270" r:id="rId7"/>
    <p:sldId id="271" r:id="rId8"/>
    <p:sldId id="272" r:id="rId9"/>
    <p:sldId id="273" r:id="rId10"/>
    <p:sldId id="274" r:id="rId11"/>
    <p:sldId id="275" r:id="rId12"/>
    <p:sldId id="276" r:id="rId13"/>
    <p:sldId id="277" r:id="rId14"/>
    <p:sldId id="278" r:id="rId15"/>
    <p:sldId id="279" r:id="rId16"/>
    <p:sldId id="280" r:id="rId17"/>
    <p:sldId id="281" r:id="rId18"/>
    <p:sldId id="282" r:id="rId19"/>
    <p:sldId id="283" r:id="rId20"/>
    <p:sldId id="284" r:id="rId21"/>
    <p:sldId id="285" r:id="rId22"/>
    <p:sldId id="286" r:id="rId23"/>
    <p:sldId id="287" r:id="rId24"/>
    <p:sldId id="288" r:id="rId25"/>
    <p:sldId id="289" r:id="rId26"/>
    <p:sldId id="290" r:id="rId27"/>
    <p:sldId id="291" r:id="rId28"/>
    <p:sldId id="292" r:id="rId29"/>
    <p:sldId id="293" r:id="rId30"/>
    <p:sldId id="294" r:id="rId31"/>
    <p:sldId id="295" r:id="rId32"/>
    <p:sldId id="296" r:id="rId33"/>
    <p:sldId id="297" r:id="rId34"/>
    <p:sldId id="298" r:id="rId35"/>
    <p:sldId id="299" r:id="rId36"/>
    <p:sldId id="300" r:id="rId37"/>
    <p:sldId id="301" r:id="rId38"/>
    <p:sldId id="302" r:id="rId39"/>
    <p:sldId id="303" r:id="rId40"/>
    <p:sldId id="304" r:id="rId41"/>
    <p:sldId id="305" r:id="rId42"/>
  </p:sldIdLst>
  <p:sldSz cx="9144000" cy="6858000" type="screen4x3"/>
  <p:notesSz cx="6858000" cy="9144000"/>
  <p:defaultTextStyle>
    <a:defPPr>
      <a:defRPr lang="ar-IQ"/>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380"/>
    <p:restoredTop sz="94660"/>
  </p:normalViewPr>
  <p:slideViewPr>
    <p:cSldViewPr>
      <p:cViewPr varScale="1">
        <p:scale>
          <a:sx n="66" d="100"/>
          <a:sy n="66" d="100"/>
        </p:scale>
        <p:origin x="-1506" y="-11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ar-IQ"/>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ar-IQ"/>
          </a:p>
        </p:txBody>
      </p:sp>
      <p:sp>
        <p:nvSpPr>
          <p:cNvPr id="4" name="Date Placeholder 3"/>
          <p:cNvSpPr>
            <a:spLocks noGrp="1"/>
          </p:cNvSpPr>
          <p:nvPr>
            <p:ph type="dt" sz="half" idx="10"/>
          </p:nvPr>
        </p:nvSpPr>
        <p:spPr/>
        <p:txBody>
          <a:bodyPr/>
          <a:lstStyle/>
          <a:p>
            <a:fld id="{6450F706-C460-449B-B3B4-8E0DF9513E30}" type="datetimeFigureOut">
              <a:rPr lang="ar-IQ" smtClean="0"/>
              <a:t>18‏/6‏/1441</a:t>
            </a:fld>
            <a:endParaRPr lang="ar-IQ"/>
          </a:p>
        </p:txBody>
      </p:sp>
      <p:sp>
        <p:nvSpPr>
          <p:cNvPr id="5" name="Footer Placeholder 4"/>
          <p:cNvSpPr>
            <a:spLocks noGrp="1"/>
          </p:cNvSpPr>
          <p:nvPr>
            <p:ph type="ftr" sz="quarter" idx="11"/>
          </p:nvPr>
        </p:nvSpPr>
        <p:spPr/>
        <p:txBody>
          <a:bodyPr/>
          <a:lstStyle/>
          <a:p>
            <a:endParaRPr lang="ar-IQ"/>
          </a:p>
        </p:txBody>
      </p:sp>
      <p:sp>
        <p:nvSpPr>
          <p:cNvPr id="6" name="Slide Number Placeholder 5"/>
          <p:cNvSpPr>
            <a:spLocks noGrp="1"/>
          </p:cNvSpPr>
          <p:nvPr>
            <p:ph type="sldNum" sz="quarter" idx="12"/>
          </p:nvPr>
        </p:nvSpPr>
        <p:spPr/>
        <p:txBody>
          <a:bodyPr/>
          <a:lstStyle/>
          <a:p>
            <a:fld id="{111C8949-810C-40F5-93D8-8253CFEC741C}" type="slidenum">
              <a:rPr lang="ar-IQ" smtClean="0"/>
              <a:t>‹#›</a:t>
            </a:fld>
            <a:endParaRPr lang="ar-IQ"/>
          </a:p>
        </p:txBody>
      </p:sp>
    </p:spTree>
    <p:extLst>
      <p:ext uri="{BB962C8B-B14F-4D97-AF65-F5344CB8AC3E}">
        <p14:creationId xmlns:p14="http://schemas.microsoft.com/office/powerpoint/2010/main" val="17625518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IQ"/>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Date Placeholder 3"/>
          <p:cNvSpPr>
            <a:spLocks noGrp="1"/>
          </p:cNvSpPr>
          <p:nvPr>
            <p:ph type="dt" sz="half" idx="10"/>
          </p:nvPr>
        </p:nvSpPr>
        <p:spPr/>
        <p:txBody>
          <a:bodyPr/>
          <a:lstStyle/>
          <a:p>
            <a:fld id="{6450F706-C460-449B-B3B4-8E0DF9513E30}" type="datetimeFigureOut">
              <a:rPr lang="ar-IQ" smtClean="0"/>
              <a:t>18‏/6‏/1441</a:t>
            </a:fld>
            <a:endParaRPr lang="ar-IQ"/>
          </a:p>
        </p:txBody>
      </p:sp>
      <p:sp>
        <p:nvSpPr>
          <p:cNvPr id="5" name="Footer Placeholder 4"/>
          <p:cNvSpPr>
            <a:spLocks noGrp="1"/>
          </p:cNvSpPr>
          <p:nvPr>
            <p:ph type="ftr" sz="quarter" idx="11"/>
          </p:nvPr>
        </p:nvSpPr>
        <p:spPr/>
        <p:txBody>
          <a:bodyPr/>
          <a:lstStyle/>
          <a:p>
            <a:endParaRPr lang="ar-IQ"/>
          </a:p>
        </p:txBody>
      </p:sp>
      <p:sp>
        <p:nvSpPr>
          <p:cNvPr id="6" name="Slide Number Placeholder 5"/>
          <p:cNvSpPr>
            <a:spLocks noGrp="1"/>
          </p:cNvSpPr>
          <p:nvPr>
            <p:ph type="sldNum" sz="quarter" idx="12"/>
          </p:nvPr>
        </p:nvSpPr>
        <p:spPr/>
        <p:txBody>
          <a:bodyPr/>
          <a:lstStyle/>
          <a:p>
            <a:fld id="{111C8949-810C-40F5-93D8-8253CFEC741C}" type="slidenum">
              <a:rPr lang="ar-IQ" smtClean="0"/>
              <a:t>‹#›</a:t>
            </a:fld>
            <a:endParaRPr lang="ar-IQ"/>
          </a:p>
        </p:txBody>
      </p:sp>
    </p:spTree>
    <p:extLst>
      <p:ext uri="{BB962C8B-B14F-4D97-AF65-F5344CB8AC3E}">
        <p14:creationId xmlns:p14="http://schemas.microsoft.com/office/powerpoint/2010/main" val="21298513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ar-IQ"/>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Date Placeholder 3"/>
          <p:cNvSpPr>
            <a:spLocks noGrp="1"/>
          </p:cNvSpPr>
          <p:nvPr>
            <p:ph type="dt" sz="half" idx="10"/>
          </p:nvPr>
        </p:nvSpPr>
        <p:spPr/>
        <p:txBody>
          <a:bodyPr/>
          <a:lstStyle/>
          <a:p>
            <a:fld id="{6450F706-C460-449B-B3B4-8E0DF9513E30}" type="datetimeFigureOut">
              <a:rPr lang="ar-IQ" smtClean="0"/>
              <a:t>18‏/6‏/1441</a:t>
            </a:fld>
            <a:endParaRPr lang="ar-IQ"/>
          </a:p>
        </p:txBody>
      </p:sp>
      <p:sp>
        <p:nvSpPr>
          <p:cNvPr id="5" name="Footer Placeholder 4"/>
          <p:cNvSpPr>
            <a:spLocks noGrp="1"/>
          </p:cNvSpPr>
          <p:nvPr>
            <p:ph type="ftr" sz="quarter" idx="11"/>
          </p:nvPr>
        </p:nvSpPr>
        <p:spPr/>
        <p:txBody>
          <a:bodyPr/>
          <a:lstStyle/>
          <a:p>
            <a:endParaRPr lang="ar-IQ"/>
          </a:p>
        </p:txBody>
      </p:sp>
      <p:sp>
        <p:nvSpPr>
          <p:cNvPr id="6" name="Slide Number Placeholder 5"/>
          <p:cNvSpPr>
            <a:spLocks noGrp="1"/>
          </p:cNvSpPr>
          <p:nvPr>
            <p:ph type="sldNum" sz="quarter" idx="12"/>
          </p:nvPr>
        </p:nvSpPr>
        <p:spPr/>
        <p:txBody>
          <a:bodyPr/>
          <a:lstStyle/>
          <a:p>
            <a:fld id="{111C8949-810C-40F5-93D8-8253CFEC741C}" type="slidenum">
              <a:rPr lang="ar-IQ" smtClean="0"/>
              <a:t>‹#›</a:t>
            </a:fld>
            <a:endParaRPr lang="ar-IQ"/>
          </a:p>
        </p:txBody>
      </p:sp>
    </p:spTree>
    <p:extLst>
      <p:ext uri="{BB962C8B-B14F-4D97-AF65-F5344CB8AC3E}">
        <p14:creationId xmlns:p14="http://schemas.microsoft.com/office/powerpoint/2010/main" val="3533492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IQ"/>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Date Placeholder 3"/>
          <p:cNvSpPr>
            <a:spLocks noGrp="1"/>
          </p:cNvSpPr>
          <p:nvPr>
            <p:ph type="dt" sz="half" idx="10"/>
          </p:nvPr>
        </p:nvSpPr>
        <p:spPr/>
        <p:txBody>
          <a:bodyPr/>
          <a:lstStyle/>
          <a:p>
            <a:fld id="{6450F706-C460-449B-B3B4-8E0DF9513E30}" type="datetimeFigureOut">
              <a:rPr lang="ar-IQ" smtClean="0"/>
              <a:t>18‏/6‏/1441</a:t>
            </a:fld>
            <a:endParaRPr lang="ar-IQ"/>
          </a:p>
        </p:txBody>
      </p:sp>
      <p:sp>
        <p:nvSpPr>
          <p:cNvPr id="5" name="Footer Placeholder 4"/>
          <p:cNvSpPr>
            <a:spLocks noGrp="1"/>
          </p:cNvSpPr>
          <p:nvPr>
            <p:ph type="ftr" sz="quarter" idx="11"/>
          </p:nvPr>
        </p:nvSpPr>
        <p:spPr/>
        <p:txBody>
          <a:bodyPr/>
          <a:lstStyle/>
          <a:p>
            <a:endParaRPr lang="ar-IQ"/>
          </a:p>
        </p:txBody>
      </p:sp>
      <p:sp>
        <p:nvSpPr>
          <p:cNvPr id="6" name="Slide Number Placeholder 5"/>
          <p:cNvSpPr>
            <a:spLocks noGrp="1"/>
          </p:cNvSpPr>
          <p:nvPr>
            <p:ph type="sldNum" sz="quarter" idx="12"/>
          </p:nvPr>
        </p:nvSpPr>
        <p:spPr/>
        <p:txBody>
          <a:bodyPr/>
          <a:lstStyle/>
          <a:p>
            <a:fld id="{111C8949-810C-40F5-93D8-8253CFEC741C}" type="slidenum">
              <a:rPr lang="ar-IQ" smtClean="0"/>
              <a:t>‹#›</a:t>
            </a:fld>
            <a:endParaRPr lang="ar-IQ"/>
          </a:p>
        </p:txBody>
      </p:sp>
    </p:spTree>
    <p:extLst>
      <p:ext uri="{BB962C8B-B14F-4D97-AF65-F5344CB8AC3E}">
        <p14:creationId xmlns:p14="http://schemas.microsoft.com/office/powerpoint/2010/main" val="25306381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a:t>Click to edit Master title style</a:t>
            </a:r>
            <a:endParaRPr lang="ar-IQ"/>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50F706-C460-449B-B3B4-8E0DF9513E30}" type="datetimeFigureOut">
              <a:rPr lang="ar-IQ" smtClean="0"/>
              <a:t>18‏/6‏/1441</a:t>
            </a:fld>
            <a:endParaRPr lang="ar-IQ"/>
          </a:p>
        </p:txBody>
      </p:sp>
      <p:sp>
        <p:nvSpPr>
          <p:cNvPr id="5" name="Footer Placeholder 4"/>
          <p:cNvSpPr>
            <a:spLocks noGrp="1"/>
          </p:cNvSpPr>
          <p:nvPr>
            <p:ph type="ftr" sz="quarter" idx="11"/>
          </p:nvPr>
        </p:nvSpPr>
        <p:spPr/>
        <p:txBody>
          <a:bodyPr/>
          <a:lstStyle/>
          <a:p>
            <a:endParaRPr lang="ar-IQ"/>
          </a:p>
        </p:txBody>
      </p:sp>
      <p:sp>
        <p:nvSpPr>
          <p:cNvPr id="6" name="Slide Number Placeholder 5"/>
          <p:cNvSpPr>
            <a:spLocks noGrp="1"/>
          </p:cNvSpPr>
          <p:nvPr>
            <p:ph type="sldNum" sz="quarter" idx="12"/>
          </p:nvPr>
        </p:nvSpPr>
        <p:spPr/>
        <p:txBody>
          <a:bodyPr/>
          <a:lstStyle/>
          <a:p>
            <a:fld id="{111C8949-810C-40F5-93D8-8253CFEC741C}" type="slidenum">
              <a:rPr lang="ar-IQ" smtClean="0"/>
              <a:t>‹#›</a:t>
            </a:fld>
            <a:endParaRPr lang="ar-IQ"/>
          </a:p>
        </p:txBody>
      </p:sp>
    </p:spTree>
    <p:extLst>
      <p:ext uri="{BB962C8B-B14F-4D97-AF65-F5344CB8AC3E}">
        <p14:creationId xmlns:p14="http://schemas.microsoft.com/office/powerpoint/2010/main" val="6319347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IQ"/>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5" name="Date Placeholder 4"/>
          <p:cNvSpPr>
            <a:spLocks noGrp="1"/>
          </p:cNvSpPr>
          <p:nvPr>
            <p:ph type="dt" sz="half" idx="10"/>
          </p:nvPr>
        </p:nvSpPr>
        <p:spPr/>
        <p:txBody>
          <a:bodyPr/>
          <a:lstStyle/>
          <a:p>
            <a:fld id="{6450F706-C460-449B-B3B4-8E0DF9513E30}" type="datetimeFigureOut">
              <a:rPr lang="ar-IQ" smtClean="0"/>
              <a:t>18‏/6‏/1441</a:t>
            </a:fld>
            <a:endParaRPr lang="ar-IQ"/>
          </a:p>
        </p:txBody>
      </p:sp>
      <p:sp>
        <p:nvSpPr>
          <p:cNvPr id="6" name="Footer Placeholder 5"/>
          <p:cNvSpPr>
            <a:spLocks noGrp="1"/>
          </p:cNvSpPr>
          <p:nvPr>
            <p:ph type="ftr" sz="quarter" idx="11"/>
          </p:nvPr>
        </p:nvSpPr>
        <p:spPr/>
        <p:txBody>
          <a:bodyPr/>
          <a:lstStyle/>
          <a:p>
            <a:endParaRPr lang="ar-IQ"/>
          </a:p>
        </p:txBody>
      </p:sp>
      <p:sp>
        <p:nvSpPr>
          <p:cNvPr id="7" name="Slide Number Placeholder 6"/>
          <p:cNvSpPr>
            <a:spLocks noGrp="1"/>
          </p:cNvSpPr>
          <p:nvPr>
            <p:ph type="sldNum" sz="quarter" idx="12"/>
          </p:nvPr>
        </p:nvSpPr>
        <p:spPr/>
        <p:txBody>
          <a:bodyPr/>
          <a:lstStyle/>
          <a:p>
            <a:fld id="{111C8949-810C-40F5-93D8-8253CFEC741C}" type="slidenum">
              <a:rPr lang="ar-IQ" smtClean="0"/>
              <a:t>‹#›</a:t>
            </a:fld>
            <a:endParaRPr lang="ar-IQ"/>
          </a:p>
        </p:txBody>
      </p:sp>
    </p:spTree>
    <p:extLst>
      <p:ext uri="{BB962C8B-B14F-4D97-AF65-F5344CB8AC3E}">
        <p14:creationId xmlns:p14="http://schemas.microsoft.com/office/powerpoint/2010/main" val="35709414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ar-IQ"/>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7" name="Date Placeholder 6"/>
          <p:cNvSpPr>
            <a:spLocks noGrp="1"/>
          </p:cNvSpPr>
          <p:nvPr>
            <p:ph type="dt" sz="half" idx="10"/>
          </p:nvPr>
        </p:nvSpPr>
        <p:spPr/>
        <p:txBody>
          <a:bodyPr/>
          <a:lstStyle/>
          <a:p>
            <a:fld id="{6450F706-C460-449B-B3B4-8E0DF9513E30}" type="datetimeFigureOut">
              <a:rPr lang="ar-IQ" smtClean="0"/>
              <a:t>18‏/6‏/1441</a:t>
            </a:fld>
            <a:endParaRPr lang="ar-IQ"/>
          </a:p>
        </p:txBody>
      </p:sp>
      <p:sp>
        <p:nvSpPr>
          <p:cNvPr id="8" name="Footer Placeholder 7"/>
          <p:cNvSpPr>
            <a:spLocks noGrp="1"/>
          </p:cNvSpPr>
          <p:nvPr>
            <p:ph type="ftr" sz="quarter" idx="11"/>
          </p:nvPr>
        </p:nvSpPr>
        <p:spPr/>
        <p:txBody>
          <a:bodyPr/>
          <a:lstStyle/>
          <a:p>
            <a:endParaRPr lang="ar-IQ"/>
          </a:p>
        </p:txBody>
      </p:sp>
      <p:sp>
        <p:nvSpPr>
          <p:cNvPr id="9" name="Slide Number Placeholder 8"/>
          <p:cNvSpPr>
            <a:spLocks noGrp="1"/>
          </p:cNvSpPr>
          <p:nvPr>
            <p:ph type="sldNum" sz="quarter" idx="12"/>
          </p:nvPr>
        </p:nvSpPr>
        <p:spPr/>
        <p:txBody>
          <a:bodyPr/>
          <a:lstStyle/>
          <a:p>
            <a:fld id="{111C8949-810C-40F5-93D8-8253CFEC741C}" type="slidenum">
              <a:rPr lang="ar-IQ" smtClean="0"/>
              <a:t>‹#›</a:t>
            </a:fld>
            <a:endParaRPr lang="ar-IQ"/>
          </a:p>
        </p:txBody>
      </p:sp>
    </p:spTree>
    <p:extLst>
      <p:ext uri="{BB962C8B-B14F-4D97-AF65-F5344CB8AC3E}">
        <p14:creationId xmlns:p14="http://schemas.microsoft.com/office/powerpoint/2010/main" val="18096102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IQ"/>
          </a:p>
        </p:txBody>
      </p:sp>
      <p:sp>
        <p:nvSpPr>
          <p:cNvPr id="3" name="Date Placeholder 2"/>
          <p:cNvSpPr>
            <a:spLocks noGrp="1"/>
          </p:cNvSpPr>
          <p:nvPr>
            <p:ph type="dt" sz="half" idx="10"/>
          </p:nvPr>
        </p:nvSpPr>
        <p:spPr/>
        <p:txBody>
          <a:bodyPr/>
          <a:lstStyle/>
          <a:p>
            <a:fld id="{6450F706-C460-449B-B3B4-8E0DF9513E30}" type="datetimeFigureOut">
              <a:rPr lang="ar-IQ" smtClean="0"/>
              <a:t>18‏/6‏/1441</a:t>
            </a:fld>
            <a:endParaRPr lang="ar-IQ"/>
          </a:p>
        </p:txBody>
      </p:sp>
      <p:sp>
        <p:nvSpPr>
          <p:cNvPr id="4" name="Footer Placeholder 3"/>
          <p:cNvSpPr>
            <a:spLocks noGrp="1"/>
          </p:cNvSpPr>
          <p:nvPr>
            <p:ph type="ftr" sz="quarter" idx="11"/>
          </p:nvPr>
        </p:nvSpPr>
        <p:spPr/>
        <p:txBody>
          <a:bodyPr/>
          <a:lstStyle/>
          <a:p>
            <a:endParaRPr lang="ar-IQ"/>
          </a:p>
        </p:txBody>
      </p:sp>
      <p:sp>
        <p:nvSpPr>
          <p:cNvPr id="5" name="Slide Number Placeholder 4"/>
          <p:cNvSpPr>
            <a:spLocks noGrp="1"/>
          </p:cNvSpPr>
          <p:nvPr>
            <p:ph type="sldNum" sz="quarter" idx="12"/>
          </p:nvPr>
        </p:nvSpPr>
        <p:spPr/>
        <p:txBody>
          <a:bodyPr/>
          <a:lstStyle/>
          <a:p>
            <a:fld id="{111C8949-810C-40F5-93D8-8253CFEC741C}" type="slidenum">
              <a:rPr lang="ar-IQ" smtClean="0"/>
              <a:t>‹#›</a:t>
            </a:fld>
            <a:endParaRPr lang="ar-IQ"/>
          </a:p>
        </p:txBody>
      </p:sp>
    </p:spTree>
    <p:extLst>
      <p:ext uri="{BB962C8B-B14F-4D97-AF65-F5344CB8AC3E}">
        <p14:creationId xmlns:p14="http://schemas.microsoft.com/office/powerpoint/2010/main" val="19242571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50F706-C460-449B-B3B4-8E0DF9513E30}" type="datetimeFigureOut">
              <a:rPr lang="ar-IQ" smtClean="0"/>
              <a:t>18‏/6‏/1441</a:t>
            </a:fld>
            <a:endParaRPr lang="ar-IQ"/>
          </a:p>
        </p:txBody>
      </p:sp>
      <p:sp>
        <p:nvSpPr>
          <p:cNvPr id="3" name="Footer Placeholder 2"/>
          <p:cNvSpPr>
            <a:spLocks noGrp="1"/>
          </p:cNvSpPr>
          <p:nvPr>
            <p:ph type="ftr" sz="quarter" idx="11"/>
          </p:nvPr>
        </p:nvSpPr>
        <p:spPr/>
        <p:txBody>
          <a:bodyPr/>
          <a:lstStyle/>
          <a:p>
            <a:endParaRPr lang="ar-IQ"/>
          </a:p>
        </p:txBody>
      </p:sp>
      <p:sp>
        <p:nvSpPr>
          <p:cNvPr id="4" name="Slide Number Placeholder 3"/>
          <p:cNvSpPr>
            <a:spLocks noGrp="1"/>
          </p:cNvSpPr>
          <p:nvPr>
            <p:ph type="sldNum" sz="quarter" idx="12"/>
          </p:nvPr>
        </p:nvSpPr>
        <p:spPr/>
        <p:txBody>
          <a:bodyPr/>
          <a:lstStyle/>
          <a:p>
            <a:fld id="{111C8949-810C-40F5-93D8-8253CFEC741C}" type="slidenum">
              <a:rPr lang="ar-IQ" smtClean="0"/>
              <a:t>‹#›</a:t>
            </a:fld>
            <a:endParaRPr lang="ar-IQ"/>
          </a:p>
        </p:txBody>
      </p:sp>
    </p:spTree>
    <p:extLst>
      <p:ext uri="{BB962C8B-B14F-4D97-AF65-F5344CB8AC3E}">
        <p14:creationId xmlns:p14="http://schemas.microsoft.com/office/powerpoint/2010/main" val="1413161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a:t>Click to edit Master title style</a:t>
            </a:r>
            <a:endParaRPr lang="ar-IQ"/>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450F706-C460-449B-B3B4-8E0DF9513E30}" type="datetimeFigureOut">
              <a:rPr lang="ar-IQ" smtClean="0"/>
              <a:t>18‏/6‏/1441</a:t>
            </a:fld>
            <a:endParaRPr lang="ar-IQ"/>
          </a:p>
        </p:txBody>
      </p:sp>
      <p:sp>
        <p:nvSpPr>
          <p:cNvPr id="6" name="Footer Placeholder 5"/>
          <p:cNvSpPr>
            <a:spLocks noGrp="1"/>
          </p:cNvSpPr>
          <p:nvPr>
            <p:ph type="ftr" sz="quarter" idx="11"/>
          </p:nvPr>
        </p:nvSpPr>
        <p:spPr/>
        <p:txBody>
          <a:bodyPr/>
          <a:lstStyle/>
          <a:p>
            <a:endParaRPr lang="ar-IQ"/>
          </a:p>
        </p:txBody>
      </p:sp>
      <p:sp>
        <p:nvSpPr>
          <p:cNvPr id="7" name="Slide Number Placeholder 6"/>
          <p:cNvSpPr>
            <a:spLocks noGrp="1"/>
          </p:cNvSpPr>
          <p:nvPr>
            <p:ph type="sldNum" sz="quarter" idx="12"/>
          </p:nvPr>
        </p:nvSpPr>
        <p:spPr/>
        <p:txBody>
          <a:bodyPr/>
          <a:lstStyle/>
          <a:p>
            <a:fld id="{111C8949-810C-40F5-93D8-8253CFEC741C}" type="slidenum">
              <a:rPr lang="ar-IQ" smtClean="0"/>
              <a:t>‹#›</a:t>
            </a:fld>
            <a:endParaRPr lang="ar-IQ"/>
          </a:p>
        </p:txBody>
      </p:sp>
    </p:spTree>
    <p:extLst>
      <p:ext uri="{BB962C8B-B14F-4D97-AF65-F5344CB8AC3E}">
        <p14:creationId xmlns:p14="http://schemas.microsoft.com/office/powerpoint/2010/main" val="20818655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a:t>Click to edit Master title style</a:t>
            </a:r>
            <a:endParaRPr lang="ar-IQ"/>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IQ"/>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450F706-C460-449B-B3B4-8E0DF9513E30}" type="datetimeFigureOut">
              <a:rPr lang="ar-IQ" smtClean="0"/>
              <a:t>18‏/6‏/1441</a:t>
            </a:fld>
            <a:endParaRPr lang="ar-IQ"/>
          </a:p>
        </p:txBody>
      </p:sp>
      <p:sp>
        <p:nvSpPr>
          <p:cNvPr id="6" name="Footer Placeholder 5"/>
          <p:cNvSpPr>
            <a:spLocks noGrp="1"/>
          </p:cNvSpPr>
          <p:nvPr>
            <p:ph type="ftr" sz="quarter" idx="11"/>
          </p:nvPr>
        </p:nvSpPr>
        <p:spPr/>
        <p:txBody>
          <a:bodyPr/>
          <a:lstStyle/>
          <a:p>
            <a:endParaRPr lang="ar-IQ"/>
          </a:p>
        </p:txBody>
      </p:sp>
      <p:sp>
        <p:nvSpPr>
          <p:cNvPr id="7" name="Slide Number Placeholder 6"/>
          <p:cNvSpPr>
            <a:spLocks noGrp="1"/>
          </p:cNvSpPr>
          <p:nvPr>
            <p:ph type="sldNum" sz="quarter" idx="12"/>
          </p:nvPr>
        </p:nvSpPr>
        <p:spPr/>
        <p:txBody>
          <a:bodyPr/>
          <a:lstStyle/>
          <a:p>
            <a:fld id="{111C8949-810C-40F5-93D8-8253CFEC741C}" type="slidenum">
              <a:rPr lang="ar-IQ" smtClean="0"/>
              <a:t>‹#›</a:t>
            </a:fld>
            <a:endParaRPr lang="ar-IQ"/>
          </a:p>
        </p:txBody>
      </p:sp>
    </p:spTree>
    <p:extLst>
      <p:ext uri="{BB962C8B-B14F-4D97-AF65-F5344CB8AC3E}">
        <p14:creationId xmlns:p14="http://schemas.microsoft.com/office/powerpoint/2010/main" val="9027641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en-US"/>
              <a:t>Click to edit Master title style</a:t>
            </a:r>
            <a:endParaRPr lang="ar-IQ"/>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6450F706-C460-449B-B3B4-8E0DF9513E30}" type="datetimeFigureOut">
              <a:rPr lang="ar-IQ" smtClean="0"/>
              <a:t>18‏/6‏/1441</a:t>
            </a:fld>
            <a:endParaRPr lang="ar-IQ"/>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IQ"/>
          </a:p>
        </p:txBody>
      </p:sp>
      <p:sp>
        <p:nvSpPr>
          <p:cNvPr id="6" name="Slide Number Placeholder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111C8949-810C-40F5-93D8-8253CFEC741C}" type="slidenum">
              <a:rPr lang="ar-IQ" smtClean="0"/>
              <a:t>‹#›</a:t>
            </a:fld>
            <a:endParaRPr lang="ar-IQ"/>
          </a:p>
        </p:txBody>
      </p:sp>
    </p:spTree>
    <p:extLst>
      <p:ext uri="{BB962C8B-B14F-4D97-AF65-F5344CB8AC3E}">
        <p14:creationId xmlns:p14="http://schemas.microsoft.com/office/powerpoint/2010/main" val="39485440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ar-IQ"/>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0"/>
            <a:r>
              <a:rPr lang="en-US" b="1" dirty="0"/>
              <a:t>Wounds</a:t>
            </a:r>
            <a:r>
              <a:rPr lang="ar-IQ" b="1" dirty="0"/>
              <a:t> الجروح </a:t>
            </a:r>
            <a:r>
              <a:rPr lang="en-US" b="1" dirty="0"/>
              <a:t> </a:t>
            </a:r>
            <a:endParaRPr lang="ar-IQ" b="1" dirty="0"/>
          </a:p>
        </p:txBody>
      </p:sp>
      <p:sp>
        <p:nvSpPr>
          <p:cNvPr id="3" name="Content Placeholder 2"/>
          <p:cNvSpPr>
            <a:spLocks noGrp="1"/>
          </p:cNvSpPr>
          <p:nvPr>
            <p:ph idx="1"/>
          </p:nvPr>
        </p:nvSpPr>
        <p:spPr>
          <a:xfrm>
            <a:off x="457200" y="1744283"/>
            <a:ext cx="8229600" cy="4525963"/>
          </a:xfrm>
        </p:spPr>
        <p:txBody>
          <a:bodyPr>
            <a:normAutofit fontScale="92500" lnSpcReduction="10000"/>
          </a:bodyPr>
          <a:lstStyle/>
          <a:p>
            <a:pPr algn="l" rtl="0"/>
            <a:r>
              <a:rPr lang="en-US" b="1" dirty="0"/>
              <a:t>Pathophysiology of wounds:</a:t>
            </a:r>
          </a:p>
          <a:p>
            <a:pPr algn="r"/>
            <a:r>
              <a:rPr lang="ar-IQ" sz="2400" b="1" dirty="0"/>
              <a:t>الجروح تقسم الى</a:t>
            </a:r>
          </a:p>
          <a:p>
            <a:pPr marL="0" indent="0" algn="r">
              <a:buNone/>
            </a:pPr>
            <a:r>
              <a:rPr lang="ar-IQ" sz="2400" b="1" dirty="0"/>
              <a:t>1. جروح رضية تشمل: </a:t>
            </a:r>
          </a:p>
          <a:p>
            <a:pPr algn="r"/>
            <a:r>
              <a:rPr lang="ar-IQ" sz="2400" b="1" dirty="0"/>
              <a:t>السحجات </a:t>
            </a:r>
            <a:r>
              <a:rPr lang="en-US" sz="2400" b="1" dirty="0"/>
              <a:t>Abrasions</a:t>
            </a:r>
          </a:p>
          <a:p>
            <a:pPr algn="r"/>
            <a:r>
              <a:rPr lang="ar-IQ" sz="2400" b="1" dirty="0"/>
              <a:t>الكدمات</a:t>
            </a:r>
            <a:r>
              <a:rPr lang="en-US" sz="2400" b="1" dirty="0"/>
              <a:t> Bruises </a:t>
            </a:r>
          </a:p>
          <a:p>
            <a:pPr algn="r"/>
            <a:r>
              <a:rPr lang="ar-IQ" sz="2400" b="1" dirty="0"/>
              <a:t>الرضوض التمزقية </a:t>
            </a:r>
            <a:r>
              <a:rPr lang="en-US" sz="2400" b="1" dirty="0"/>
              <a:t>Lacerations</a:t>
            </a:r>
            <a:endParaRPr lang="ar-IQ" sz="2400" b="1" dirty="0"/>
          </a:p>
          <a:p>
            <a:pPr algn="r"/>
            <a:endParaRPr lang="ar-IQ" sz="2400" b="1" dirty="0"/>
          </a:p>
          <a:p>
            <a:pPr marL="0" indent="0" algn="r">
              <a:buNone/>
            </a:pPr>
            <a:r>
              <a:rPr lang="ar-IQ" sz="2400" b="1" dirty="0"/>
              <a:t>2. جروح حادة وتشمل: </a:t>
            </a:r>
          </a:p>
          <a:p>
            <a:pPr marL="0" indent="0" algn="r">
              <a:buNone/>
            </a:pPr>
            <a:r>
              <a:rPr lang="ar-IQ" sz="2400" b="1" dirty="0"/>
              <a:t> الجروح القطعية</a:t>
            </a:r>
            <a:r>
              <a:rPr lang="en-US" sz="2400" b="1" dirty="0"/>
              <a:t>Incisional wounds </a:t>
            </a:r>
            <a:endParaRPr lang="ar-IQ" sz="2400" b="1" dirty="0"/>
          </a:p>
          <a:p>
            <a:pPr marL="0" indent="0" algn="r">
              <a:buNone/>
            </a:pPr>
            <a:r>
              <a:rPr lang="ar-IQ" sz="2400" b="1" dirty="0"/>
              <a:t>الجروح الطعنية</a:t>
            </a:r>
            <a:r>
              <a:rPr lang="en-US" sz="2400" b="1" dirty="0"/>
              <a:t> Stab wounds</a:t>
            </a:r>
            <a:endParaRPr lang="ar-IQ" sz="2400" b="1" dirty="0"/>
          </a:p>
          <a:p>
            <a:pPr marL="0" indent="0" algn="r">
              <a:buNone/>
            </a:pPr>
            <a:r>
              <a:rPr lang="ar-IQ" sz="2400" b="1" dirty="0"/>
              <a:t>الجروح الوخزية او الثقبية </a:t>
            </a:r>
            <a:r>
              <a:rPr lang="en-US" sz="2400" b="1" dirty="0"/>
              <a:t> Puncturing wounds</a:t>
            </a:r>
            <a:r>
              <a:rPr lang="ar-IQ" sz="2400" b="1" dirty="0"/>
              <a:t> </a:t>
            </a:r>
          </a:p>
          <a:p>
            <a:pPr marL="0" indent="0" algn="r">
              <a:buNone/>
            </a:pPr>
            <a:endParaRPr lang="ar-IQ" b="1" dirty="0"/>
          </a:p>
        </p:txBody>
      </p:sp>
    </p:spTree>
    <p:extLst>
      <p:ext uri="{BB962C8B-B14F-4D97-AF65-F5344CB8AC3E}">
        <p14:creationId xmlns:p14="http://schemas.microsoft.com/office/powerpoint/2010/main" val="34760969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rtl="0"/>
            <a:r>
              <a:rPr lang="en-US" sz="2400" b="1" dirty="0"/>
              <a:t>Patterned abrasion on forehead due to falling down steps onto a metal grid. Here the abrasions are not produced by tangential force, but imprinted directly by impact at a right angle to the skin</a:t>
            </a:r>
            <a:endParaRPr lang="ar-IQ" sz="2400" b="1" dirty="0"/>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54691" y="1600200"/>
            <a:ext cx="6034617"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362341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rtl="0"/>
            <a:r>
              <a:rPr lang="en-US" sz="2400" b="1" dirty="0"/>
              <a:t>Intradermal bruising showing the pattern of rubber soles of ‘trainer’ shoes on the neck and T-shirt of a homicide victim</a:t>
            </a:r>
            <a:endParaRPr lang="ar-IQ" sz="2400" b="1"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54691" y="1600200"/>
            <a:ext cx="6034617"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948444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rtl="0"/>
            <a:r>
              <a:rPr lang="en-US" sz="2000" b="1" dirty="0"/>
              <a:t>Kicking and stamping injury to the face. The nose is bruised from a kick and the patterned rubber sole of the shoe has imprinted intradermal bruising on the forehead. It is essential to obtain accurate photographs</a:t>
            </a:r>
            <a:br>
              <a:rPr lang="en-US" sz="2000" b="1" dirty="0"/>
            </a:br>
            <a:r>
              <a:rPr lang="en-US" sz="2000" b="1" dirty="0"/>
              <a:t>and measurements of the shoe-tread pattern, to allow identification of the footwear.</a:t>
            </a:r>
            <a:endParaRPr lang="ar-IQ" sz="2000" b="1"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11761" y="1600200"/>
            <a:ext cx="4968552" cy="5069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54902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rtl="0"/>
            <a:r>
              <a:rPr lang="ar-IQ" sz="2400" b="1" dirty="0"/>
              <a:t> </a:t>
            </a:r>
            <a:r>
              <a:rPr lang="en-US" sz="2400" b="1" dirty="0"/>
              <a:t>Multiple bruises on the trunk of a victim of child abuse. The bruises are of the ‘finger-tip’ type, caused by heavy prodding by adult fingers. The child died of a ruptured liver.</a:t>
            </a:r>
            <a:endParaRPr lang="ar-IQ" sz="2400" b="1"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55688" y="1600200"/>
            <a:ext cx="6032624"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274642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rtl="0"/>
            <a:r>
              <a:rPr lang="en-US" sz="2400" b="1" dirty="0"/>
              <a:t>Bruising on the upper arm, typical of forceful gripping in a struggle. There are contusions from fingers on either side of the biceps, with small abrasions from fingernails.</a:t>
            </a:r>
            <a:endParaRPr lang="ar-IQ" sz="2400" b="1"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53696" y="1600200"/>
            <a:ext cx="6036607"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374839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rtl="0"/>
            <a:r>
              <a:rPr lang="ar-IQ" sz="2400" b="1" dirty="0"/>
              <a:t>  </a:t>
            </a:r>
            <a:r>
              <a:rPr lang="en-US" sz="2400" b="1" dirty="0"/>
              <a:t>Extensive bruising of the face due to hitting, kicking and stamping 6 days earlier. The victim had multiple fractures of the facial bones, bilateral serial rib fractures and a tension pneumothorax</a:t>
            </a:r>
            <a:endParaRPr lang="ar-IQ" sz="2400" b="1" dirty="0"/>
          </a:p>
        </p:txBody>
      </p:sp>
      <p:pic>
        <p:nvPicPr>
          <p:cNvPr id="512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873911" y="1600200"/>
            <a:ext cx="3396178"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597481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rtl="0"/>
            <a:r>
              <a:rPr lang="en-US" sz="2400" b="1" dirty="0"/>
              <a:t>Bruises from a beating with a broom handle They are approximately parallel and several, especially the lowermost, show a double ‘tram-line’ appearance typical of the impact of a round or square-section rod. The pressure in the center compresses the vessels so that they do not bleed.</a:t>
            </a:r>
            <a:endParaRPr lang="ar-IQ" sz="2400" b="1" dirty="0"/>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47664" y="1988840"/>
            <a:ext cx="6034617"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345442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rtl="0"/>
            <a:r>
              <a:rPr lang="en-US" sz="2400" b="1" dirty="0"/>
              <a:t>A black eye (</a:t>
            </a:r>
            <a:r>
              <a:rPr lang="en-US" sz="2400" b="1"/>
              <a:t>periorbital hematoma</a:t>
            </a:r>
            <a:r>
              <a:rPr lang="en-US" sz="2400" b="1" dirty="0"/>
              <a:t>) of a live victim from a direct fist blow, which has also bruised the bridge of the nose and lacerated the corner of the eye (sutured).</a:t>
            </a:r>
            <a:endParaRPr lang="ar-IQ" sz="2400" b="1" dirty="0"/>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55692" y="1600200"/>
            <a:ext cx="6032616"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17437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rtl="0"/>
            <a:r>
              <a:rPr lang="en-US" sz="2400" b="1" dirty="0"/>
              <a:t>Bruising of the interior of the lip from a blow to the mouth. The lip has been impacted on the underlying teeth, but not sufficiently hard to cause a laceration</a:t>
            </a:r>
            <a:endParaRPr lang="ar-IQ" sz="2400" b="1" dirty="0"/>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55692" y="1600200"/>
            <a:ext cx="6032616"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892996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400" b="1" dirty="0"/>
              <a:t>Lacerated upper lip from a fist blow to the mouth</a:t>
            </a:r>
            <a:endParaRPr lang="ar-IQ" sz="2400" b="1" dirty="0"/>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55692" y="1600200"/>
            <a:ext cx="6032616"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682058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rtl="0"/>
            <a:r>
              <a:rPr lang="en-US" sz="2000" b="1" dirty="0"/>
              <a:t>Simple abrasion of the skin caused by a perpendicular impact of the head against the side pillar of a car. There is no clear tangential scuffing though most abrasions have some element of sideways contact that damages the epidermis</a:t>
            </a:r>
            <a:endParaRPr lang="ar-IQ" sz="2000" b="1"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54691" y="1600200"/>
            <a:ext cx="6034617"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789779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rtl="0"/>
            <a:r>
              <a:rPr lang="en-US" sz="2400" b="1" i="1" dirty="0"/>
              <a:t> </a:t>
            </a:r>
            <a:r>
              <a:rPr lang="en-US" sz="2400" b="1" dirty="0"/>
              <a:t>Laceration of the forehead with surrounding bruising. The wound is stellate as a result of crushing against the underlying bone. The victim fell down stairs and sustained a fracture of CVII and died of a spinal cord injury.</a:t>
            </a:r>
            <a:endParaRPr lang="ar-IQ" sz="2400" b="1" dirty="0"/>
          </a:p>
        </p:txBody>
      </p:sp>
      <p:pic>
        <p:nvPicPr>
          <p:cNvPr id="1024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875610" y="1600200"/>
            <a:ext cx="3392780"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075769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rtl="0"/>
            <a:r>
              <a:rPr lang="en-US" sz="2400" b="1" dirty="0"/>
              <a:t>Simple laceration of the eyebrow. A chronic alcoholic who hit his head when falling at home. Death due to acute pancreatitis</a:t>
            </a:r>
            <a:endParaRPr lang="ar-IQ" sz="2400" b="1" dirty="0"/>
          </a:p>
        </p:txBody>
      </p:sp>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55692" y="1600200"/>
            <a:ext cx="6032616"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596618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rtl="0"/>
            <a:r>
              <a:rPr lang="en-US" sz="2400" b="1" dirty="0"/>
              <a:t>A laceration of the scalp from a blunt weapon, a metal bar. The edges are crushed and abraded, with tissue elements and hair driven into wound.</a:t>
            </a:r>
            <a:endParaRPr lang="ar-IQ" sz="2400" b="1" dirty="0"/>
          </a:p>
        </p:txBody>
      </p:sp>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55692" y="1600200"/>
            <a:ext cx="6032616"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01957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rtl="0"/>
            <a:r>
              <a:rPr lang="en-US" sz="2400" b="1" dirty="0"/>
              <a:t>Homicidal lacerations of the scalp penetrating the skull. Although some of the injuries resemble incised wounds, their margins are crushed, and hairs and tissue strands cross the injuries. The damage was probably inflicted with a metal rod with sharp edges.</a:t>
            </a:r>
            <a:endParaRPr lang="ar-IQ" sz="2400" b="1" dirty="0"/>
          </a:p>
        </p:txBody>
      </p:sp>
      <p:pic>
        <p:nvPicPr>
          <p:cNvPr id="1331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959947" y="1600200"/>
            <a:ext cx="3224105"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997113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rtl="0"/>
            <a:r>
              <a:rPr lang="en-US" sz="2400" b="1" dirty="0"/>
              <a:t>Homicidal slashed wounds caused by knife; the length is greater than the depth, unlike stab wounds. The long tails are due to the knife rising from the skin, thus indicating the direction of the slash.</a:t>
            </a:r>
            <a:endParaRPr lang="ar-IQ" sz="2400" b="1" dirty="0"/>
          </a:p>
        </p:txBody>
      </p:sp>
      <p:pic>
        <p:nvPicPr>
          <p:cNvPr id="1433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55688" y="1600200"/>
            <a:ext cx="6032624"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311010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rtl="0"/>
            <a:r>
              <a:rPr lang="en-US" sz="2400" b="1" dirty="0"/>
              <a:t>A knife slash of the back showing regular scratches along the margin. This was inflicted with a ‘Rambo’ knife, which has deep serrations along the back edge that have somehow marked the skin on withdrawal</a:t>
            </a:r>
            <a:endParaRPr lang="ar-IQ" sz="2400" b="1" dirty="0"/>
          </a:p>
        </p:txBody>
      </p:sp>
      <p:pic>
        <p:nvPicPr>
          <p:cNvPr id="1536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55688" y="1600200"/>
            <a:ext cx="6032624"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110017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rtl="0"/>
            <a:r>
              <a:rPr lang="en-US" sz="2400" b="1" dirty="0"/>
              <a:t>A stab wound and the inflicting knife. The wound is slightly shorter than the width of the blade at the depth of penetration because of sideways gaping and  the contractile elasticity of the skin.</a:t>
            </a:r>
            <a:endParaRPr lang="ar-IQ" sz="2400" b="1" dirty="0"/>
          </a:p>
        </p:txBody>
      </p:sp>
      <p:pic>
        <p:nvPicPr>
          <p:cNvPr id="1638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53692" y="1600200"/>
            <a:ext cx="6036615"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717939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400" b="1" dirty="0"/>
              <a:t>Multiple stabs on the back from the same knife,</a:t>
            </a:r>
            <a:br>
              <a:rPr lang="en-US" sz="2400" b="1" dirty="0"/>
            </a:br>
            <a:r>
              <a:rPr lang="en-US" sz="2400" b="1" dirty="0"/>
              <a:t>showing differing shapes and size</a:t>
            </a:r>
            <a:endParaRPr lang="ar-IQ" sz="2400" b="1" dirty="0"/>
          </a:p>
        </p:txBody>
      </p:sp>
      <p:pic>
        <p:nvPicPr>
          <p:cNvPr id="1741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53692" y="1600200"/>
            <a:ext cx="6036615"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666103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rtl="0"/>
            <a:r>
              <a:rPr lang="en-US" sz="2400" b="1" dirty="0"/>
              <a:t>Two knife wounds in the back. The wounds have a sharper lower edge compared to a rounder upper edge, due to a one-edged blade.</a:t>
            </a:r>
            <a:endParaRPr lang="ar-IQ" sz="2400" b="1" dirty="0"/>
          </a:p>
        </p:txBody>
      </p:sp>
      <p:pic>
        <p:nvPicPr>
          <p:cNvPr id="1843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874344" y="1600200"/>
            <a:ext cx="3395311"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02236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rtl="0"/>
            <a:r>
              <a:rPr lang="en-US" sz="2400" b="1" dirty="0"/>
              <a:t>Multiple stabs in the lungs from the same knife with fresh wound </a:t>
            </a:r>
            <a:r>
              <a:rPr lang="en-US" sz="2400" b="1" dirty="0" err="1"/>
              <a:t>haemorrhage</a:t>
            </a:r>
            <a:r>
              <a:rPr lang="en-US" sz="2400" b="1" dirty="0"/>
              <a:t> and varying wound size according to the angle and depth of the stabs. The lungs appear </a:t>
            </a:r>
            <a:r>
              <a:rPr lang="en-US" sz="2400" b="1" dirty="0" err="1"/>
              <a:t>anaemic</a:t>
            </a:r>
            <a:r>
              <a:rPr lang="en-US" sz="2400" b="1" dirty="0"/>
              <a:t> due to the massive loss of blood.</a:t>
            </a:r>
            <a:endParaRPr lang="ar-IQ" sz="2400" b="1" dirty="0"/>
          </a:p>
        </p:txBody>
      </p:sp>
      <p:pic>
        <p:nvPicPr>
          <p:cNvPr id="1945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53696" y="1600200"/>
            <a:ext cx="6036607"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914609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rtl="0"/>
            <a:r>
              <a:rPr lang="en-US" sz="2000" b="1" dirty="0"/>
              <a:t>A linear abrasion or ‘graze’, confined to the upper layers of the skin. The tangential direction of impact  of the weapon was from above downwards (along the  longitudinal axis of the upper arm), as can be determined by  the shreds of epidermis peeled towards the lower end.</a:t>
            </a:r>
            <a:endParaRPr lang="ar-IQ" sz="2000" b="1"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54691" y="1600200"/>
            <a:ext cx="6034617"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614142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rtl="0"/>
            <a:r>
              <a:rPr lang="en-US" sz="2400" b="1" dirty="0"/>
              <a:t>Multiple stab wounds from the same knife, showing variations in the size and shape of the injuries. With multiple injuries, it is advisable to number each to facilitate easy reference in the autopsy report and when giving evidence in court.</a:t>
            </a:r>
            <a:endParaRPr lang="ar-IQ" sz="2400" b="1" dirty="0"/>
          </a:p>
        </p:txBody>
      </p:sp>
      <p:pic>
        <p:nvPicPr>
          <p:cNvPr id="20483"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93257" y="1600200"/>
            <a:ext cx="6157485"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532527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rtl="0"/>
            <a:r>
              <a:rPr lang="en-US" sz="2400" b="1" dirty="0"/>
              <a:t>Three wounds from a single stab with a knife, which was in place when the body was discovered. The knife had entered obliquely through the inner side of the right breast, emerged into the cleavage and re-entered the mid-line. If the knife had not been </a:t>
            </a:r>
            <a:r>
              <a:rPr lang="en-US" sz="2400" b="1" i="1" dirty="0"/>
              <a:t>in situ</a:t>
            </a:r>
            <a:r>
              <a:rPr lang="en-US" sz="2400" b="1" dirty="0"/>
              <a:t>, interpretation could have been more difficult.</a:t>
            </a:r>
            <a:endParaRPr lang="ar-IQ" sz="2400" b="1" dirty="0"/>
          </a:p>
        </p:txBody>
      </p:sp>
      <p:pic>
        <p:nvPicPr>
          <p:cNvPr id="2150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47664" y="1916832"/>
            <a:ext cx="6032632"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129640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rtl="0"/>
            <a:r>
              <a:rPr lang="ar-IQ" sz="2400" dirty="0"/>
              <a:t> </a:t>
            </a:r>
            <a:r>
              <a:rPr lang="en-US" sz="2400" dirty="0"/>
              <a:t>Multiple homicidal knife wounds, all inflicted with the same weapon. This shows the marked variation in wound size from the same knife, caused by rocking and twisting movements of either weapon or</a:t>
            </a:r>
            <a:br>
              <a:rPr lang="en-US" sz="2400" dirty="0"/>
            </a:br>
            <a:r>
              <a:rPr lang="en-US" sz="2400" dirty="0"/>
              <a:t>victim.</a:t>
            </a:r>
            <a:endParaRPr lang="ar-IQ" sz="2400" dirty="0"/>
          </a:p>
        </p:txBody>
      </p:sp>
      <p:pic>
        <p:nvPicPr>
          <p:cNvPr id="2253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55688" y="1600200"/>
            <a:ext cx="6032624"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741135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dirty="0"/>
              <a:t>Multiple homicidal stab and incised wounds</a:t>
            </a:r>
            <a:br>
              <a:rPr lang="en-US" sz="2400" b="1" dirty="0"/>
            </a:br>
            <a:r>
              <a:rPr lang="en-US" sz="2400" b="1" dirty="0"/>
              <a:t>inflicted with various kitchen utensils.</a:t>
            </a:r>
            <a:endParaRPr lang="ar-IQ" sz="2400" b="1" dirty="0"/>
          </a:p>
        </p:txBody>
      </p:sp>
      <p:pic>
        <p:nvPicPr>
          <p:cNvPr id="2355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54691" y="1600200"/>
            <a:ext cx="6034617"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559306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a:t>Multiple homicidal stab wounds by closed</a:t>
            </a:r>
            <a:br>
              <a:rPr lang="en-US" sz="2800" dirty="0"/>
            </a:br>
            <a:r>
              <a:rPr lang="en-US" sz="2800" dirty="0"/>
              <a:t>scissors.</a:t>
            </a:r>
            <a:br>
              <a:rPr lang="en-US" sz="2800" dirty="0"/>
            </a:br>
            <a:endParaRPr lang="ar-IQ" sz="2800" dirty="0"/>
          </a:p>
        </p:txBody>
      </p:sp>
      <p:pic>
        <p:nvPicPr>
          <p:cNvPr id="2457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53696" y="1600200"/>
            <a:ext cx="6036607"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120537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rtl="0"/>
            <a:r>
              <a:rPr lang="ar-IQ" sz="2400" b="1" dirty="0"/>
              <a:t> </a:t>
            </a:r>
            <a:r>
              <a:rPr lang="en-US" sz="2400" b="1" dirty="0"/>
              <a:t>Broken blade of a kitchen knife protruding from the eye. The victim was stabbed to death and dismembered thereafter by the perpetrator</a:t>
            </a:r>
            <a:endParaRPr lang="ar-IQ" sz="2400" b="1" dirty="0"/>
          </a:p>
        </p:txBody>
      </p:sp>
      <p:pic>
        <p:nvPicPr>
          <p:cNvPr id="2560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53696" y="1600200"/>
            <a:ext cx="6036607"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035763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dirty="0"/>
              <a:t>X-ray of the skull of the victim in previous case , showing</a:t>
            </a:r>
            <a:br>
              <a:rPr lang="en-US" sz="2400" b="1" dirty="0"/>
            </a:br>
            <a:r>
              <a:rPr lang="en-US" sz="2400" b="1" dirty="0"/>
              <a:t>the position of the knife blade.</a:t>
            </a:r>
            <a:endParaRPr lang="ar-IQ" sz="2400" b="1" dirty="0"/>
          </a:p>
        </p:txBody>
      </p:sp>
      <p:pic>
        <p:nvPicPr>
          <p:cNvPr id="266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55688" y="1600200"/>
            <a:ext cx="6032624"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349157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0"/>
            <a:r>
              <a:rPr lang="en-US" sz="2400" b="1" dirty="0"/>
              <a:t>Dismembered body of the victim shown in previous case</a:t>
            </a:r>
            <a:endParaRPr lang="ar-IQ" sz="2400" b="1" dirty="0"/>
          </a:p>
        </p:txBody>
      </p:sp>
      <p:pic>
        <p:nvPicPr>
          <p:cNvPr id="276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56730" y="1600200"/>
            <a:ext cx="6030539"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498196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rtl="0"/>
            <a:r>
              <a:rPr lang="en-US" sz="2400" b="1" dirty="0"/>
              <a:t>Defense injuries: extensive bruising on the hand in an attempt to fend off kicks. Such injuries confirm that the victim was conscious and active during the attack, and that it was not made covertly while the victim was unaware.</a:t>
            </a:r>
            <a:endParaRPr lang="ar-IQ" sz="2400" b="1" dirty="0"/>
          </a:p>
        </p:txBody>
      </p:sp>
      <p:pic>
        <p:nvPicPr>
          <p:cNvPr id="286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27155" y="1600200"/>
            <a:ext cx="6689690"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889656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dirty="0" err="1"/>
              <a:t>Defence</a:t>
            </a:r>
            <a:r>
              <a:rPr lang="en-US" sz="2400" b="1" dirty="0"/>
              <a:t> wound on the back of the hand from</a:t>
            </a:r>
            <a:br>
              <a:rPr lang="en-US" sz="2400" b="1" dirty="0"/>
            </a:br>
            <a:r>
              <a:rPr lang="en-US" sz="2400" b="1" dirty="0"/>
              <a:t>trying to ward off the knife.</a:t>
            </a:r>
            <a:endParaRPr lang="ar-IQ" sz="2400" b="1" dirty="0"/>
          </a:p>
        </p:txBody>
      </p:sp>
      <p:pic>
        <p:nvPicPr>
          <p:cNvPr id="296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53696" y="1600200"/>
            <a:ext cx="6036607"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922882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26170"/>
          </a:xfrm>
        </p:spPr>
        <p:txBody>
          <a:bodyPr>
            <a:normAutofit/>
          </a:bodyPr>
          <a:lstStyle/>
          <a:p>
            <a:pPr algn="l" rtl="0"/>
            <a:r>
              <a:rPr lang="en-US" sz="2000" b="1" dirty="0"/>
              <a:t>Brush abrasion from skidding contact with the road surface. The lesion  is partly abraded and partly bruised. The direction of movement can be discerned, as the bruises begin more  abruptly below the kneecap, and tail off superficially towards the ankle.</a:t>
            </a:r>
            <a:endParaRPr lang="ar-IQ" sz="2000" b="1"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47664" y="1844824"/>
            <a:ext cx="6026549"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913132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rtl="0"/>
            <a:r>
              <a:rPr lang="ar-IQ" sz="2000" b="1" dirty="0"/>
              <a:t> </a:t>
            </a:r>
            <a:r>
              <a:rPr lang="en-US" sz="2000" b="1" dirty="0"/>
              <a:t>Typical </a:t>
            </a:r>
            <a:r>
              <a:rPr lang="en-US" sz="2000" b="1" dirty="0" err="1"/>
              <a:t>defence</a:t>
            </a:r>
            <a:r>
              <a:rPr lang="en-US" sz="2000" b="1" dirty="0"/>
              <a:t> injuries in a victim of a knife attack. In grasping the blade to deflect it, there have been cuts across the palmar surfaces of the finger joints and a slash between the thumb and forefinger, together with a cut at the base of the thumb.</a:t>
            </a:r>
            <a:endParaRPr lang="ar-IQ" sz="2000" b="1" dirty="0"/>
          </a:p>
        </p:txBody>
      </p:sp>
      <p:pic>
        <p:nvPicPr>
          <p:cNvPr id="307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56730" y="1600200"/>
            <a:ext cx="6030539"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020823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dirty="0" err="1"/>
              <a:t>Defence</a:t>
            </a:r>
            <a:r>
              <a:rPr lang="en-US" sz="2400" b="1" dirty="0"/>
              <a:t> wounds of hand in attempts to ward</a:t>
            </a:r>
            <a:br>
              <a:rPr lang="en-US" sz="2400" b="1" dirty="0"/>
            </a:br>
            <a:r>
              <a:rPr lang="en-US" sz="2400" b="1" dirty="0"/>
              <a:t>off an assault with a knife.</a:t>
            </a:r>
            <a:endParaRPr lang="ar-IQ" sz="2400" b="1" dirty="0"/>
          </a:p>
        </p:txBody>
      </p:sp>
      <p:pic>
        <p:nvPicPr>
          <p:cNvPr id="317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56730" y="1600200"/>
            <a:ext cx="6030539"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889249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rtl="0"/>
            <a:r>
              <a:rPr lang="en-US" sz="2000" b="1" dirty="0"/>
              <a:t>Drag marks on the front of the thighs of a murder victim. In addition to the drag marks there are bruises, and  burn injuries above the knees on both sides. Death was  caused by stab wounds to the chest.</a:t>
            </a:r>
            <a:endParaRPr lang="ar-IQ" sz="2000" b="1"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54691" y="1600200"/>
            <a:ext cx="6034617"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238102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rtl="0"/>
            <a:r>
              <a:rPr lang="en-US" sz="2000" b="1" dirty="0"/>
              <a:t>Abrasions in manual strangulation. The area is  more extensive than is usually seen in such circumstances. The large area of superficial damage to the epidermis is  caused by sliding movements of the assailant’s hands, the area having become dried and leathery during the postmortem interval. The smaller marks are fingernail scratches</a:t>
            </a:r>
            <a:endParaRPr lang="ar-IQ" sz="2000" b="1" dirty="0"/>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63688" y="1772816"/>
            <a:ext cx="5679297"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55445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rtl="0"/>
            <a:r>
              <a:rPr lang="en-US" sz="2000" b="1" dirty="0"/>
              <a:t>Extensive abrasion of the knees and shins, in a drunk who stumbled amongst furniture before dying of a head  injury. The damaged skin has exuded tissue fluid, which has dried post-mortem to produce the dark, leathery appearance</a:t>
            </a:r>
            <a:endParaRPr lang="ar-IQ" sz="2000" b="1" dirty="0"/>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54691" y="1600200"/>
            <a:ext cx="6034617"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357876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rtl="0"/>
            <a:r>
              <a:rPr lang="en-US" sz="2000" b="1" dirty="0"/>
              <a:t> Abrasions and intradermal bruising on the  forehead of a swimming bath attendant. He was found  drowned when there were no witnesses, but the spacing of  the marks exactly matched the ridged tiles at the edge of</a:t>
            </a:r>
            <a:br>
              <a:rPr lang="en-US" sz="2000" b="1" dirty="0"/>
            </a:br>
            <a:r>
              <a:rPr lang="en-US" sz="2000" b="1" dirty="0"/>
              <a:t>the bath, so it was presumed that he had slipped and struck  his head before falling unconscious into the water.</a:t>
            </a:r>
            <a:endParaRPr lang="ar-IQ" sz="2000" b="1" dirty="0"/>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53696" y="1600200"/>
            <a:ext cx="6036607"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170729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rtl="0"/>
            <a:r>
              <a:rPr lang="en-US" sz="2400" b="1" dirty="0"/>
              <a:t>Patterned abrasions from the back edge of a serrated ‘Rambo’ knife. Measurements and photographs with a scale should always be obtained to assist in the  identification of the weapon.</a:t>
            </a:r>
            <a:endParaRPr lang="ar-IQ" sz="2400" b="1" dirty="0"/>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55688" y="1600200"/>
            <a:ext cx="6032624"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272195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192</TotalTime>
  <Words>1363</Words>
  <Application>Microsoft Office PowerPoint</Application>
  <PresentationFormat>On-screen Show (4:3)</PresentationFormat>
  <Paragraphs>52</Paragraphs>
  <Slides>41</Slides>
  <Notes>0</Notes>
  <HiddenSlides>0</HiddenSlides>
  <MMClips>0</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Office Theme</vt:lpstr>
      <vt:lpstr>Wounds الجروح  </vt:lpstr>
      <vt:lpstr>Simple abrasion of the skin caused by a perpendicular impact of the head against the side pillar of a car. There is no clear tangential scuffing though most abrasions have some element of sideways contact that damages the epidermis</vt:lpstr>
      <vt:lpstr>A linear abrasion or ‘graze’, confined to the upper layers of the skin. The tangential direction of impact  of the weapon was from above downwards (along the  longitudinal axis of the upper arm), as can be determined by  the shreds of epidermis peeled towards the lower end.</vt:lpstr>
      <vt:lpstr>Brush abrasion from skidding contact with the road surface. The lesion  is partly abraded and partly bruised. The direction of movement can be discerned, as the bruises begin more  abruptly below the kneecap, and tail off superficially towards the ankle.</vt:lpstr>
      <vt:lpstr>Drag marks on the front of the thighs of a murder victim. In addition to the drag marks there are bruises, and  burn injuries above the knees on both sides. Death was  caused by stab wounds to the chest.</vt:lpstr>
      <vt:lpstr>Abrasions in manual strangulation. The area is  more extensive than is usually seen in such circumstances. The large area of superficial damage to the epidermis is  caused by sliding movements of the assailant’s hands, the area having become dried and leathery during the postmortem interval. The smaller marks are fingernail scratches</vt:lpstr>
      <vt:lpstr>Extensive abrasion of the knees and shins, in a drunk who stumbled amongst furniture before dying of a head  injury. The damaged skin has exuded tissue fluid, which has dried post-mortem to produce the dark, leathery appearance</vt:lpstr>
      <vt:lpstr> Abrasions and intradermal bruising on the  forehead of a swimming bath attendant. He was found  drowned when there were no witnesses, but the spacing of  the marks exactly matched the ridged tiles at the edge of the bath, so it was presumed that he had slipped and struck  his head before falling unconscious into the water.</vt:lpstr>
      <vt:lpstr>Patterned abrasions from the back edge of a serrated ‘Rambo’ knife. Measurements and photographs with a scale should always be obtained to assist in the  identification of the weapon.</vt:lpstr>
      <vt:lpstr>Patterned abrasion on forehead due to falling down steps onto a metal grid. Here the abrasions are not produced by tangential force, but imprinted directly by impact at a right angle to the skin</vt:lpstr>
      <vt:lpstr>Intradermal bruising showing the pattern of rubber soles of ‘trainer’ shoes on the neck and T-shirt of a homicide victim</vt:lpstr>
      <vt:lpstr>Kicking and stamping injury to the face. The nose is bruised from a kick and the patterned rubber sole of the shoe has imprinted intradermal bruising on the forehead. It is essential to obtain accurate photographs and measurements of the shoe-tread pattern, to allow identification of the footwear.</vt:lpstr>
      <vt:lpstr> Multiple bruises on the trunk of a victim of child abuse. The bruises are of the ‘finger-tip’ type, caused by heavy prodding by adult fingers. The child died of a ruptured liver.</vt:lpstr>
      <vt:lpstr>Bruising on the upper arm, typical of forceful gripping in a struggle. There are contusions from fingers on either side of the biceps, with small abrasions from fingernails.</vt:lpstr>
      <vt:lpstr>  Extensive bruising of the face due to hitting, kicking and stamping 6 days earlier. The victim had multiple fractures of the facial bones, bilateral serial rib fractures and a tension pneumothorax</vt:lpstr>
      <vt:lpstr>Bruises from a beating with a broom handle They are approximately parallel and several, especially the lowermost, show a double ‘tram-line’ appearance typical of the impact of a round or square-section rod. The pressure in the center compresses the vessels so that they do not bleed.</vt:lpstr>
      <vt:lpstr>A black eye (periorbital hematoma) of a live victim from a direct fist blow, which has also bruised the bridge of the nose and lacerated the corner of the eye (sutured).</vt:lpstr>
      <vt:lpstr>Bruising of the interior of the lip from a blow to the mouth. The lip has been impacted on the underlying teeth, but not sufficiently hard to cause a laceration</vt:lpstr>
      <vt:lpstr>Lacerated upper lip from a fist blow to the mouth</vt:lpstr>
      <vt:lpstr> Laceration of the forehead with surrounding bruising. The wound is stellate as a result of crushing against the underlying bone. The victim fell down stairs and sustained a fracture of CVII and died of a spinal cord injury.</vt:lpstr>
      <vt:lpstr>Simple laceration of the eyebrow. A chronic alcoholic who hit his head when falling at home. Death due to acute pancreatitis</vt:lpstr>
      <vt:lpstr>A laceration of the scalp from a blunt weapon, a metal bar. The edges are crushed and abraded, with tissue elements and hair driven into wound.</vt:lpstr>
      <vt:lpstr>Homicidal lacerations of the scalp penetrating the skull. Although some of the injuries resemble incised wounds, their margins are crushed, and hairs and tissue strands cross the injuries. The damage was probably inflicted with a metal rod with sharp edges.</vt:lpstr>
      <vt:lpstr>Homicidal slashed wounds caused by knife; the length is greater than the depth, unlike stab wounds. The long tails are due to the knife rising from the skin, thus indicating the direction of the slash.</vt:lpstr>
      <vt:lpstr>A knife slash of the back showing regular scratches along the margin. This was inflicted with a ‘Rambo’ knife, which has deep serrations along the back edge that have somehow marked the skin on withdrawal</vt:lpstr>
      <vt:lpstr>A stab wound and the inflicting knife. The wound is slightly shorter than the width of the blade at the depth of penetration because of sideways gaping and  the contractile elasticity of the skin.</vt:lpstr>
      <vt:lpstr>Multiple stabs on the back from the same knife, showing differing shapes and size</vt:lpstr>
      <vt:lpstr>Two knife wounds in the back. The wounds have a sharper lower edge compared to a rounder upper edge, due to a one-edged blade.</vt:lpstr>
      <vt:lpstr>Multiple stabs in the lungs from the same knife with fresh wound haemorrhage and varying wound size according to the angle and depth of the stabs. The lungs appear anaemic due to the massive loss of blood.</vt:lpstr>
      <vt:lpstr>Multiple stab wounds from the same knife, showing variations in the size and shape of the injuries. With multiple injuries, it is advisable to number each to facilitate easy reference in the autopsy report and when giving evidence in court.</vt:lpstr>
      <vt:lpstr>Three wounds from a single stab with a knife, which was in place when the body was discovered. The knife had entered obliquely through the inner side of the right breast, emerged into the cleavage and re-entered the mid-line. If the knife had not been in situ, interpretation could have been more difficult.</vt:lpstr>
      <vt:lpstr> Multiple homicidal knife wounds, all inflicted with the same weapon. This shows the marked variation in wound size from the same knife, caused by rocking and twisting movements of either weapon or victim.</vt:lpstr>
      <vt:lpstr>Multiple homicidal stab and incised wounds inflicted with various kitchen utensils.</vt:lpstr>
      <vt:lpstr>Multiple homicidal stab wounds by closed scissors. </vt:lpstr>
      <vt:lpstr> Broken blade of a kitchen knife protruding from the eye. The victim was stabbed to death and dismembered thereafter by the perpetrator</vt:lpstr>
      <vt:lpstr>X-ray of the skull of the victim in previous case , showing the position of the knife blade.</vt:lpstr>
      <vt:lpstr>Dismembered body of the victim shown in previous case</vt:lpstr>
      <vt:lpstr>Defense injuries: extensive bruising on the hand in an attempt to fend off kicks. Such injuries confirm that the victim was conscious and active during the attack, and that it was not made covertly while the victim was unaware.</vt:lpstr>
      <vt:lpstr>Defence wound on the back of the hand from trying to ward off the knife.</vt:lpstr>
      <vt:lpstr> Typical defence injuries in a victim of a knife attack. In grasping the blade to deflect it, there have been cuts across the palmar surfaces of the finger joints and a slash between the thumb and forefinger, together with a cut at the base of the thumb.</vt:lpstr>
      <vt:lpstr>Defence wounds of hand in attempts to ward off an assault with a knife.</vt:lpstr>
    </vt:vector>
  </TitlesOfParts>
  <Company>SACC - ANAS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dc:creator>
  <cp:lastModifiedBy>Hatem Saleh</cp:lastModifiedBy>
  <cp:revision>23</cp:revision>
  <dcterms:created xsi:type="dcterms:W3CDTF">2019-10-06T03:54:06Z</dcterms:created>
  <dcterms:modified xsi:type="dcterms:W3CDTF">2020-02-12T02:00:59Z</dcterms:modified>
</cp:coreProperties>
</file>