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notesMasterIdLst>
    <p:notesMasterId r:id="rId48"/>
  </p:notesMasterIdLst>
  <p:handoutMasterIdLst>
    <p:handoutMasterId r:id="rId49"/>
  </p:handoutMasterIdLst>
  <p:sldIdLst>
    <p:sldId id="256" r:id="rId2"/>
    <p:sldId id="279" r:id="rId3"/>
    <p:sldId id="258" r:id="rId4"/>
    <p:sldId id="273" r:id="rId5"/>
    <p:sldId id="274" r:id="rId6"/>
    <p:sldId id="257" r:id="rId7"/>
    <p:sldId id="285" r:id="rId8"/>
    <p:sldId id="286" r:id="rId9"/>
    <p:sldId id="259" r:id="rId10"/>
    <p:sldId id="260" r:id="rId11"/>
    <p:sldId id="287" r:id="rId12"/>
    <p:sldId id="297" r:id="rId13"/>
    <p:sldId id="261" r:id="rId14"/>
    <p:sldId id="295" r:id="rId15"/>
    <p:sldId id="296" r:id="rId16"/>
    <p:sldId id="275" r:id="rId17"/>
    <p:sldId id="262" r:id="rId18"/>
    <p:sldId id="263" r:id="rId19"/>
    <p:sldId id="277" r:id="rId20"/>
    <p:sldId id="265" r:id="rId21"/>
    <p:sldId id="266" r:id="rId22"/>
    <p:sldId id="267" r:id="rId23"/>
    <p:sldId id="268" r:id="rId24"/>
    <p:sldId id="283" r:id="rId25"/>
    <p:sldId id="280" r:id="rId26"/>
    <p:sldId id="269" r:id="rId27"/>
    <p:sldId id="303" r:id="rId28"/>
    <p:sldId id="281" r:id="rId29"/>
    <p:sldId id="304" r:id="rId30"/>
    <p:sldId id="276" r:id="rId31"/>
    <p:sldId id="288" r:id="rId32"/>
    <p:sldId id="284" r:id="rId33"/>
    <p:sldId id="298" r:id="rId34"/>
    <p:sldId id="289" r:id="rId35"/>
    <p:sldId id="290" r:id="rId36"/>
    <p:sldId id="299" r:id="rId37"/>
    <p:sldId id="300" r:id="rId38"/>
    <p:sldId id="302" r:id="rId39"/>
    <p:sldId id="291" r:id="rId40"/>
    <p:sldId id="292" r:id="rId41"/>
    <p:sldId id="293" r:id="rId42"/>
    <p:sldId id="294" r:id="rId43"/>
    <p:sldId id="270" r:id="rId44"/>
    <p:sldId id="278" r:id="rId45"/>
    <p:sldId id="271" r:id="rId46"/>
    <p:sldId id="282" r:id="rId47"/>
  </p:sldIdLst>
  <p:sldSz cx="9144000" cy="6858000" type="screen4x3"/>
  <p:notesSz cx="6858000" cy="9144000"/>
  <p:defaultTextStyle>
    <a:defPPr>
      <a:defRPr lang="en-GB"/>
    </a:defPPr>
    <a:lvl1pPr algn="l" rtl="0" fontAlgn="base">
      <a:spcBef>
        <a:spcPct val="0"/>
      </a:spcBef>
      <a:spcAft>
        <a:spcPct val="0"/>
      </a:spcAft>
      <a:defRPr kumimoji="1" kern="1200">
        <a:solidFill>
          <a:schemeClr val="tx1"/>
        </a:solidFill>
        <a:latin typeface="Tahoma" panose="020B0604030504040204" pitchFamily="34" charset="0"/>
        <a:ea typeface="+mn-ea"/>
        <a:cs typeface="Arial" panose="020B0604020202020204" pitchFamily="34" charset="0"/>
      </a:defRPr>
    </a:lvl1pPr>
    <a:lvl2pPr marL="457200" algn="l" rtl="0" fontAlgn="base">
      <a:spcBef>
        <a:spcPct val="0"/>
      </a:spcBef>
      <a:spcAft>
        <a:spcPct val="0"/>
      </a:spcAft>
      <a:defRPr kumimoji="1" kern="1200">
        <a:solidFill>
          <a:schemeClr val="tx1"/>
        </a:solidFill>
        <a:latin typeface="Tahoma" panose="020B0604030504040204" pitchFamily="34" charset="0"/>
        <a:ea typeface="+mn-ea"/>
        <a:cs typeface="Arial" panose="020B0604020202020204" pitchFamily="34" charset="0"/>
      </a:defRPr>
    </a:lvl2pPr>
    <a:lvl3pPr marL="914400" algn="l" rtl="0" fontAlgn="base">
      <a:spcBef>
        <a:spcPct val="0"/>
      </a:spcBef>
      <a:spcAft>
        <a:spcPct val="0"/>
      </a:spcAft>
      <a:defRPr kumimoji="1" kern="1200">
        <a:solidFill>
          <a:schemeClr val="tx1"/>
        </a:solidFill>
        <a:latin typeface="Tahoma" panose="020B0604030504040204" pitchFamily="34" charset="0"/>
        <a:ea typeface="+mn-ea"/>
        <a:cs typeface="Arial" panose="020B0604020202020204" pitchFamily="34" charset="0"/>
      </a:defRPr>
    </a:lvl3pPr>
    <a:lvl4pPr marL="1371600" algn="l" rtl="0" fontAlgn="base">
      <a:spcBef>
        <a:spcPct val="0"/>
      </a:spcBef>
      <a:spcAft>
        <a:spcPct val="0"/>
      </a:spcAft>
      <a:defRPr kumimoji="1" kern="1200">
        <a:solidFill>
          <a:schemeClr val="tx1"/>
        </a:solidFill>
        <a:latin typeface="Tahoma" panose="020B0604030504040204" pitchFamily="34" charset="0"/>
        <a:ea typeface="+mn-ea"/>
        <a:cs typeface="Arial" panose="020B0604020202020204" pitchFamily="34" charset="0"/>
      </a:defRPr>
    </a:lvl4pPr>
    <a:lvl5pPr marL="1828800" algn="l" rtl="0" fontAlgn="base">
      <a:spcBef>
        <a:spcPct val="0"/>
      </a:spcBef>
      <a:spcAft>
        <a:spcPct val="0"/>
      </a:spcAft>
      <a:defRPr kumimoji="1"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umimoji="1"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umimoji="1"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umimoji="1"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umimoji="1"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006600"/>
    <a:srgbClr val="99FF33"/>
    <a:srgbClr val="003399"/>
    <a:srgbClr val="336699"/>
    <a:srgbClr val="008080"/>
    <a:srgbClr val="00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2" autoAdjust="0"/>
    <p:restoredTop sz="89065" autoAdjust="0"/>
  </p:normalViewPr>
  <p:slideViewPr>
    <p:cSldViewPr>
      <p:cViewPr varScale="1">
        <p:scale>
          <a:sx n="61" d="100"/>
          <a:sy n="61" d="100"/>
        </p:scale>
        <p:origin x="155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17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DCD3FB6A-7F64-45B2-AB34-81CF5EF2BAD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kumimoji="0" sz="1200">
                <a:latin typeface="Times New Roman" pitchFamily="18" charset="0"/>
                <a:cs typeface="Arial" charset="0"/>
              </a:defRPr>
            </a:lvl1pPr>
          </a:lstStyle>
          <a:p>
            <a:pPr>
              <a:defRPr/>
            </a:pPr>
            <a:endParaRPr lang="en-GB"/>
          </a:p>
        </p:txBody>
      </p:sp>
      <p:sp>
        <p:nvSpPr>
          <p:cNvPr id="17411" name="Rectangle 3">
            <a:extLst>
              <a:ext uri="{FF2B5EF4-FFF2-40B4-BE49-F238E27FC236}">
                <a16:creationId xmlns:a16="http://schemas.microsoft.com/office/drawing/2014/main" id="{CA3C37B6-A023-4A53-B82F-265552600525}"/>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kumimoji="0" sz="1200">
                <a:latin typeface="Times New Roman" pitchFamily="18" charset="0"/>
                <a:cs typeface="Arial" charset="0"/>
              </a:defRPr>
            </a:lvl1pPr>
          </a:lstStyle>
          <a:p>
            <a:pPr>
              <a:defRPr/>
            </a:pPr>
            <a:endParaRPr lang="en-GB"/>
          </a:p>
        </p:txBody>
      </p:sp>
      <p:sp>
        <p:nvSpPr>
          <p:cNvPr id="17412" name="Rectangle 4">
            <a:extLst>
              <a:ext uri="{FF2B5EF4-FFF2-40B4-BE49-F238E27FC236}">
                <a16:creationId xmlns:a16="http://schemas.microsoft.com/office/drawing/2014/main" id="{E754A545-9B87-4C35-A047-09D76FDD5026}"/>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kumimoji="0" sz="1200">
                <a:latin typeface="Times New Roman" pitchFamily="18" charset="0"/>
                <a:cs typeface="Arial" charset="0"/>
              </a:defRPr>
            </a:lvl1pPr>
          </a:lstStyle>
          <a:p>
            <a:pPr>
              <a:defRPr/>
            </a:pPr>
            <a:r>
              <a:rPr lang="en-GB"/>
              <a:t>Prevention Diabetes</a:t>
            </a:r>
          </a:p>
        </p:txBody>
      </p:sp>
      <p:sp>
        <p:nvSpPr>
          <p:cNvPr id="17413" name="Rectangle 5">
            <a:extLst>
              <a:ext uri="{FF2B5EF4-FFF2-40B4-BE49-F238E27FC236}">
                <a16:creationId xmlns:a16="http://schemas.microsoft.com/office/drawing/2014/main" id="{557B59C4-304D-473A-81DC-6A3FEC6C83BA}"/>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kumimoji="0" sz="1200">
                <a:latin typeface="Times New Roman" panose="02020603050405020304" pitchFamily="18" charset="0"/>
                <a:cs typeface="Times New Roman" panose="02020603050405020304" pitchFamily="18" charset="0"/>
              </a:defRPr>
            </a:lvl1pPr>
          </a:lstStyle>
          <a:p>
            <a:fld id="{E145EAE5-B6F8-4B5F-9C73-58F28E2DE14D}" type="slidenum">
              <a:rPr lang="ar-SA" altLang="en-US"/>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383C1072-5F0A-4350-815D-1C0346B9833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kumimoji="0" sz="1200">
                <a:latin typeface="Times New Roman" pitchFamily="18" charset="0"/>
                <a:cs typeface="Arial" charset="0"/>
              </a:defRPr>
            </a:lvl1pPr>
          </a:lstStyle>
          <a:p>
            <a:pPr>
              <a:defRPr/>
            </a:pPr>
            <a:endParaRPr lang="en-GB"/>
          </a:p>
        </p:txBody>
      </p:sp>
      <p:sp>
        <p:nvSpPr>
          <p:cNvPr id="15363" name="Rectangle 3">
            <a:extLst>
              <a:ext uri="{FF2B5EF4-FFF2-40B4-BE49-F238E27FC236}">
                <a16:creationId xmlns:a16="http://schemas.microsoft.com/office/drawing/2014/main" id="{5E267F1F-D8EA-4387-B474-C8AB030CCC72}"/>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kumimoji="0" sz="1200">
                <a:latin typeface="Times New Roman" pitchFamily="18" charset="0"/>
                <a:cs typeface="Arial" charset="0"/>
              </a:defRPr>
            </a:lvl1pPr>
          </a:lstStyle>
          <a:p>
            <a:pPr>
              <a:defRPr/>
            </a:pPr>
            <a:endParaRPr lang="en-GB"/>
          </a:p>
        </p:txBody>
      </p:sp>
      <p:sp>
        <p:nvSpPr>
          <p:cNvPr id="50180" name="Rectangle 4">
            <a:extLst>
              <a:ext uri="{FF2B5EF4-FFF2-40B4-BE49-F238E27FC236}">
                <a16:creationId xmlns:a16="http://schemas.microsoft.com/office/drawing/2014/main" id="{3A362B3A-F687-4056-99B1-929945B0F7F1}"/>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a:extLst>
              <a:ext uri="{FF2B5EF4-FFF2-40B4-BE49-F238E27FC236}">
                <a16:creationId xmlns:a16="http://schemas.microsoft.com/office/drawing/2014/main" id="{CD93710E-46F2-435E-8569-7DBF50C73FE5}"/>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5366" name="Rectangle 6">
            <a:extLst>
              <a:ext uri="{FF2B5EF4-FFF2-40B4-BE49-F238E27FC236}">
                <a16:creationId xmlns:a16="http://schemas.microsoft.com/office/drawing/2014/main" id="{D7829B1A-C210-44CB-9BA0-5C960CB51036}"/>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kumimoji="0" sz="1200">
                <a:latin typeface="Times New Roman" pitchFamily="18" charset="0"/>
                <a:cs typeface="Arial" charset="0"/>
              </a:defRPr>
            </a:lvl1pPr>
          </a:lstStyle>
          <a:p>
            <a:pPr>
              <a:defRPr/>
            </a:pPr>
            <a:endParaRPr lang="en-GB"/>
          </a:p>
        </p:txBody>
      </p:sp>
      <p:sp>
        <p:nvSpPr>
          <p:cNvPr id="15367" name="Rectangle 7">
            <a:extLst>
              <a:ext uri="{FF2B5EF4-FFF2-40B4-BE49-F238E27FC236}">
                <a16:creationId xmlns:a16="http://schemas.microsoft.com/office/drawing/2014/main" id="{C4868B18-7701-4E0B-86D3-268B22D7BA20}"/>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kumimoji="0" sz="1200">
                <a:latin typeface="Times New Roman" panose="02020603050405020304" pitchFamily="18" charset="0"/>
                <a:cs typeface="Times New Roman" panose="02020603050405020304" pitchFamily="18" charset="0"/>
              </a:defRPr>
            </a:lvl1pPr>
          </a:lstStyle>
          <a:p>
            <a:fld id="{829838FA-4F96-4A50-BFE9-C35DD5827F2A}" type="slidenum">
              <a:rPr lang="ar-SA"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50739D2E-D76E-4A1E-9E7C-9F2CC9BAC89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fld id="{CCF80229-B467-4E7B-BD15-EF889DCA7F9B}" type="slidenum">
              <a:rPr kumimoji="0" lang="ar-SA" altLang="en-US">
                <a:latin typeface="Times New Roman" panose="02020603050405020304" pitchFamily="18" charset="0"/>
                <a:cs typeface="Times New Roman" panose="02020603050405020304" pitchFamily="18" charset="0"/>
              </a:rPr>
              <a:pPr/>
              <a:t>16</a:t>
            </a:fld>
            <a:endParaRPr kumimoji="0" lang="en-GB" altLang="en-US">
              <a:latin typeface="Times New Roman" panose="02020603050405020304" pitchFamily="18" charset="0"/>
              <a:cs typeface="Times New Roman" panose="02020603050405020304" pitchFamily="18" charset="0"/>
            </a:endParaRPr>
          </a:p>
        </p:txBody>
      </p:sp>
      <p:sp>
        <p:nvSpPr>
          <p:cNvPr id="51203" name="Rectangle 2">
            <a:extLst>
              <a:ext uri="{FF2B5EF4-FFF2-40B4-BE49-F238E27FC236}">
                <a16:creationId xmlns:a16="http://schemas.microsoft.com/office/drawing/2014/main" id="{48E05993-1EC9-4FB5-940A-D5E8CFE655BE}"/>
              </a:ext>
            </a:extLst>
          </p:cNvPr>
          <p:cNvSpPr>
            <a:spLocks noGrp="1" noRot="1" noChangeAspect="1" noChangeArrowheads="1" noTextEdit="1"/>
          </p:cNvSpPr>
          <p:nvPr>
            <p:ph type="sldImg"/>
          </p:nvPr>
        </p:nvSpPr>
        <p:spPr>
          <a:ln/>
        </p:spPr>
      </p:sp>
      <p:sp>
        <p:nvSpPr>
          <p:cNvPr id="51204" name="Rectangle 3">
            <a:extLst>
              <a:ext uri="{FF2B5EF4-FFF2-40B4-BE49-F238E27FC236}">
                <a16:creationId xmlns:a16="http://schemas.microsoft.com/office/drawing/2014/main" id="{520AB838-2210-42B6-8F1A-0690585BB5D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z="1000">
                <a:latin typeface="Arial" panose="020B0604020202020204" pitchFamily="34" charset="0"/>
                <a:cs typeface="Arial" panose="020B0604020202020204" pitchFamily="34" charset="0"/>
              </a:rPr>
              <a:t>Lifestyle: diet and increasing their level of physical activity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A12087D9-15DE-435F-849A-E2501D6E763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fld id="{091C7502-71BB-48EC-88E6-9BC9B59023C1}" type="slidenum">
              <a:rPr kumimoji="0" lang="ar-SA" altLang="en-US">
                <a:latin typeface="Times New Roman" panose="02020603050405020304" pitchFamily="18" charset="0"/>
                <a:cs typeface="Times New Roman" panose="02020603050405020304" pitchFamily="18" charset="0"/>
              </a:rPr>
              <a:pPr/>
              <a:t>20</a:t>
            </a:fld>
            <a:endParaRPr kumimoji="0" lang="en-GB" altLang="en-US">
              <a:latin typeface="Times New Roman" panose="02020603050405020304" pitchFamily="18" charset="0"/>
              <a:cs typeface="Times New Roman" panose="02020603050405020304" pitchFamily="18" charset="0"/>
            </a:endParaRPr>
          </a:p>
        </p:txBody>
      </p:sp>
      <p:sp>
        <p:nvSpPr>
          <p:cNvPr id="52227" name="Rectangle 2">
            <a:extLst>
              <a:ext uri="{FF2B5EF4-FFF2-40B4-BE49-F238E27FC236}">
                <a16:creationId xmlns:a16="http://schemas.microsoft.com/office/drawing/2014/main" id="{22DE4AF6-993B-4D47-9C72-75D173298EB0}"/>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A86A91D7-D2C8-48BA-9A37-9974A8769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z="1000">
                <a:latin typeface="Arial" panose="020B0604020202020204" pitchFamily="34" charset="0"/>
                <a:cs typeface="Arial" panose="020B0604020202020204" pitchFamily="34" charset="0"/>
              </a:rPr>
              <a:t>The effect of weight change is crucial in the prevention of diabetes. Obesity Is a Significant Risk Factor for Type 2 Diabetes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55C16D29-F557-4042-A880-D2964173D95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fld id="{69018F5E-D2F9-4C0D-AF8B-6E3E5BFC9B6C}" type="slidenum">
              <a:rPr kumimoji="0" lang="ar-SA" altLang="en-US">
                <a:latin typeface="Times New Roman" panose="02020603050405020304" pitchFamily="18" charset="0"/>
                <a:cs typeface="Times New Roman" panose="02020603050405020304" pitchFamily="18" charset="0"/>
              </a:rPr>
              <a:pPr/>
              <a:t>27</a:t>
            </a:fld>
            <a:endParaRPr kumimoji="0" lang="en-GB" altLang="en-US">
              <a:latin typeface="Times New Roman" panose="02020603050405020304" pitchFamily="18" charset="0"/>
              <a:cs typeface="Times New Roman" panose="02020603050405020304" pitchFamily="18" charset="0"/>
            </a:endParaRPr>
          </a:p>
        </p:txBody>
      </p:sp>
      <p:sp>
        <p:nvSpPr>
          <p:cNvPr id="53251" name="Rectangle 2">
            <a:extLst>
              <a:ext uri="{FF2B5EF4-FFF2-40B4-BE49-F238E27FC236}">
                <a16:creationId xmlns:a16="http://schemas.microsoft.com/office/drawing/2014/main" id="{094C8C10-B52A-4DFE-B980-E648765F37F6}"/>
              </a:ext>
            </a:extLst>
          </p:cNvPr>
          <p:cNvSpPr>
            <a:spLocks noGrp="1" noRot="1" noChangeAspect="1" noChangeArrowheads="1" noTextEdit="1"/>
          </p:cNvSpPr>
          <p:nvPr>
            <p:ph type="sldImg"/>
          </p:nvPr>
        </p:nvSpPr>
        <p:spPr>
          <a:ln/>
        </p:spPr>
      </p:sp>
      <p:sp>
        <p:nvSpPr>
          <p:cNvPr id="53252" name="Rectangle 3">
            <a:extLst>
              <a:ext uri="{FF2B5EF4-FFF2-40B4-BE49-F238E27FC236}">
                <a16:creationId xmlns:a16="http://schemas.microsoft.com/office/drawing/2014/main" id="{FC495587-87DA-4DE9-862B-4BB6E99A912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a:latin typeface="Arial" panose="020B0604020202020204" pitchFamily="34" charset="0"/>
                <a:cs typeface="Arial" panose="020B0604020202020204" pitchFamily="34" charset="0"/>
              </a:rPr>
              <a:t>A causal relation between smoking and type-2 diabetes mellitus is plausible, for several reasons. Smoking increases oxidative stress, which has been implicated in the causation of diabetes mellitus.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F1A451A2-7A4D-4AB0-AC13-3598421BC76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fld id="{EE6BB3C2-BA69-473D-8834-C8ADECAD90F1}" type="slidenum">
              <a:rPr kumimoji="0" lang="ar-SA" altLang="en-US">
                <a:latin typeface="Times New Roman" panose="02020603050405020304" pitchFamily="18" charset="0"/>
                <a:cs typeface="Times New Roman" panose="02020603050405020304" pitchFamily="18" charset="0"/>
              </a:rPr>
              <a:pPr/>
              <a:t>29</a:t>
            </a:fld>
            <a:endParaRPr kumimoji="0" lang="en-GB" altLang="en-US">
              <a:latin typeface="Times New Roman" panose="02020603050405020304" pitchFamily="18" charset="0"/>
              <a:cs typeface="Times New Roman" panose="02020603050405020304" pitchFamily="18" charset="0"/>
            </a:endParaRPr>
          </a:p>
        </p:txBody>
      </p:sp>
      <p:sp>
        <p:nvSpPr>
          <p:cNvPr id="54275" name="Rectangle 2">
            <a:extLst>
              <a:ext uri="{FF2B5EF4-FFF2-40B4-BE49-F238E27FC236}">
                <a16:creationId xmlns:a16="http://schemas.microsoft.com/office/drawing/2014/main" id="{D4694969-DA41-470C-A791-70A6991263AE}"/>
              </a:ext>
            </a:extLst>
          </p:cNvPr>
          <p:cNvSpPr>
            <a:spLocks noGrp="1" noRot="1" noChangeAspect="1" noChangeArrowheads="1" noTextEdit="1"/>
          </p:cNvSpPr>
          <p:nvPr>
            <p:ph type="sldImg"/>
          </p:nvPr>
        </p:nvSpPr>
        <p:spPr>
          <a:xfrm>
            <a:off x="1144588" y="685800"/>
            <a:ext cx="4572000" cy="3429000"/>
          </a:xfrm>
          <a:ln/>
        </p:spPr>
      </p:sp>
      <p:sp>
        <p:nvSpPr>
          <p:cNvPr id="54276" name="Rectangle 3">
            <a:extLst>
              <a:ext uri="{FF2B5EF4-FFF2-40B4-BE49-F238E27FC236}">
                <a16:creationId xmlns:a16="http://schemas.microsoft.com/office/drawing/2014/main" id="{96F2181F-EBDD-49CD-BF1A-A51CE44230A3}"/>
              </a:ext>
            </a:extLst>
          </p:cNvPr>
          <p:cNvSpPr>
            <a:spLocks noGrp="1" noChangeArrowheads="1"/>
          </p:cNvSpPr>
          <p:nvPr>
            <p:ph type="body" idx="1"/>
          </p:nvPr>
        </p:nvSpPr>
        <p:spPr>
          <a:xfrm>
            <a:off x="914400" y="4343400"/>
            <a:ext cx="5281613" cy="4667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fi-FI" altLang="en-US">
                <a:latin typeface="Arial" panose="020B0604020202020204" pitchFamily="34" charset="0"/>
                <a:cs typeface="Arial" panose="020B0604020202020204" pitchFamily="34" charset="0"/>
              </a:rPr>
              <a:t>Type 1 diabetes is an autoimmune disease, where the insulin secreting beta cells in the pancreas are destroyed by the body’s own overaggressive immune defence system. Clinical disease emerges at a relatively late stage of the beta cell destruction process,  and typically  diabetes is diagnosed when approximately 80% of the beta cells have already been destroyed. </a:t>
            </a:r>
          </a:p>
          <a:p>
            <a:pPr eaLnBrk="1" hangingPunct="1"/>
            <a:r>
              <a:rPr lang="fi-FI" altLang="en-US">
                <a:latin typeface="Arial" panose="020B0604020202020204" pitchFamily="34" charset="0"/>
                <a:cs typeface="Arial" panose="020B0604020202020204" pitchFamily="34" charset="0"/>
              </a:rPr>
              <a:t>	It is not well-known, what causes the disease, but it is generally accepted that the process occurs in a genetically susceptible individual after some kind of environmental insults that may affect several stages of the pathogenic process. </a:t>
            </a:r>
          </a:p>
          <a:p>
            <a:pPr eaLnBrk="1" hangingPunct="1"/>
            <a:r>
              <a:rPr lang="fi-FI" altLang="en-US">
                <a:latin typeface="Arial" panose="020B0604020202020204" pitchFamily="34" charset="0"/>
                <a:cs typeface="Arial" panose="020B0604020202020204" pitchFamily="34" charset="0"/>
              </a:rPr>
              <a:t>	The length of the latency period from the initiation of the beta cell destruction to the development of disease is thought to vary, and in some cases it may last for decades whereas in others the process may be relatively rapid. </a:t>
            </a:r>
          </a:p>
          <a:p>
            <a:pPr eaLnBrk="1" hangingPunct="1"/>
            <a:r>
              <a:rPr lang="fi-FI" altLang="en-US">
                <a:latin typeface="Arial" panose="020B0604020202020204" pitchFamily="34" charset="0"/>
                <a:cs typeface="Arial" panose="020B0604020202020204" pitchFamily="34" charset="0"/>
              </a:rPr>
              <a:t>	Among the environmental factors that have been suggested to affect the development of type 1 diabetes are virus infections and several dietary factors. Vitamin D is one of the rare ’positive’ dietary factors for which there is some evidence that it may reduce disease risk.</a:t>
            </a:r>
          </a:p>
          <a:p>
            <a:pPr eaLnBrk="1" hangingPunct="1"/>
            <a:endParaRPr lang="fi-FI" altLang="en-US">
              <a:latin typeface="Arial" panose="020B0604020202020204" pitchFamily="34" charset="0"/>
              <a:cs typeface="Arial" panose="020B0604020202020204" pitchFamily="34" charset="0"/>
            </a:endParaRPr>
          </a:p>
          <a:p>
            <a:pPr eaLnBrk="1" hangingPunct="1"/>
            <a:endParaRPr lang="fi-FI" altLang="en-US">
              <a:solidFill>
                <a:schemeClr val="accent2"/>
              </a:solidFill>
              <a:latin typeface="Arial" panose="020B0604020202020204" pitchFamily="34" charset="0"/>
              <a:cs typeface="Arial" panose="020B0604020202020204" pitchFamily="34" charset="0"/>
            </a:endParaRPr>
          </a:p>
          <a:p>
            <a:pPr eaLnBrk="1" hangingPunct="1"/>
            <a:r>
              <a:rPr lang="fi-FI" altLang="en-US">
                <a:solidFill>
                  <a:schemeClr val="accent2"/>
                </a:solidFill>
                <a:latin typeface="Arial" panose="020B0604020202020204" pitchFamily="34" charset="0"/>
                <a:cs typeface="Arial" panose="020B0604020202020204" pitchFamily="34" charset="0"/>
              </a:rPr>
              <a:t>Why may it be difficcult to investigate the risk factors for type 1 diabetes</a:t>
            </a:r>
            <a:r>
              <a:rPr lang="fi-FI" altLang="en-US">
                <a:latin typeface="Arial" panose="020B0604020202020204" pitchFamily="34" charset="0"/>
                <a:cs typeface="Arial" panose="020B0604020202020204" pitchFamily="34" charset="0"/>
              </a:rPr>
              <a:t>?</a:t>
            </a:r>
          </a:p>
          <a:p>
            <a:pPr eaLnBrk="1" hangingPunct="1"/>
            <a:endParaRPr lang="en-US" altLang="en-US">
              <a:latin typeface="Arial" panose="020B0604020202020204" pitchFamily="34" charset="0"/>
              <a:cs typeface="Arial" panose="020B0604020202020204" pitchFamily="34" charset="0"/>
            </a:endParaRPr>
          </a:p>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1028">
            <a:extLst>
              <a:ext uri="{FF2B5EF4-FFF2-40B4-BE49-F238E27FC236}">
                <a16:creationId xmlns:a16="http://schemas.microsoft.com/office/drawing/2014/main" id="{57CBECCA-2F69-4AB1-A07E-9BADA523178A}"/>
              </a:ext>
            </a:extLst>
          </p:cNvPr>
          <p:cNvSpPr>
            <a:spLocks/>
          </p:cNvSpPr>
          <p:nvPr/>
        </p:nvSpPr>
        <p:spPr bwMode="auto">
          <a:xfrm>
            <a:off x="285750" y="2803525"/>
            <a:ext cx="1588" cy="3035300"/>
          </a:xfrm>
          <a:custGeom>
            <a:avLst/>
            <a:gdLst>
              <a:gd name="T0" fmla="*/ 0 w 1588"/>
              <a:gd name="T1" fmla="*/ 0 h 1912"/>
              <a:gd name="T2" fmla="*/ 0 w 1588"/>
              <a:gd name="T3" fmla="*/ 9525 h 1912"/>
              <a:gd name="T4" fmla="*/ 0 w 1588"/>
              <a:gd name="T5" fmla="*/ 9525 h 1912"/>
              <a:gd name="T6" fmla="*/ 0 w 1588"/>
              <a:gd name="T7" fmla="*/ 95250 h 1912"/>
              <a:gd name="T8" fmla="*/ 0 w 1588"/>
              <a:gd name="T9" fmla="*/ 3035300 h 1912"/>
              <a:gd name="T10" fmla="*/ 0 w 1588"/>
              <a:gd name="T11" fmla="*/ 3035300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0658" name="Rectangle 1026"/>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70659" name="Rectangle 1027"/>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1029">
            <a:extLst>
              <a:ext uri="{FF2B5EF4-FFF2-40B4-BE49-F238E27FC236}">
                <a16:creationId xmlns:a16="http://schemas.microsoft.com/office/drawing/2014/main" id="{33EA4823-8CAA-4FCB-9F72-AE0B2BC98559}"/>
              </a:ext>
            </a:extLst>
          </p:cNvPr>
          <p:cNvSpPr>
            <a:spLocks noGrp="1" noChangeArrowheads="1"/>
          </p:cNvSpPr>
          <p:nvPr>
            <p:ph type="ftr" sz="quarter" idx="10"/>
          </p:nvPr>
        </p:nvSpPr>
        <p:spPr/>
        <p:txBody>
          <a:bodyPr/>
          <a:lstStyle>
            <a:lvl1pPr>
              <a:defRPr/>
            </a:lvl1pPr>
          </a:lstStyle>
          <a:p>
            <a:pPr>
              <a:defRPr/>
            </a:pPr>
            <a:endParaRPr lang="en-US"/>
          </a:p>
        </p:txBody>
      </p:sp>
      <p:sp>
        <p:nvSpPr>
          <p:cNvPr id="6" name="Rectangle 1030">
            <a:extLst>
              <a:ext uri="{FF2B5EF4-FFF2-40B4-BE49-F238E27FC236}">
                <a16:creationId xmlns:a16="http://schemas.microsoft.com/office/drawing/2014/main" id="{03A4FDAB-38EB-43CE-B11C-AFD92562D140}"/>
              </a:ext>
            </a:extLst>
          </p:cNvPr>
          <p:cNvSpPr>
            <a:spLocks noGrp="1" noChangeArrowheads="1"/>
          </p:cNvSpPr>
          <p:nvPr>
            <p:ph type="sldNum" sz="quarter" idx="11"/>
          </p:nvPr>
        </p:nvSpPr>
        <p:spPr/>
        <p:txBody>
          <a:bodyPr/>
          <a:lstStyle>
            <a:lvl1pPr>
              <a:defRPr/>
            </a:lvl1pPr>
          </a:lstStyle>
          <a:p>
            <a:fld id="{CA7AE111-CCDF-4C9C-8996-A375DD2D334E}" type="slidenum">
              <a:rPr lang="ar-SA" altLang="en-US"/>
              <a:pPr/>
              <a:t>‹#›</a:t>
            </a:fld>
            <a:endParaRPr lang="en-US" altLang="en-US"/>
          </a:p>
        </p:txBody>
      </p:sp>
      <p:sp>
        <p:nvSpPr>
          <p:cNvPr id="7" name="Rectangle 1031">
            <a:extLst>
              <a:ext uri="{FF2B5EF4-FFF2-40B4-BE49-F238E27FC236}">
                <a16:creationId xmlns:a16="http://schemas.microsoft.com/office/drawing/2014/main" id="{6B3D58D4-D611-4AF7-8261-A8DE76BD1BE4}"/>
              </a:ext>
            </a:extLst>
          </p:cNvPr>
          <p:cNvSpPr>
            <a:spLocks noGrp="1" noChangeArrowheads="1"/>
          </p:cNvSpPr>
          <p:nvPr>
            <p:ph type="dt" sz="quarter" idx="12"/>
          </p:nvPr>
        </p:nvSpPr>
        <p:spPr/>
        <p:txBody>
          <a:bodyPr/>
          <a:lstStyle>
            <a:lvl1pPr>
              <a:defRPr/>
            </a:lvl1pPr>
          </a:lstStyle>
          <a:p>
            <a:pPr>
              <a:defRPr/>
            </a:pPr>
            <a:fld id="{DFC92122-096F-4960-91EB-B4801AC891B3}" type="datetime1">
              <a:rPr lang="en-GB"/>
              <a:pPr>
                <a:defRPr/>
              </a:pPr>
              <a:t>17/12/2020</a:t>
            </a:fld>
            <a:endParaRPr lang="en-US" dirty="0"/>
          </a:p>
        </p:txBody>
      </p:sp>
    </p:spTree>
    <p:extLst>
      <p:ext uri="{BB962C8B-B14F-4D97-AF65-F5344CB8AC3E}">
        <p14:creationId xmlns:p14="http://schemas.microsoft.com/office/powerpoint/2010/main" val="2396586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CDB4921-AC8B-405D-AE14-8E90F28D69DF}"/>
              </a:ext>
            </a:extLst>
          </p:cNvPr>
          <p:cNvSpPr>
            <a:spLocks noGrp="1" noChangeArrowheads="1"/>
          </p:cNvSpPr>
          <p:nvPr>
            <p:ph type="dt" sz="half" idx="10"/>
          </p:nvPr>
        </p:nvSpPr>
        <p:spPr>
          <a:ln/>
        </p:spPr>
        <p:txBody>
          <a:bodyPr/>
          <a:lstStyle>
            <a:lvl1pPr>
              <a:defRPr/>
            </a:lvl1pPr>
          </a:lstStyle>
          <a:p>
            <a:pPr>
              <a:defRPr/>
            </a:pPr>
            <a:fld id="{234F559B-EEE2-4FB9-9507-7BFAEF17E5B0}" type="datetime1">
              <a:rPr lang="en-GB"/>
              <a:pPr>
                <a:defRPr/>
              </a:pPr>
              <a:t>17/12/2020</a:t>
            </a:fld>
            <a:endParaRPr lang="en-US" dirty="0"/>
          </a:p>
        </p:txBody>
      </p:sp>
      <p:sp>
        <p:nvSpPr>
          <p:cNvPr id="5" name="Rectangle 5">
            <a:extLst>
              <a:ext uri="{FF2B5EF4-FFF2-40B4-BE49-F238E27FC236}">
                <a16:creationId xmlns:a16="http://schemas.microsoft.com/office/drawing/2014/main" id="{87707E25-ACEB-4B0D-9470-117213FE8FA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3F08956-7A67-4733-A7DD-7AC9E88750D7}"/>
              </a:ext>
            </a:extLst>
          </p:cNvPr>
          <p:cNvSpPr>
            <a:spLocks noGrp="1" noChangeArrowheads="1"/>
          </p:cNvSpPr>
          <p:nvPr>
            <p:ph type="sldNum" sz="quarter" idx="12"/>
          </p:nvPr>
        </p:nvSpPr>
        <p:spPr>
          <a:ln/>
        </p:spPr>
        <p:txBody>
          <a:bodyPr/>
          <a:lstStyle>
            <a:lvl1pPr>
              <a:defRPr/>
            </a:lvl1pPr>
          </a:lstStyle>
          <a:p>
            <a:fld id="{FFB57DF4-7662-4AA4-AE06-6F3A46A30F64}" type="slidenum">
              <a:rPr lang="ar-SA" altLang="en-US"/>
              <a:pPr/>
              <a:t>‹#›</a:t>
            </a:fld>
            <a:endParaRPr lang="en-US" altLang="en-US"/>
          </a:p>
        </p:txBody>
      </p:sp>
    </p:spTree>
    <p:extLst>
      <p:ext uri="{BB962C8B-B14F-4D97-AF65-F5344CB8AC3E}">
        <p14:creationId xmlns:p14="http://schemas.microsoft.com/office/powerpoint/2010/main" val="39700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84BE3CE-7507-4E78-8F77-D156EDA936EE}"/>
              </a:ext>
            </a:extLst>
          </p:cNvPr>
          <p:cNvSpPr>
            <a:spLocks noGrp="1" noChangeArrowheads="1"/>
          </p:cNvSpPr>
          <p:nvPr>
            <p:ph type="dt" sz="half" idx="10"/>
          </p:nvPr>
        </p:nvSpPr>
        <p:spPr>
          <a:ln/>
        </p:spPr>
        <p:txBody>
          <a:bodyPr/>
          <a:lstStyle>
            <a:lvl1pPr>
              <a:defRPr/>
            </a:lvl1pPr>
          </a:lstStyle>
          <a:p>
            <a:pPr>
              <a:defRPr/>
            </a:pPr>
            <a:fld id="{54BBD3C2-533D-4816-9E6B-049B0CA85F42}" type="datetime1">
              <a:rPr lang="en-GB"/>
              <a:pPr>
                <a:defRPr/>
              </a:pPr>
              <a:t>17/12/2020</a:t>
            </a:fld>
            <a:endParaRPr lang="en-US" dirty="0"/>
          </a:p>
        </p:txBody>
      </p:sp>
      <p:sp>
        <p:nvSpPr>
          <p:cNvPr id="5" name="Rectangle 5">
            <a:extLst>
              <a:ext uri="{FF2B5EF4-FFF2-40B4-BE49-F238E27FC236}">
                <a16:creationId xmlns:a16="http://schemas.microsoft.com/office/drawing/2014/main" id="{4941B23A-0875-4A49-A82D-4EBCFC65BC4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AB300AF-A35B-41BE-A7C2-F835D584A38F}"/>
              </a:ext>
            </a:extLst>
          </p:cNvPr>
          <p:cNvSpPr>
            <a:spLocks noGrp="1" noChangeArrowheads="1"/>
          </p:cNvSpPr>
          <p:nvPr>
            <p:ph type="sldNum" sz="quarter" idx="12"/>
          </p:nvPr>
        </p:nvSpPr>
        <p:spPr>
          <a:ln/>
        </p:spPr>
        <p:txBody>
          <a:bodyPr/>
          <a:lstStyle>
            <a:lvl1pPr>
              <a:defRPr/>
            </a:lvl1pPr>
          </a:lstStyle>
          <a:p>
            <a:fld id="{91AB28DC-3BEF-4399-BD37-18D406DE3F1D}" type="slidenum">
              <a:rPr lang="ar-SA" altLang="en-US"/>
              <a:pPr/>
              <a:t>‹#›</a:t>
            </a:fld>
            <a:endParaRPr lang="en-US" altLang="en-US"/>
          </a:p>
        </p:txBody>
      </p:sp>
    </p:spTree>
    <p:extLst>
      <p:ext uri="{BB962C8B-B14F-4D97-AF65-F5344CB8AC3E}">
        <p14:creationId xmlns:p14="http://schemas.microsoft.com/office/powerpoint/2010/main" val="3214178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a:t>Click to edit Master title style</a:t>
            </a:r>
          </a:p>
        </p:txBody>
      </p:sp>
      <p:sp>
        <p:nvSpPr>
          <p:cNvPr id="3" name="Chart Placeholder 2"/>
          <p:cNvSpPr>
            <a:spLocks noGrp="1"/>
          </p:cNvSpPr>
          <p:nvPr>
            <p:ph type="chart" sz="half" idx="1"/>
          </p:nvPr>
        </p:nvSpPr>
        <p:spPr>
          <a:xfrm>
            <a:off x="457200" y="1905000"/>
            <a:ext cx="4038600" cy="4114800"/>
          </a:xfrm>
        </p:spPr>
        <p:txBody>
          <a:bodyPr/>
          <a:lstStyle/>
          <a:p>
            <a:pPr lvl="0"/>
            <a:endParaRPr lang="en-US" noProof="0" dirty="0"/>
          </a:p>
        </p:txBody>
      </p:sp>
      <p:sp>
        <p:nvSpPr>
          <p:cNvPr id="4" name="Text Placeholder 3"/>
          <p:cNvSpPr>
            <a:spLocks noGrp="1"/>
          </p:cNvSpPr>
          <p:nvPr>
            <p:ph type="body" sz="half" idx="2"/>
          </p:nvPr>
        </p:nvSpPr>
        <p:spPr>
          <a:xfrm>
            <a:off x="4648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B7D1DC5-09FD-42F4-9175-10072E098EBB}"/>
              </a:ext>
            </a:extLst>
          </p:cNvPr>
          <p:cNvSpPr>
            <a:spLocks noGrp="1" noChangeArrowheads="1"/>
          </p:cNvSpPr>
          <p:nvPr>
            <p:ph type="dt" sz="half" idx="10"/>
          </p:nvPr>
        </p:nvSpPr>
        <p:spPr>
          <a:ln/>
        </p:spPr>
        <p:txBody>
          <a:bodyPr/>
          <a:lstStyle>
            <a:lvl1pPr>
              <a:defRPr/>
            </a:lvl1pPr>
          </a:lstStyle>
          <a:p>
            <a:pPr>
              <a:defRPr/>
            </a:pPr>
            <a:fld id="{9D91832F-5910-4C86-963C-0B20CB9351B3}" type="datetime1">
              <a:rPr lang="en-GB"/>
              <a:pPr>
                <a:defRPr/>
              </a:pPr>
              <a:t>17/12/2020</a:t>
            </a:fld>
            <a:endParaRPr lang="en-US" dirty="0"/>
          </a:p>
        </p:txBody>
      </p:sp>
      <p:sp>
        <p:nvSpPr>
          <p:cNvPr id="6" name="Rectangle 5">
            <a:extLst>
              <a:ext uri="{FF2B5EF4-FFF2-40B4-BE49-F238E27FC236}">
                <a16:creationId xmlns:a16="http://schemas.microsoft.com/office/drawing/2014/main" id="{9D2D87C3-AB6C-460D-ACF7-1D10DEA6FF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BB527EF-2F22-4DE6-B767-7417FC105500}"/>
              </a:ext>
            </a:extLst>
          </p:cNvPr>
          <p:cNvSpPr>
            <a:spLocks noGrp="1" noChangeArrowheads="1"/>
          </p:cNvSpPr>
          <p:nvPr>
            <p:ph type="sldNum" sz="quarter" idx="12"/>
          </p:nvPr>
        </p:nvSpPr>
        <p:spPr>
          <a:ln/>
        </p:spPr>
        <p:txBody>
          <a:bodyPr/>
          <a:lstStyle>
            <a:lvl1pPr>
              <a:defRPr/>
            </a:lvl1pPr>
          </a:lstStyle>
          <a:p>
            <a:fld id="{BB53CCD7-54DB-4B92-808D-71B5386AAADA}" type="slidenum">
              <a:rPr lang="ar-SA" altLang="en-US"/>
              <a:pPr/>
              <a:t>‹#›</a:t>
            </a:fld>
            <a:endParaRPr lang="en-US" altLang="en-US"/>
          </a:p>
        </p:txBody>
      </p:sp>
    </p:spTree>
    <p:extLst>
      <p:ext uri="{BB962C8B-B14F-4D97-AF65-F5344CB8AC3E}">
        <p14:creationId xmlns:p14="http://schemas.microsoft.com/office/powerpoint/2010/main" val="21622286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a:t>Click to edit Master title style</a:t>
            </a:r>
          </a:p>
        </p:txBody>
      </p:sp>
      <p:sp>
        <p:nvSpPr>
          <p:cNvPr id="3" name="Table Placeholder 2"/>
          <p:cNvSpPr>
            <a:spLocks noGrp="1"/>
          </p:cNvSpPr>
          <p:nvPr>
            <p:ph type="tbl" idx="1"/>
          </p:nvPr>
        </p:nvSpPr>
        <p:spPr>
          <a:xfrm>
            <a:off x="457200" y="1905000"/>
            <a:ext cx="8229600" cy="4114800"/>
          </a:xfrm>
        </p:spPr>
        <p:txBody>
          <a:bodyPr/>
          <a:lstStyle/>
          <a:p>
            <a:pPr lvl="0"/>
            <a:endParaRPr lang="en-US" noProof="0" dirty="0"/>
          </a:p>
        </p:txBody>
      </p:sp>
      <p:sp>
        <p:nvSpPr>
          <p:cNvPr id="4" name="Rectangle 4">
            <a:extLst>
              <a:ext uri="{FF2B5EF4-FFF2-40B4-BE49-F238E27FC236}">
                <a16:creationId xmlns:a16="http://schemas.microsoft.com/office/drawing/2014/main" id="{31B15587-9E63-4F2E-9983-8AA2AE34B40F}"/>
              </a:ext>
            </a:extLst>
          </p:cNvPr>
          <p:cNvSpPr>
            <a:spLocks noGrp="1" noChangeArrowheads="1"/>
          </p:cNvSpPr>
          <p:nvPr>
            <p:ph type="dt" sz="half" idx="10"/>
          </p:nvPr>
        </p:nvSpPr>
        <p:spPr>
          <a:ln/>
        </p:spPr>
        <p:txBody>
          <a:bodyPr/>
          <a:lstStyle>
            <a:lvl1pPr>
              <a:defRPr/>
            </a:lvl1pPr>
          </a:lstStyle>
          <a:p>
            <a:pPr>
              <a:defRPr/>
            </a:pPr>
            <a:fld id="{16EB89C3-48BC-4984-84B9-092132C2C1B2}" type="datetime1">
              <a:rPr lang="en-GB"/>
              <a:pPr>
                <a:defRPr/>
              </a:pPr>
              <a:t>17/12/2020</a:t>
            </a:fld>
            <a:endParaRPr lang="en-US" dirty="0"/>
          </a:p>
        </p:txBody>
      </p:sp>
      <p:sp>
        <p:nvSpPr>
          <p:cNvPr id="5" name="Rectangle 5">
            <a:extLst>
              <a:ext uri="{FF2B5EF4-FFF2-40B4-BE49-F238E27FC236}">
                <a16:creationId xmlns:a16="http://schemas.microsoft.com/office/drawing/2014/main" id="{4EA80DD2-CC21-4E90-B446-76D0F891219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A0A9DF5-3655-4CF3-8E4E-715227F2AD1F}"/>
              </a:ext>
            </a:extLst>
          </p:cNvPr>
          <p:cNvSpPr>
            <a:spLocks noGrp="1" noChangeArrowheads="1"/>
          </p:cNvSpPr>
          <p:nvPr>
            <p:ph type="sldNum" sz="quarter" idx="12"/>
          </p:nvPr>
        </p:nvSpPr>
        <p:spPr>
          <a:ln/>
        </p:spPr>
        <p:txBody>
          <a:bodyPr/>
          <a:lstStyle>
            <a:lvl1pPr>
              <a:defRPr/>
            </a:lvl1pPr>
          </a:lstStyle>
          <a:p>
            <a:fld id="{CA743D5C-14D0-4CF8-8A3C-5304B3DB8EBC}" type="slidenum">
              <a:rPr lang="ar-SA" altLang="en-US"/>
              <a:pPr/>
              <a:t>‹#›</a:t>
            </a:fld>
            <a:endParaRPr lang="en-US" altLang="en-US"/>
          </a:p>
        </p:txBody>
      </p:sp>
    </p:spTree>
    <p:extLst>
      <p:ext uri="{BB962C8B-B14F-4D97-AF65-F5344CB8AC3E}">
        <p14:creationId xmlns:p14="http://schemas.microsoft.com/office/powerpoint/2010/main" val="7390035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384300"/>
          </a:xfrm>
        </p:spPr>
        <p:txBody>
          <a:bodyPr/>
          <a:lstStyle/>
          <a:p>
            <a:r>
              <a:rPr lang="en-US"/>
              <a:t>Click to edit Master title style</a:t>
            </a:r>
          </a:p>
        </p:txBody>
      </p:sp>
      <p:sp>
        <p:nvSpPr>
          <p:cNvPr id="3" name="ClipArt Placeholder 2"/>
          <p:cNvSpPr>
            <a:spLocks noGrp="1"/>
          </p:cNvSpPr>
          <p:nvPr>
            <p:ph type="clipArt" sz="half" idx="1"/>
          </p:nvPr>
        </p:nvSpPr>
        <p:spPr>
          <a:xfrm>
            <a:off x="457200" y="1905000"/>
            <a:ext cx="4038600" cy="4114800"/>
          </a:xfrm>
        </p:spPr>
        <p:txBody>
          <a:bodyPr/>
          <a:lstStyle/>
          <a:p>
            <a:pPr lvl="0"/>
            <a:endParaRPr lang="en-US" noProof="0" dirty="0"/>
          </a:p>
        </p:txBody>
      </p:sp>
      <p:sp>
        <p:nvSpPr>
          <p:cNvPr id="4" name="Text Placeholder 3"/>
          <p:cNvSpPr>
            <a:spLocks noGrp="1"/>
          </p:cNvSpPr>
          <p:nvPr>
            <p:ph type="body" sz="half" idx="2"/>
          </p:nvPr>
        </p:nvSpPr>
        <p:spPr>
          <a:xfrm>
            <a:off x="4648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7DB1E40F-1033-4C79-83D6-BF71CC973F43}"/>
              </a:ext>
            </a:extLst>
          </p:cNvPr>
          <p:cNvSpPr>
            <a:spLocks noGrp="1" noChangeArrowheads="1"/>
          </p:cNvSpPr>
          <p:nvPr>
            <p:ph type="dt" sz="half" idx="10"/>
          </p:nvPr>
        </p:nvSpPr>
        <p:spPr>
          <a:ln/>
        </p:spPr>
        <p:txBody>
          <a:bodyPr/>
          <a:lstStyle>
            <a:lvl1pPr>
              <a:defRPr/>
            </a:lvl1pPr>
          </a:lstStyle>
          <a:p>
            <a:pPr>
              <a:defRPr/>
            </a:pPr>
            <a:fld id="{6E169124-EC72-4D22-8CF5-71CBC4D9F726}" type="datetime1">
              <a:rPr lang="en-GB"/>
              <a:pPr>
                <a:defRPr/>
              </a:pPr>
              <a:t>17/12/2020</a:t>
            </a:fld>
            <a:endParaRPr lang="en-US" dirty="0"/>
          </a:p>
        </p:txBody>
      </p:sp>
      <p:sp>
        <p:nvSpPr>
          <p:cNvPr id="6" name="Rectangle 5">
            <a:extLst>
              <a:ext uri="{FF2B5EF4-FFF2-40B4-BE49-F238E27FC236}">
                <a16:creationId xmlns:a16="http://schemas.microsoft.com/office/drawing/2014/main" id="{EDE01898-44CB-48C2-A3EA-49489E7E5D9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F89B040-EAEC-49B1-927D-764321ABD9B2}"/>
              </a:ext>
            </a:extLst>
          </p:cNvPr>
          <p:cNvSpPr>
            <a:spLocks noGrp="1" noChangeArrowheads="1"/>
          </p:cNvSpPr>
          <p:nvPr>
            <p:ph type="sldNum" sz="quarter" idx="12"/>
          </p:nvPr>
        </p:nvSpPr>
        <p:spPr>
          <a:ln/>
        </p:spPr>
        <p:txBody>
          <a:bodyPr/>
          <a:lstStyle>
            <a:lvl1pPr>
              <a:defRPr/>
            </a:lvl1pPr>
          </a:lstStyle>
          <a:p>
            <a:fld id="{29853568-A78B-40D3-8F8C-F89AD3CFF167}" type="slidenum">
              <a:rPr lang="ar-SA" altLang="en-US"/>
              <a:pPr/>
              <a:t>‹#›</a:t>
            </a:fld>
            <a:endParaRPr lang="en-US" altLang="en-US"/>
          </a:p>
        </p:txBody>
      </p:sp>
    </p:spTree>
    <p:extLst>
      <p:ext uri="{BB962C8B-B14F-4D97-AF65-F5344CB8AC3E}">
        <p14:creationId xmlns:p14="http://schemas.microsoft.com/office/powerpoint/2010/main" val="4276295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7E0943F-C1E4-4FE6-9763-9D39005D4FBD}"/>
              </a:ext>
            </a:extLst>
          </p:cNvPr>
          <p:cNvSpPr>
            <a:spLocks noGrp="1" noChangeArrowheads="1"/>
          </p:cNvSpPr>
          <p:nvPr>
            <p:ph type="dt" sz="half" idx="10"/>
          </p:nvPr>
        </p:nvSpPr>
        <p:spPr>
          <a:ln/>
        </p:spPr>
        <p:txBody>
          <a:bodyPr/>
          <a:lstStyle>
            <a:lvl1pPr>
              <a:defRPr/>
            </a:lvl1pPr>
          </a:lstStyle>
          <a:p>
            <a:pPr>
              <a:defRPr/>
            </a:pPr>
            <a:fld id="{D662221C-D54B-45FB-B2EA-D2EAE0199762}" type="datetime1">
              <a:rPr lang="en-GB"/>
              <a:pPr>
                <a:defRPr/>
              </a:pPr>
              <a:t>17/12/2020</a:t>
            </a:fld>
            <a:endParaRPr lang="en-US" dirty="0"/>
          </a:p>
        </p:txBody>
      </p:sp>
      <p:sp>
        <p:nvSpPr>
          <p:cNvPr id="5" name="Rectangle 5">
            <a:extLst>
              <a:ext uri="{FF2B5EF4-FFF2-40B4-BE49-F238E27FC236}">
                <a16:creationId xmlns:a16="http://schemas.microsoft.com/office/drawing/2014/main" id="{53647967-245B-4B54-8AE9-D925D3B5A96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31EE332-3B91-4421-ACA2-08ECE13FAA6F}"/>
              </a:ext>
            </a:extLst>
          </p:cNvPr>
          <p:cNvSpPr>
            <a:spLocks noGrp="1" noChangeArrowheads="1"/>
          </p:cNvSpPr>
          <p:nvPr>
            <p:ph type="sldNum" sz="quarter" idx="12"/>
          </p:nvPr>
        </p:nvSpPr>
        <p:spPr>
          <a:ln/>
        </p:spPr>
        <p:txBody>
          <a:bodyPr/>
          <a:lstStyle>
            <a:lvl1pPr>
              <a:defRPr/>
            </a:lvl1pPr>
          </a:lstStyle>
          <a:p>
            <a:fld id="{173FB321-04FD-420E-94CF-52809D7C9097}" type="slidenum">
              <a:rPr lang="ar-SA" altLang="en-US"/>
              <a:pPr/>
              <a:t>‹#›</a:t>
            </a:fld>
            <a:endParaRPr lang="en-US" altLang="en-US"/>
          </a:p>
        </p:txBody>
      </p:sp>
    </p:spTree>
    <p:extLst>
      <p:ext uri="{BB962C8B-B14F-4D97-AF65-F5344CB8AC3E}">
        <p14:creationId xmlns:p14="http://schemas.microsoft.com/office/powerpoint/2010/main" val="907310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0A866135-A3C3-42BA-BCE0-9C24D1FAF7A3}"/>
              </a:ext>
            </a:extLst>
          </p:cNvPr>
          <p:cNvSpPr>
            <a:spLocks noGrp="1" noChangeArrowheads="1"/>
          </p:cNvSpPr>
          <p:nvPr>
            <p:ph type="dt" sz="half" idx="10"/>
          </p:nvPr>
        </p:nvSpPr>
        <p:spPr>
          <a:ln/>
        </p:spPr>
        <p:txBody>
          <a:bodyPr/>
          <a:lstStyle>
            <a:lvl1pPr>
              <a:defRPr/>
            </a:lvl1pPr>
          </a:lstStyle>
          <a:p>
            <a:pPr>
              <a:defRPr/>
            </a:pPr>
            <a:fld id="{A6409837-F955-4AFE-9FA5-B3CEA33D82D6}" type="datetime1">
              <a:rPr lang="en-GB"/>
              <a:pPr>
                <a:defRPr/>
              </a:pPr>
              <a:t>17/12/2020</a:t>
            </a:fld>
            <a:endParaRPr lang="en-US" dirty="0"/>
          </a:p>
        </p:txBody>
      </p:sp>
      <p:sp>
        <p:nvSpPr>
          <p:cNvPr id="5" name="Rectangle 5">
            <a:extLst>
              <a:ext uri="{FF2B5EF4-FFF2-40B4-BE49-F238E27FC236}">
                <a16:creationId xmlns:a16="http://schemas.microsoft.com/office/drawing/2014/main" id="{CD5C423F-2F9C-487F-A98E-C5C2719FDCD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FF7A384-1063-43A8-9AC6-636767B9F56D}"/>
              </a:ext>
            </a:extLst>
          </p:cNvPr>
          <p:cNvSpPr>
            <a:spLocks noGrp="1" noChangeArrowheads="1"/>
          </p:cNvSpPr>
          <p:nvPr>
            <p:ph type="sldNum" sz="quarter" idx="12"/>
          </p:nvPr>
        </p:nvSpPr>
        <p:spPr>
          <a:ln/>
        </p:spPr>
        <p:txBody>
          <a:bodyPr/>
          <a:lstStyle>
            <a:lvl1pPr>
              <a:defRPr/>
            </a:lvl1pPr>
          </a:lstStyle>
          <a:p>
            <a:fld id="{6CB6A1F4-567A-4A44-A669-133ED6A8D4C8}" type="slidenum">
              <a:rPr lang="ar-SA" altLang="en-US"/>
              <a:pPr/>
              <a:t>‹#›</a:t>
            </a:fld>
            <a:endParaRPr lang="en-US" altLang="en-US"/>
          </a:p>
        </p:txBody>
      </p:sp>
    </p:spTree>
    <p:extLst>
      <p:ext uri="{BB962C8B-B14F-4D97-AF65-F5344CB8AC3E}">
        <p14:creationId xmlns:p14="http://schemas.microsoft.com/office/powerpoint/2010/main" val="3006142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5EF5114-A383-4FA0-9C97-0C9AA55F005D}"/>
              </a:ext>
            </a:extLst>
          </p:cNvPr>
          <p:cNvSpPr>
            <a:spLocks noGrp="1" noChangeArrowheads="1"/>
          </p:cNvSpPr>
          <p:nvPr>
            <p:ph type="dt" sz="half" idx="10"/>
          </p:nvPr>
        </p:nvSpPr>
        <p:spPr>
          <a:ln/>
        </p:spPr>
        <p:txBody>
          <a:bodyPr/>
          <a:lstStyle>
            <a:lvl1pPr>
              <a:defRPr/>
            </a:lvl1pPr>
          </a:lstStyle>
          <a:p>
            <a:pPr>
              <a:defRPr/>
            </a:pPr>
            <a:fld id="{6593039C-112B-4543-9795-35AF9F75B39E}" type="datetime1">
              <a:rPr lang="en-GB"/>
              <a:pPr>
                <a:defRPr/>
              </a:pPr>
              <a:t>17/12/2020</a:t>
            </a:fld>
            <a:endParaRPr lang="en-US" dirty="0"/>
          </a:p>
        </p:txBody>
      </p:sp>
      <p:sp>
        <p:nvSpPr>
          <p:cNvPr id="6" name="Rectangle 5">
            <a:extLst>
              <a:ext uri="{FF2B5EF4-FFF2-40B4-BE49-F238E27FC236}">
                <a16:creationId xmlns:a16="http://schemas.microsoft.com/office/drawing/2014/main" id="{30496F47-5906-40EA-A006-A9A4B7849DA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D0EAC81-80F5-4DBD-AF91-F25B072BB210}"/>
              </a:ext>
            </a:extLst>
          </p:cNvPr>
          <p:cNvSpPr>
            <a:spLocks noGrp="1" noChangeArrowheads="1"/>
          </p:cNvSpPr>
          <p:nvPr>
            <p:ph type="sldNum" sz="quarter" idx="12"/>
          </p:nvPr>
        </p:nvSpPr>
        <p:spPr>
          <a:ln/>
        </p:spPr>
        <p:txBody>
          <a:bodyPr/>
          <a:lstStyle>
            <a:lvl1pPr>
              <a:defRPr/>
            </a:lvl1pPr>
          </a:lstStyle>
          <a:p>
            <a:fld id="{5BAEBFFE-7911-43F9-83C4-76803AF5C042}" type="slidenum">
              <a:rPr lang="ar-SA" altLang="en-US"/>
              <a:pPr/>
              <a:t>‹#›</a:t>
            </a:fld>
            <a:endParaRPr lang="en-US" altLang="en-US"/>
          </a:p>
        </p:txBody>
      </p:sp>
    </p:spTree>
    <p:extLst>
      <p:ext uri="{BB962C8B-B14F-4D97-AF65-F5344CB8AC3E}">
        <p14:creationId xmlns:p14="http://schemas.microsoft.com/office/powerpoint/2010/main" val="574093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57E372DB-23BE-45CC-AAE1-6BA39ABAA926}"/>
              </a:ext>
            </a:extLst>
          </p:cNvPr>
          <p:cNvSpPr>
            <a:spLocks noGrp="1" noChangeArrowheads="1"/>
          </p:cNvSpPr>
          <p:nvPr>
            <p:ph type="dt" sz="half" idx="10"/>
          </p:nvPr>
        </p:nvSpPr>
        <p:spPr>
          <a:ln/>
        </p:spPr>
        <p:txBody>
          <a:bodyPr/>
          <a:lstStyle>
            <a:lvl1pPr>
              <a:defRPr/>
            </a:lvl1pPr>
          </a:lstStyle>
          <a:p>
            <a:pPr>
              <a:defRPr/>
            </a:pPr>
            <a:fld id="{EC0BBDDC-2875-4344-A6F8-8B46B92D4F6B}" type="datetime1">
              <a:rPr lang="en-GB"/>
              <a:pPr>
                <a:defRPr/>
              </a:pPr>
              <a:t>17/12/2020</a:t>
            </a:fld>
            <a:endParaRPr lang="en-US" dirty="0"/>
          </a:p>
        </p:txBody>
      </p:sp>
      <p:sp>
        <p:nvSpPr>
          <p:cNvPr id="8" name="Rectangle 5">
            <a:extLst>
              <a:ext uri="{FF2B5EF4-FFF2-40B4-BE49-F238E27FC236}">
                <a16:creationId xmlns:a16="http://schemas.microsoft.com/office/drawing/2014/main" id="{C4B1DFF6-BBA7-4F0E-9260-A087BC11EB8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8746E9F7-9F3B-41EC-B85B-2EECC6FDDAC5}"/>
              </a:ext>
            </a:extLst>
          </p:cNvPr>
          <p:cNvSpPr>
            <a:spLocks noGrp="1" noChangeArrowheads="1"/>
          </p:cNvSpPr>
          <p:nvPr>
            <p:ph type="sldNum" sz="quarter" idx="12"/>
          </p:nvPr>
        </p:nvSpPr>
        <p:spPr>
          <a:ln/>
        </p:spPr>
        <p:txBody>
          <a:bodyPr/>
          <a:lstStyle>
            <a:lvl1pPr>
              <a:defRPr/>
            </a:lvl1pPr>
          </a:lstStyle>
          <a:p>
            <a:fld id="{52C56CE2-82BB-42C6-91FD-F5454F02BF04}" type="slidenum">
              <a:rPr lang="ar-SA" altLang="en-US"/>
              <a:pPr/>
              <a:t>‹#›</a:t>
            </a:fld>
            <a:endParaRPr lang="en-US" altLang="en-US"/>
          </a:p>
        </p:txBody>
      </p:sp>
    </p:spTree>
    <p:extLst>
      <p:ext uri="{BB962C8B-B14F-4D97-AF65-F5344CB8AC3E}">
        <p14:creationId xmlns:p14="http://schemas.microsoft.com/office/powerpoint/2010/main" val="1131445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1663EED-F17F-4BD5-AC9A-08D7C484B9CB}"/>
              </a:ext>
            </a:extLst>
          </p:cNvPr>
          <p:cNvSpPr>
            <a:spLocks noGrp="1" noChangeArrowheads="1"/>
          </p:cNvSpPr>
          <p:nvPr>
            <p:ph type="dt" sz="half" idx="10"/>
          </p:nvPr>
        </p:nvSpPr>
        <p:spPr>
          <a:ln/>
        </p:spPr>
        <p:txBody>
          <a:bodyPr/>
          <a:lstStyle>
            <a:lvl1pPr>
              <a:defRPr/>
            </a:lvl1pPr>
          </a:lstStyle>
          <a:p>
            <a:pPr>
              <a:defRPr/>
            </a:pPr>
            <a:fld id="{04821BA7-1931-4D2D-91E7-3D278A3BF845}" type="datetime1">
              <a:rPr lang="en-GB"/>
              <a:pPr>
                <a:defRPr/>
              </a:pPr>
              <a:t>17/12/2020</a:t>
            </a:fld>
            <a:endParaRPr lang="en-US" dirty="0"/>
          </a:p>
        </p:txBody>
      </p:sp>
      <p:sp>
        <p:nvSpPr>
          <p:cNvPr id="4" name="Rectangle 5">
            <a:extLst>
              <a:ext uri="{FF2B5EF4-FFF2-40B4-BE49-F238E27FC236}">
                <a16:creationId xmlns:a16="http://schemas.microsoft.com/office/drawing/2014/main" id="{968D6883-1B30-4AD4-B26D-5A399BBBBF5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2B3347D1-C0C7-4362-94B8-EFF53BA4B690}"/>
              </a:ext>
            </a:extLst>
          </p:cNvPr>
          <p:cNvSpPr>
            <a:spLocks noGrp="1" noChangeArrowheads="1"/>
          </p:cNvSpPr>
          <p:nvPr>
            <p:ph type="sldNum" sz="quarter" idx="12"/>
          </p:nvPr>
        </p:nvSpPr>
        <p:spPr>
          <a:ln/>
        </p:spPr>
        <p:txBody>
          <a:bodyPr/>
          <a:lstStyle>
            <a:lvl1pPr>
              <a:defRPr/>
            </a:lvl1pPr>
          </a:lstStyle>
          <a:p>
            <a:fld id="{4715EDE9-4DCA-4E6E-A2C5-8456051A781B}" type="slidenum">
              <a:rPr lang="ar-SA" altLang="en-US"/>
              <a:pPr/>
              <a:t>‹#›</a:t>
            </a:fld>
            <a:endParaRPr lang="en-US" altLang="en-US"/>
          </a:p>
        </p:txBody>
      </p:sp>
    </p:spTree>
    <p:extLst>
      <p:ext uri="{BB962C8B-B14F-4D97-AF65-F5344CB8AC3E}">
        <p14:creationId xmlns:p14="http://schemas.microsoft.com/office/powerpoint/2010/main" val="1974544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6057CB4-D01C-4A71-9259-56B258642716}"/>
              </a:ext>
            </a:extLst>
          </p:cNvPr>
          <p:cNvSpPr>
            <a:spLocks noGrp="1" noChangeArrowheads="1"/>
          </p:cNvSpPr>
          <p:nvPr>
            <p:ph type="dt" sz="half" idx="10"/>
          </p:nvPr>
        </p:nvSpPr>
        <p:spPr>
          <a:ln/>
        </p:spPr>
        <p:txBody>
          <a:bodyPr/>
          <a:lstStyle>
            <a:lvl1pPr>
              <a:defRPr/>
            </a:lvl1pPr>
          </a:lstStyle>
          <a:p>
            <a:pPr>
              <a:defRPr/>
            </a:pPr>
            <a:fld id="{CBB16007-D8A0-4DD8-BA52-FD3320A8B4DD}" type="datetime1">
              <a:rPr lang="en-GB"/>
              <a:pPr>
                <a:defRPr/>
              </a:pPr>
              <a:t>17/12/2020</a:t>
            </a:fld>
            <a:endParaRPr lang="en-US" dirty="0"/>
          </a:p>
        </p:txBody>
      </p:sp>
      <p:sp>
        <p:nvSpPr>
          <p:cNvPr id="3" name="Rectangle 5">
            <a:extLst>
              <a:ext uri="{FF2B5EF4-FFF2-40B4-BE49-F238E27FC236}">
                <a16:creationId xmlns:a16="http://schemas.microsoft.com/office/drawing/2014/main" id="{055CF456-38A1-4E72-AD6D-1DD536391DB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6574EC7C-587C-4B37-94F4-F0583A825277}"/>
              </a:ext>
            </a:extLst>
          </p:cNvPr>
          <p:cNvSpPr>
            <a:spLocks noGrp="1" noChangeArrowheads="1"/>
          </p:cNvSpPr>
          <p:nvPr>
            <p:ph type="sldNum" sz="quarter" idx="12"/>
          </p:nvPr>
        </p:nvSpPr>
        <p:spPr>
          <a:ln/>
        </p:spPr>
        <p:txBody>
          <a:bodyPr/>
          <a:lstStyle>
            <a:lvl1pPr>
              <a:defRPr/>
            </a:lvl1pPr>
          </a:lstStyle>
          <a:p>
            <a:fld id="{56A1CED1-4C8E-42E3-BB9C-6BAC282C1A3C}" type="slidenum">
              <a:rPr lang="ar-SA" altLang="en-US"/>
              <a:pPr/>
              <a:t>‹#›</a:t>
            </a:fld>
            <a:endParaRPr lang="en-US" altLang="en-US"/>
          </a:p>
        </p:txBody>
      </p:sp>
    </p:spTree>
    <p:extLst>
      <p:ext uri="{BB962C8B-B14F-4D97-AF65-F5344CB8AC3E}">
        <p14:creationId xmlns:p14="http://schemas.microsoft.com/office/powerpoint/2010/main" val="1422651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6EA2E65-81AD-419A-B5F2-13957FEEED7F}"/>
              </a:ext>
            </a:extLst>
          </p:cNvPr>
          <p:cNvSpPr>
            <a:spLocks noGrp="1" noChangeArrowheads="1"/>
          </p:cNvSpPr>
          <p:nvPr>
            <p:ph type="dt" sz="half" idx="10"/>
          </p:nvPr>
        </p:nvSpPr>
        <p:spPr>
          <a:ln/>
        </p:spPr>
        <p:txBody>
          <a:bodyPr/>
          <a:lstStyle>
            <a:lvl1pPr>
              <a:defRPr/>
            </a:lvl1pPr>
          </a:lstStyle>
          <a:p>
            <a:pPr>
              <a:defRPr/>
            </a:pPr>
            <a:fld id="{796924C5-3F28-4AFD-8A82-E673C9A0FD36}" type="datetime1">
              <a:rPr lang="en-GB"/>
              <a:pPr>
                <a:defRPr/>
              </a:pPr>
              <a:t>17/12/2020</a:t>
            </a:fld>
            <a:endParaRPr lang="en-US" dirty="0"/>
          </a:p>
        </p:txBody>
      </p:sp>
      <p:sp>
        <p:nvSpPr>
          <p:cNvPr id="6" name="Rectangle 5">
            <a:extLst>
              <a:ext uri="{FF2B5EF4-FFF2-40B4-BE49-F238E27FC236}">
                <a16:creationId xmlns:a16="http://schemas.microsoft.com/office/drawing/2014/main" id="{977FE0E6-56A6-41B7-911F-D67B8630B2F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1D7E32A-1ECE-41E4-8E6D-8CD8AA90FEBD}"/>
              </a:ext>
            </a:extLst>
          </p:cNvPr>
          <p:cNvSpPr>
            <a:spLocks noGrp="1" noChangeArrowheads="1"/>
          </p:cNvSpPr>
          <p:nvPr>
            <p:ph type="sldNum" sz="quarter" idx="12"/>
          </p:nvPr>
        </p:nvSpPr>
        <p:spPr>
          <a:ln/>
        </p:spPr>
        <p:txBody>
          <a:bodyPr/>
          <a:lstStyle>
            <a:lvl1pPr>
              <a:defRPr/>
            </a:lvl1pPr>
          </a:lstStyle>
          <a:p>
            <a:fld id="{AA750189-BB4E-40AB-BB6B-F256C1DD1115}" type="slidenum">
              <a:rPr lang="ar-SA" altLang="en-US"/>
              <a:pPr/>
              <a:t>‹#›</a:t>
            </a:fld>
            <a:endParaRPr lang="en-US" altLang="en-US"/>
          </a:p>
        </p:txBody>
      </p:sp>
    </p:spTree>
    <p:extLst>
      <p:ext uri="{BB962C8B-B14F-4D97-AF65-F5344CB8AC3E}">
        <p14:creationId xmlns:p14="http://schemas.microsoft.com/office/powerpoint/2010/main" val="328494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9060617-D51A-4F53-B784-83089478AB88}"/>
              </a:ext>
            </a:extLst>
          </p:cNvPr>
          <p:cNvSpPr>
            <a:spLocks noGrp="1" noChangeArrowheads="1"/>
          </p:cNvSpPr>
          <p:nvPr>
            <p:ph type="dt" sz="half" idx="10"/>
          </p:nvPr>
        </p:nvSpPr>
        <p:spPr>
          <a:ln/>
        </p:spPr>
        <p:txBody>
          <a:bodyPr/>
          <a:lstStyle>
            <a:lvl1pPr>
              <a:defRPr/>
            </a:lvl1pPr>
          </a:lstStyle>
          <a:p>
            <a:pPr>
              <a:defRPr/>
            </a:pPr>
            <a:fld id="{C7E7D5A3-A8E9-4162-8A98-FAFEE4EF0735}" type="datetime1">
              <a:rPr lang="en-GB"/>
              <a:pPr>
                <a:defRPr/>
              </a:pPr>
              <a:t>17/12/2020</a:t>
            </a:fld>
            <a:endParaRPr lang="en-US" dirty="0"/>
          </a:p>
        </p:txBody>
      </p:sp>
      <p:sp>
        <p:nvSpPr>
          <p:cNvPr id="6" name="Rectangle 5">
            <a:extLst>
              <a:ext uri="{FF2B5EF4-FFF2-40B4-BE49-F238E27FC236}">
                <a16:creationId xmlns:a16="http://schemas.microsoft.com/office/drawing/2014/main" id="{0467F9B3-422E-49BD-A908-C05CD3EADB1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E1F644E-C3C4-4868-9A3E-831FF5DE39D7}"/>
              </a:ext>
            </a:extLst>
          </p:cNvPr>
          <p:cNvSpPr>
            <a:spLocks noGrp="1" noChangeArrowheads="1"/>
          </p:cNvSpPr>
          <p:nvPr>
            <p:ph type="sldNum" sz="quarter" idx="12"/>
          </p:nvPr>
        </p:nvSpPr>
        <p:spPr>
          <a:ln/>
        </p:spPr>
        <p:txBody>
          <a:bodyPr/>
          <a:lstStyle>
            <a:lvl1pPr>
              <a:defRPr/>
            </a:lvl1pPr>
          </a:lstStyle>
          <a:p>
            <a:fld id="{97003429-F699-4CF5-A14A-E5857160C017}" type="slidenum">
              <a:rPr lang="ar-SA" altLang="en-US"/>
              <a:pPr/>
              <a:t>‹#›</a:t>
            </a:fld>
            <a:endParaRPr lang="en-US" altLang="en-US"/>
          </a:p>
        </p:txBody>
      </p:sp>
    </p:spTree>
    <p:extLst>
      <p:ext uri="{BB962C8B-B14F-4D97-AF65-F5344CB8AC3E}">
        <p14:creationId xmlns:p14="http://schemas.microsoft.com/office/powerpoint/2010/main" val="3178419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021A3C32-97DE-41F0-B576-5013D2A6804E}"/>
              </a:ext>
            </a:extLst>
          </p:cNvPr>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9635" name="Rectangle 3">
            <a:extLst>
              <a:ext uri="{FF2B5EF4-FFF2-40B4-BE49-F238E27FC236}">
                <a16:creationId xmlns:a16="http://schemas.microsoft.com/office/drawing/2014/main" id="{4DC4CB52-BD9D-415B-B558-B7D61C88CE54}"/>
              </a:ext>
            </a:extLst>
          </p:cNvPr>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9636" name="Rectangle 4">
            <a:extLst>
              <a:ext uri="{FF2B5EF4-FFF2-40B4-BE49-F238E27FC236}">
                <a16:creationId xmlns:a16="http://schemas.microsoft.com/office/drawing/2014/main" id="{5B5C27AE-9528-4697-9445-F0275BA4B442}"/>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effectLst>
                  <a:outerShdw blurRad="38100" dist="38100" dir="2700000" algn="tl">
                    <a:srgbClr val="000000"/>
                  </a:outerShdw>
                </a:effectLst>
                <a:latin typeface="Arial" charset="0"/>
                <a:cs typeface="Arial" charset="0"/>
              </a:defRPr>
            </a:lvl1pPr>
          </a:lstStyle>
          <a:p>
            <a:pPr>
              <a:defRPr/>
            </a:pPr>
            <a:fld id="{A4636F4C-2190-4570-8C21-4EBAD36808DC}" type="datetime1">
              <a:rPr lang="en-GB"/>
              <a:pPr>
                <a:defRPr/>
              </a:pPr>
              <a:t>17/12/2020</a:t>
            </a:fld>
            <a:endParaRPr lang="en-US" dirty="0"/>
          </a:p>
        </p:txBody>
      </p:sp>
      <p:sp>
        <p:nvSpPr>
          <p:cNvPr id="69637" name="Rectangle 5">
            <a:extLst>
              <a:ext uri="{FF2B5EF4-FFF2-40B4-BE49-F238E27FC236}">
                <a16:creationId xmlns:a16="http://schemas.microsoft.com/office/drawing/2014/main" id="{1EFEE8D6-36AF-435D-8119-BD5727FD0157}"/>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effectLst>
                  <a:outerShdw blurRad="38100" dist="38100" dir="2700000" algn="tl">
                    <a:srgbClr val="000000"/>
                  </a:outerShdw>
                </a:effectLst>
                <a:latin typeface="Arial" charset="0"/>
                <a:cs typeface="Arial" charset="0"/>
              </a:defRPr>
            </a:lvl1pPr>
          </a:lstStyle>
          <a:p>
            <a:pPr>
              <a:defRPr/>
            </a:pPr>
            <a:endParaRPr lang="en-US"/>
          </a:p>
        </p:txBody>
      </p:sp>
      <p:sp>
        <p:nvSpPr>
          <p:cNvPr id="69638" name="Rectangle 6">
            <a:extLst>
              <a:ext uri="{FF2B5EF4-FFF2-40B4-BE49-F238E27FC236}">
                <a16:creationId xmlns:a16="http://schemas.microsoft.com/office/drawing/2014/main" id="{63BEC2B4-232C-4536-93B8-2BA2EF27F038}"/>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effectLst>
                  <a:outerShdw blurRad="38100" dist="38100" dir="2700000" algn="tl">
                    <a:srgbClr val="000000"/>
                  </a:outerShdw>
                </a:effectLst>
                <a:latin typeface="Arial" panose="020B0604020202020204" pitchFamily="34" charset="0"/>
              </a:defRPr>
            </a:lvl1pPr>
          </a:lstStyle>
          <a:p>
            <a:fld id="{7265F323-0B20-4D7D-9B7B-955117D3F867}" type="slidenum">
              <a:rPr lang="ar-SA"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811"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 id="2147483808" r:id="rId12"/>
    <p:sldLayoutId id="2147483809" r:id="rId13"/>
    <p:sldLayoutId id="2147483810" r:id="rId14"/>
  </p:sldLayoutIdLst>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oleObject" Target="../embeddings/oleObject2.bin"/><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oleObject" Target="../embeddings/oleObject3.bin"/><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bin"/><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1030">
            <a:extLst>
              <a:ext uri="{FF2B5EF4-FFF2-40B4-BE49-F238E27FC236}">
                <a16:creationId xmlns:a16="http://schemas.microsoft.com/office/drawing/2014/main" id="{0578D708-0C92-47F6-BB20-25F9FBC28121}"/>
              </a:ext>
            </a:extLst>
          </p:cNvPr>
          <p:cNvSpPr>
            <a:spLocks noGrp="1" noChangeArrowheads="1"/>
          </p:cNvSpPr>
          <p:nvPr>
            <p:ph type="sldNum" sz="quarter" idx="11"/>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8C20C298-E766-4B89-918E-56328E1F8168}" type="slidenum">
              <a:rPr kumimoji="0" lang="ar-SA" altLang="en-US">
                <a:latin typeface="Arial" panose="020B0604020202020204" pitchFamily="34" charset="0"/>
              </a:rPr>
              <a:pPr eaLnBrk="1" hangingPunct="1"/>
              <a:t>1</a:t>
            </a:fld>
            <a:endParaRPr kumimoji="0" lang="en-US" altLang="en-US">
              <a:latin typeface="Arial" panose="020B0604020202020204" pitchFamily="34" charset="0"/>
            </a:endParaRPr>
          </a:p>
        </p:txBody>
      </p:sp>
      <p:sp>
        <p:nvSpPr>
          <p:cNvPr id="4102" name="Rectangle 6">
            <a:extLst>
              <a:ext uri="{FF2B5EF4-FFF2-40B4-BE49-F238E27FC236}">
                <a16:creationId xmlns:a16="http://schemas.microsoft.com/office/drawing/2014/main" id="{7A5D63B6-11F4-41D2-A1FF-C35365EC683A}"/>
              </a:ext>
            </a:extLst>
          </p:cNvPr>
          <p:cNvSpPr>
            <a:spLocks noGrp="1" noChangeArrowheads="1"/>
          </p:cNvSpPr>
          <p:nvPr>
            <p:ph type="ctrTitle"/>
          </p:nvPr>
        </p:nvSpPr>
        <p:spPr/>
        <p:txBody>
          <a:bodyPr/>
          <a:lstStyle/>
          <a:p>
            <a:pPr eaLnBrk="1" hangingPunct="1">
              <a:defRPr/>
            </a:pPr>
            <a:r>
              <a:rPr lang="en-GB" sz="6000" b="1" dirty="0">
                <a:solidFill>
                  <a:schemeClr val="accent1">
                    <a:lumMod val="60000"/>
                    <a:lumOff val="40000"/>
                  </a:schemeClr>
                </a:solidFill>
              </a:rPr>
              <a:t>Prevention of  Diabetes</a:t>
            </a:r>
            <a:endParaRPr lang="en-GB" dirty="0">
              <a:solidFill>
                <a:schemeClr val="accent1">
                  <a:lumMod val="60000"/>
                  <a:lumOff val="40000"/>
                </a:schemeClr>
              </a:solidFill>
            </a:endParaRPr>
          </a:p>
        </p:txBody>
      </p:sp>
      <p:sp>
        <p:nvSpPr>
          <p:cNvPr id="4103" name="Rectangle 7">
            <a:extLst>
              <a:ext uri="{FF2B5EF4-FFF2-40B4-BE49-F238E27FC236}">
                <a16:creationId xmlns:a16="http://schemas.microsoft.com/office/drawing/2014/main" id="{7B3449EB-BF18-495F-BD69-4F9B48383F21}"/>
              </a:ext>
            </a:extLst>
          </p:cNvPr>
          <p:cNvSpPr>
            <a:spLocks noGrp="1" noChangeArrowheads="1"/>
          </p:cNvSpPr>
          <p:nvPr>
            <p:ph type="subTitle" idx="1"/>
          </p:nvPr>
        </p:nvSpPr>
        <p:spPr>
          <a:xfrm>
            <a:off x="1447800" y="4191000"/>
            <a:ext cx="5410200" cy="1752600"/>
          </a:xfrm>
        </p:spPr>
        <p:txBody>
          <a:bodyPr/>
          <a:lstStyle/>
          <a:p>
            <a:pPr eaLnBrk="1" hangingPunct="1">
              <a:defRPr/>
            </a:pPr>
            <a:r>
              <a:rPr lang="en-GB" dirty="0"/>
              <a:t>          </a:t>
            </a:r>
            <a:endParaRPr lang="en-GB" sz="3600" b="1"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fade">
                                      <p:cBhvr>
                                        <p:cTn id="7" dur="2000"/>
                                        <p:tgtEl>
                                          <p:spTgt spid="41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03">
                                            <p:txEl>
                                              <p:pRg st="0" end="0"/>
                                            </p:txEl>
                                          </p:spTgt>
                                        </p:tgtEl>
                                        <p:attrNameLst>
                                          <p:attrName>style.visibility</p:attrName>
                                        </p:attrNameLst>
                                      </p:cBhvr>
                                      <p:to>
                                        <p:strVal val="visible"/>
                                      </p:to>
                                    </p:set>
                                    <p:animEffect transition="in" filter="fade">
                                      <p:cBhvr>
                                        <p:cTn id="12" dur="2000"/>
                                        <p:tgtEl>
                                          <p:spTgt spid="4103">
                                            <p:txEl>
                                              <p:pRg st="0" end="0"/>
                                            </p:txEl>
                                          </p:spTgt>
                                        </p:tgtEl>
                                      </p:cBhvr>
                                    </p:animEffect>
                                  </p:childTnLst>
                                  <p:subTnLst>
                                    <p:animClr clrSpc="rgb" dir="cw">
                                      <p:cBhvr override="childStyle">
                                        <p:cTn dur="1" fill="hold" display="0" masterRel="nextClick" afterEffect="1"/>
                                        <p:tgtEl>
                                          <p:spTgt spid="4103">
                                            <p:txEl>
                                              <p:pRg st="0" end="0"/>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p:bldP spid="410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F8731EED-A6BD-4918-B65D-6B07407A34A3}"/>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9BA2AD68-A6D2-4D7D-B816-F19C02931FC2}" type="slidenum">
              <a:rPr kumimoji="0" lang="ar-SA" altLang="en-US">
                <a:latin typeface="Arial" panose="020B0604020202020204" pitchFamily="34" charset="0"/>
              </a:rPr>
              <a:pPr eaLnBrk="1" hangingPunct="1"/>
              <a:t>10</a:t>
            </a:fld>
            <a:endParaRPr kumimoji="0" lang="en-US" altLang="en-US">
              <a:latin typeface="Arial" panose="020B0604020202020204" pitchFamily="34" charset="0"/>
            </a:endParaRPr>
          </a:p>
        </p:txBody>
      </p:sp>
      <p:sp>
        <p:nvSpPr>
          <p:cNvPr id="8198" name="Rectangle 6">
            <a:extLst>
              <a:ext uri="{FF2B5EF4-FFF2-40B4-BE49-F238E27FC236}">
                <a16:creationId xmlns:a16="http://schemas.microsoft.com/office/drawing/2014/main" id="{DCFEF49E-EED5-497A-8B14-3B9A9C8AB89C}"/>
              </a:ext>
            </a:extLst>
          </p:cNvPr>
          <p:cNvSpPr>
            <a:spLocks noGrp="1" noChangeArrowheads="1"/>
          </p:cNvSpPr>
          <p:nvPr>
            <p:ph type="title"/>
          </p:nvPr>
        </p:nvSpPr>
        <p:spPr>
          <a:xfrm>
            <a:off x="457200" y="76200"/>
            <a:ext cx="8229600" cy="1384300"/>
          </a:xfrm>
        </p:spPr>
        <p:txBody>
          <a:bodyPr/>
          <a:lstStyle/>
          <a:p>
            <a:pPr eaLnBrk="1" hangingPunct="1">
              <a:defRPr/>
            </a:pPr>
            <a:r>
              <a:rPr lang="en-GB" sz="4000" b="1" dirty="0">
                <a:solidFill>
                  <a:srgbClr val="99FF33"/>
                </a:solidFill>
              </a:rPr>
              <a:t>The costs of diabetes- Cont</a:t>
            </a:r>
            <a:endParaRPr lang="en-GB" dirty="0">
              <a:solidFill>
                <a:srgbClr val="99FF33"/>
              </a:solidFill>
            </a:endParaRPr>
          </a:p>
        </p:txBody>
      </p:sp>
      <p:sp>
        <p:nvSpPr>
          <p:cNvPr id="8199" name="Rectangle 7">
            <a:extLst>
              <a:ext uri="{FF2B5EF4-FFF2-40B4-BE49-F238E27FC236}">
                <a16:creationId xmlns:a16="http://schemas.microsoft.com/office/drawing/2014/main" id="{2C4DE000-C3AD-4FEA-98E1-2571082C34C3}"/>
              </a:ext>
            </a:extLst>
          </p:cNvPr>
          <p:cNvSpPr>
            <a:spLocks noGrp="1" noChangeArrowheads="1"/>
          </p:cNvSpPr>
          <p:nvPr>
            <p:ph type="body" idx="1"/>
          </p:nvPr>
        </p:nvSpPr>
        <p:spPr>
          <a:xfrm>
            <a:off x="428625" y="1371600"/>
            <a:ext cx="8258175" cy="5272088"/>
          </a:xfrm>
        </p:spPr>
        <p:txBody>
          <a:bodyPr/>
          <a:lstStyle/>
          <a:p>
            <a:pPr eaLnBrk="1" hangingPunct="1">
              <a:defRPr/>
            </a:pPr>
            <a:r>
              <a:rPr lang="en-GB" b="1" dirty="0"/>
              <a:t>Indirect costs: </a:t>
            </a:r>
          </a:p>
          <a:p>
            <a:pPr lvl="1" eaLnBrk="1" hangingPunct="1">
              <a:defRPr/>
            </a:pPr>
            <a:r>
              <a:rPr lang="en-GB" b="1" dirty="0"/>
              <a:t>Sickness, absence, disability, premature retirement or premature mortality can cause loss of productivity. </a:t>
            </a:r>
          </a:p>
          <a:p>
            <a:pPr lvl="1" eaLnBrk="1" hangingPunct="1">
              <a:defRPr/>
            </a:pPr>
            <a:endParaRPr lang="en-GB" b="1" dirty="0"/>
          </a:p>
          <a:p>
            <a:pPr lvl="1" eaLnBrk="1" hangingPunct="1">
              <a:defRPr/>
            </a:pPr>
            <a:r>
              <a:rPr lang="en-GB" b="1" dirty="0"/>
              <a:t>Estimating the cost to society of loss of productivity is not easy. Pain, anxiety, inconvenience and other factors which decrease quality of life are intangible costs, which are just as heavy.</a:t>
            </a:r>
            <a:r>
              <a:rPr lang="en-GB" sz="2400" dirty="0"/>
              <a:t> </a:t>
            </a:r>
            <a:endParaRPr lang="en-US" sz="2400"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8199">
                                            <p:txEl>
                                              <p:pRg st="1" end="1"/>
                                            </p:txEl>
                                          </p:spTgt>
                                        </p:tgtEl>
                                        <p:attrNameLst>
                                          <p:attrName>style.visibility</p:attrName>
                                        </p:attrNameLst>
                                      </p:cBhvr>
                                      <p:to>
                                        <p:strVal val="visible"/>
                                      </p:to>
                                    </p:set>
                                    <p:animEffect transition="in" filter="wipe(down)">
                                      <p:cBhvr>
                                        <p:cTn id="7" dur="500"/>
                                        <p:tgtEl>
                                          <p:spTgt spid="819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8199">
                                            <p:txEl>
                                              <p:pRg st="3" end="3"/>
                                            </p:txEl>
                                          </p:spTgt>
                                        </p:tgtEl>
                                        <p:attrNameLst>
                                          <p:attrName>style.visibility</p:attrName>
                                        </p:attrNameLst>
                                      </p:cBhvr>
                                      <p:to>
                                        <p:strVal val="visible"/>
                                      </p:to>
                                    </p:set>
                                    <p:animEffect transition="in" filter="wipe(down)">
                                      <p:cBhvr>
                                        <p:cTn id="12" dur="500"/>
                                        <p:tgtEl>
                                          <p:spTgt spid="81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9FFA35DA-F7BC-4EC2-BD46-0CF1C934687D}"/>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6F8E5A64-78D3-4F50-A13F-A005719C2CBA}" type="slidenum">
              <a:rPr kumimoji="0" lang="ar-SA" altLang="en-US">
                <a:latin typeface="Arial" panose="020B0604020202020204" pitchFamily="34" charset="0"/>
              </a:rPr>
              <a:pPr eaLnBrk="1" hangingPunct="1"/>
              <a:t>11</a:t>
            </a:fld>
            <a:endParaRPr kumimoji="0" lang="en-US" altLang="en-US">
              <a:latin typeface="Arial" panose="020B0604020202020204" pitchFamily="34" charset="0"/>
            </a:endParaRPr>
          </a:p>
        </p:txBody>
      </p:sp>
      <p:sp>
        <p:nvSpPr>
          <p:cNvPr id="101378" name="Rectangle 2">
            <a:extLst>
              <a:ext uri="{FF2B5EF4-FFF2-40B4-BE49-F238E27FC236}">
                <a16:creationId xmlns:a16="http://schemas.microsoft.com/office/drawing/2014/main" id="{ED3038C5-72C0-4BB8-BFDF-3AA2FCAFD5A7}"/>
              </a:ext>
            </a:extLst>
          </p:cNvPr>
          <p:cNvSpPr>
            <a:spLocks noGrp="1" noChangeArrowheads="1"/>
          </p:cNvSpPr>
          <p:nvPr>
            <p:ph type="title"/>
          </p:nvPr>
        </p:nvSpPr>
        <p:spPr/>
        <p:txBody>
          <a:bodyPr/>
          <a:lstStyle/>
          <a:p>
            <a:pPr eaLnBrk="1" hangingPunct="1">
              <a:defRPr/>
            </a:pPr>
            <a:r>
              <a:rPr lang="en-US" b="1" dirty="0">
                <a:solidFill>
                  <a:srgbClr val="99FF33"/>
                </a:solidFill>
              </a:rPr>
              <a:t>Why should we prevent diabetes?</a:t>
            </a:r>
            <a:endParaRPr lang="en-US" dirty="0">
              <a:solidFill>
                <a:srgbClr val="99FF33"/>
              </a:solidFill>
            </a:endParaRPr>
          </a:p>
        </p:txBody>
      </p:sp>
      <p:sp>
        <p:nvSpPr>
          <p:cNvPr id="101379" name="Rectangle 3">
            <a:extLst>
              <a:ext uri="{FF2B5EF4-FFF2-40B4-BE49-F238E27FC236}">
                <a16:creationId xmlns:a16="http://schemas.microsoft.com/office/drawing/2014/main" id="{12A5CDFB-4161-4364-951E-F38624F06AA0}"/>
              </a:ext>
            </a:extLst>
          </p:cNvPr>
          <p:cNvSpPr>
            <a:spLocks noGrp="1" noChangeArrowheads="1"/>
          </p:cNvSpPr>
          <p:nvPr>
            <p:ph type="body" idx="1"/>
          </p:nvPr>
        </p:nvSpPr>
        <p:spPr>
          <a:xfrm>
            <a:off x="928688" y="2071688"/>
            <a:ext cx="7772400" cy="4114800"/>
          </a:xfrm>
        </p:spPr>
        <p:txBody>
          <a:bodyPr/>
          <a:lstStyle/>
          <a:p>
            <a:pPr eaLnBrk="1" hangingPunct="1">
              <a:defRPr/>
            </a:pPr>
            <a:r>
              <a:rPr lang="en-US" b="1" dirty="0"/>
              <a:t>To reduce human suffering</a:t>
            </a:r>
          </a:p>
          <a:p>
            <a:pPr eaLnBrk="1" hangingPunct="1">
              <a:defRPr/>
            </a:pPr>
            <a:endParaRPr lang="en-US" b="1" dirty="0"/>
          </a:p>
          <a:p>
            <a:pPr eaLnBrk="1" hangingPunct="1">
              <a:defRPr/>
            </a:pPr>
            <a:r>
              <a:rPr lang="en-US" b="1" dirty="0"/>
              <a:t>To alleviate the economic burden</a:t>
            </a:r>
          </a:p>
          <a:p>
            <a:pPr eaLnBrk="1" hangingPunct="1">
              <a:defRPr/>
            </a:pPr>
            <a:endParaRPr lang="en-US" b="1" dirty="0"/>
          </a:p>
          <a:p>
            <a:pPr eaLnBrk="1" hangingPunct="1">
              <a:defRPr/>
            </a:pPr>
            <a:r>
              <a:rPr lang="en-US" b="1" dirty="0"/>
              <a:t>To prevent morbidity and mortality from diabetes-related CVD and other complications.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wipe(down)">
                                      <p:cBhvr>
                                        <p:cTn id="7" dur="500"/>
                                        <p:tgtEl>
                                          <p:spTgt spid="1013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1379">
                                            <p:txEl>
                                              <p:pRg st="2" end="2"/>
                                            </p:txEl>
                                          </p:spTgt>
                                        </p:tgtEl>
                                        <p:attrNameLst>
                                          <p:attrName>style.visibility</p:attrName>
                                        </p:attrNameLst>
                                      </p:cBhvr>
                                      <p:to>
                                        <p:strVal val="visible"/>
                                      </p:to>
                                    </p:set>
                                    <p:animEffect transition="in" filter="wipe(down)">
                                      <p:cBhvr>
                                        <p:cTn id="12" dur="500"/>
                                        <p:tgtEl>
                                          <p:spTgt spid="10137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1379">
                                            <p:txEl>
                                              <p:pRg st="4" end="4"/>
                                            </p:txEl>
                                          </p:spTgt>
                                        </p:tgtEl>
                                        <p:attrNameLst>
                                          <p:attrName>style.visibility</p:attrName>
                                        </p:attrNameLst>
                                      </p:cBhvr>
                                      <p:to>
                                        <p:strVal val="visible"/>
                                      </p:to>
                                    </p:set>
                                    <p:animEffect transition="in" filter="wipe(down)">
                                      <p:cBhvr>
                                        <p:cTn id="17" dur="500"/>
                                        <p:tgtEl>
                                          <p:spTgt spid="1013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D61D6F20-83A1-4360-B04C-52C19022A703}"/>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1F2BBBA4-9E64-448E-BC57-2A96F856B2B3}" type="slidenum">
              <a:rPr kumimoji="0" lang="ar-SA" altLang="en-US">
                <a:latin typeface="Arial" panose="020B0604020202020204" pitchFamily="34" charset="0"/>
              </a:rPr>
              <a:pPr eaLnBrk="1" hangingPunct="1"/>
              <a:t>12</a:t>
            </a:fld>
            <a:endParaRPr kumimoji="0" lang="en-US" altLang="en-US">
              <a:latin typeface="Arial" panose="020B0604020202020204" pitchFamily="34" charset="0"/>
            </a:endParaRPr>
          </a:p>
        </p:txBody>
      </p:sp>
      <p:sp>
        <p:nvSpPr>
          <p:cNvPr id="111618" name="Rectangle 2">
            <a:extLst>
              <a:ext uri="{FF2B5EF4-FFF2-40B4-BE49-F238E27FC236}">
                <a16:creationId xmlns:a16="http://schemas.microsoft.com/office/drawing/2014/main" id="{88BAA17B-3A7F-47AE-BB89-55EE2B0689D8}"/>
              </a:ext>
            </a:extLst>
          </p:cNvPr>
          <p:cNvSpPr>
            <a:spLocks noGrp="1" noChangeArrowheads="1"/>
          </p:cNvSpPr>
          <p:nvPr>
            <p:ph type="title"/>
          </p:nvPr>
        </p:nvSpPr>
        <p:spPr/>
        <p:txBody>
          <a:bodyPr/>
          <a:lstStyle/>
          <a:p>
            <a:pPr eaLnBrk="1" hangingPunct="1">
              <a:defRPr/>
            </a:pPr>
            <a:r>
              <a:rPr lang="en-US" b="1" dirty="0">
                <a:solidFill>
                  <a:srgbClr val="99FF33"/>
                </a:solidFill>
              </a:rPr>
              <a:t>Levels of prevention</a:t>
            </a:r>
            <a:r>
              <a:rPr lang="en-US" b="1" dirty="0">
                <a:solidFill>
                  <a:schemeClr val="hlink"/>
                </a:solidFill>
              </a:rPr>
              <a:t>  in </a:t>
            </a:r>
            <a:r>
              <a:rPr lang="en-US" b="1" dirty="0">
                <a:solidFill>
                  <a:srgbClr val="99FF33"/>
                </a:solidFill>
              </a:rPr>
              <a:t>diabetes</a:t>
            </a:r>
            <a:endParaRPr lang="en-US" dirty="0">
              <a:solidFill>
                <a:srgbClr val="99FF33"/>
              </a:solidFill>
            </a:endParaRPr>
          </a:p>
        </p:txBody>
      </p:sp>
      <p:sp>
        <p:nvSpPr>
          <p:cNvPr id="111619" name="Rectangle 3">
            <a:extLst>
              <a:ext uri="{FF2B5EF4-FFF2-40B4-BE49-F238E27FC236}">
                <a16:creationId xmlns:a16="http://schemas.microsoft.com/office/drawing/2014/main" id="{461E74EE-03DE-4453-8393-D925C269ABAC}"/>
              </a:ext>
            </a:extLst>
          </p:cNvPr>
          <p:cNvSpPr>
            <a:spLocks noGrp="1" noChangeArrowheads="1"/>
          </p:cNvSpPr>
          <p:nvPr>
            <p:ph type="body" idx="1"/>
          </p:nvPr>
        </p:nvSpPr>
        <p:spPr>
          <a:xfrm>
            <a:off x="1000125" y="2071688"/>
            <a:ext cx="7964488" cy="4191000"/>
          </a:xfrm>
        </p:spPr>
        <p:txBody>
          <a:bodyPr/>
          <a:lstStyle/>
          <a:p>
            <a:pPr eaLnBrk="1" hangingPunct="1">
              <a:defRPr/>
            </a:pPr>
            <a:r>
              <a:rPr lang="en-US" b="1" dirty="0"/>
              <a:t>Primary: Includes activities aimed at preventing diabetes from occurring in susceptible populations or individuals</a:t>
            </a:r>
          </a:p>
          <a:p>
            <a:pPr eaLnBrk="1" hangingPunct="1">
              <a:defRPr/>
            </a:pPr>
            <a:r>
              <a:rPr lang="en-US" sz="2400" b="1" dirty="0"/>
              <a:t>Secondary: Early diagnosis and effective control of diabetes in order to avoid or at least delay the progress of the disease</a:t>
            </a:r>
          </a:p>
          <a:p>
            <a:pPr eaLnBrk="1" hangingPunct="1">
              <a:defRPr/>
            </a:pPr>
            <a:r>
              <a:rPr lang="en-US" sz="2400" b="1" dirty="0"/>
              <a:t>Tertiary: Includes measures taken to prevent complications and disabilities due to diabetes.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 calcmode="lin" valueType="num">
                                      <p:cBhvr additive="base">
                                        <p:cTn id="7" dur="500" fill="hold"/>
                                        <p:tgtEl>
                                          <p:spTgt spid="1116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16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1619">
                                            <p:txEl>
                                              <p:pRg st="1" end="1"/>
                                            </p:txEl>
                                          </p:spTgt>
                                        </p:tgtEl>
                                        <p:attrNameLst>
                                          <p:attrName>style.visibility</p:attrName>
                                        </p:attrNameLst>
                                      </p:cBhvr>
                                      <p:to>
                                        <p:strVal val="visible"/>
                                      </p:to>
                                    </p:set>
                                    <p:anim calcmode="lin" valueType="num">
                                      <p:cBhvr additive="base">
                                        <p:cTn id="13" dur="500" fill="hold"/>
                                        <p:tgtEl>
                                          <p:spTgt spid="1116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16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1619">
                                            <p:txEl>
                                              <p:pRg st="2" end="2"/>
                                            </p:txEl>
                                          </p:spTgt>
                                        </p:tgtEl>
                                        <p:attrNameLst>
                                          <p:attrName>style.visibility</p:attrName>
                                        </p:attrNameLst>
                                      </p:cBhvr>
                                      <p:to>
                                        <p:strVal val="visible"/>
                                      </p:to>
                                    </p:set>
                                    <p:anim calcmode="lin" valueType="num">
                                      <p:cBhvr additive="base">
                                        <p:cTn id="19" dur="500" fill="hold"/>
                                        <p:tgtEl>
                                          <p:spTgt spid="1116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16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F3074A88-378C-4B3B-B55A-D6132A28B46C}"/>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214A6EE4-79C7-4B15-83E1-B3E3DBB0FD20}" type="slidenum">
              <a:rPr kumimoji="0" lang="ar-SA" altLang="en-US">
                <a:latin typeface="Arial" panose="020B0604020202020204" pitchFamily="34" charset="0"/>
              </a:rPr>
              <a:pPr eaLnBrk="1" hangingPunct="1"/>
              <a:t>13</a:t>
            </a:fld>
            <a:endParaRPr kumimoji="0" lang="en-US" altLang="en-US">
              <a:latin typeface="Arial" panose="020B0604020202020204" pitchFamily="34" charset="0"/>
            </a:endParaRPr>
          </a:p>
        </p:txBody>
      </p:sp>
      <p:sp>
        <p:nvSpPr>
          <p:cNvPr id="9222" name="Rectangle 6">
            <a:extLst>
              <a:ext uri="{FF2B5EF4-FFF2-40B4-BE49-F238E27FC236}">
                <a16:creationId xmlns:a16="http://schemas.microsoft.com/office/drawing/2014/main" id="{4217E060-A261-43D9-9039-52F9268CDCA4}"/>
              </a:ext>
            </a:extLst>
          </p:cNvPr>
          <p:cNvSpPr>
            <a:spLocks noGrp="1" noChangeArrowheads="1"/>
          </p:cNvSpPr>
          <p:nvPr>
            <p:ph type="title"/>
          </p:nvPr>
        </p:nvSpPr>
        <p:spPr/>
        <p:txBody>
          <a:bodyPr/>
          <a:lstStyle/>
          <a:p>
            <a:pPr eaLnBrk="1" hangingPunct="1">
              <a:defRPr/>
            </a:pPr>
            <a:r>
              <a:rPr lang="en-GB" sz="3600" b="1" dirty="0">
                <a:solidFill>
                  <a:srgbClr val="99FF33"/>
                </a:solidFill>
              </a:rPr>
              <a:t>Fact on Prevention of Diabetes</a:t>
            </a:r>
            <a:br>
              <a:rPr lang="en-GB" sz="3600" b="1" dirty="0">
                <a:solidFill>
                  <a:srgbClr val="99FF33"/>
                </a:solidFill>
              </a:rPr>
            </a:br>
            <a:endParaRPr lang="en-GB" sz="2400" dirty="0">
              <a:solidFill>
                <a:srgbClr val="99FF33"/>
              </a:solidFill>
            </a:endParaRPr>
          </a:p>
        </p:txBody>
      </p:sp>
      <p:sp>
        <p:nvSpPr>
          <p:cNvPr id="80898" name="Oval 1026">
            <a:extLst>
              <a:ext uri="{FF2B5EF4-FFF2-40B4-BE49-F238E27FC236}">
                <a16:creationId xmlns:a16="http://schemas.microsoft.com/office/drawing/2014/main" id="{7B7ADC9D-3F49-4859-8557-7A308C047968}"/>
              </a:ext>
            </a:extLst>
          </p:cNvPr>
          <p:cNvSpPr>
            <a:spLocks noChangeArrowheads="1"/>
          </p:cNvSpPr>
          <p:nvPr/>
        </p:nvSpPr>
        <p:spPr bwMode="auto">
          <a:xfrm>
            <a:off x="152400" y="1447800"/>
            <a:ext cx="8839200" cy="4114800"/>
          </a:xfrm>
          <a:prstGeom prst="ellipse">
            <a:avLst/>
          </a:prstGeom>
          <a:solidFill>
            <a:schemeClr val="accent1"/>
          </a:solidFill>
          <a:ln w="9525">
            <a:solidFill>
              <a:schemeClr val="tx1"/>
            </a:solidFill>
            <a:round/>
            <a:headEnd/>
            <a:tailEnd/>
          </a:ln>
          <a:effectLst/>
        </p:spPr>
        <p:txBody>
          <a:bodyPr wrap="none" anchor="ctr"/>
          <a:lstStyle/>
          <a:p>
            <a:pPr lvl="1" algn="ctr">
              <a:lnSpc>
                <a:spcPct val="90000"/>
              </a:lnSpc>
              <a:spcBef>
                <a:spcPct val="20000"/>
              </a:spcBef>
              <a:buFont typeface="Tahoma" pitchFamily="34" charset="0"/>
              <a:buNone/>
              <a:defRPr/>
            </a:pPr>
            <a:endParaRPr kumimoji="0" lang="en-GB" sz="2800" b="1" dirty="0">
              <a:effectLst>
                <a:outerShdw blurRad="38100" dist="38100" dir="2700000" algn="tl">
                  <a:srgbClr val="000000"/>
                </a:outerShdw>
              </a:effectLst>
              <a:cs typeface="Arial" charset="0"/>
            </a:endParaRPr>
          </a:p>
          <a:p>
            <a:pPr lvl="1" algn="ctr">
              <a:lnSpc>
                <a:spcPct val="90000"/>
              </a:lnSpc>
              <a:spcBef>
                <a:spcPct val="20000"/>
              </a:spcBef>
              <a:buFont typeface="Tahoma" pitchFamily="34" charset="0"/>
              <a:buNone/>
              <a:defRPr/>
            </a:pPr>
            <a:r>
              <a:rPr kumimoji="0" lang="en-GB" sz="2800" b="1" dirty="0">
                <a:effectLst>
                  <a:outerShdw blurRad="38100" dist="38100" dir="2700000" algn="tl">
                    <a:srgbClr val="000000"/>
                  </a:outerShdw>
                </a:effectLst>
                <a:cs typeface="Arial" charset="0"/>
              </a:rPr>
              <a:t>The heavy social and economic costs </a:t>
            </a:r>
          </a:p>
          <a:p>
            <a:pPr lvl="1" algn="ctr">
              <a:lnSpc>
                <a:spcPct val="90000"/>
              </a:lnSpc>
              <a:spcBef>
                <a:spcPct val="20000"/>
              </a:spcBef>
              <a:buFont typeface="Tahoma" pitchFamily="34" charset="0"/>
              <a:buNone/>
              <a:defRPr/>
            </a:pPr>
            <a:r>
              <a:rPr kumimoji="0" lang="en-GB" sz="2800" b="1" dirty="0">
                <a:effectLst>
                  <a:outerShdw blurRad="38100" dist="38100" dir="2700000" algn="tl">
                    <a:srgbClr val="000000"/>
                  </a:outerShdw>
                </a:effectLst>
                <a:cs typeface="Arial" charset="0"/>
              </a:rPr>
              <a:t>of type 2 diabetes </a:t>
            </a:r>
          </a:p>
          <a:p>
            <a:pPr lvl="1" algn="ctr">
              <a:lnSpc>
                <a:spcPct val="90000"/>
              </a:lnSpc>
              <a:spcBef>
                <a:spcPct val="20000"/>
              </a:spcBef>
              <a:buFont typeface="Tahoma" pitchFamily="34" charset="0"/>
              <a:buNone/>
              <a:defRPr/>
            </a:pPr>
            <a:r>
              <a:rPr kumimoji="0" lang="en-GB" sz="2800" b="1" dirty="0">
                <a:effectLst>
                  <a:outerShdw blurRad="38100" dist="38100" dir="2700000" algn="tl">
                    <a:srgbClr val="000000"/>
                  </a:outerShdw>
                </a:effectLst>
                <a:cs typeface="Arial" charset="0"/>
              </a:rPr>
              <a:t>(including its role in other diseases,</a:t>
            </a:r>
          </a:p>
          <a:p>
            <a:pPr lvl="1" algn="ctr">
              <a:lnSpc>
                <a:spcPct val="90000"/>
              </a:lnSpc>
              <a:spcBef>
                <a:spcPct val="20000"/>
              </a:spcBef>
              <a:buFont typeface="Tahoma" pitchFamily="34" charset="0"/>
              <a:buNone/>
              <a:defRPr/>
            </a:pPr>
            <a:r>
              <a:rPr kumimoji="0" lang="en-GB" sz="2800" b="1" dirty="0">
                <a:effectLst>
                  <a:outerShdw blurRad="38100" dist="38100" dir="2700000" algn="tl">
                    <a:srgbClr val="000000"/>
                  </a:outerShdw>
                </a:effectLst>
                <a:cs typeface="Arial" charset="0"/>
              </a:rPr>
              <a:t> such as heart disease</a:t>
            </a:r>
          </a:p>
          <a:p>
            <a:pPr lvl="1" algn="ctr">
              <a:lnSpc>
                <a:spcPct val="90000"/>
              </a:lnSpc>
              <a:spcBef>
                <a:spcPct val="20000"/>
              </a:spcBef>
              <a:buFont typeface="Tahoma" pitchFamily="34" charset="0"/>
              <a:buNone/>
              <a:defRPr/>
            </a:pPr>
            <a:r>
              <a:rPr kumimoji="0" lang="en-GB" sz="2800" b="1" dirty="0">
                <a:effectLst>
                  <a:outerShdw blurRad="38100" dist="38100" dir="2700000" algn="tl">
                    <a:srgbClr val="000000"/>
                  </a:outerShdw>
                </a:effectLst>
                <a:cs typeface="Arial" charset="0"/>
              </a:rPr>
              <a:t> and stroke) mean that primary </a:t>
            </a:r>
          </a:p>
          <a:p>
            <a:pPr lvl="1" algn="ctr">
              <a:lnSpc>
                <a:spcPct val="90000"/>
              </a:lnSpc>
              <a:spcBef>
                <a:spcPct val="20000"/>
              </a:spcBef>
              <a:buFont typeface="Tahoma" pitchFamily="34" charset="0"/>
              <a:buNone/>
              <a:defRPr/>
            </a:pPr>
            <a:r>
              <a:rPr kumimoji="0" lang="en-GB" sz="2800" b="1" dirty="0">
                <a:effectLst>
                  <a:outerShdw blurRad="38100" dist="38100" dir="2700000" algn="tl">
                    <a:srgbClr val="000000"/>
                  </a:outerShdw>
                </a:effectLst>
                <a:cs typeface="Arial" charset="0"/>
              </a:rPr>
              <a:t>prevention must be a priority</a:t>
            </a:r>
          </a:p>
          <a:p>
            <a:pPr algn="ctr">
              <a:defRPr/>
            </a:pPr>
            <a:endParaRPr kumimoji="0" lang="en-GB" sz="3200" dirty="0">
              <a:cs typeface="Arial" charset="0"/>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80898">
                                            <p:txEl>
                                              <p:pRg st="1" end="1"/>
                                            </p:txEl>
                                          </p:spTgt>
                                        </p:tgtEl>
                                        <p:attrNameLst>
                                          <p:attrName>style.visibility</p:attrName>
                                        </p:attrNameLst>
                                      </p:cBhvr>
                                      <p:to>
                                        <p:strVal val="visible"/>
                                      </p:to>
                                    </p:set>
                                    <p:anim calcmode="lin" valueType="num">
                                      <p:cBhvr>
                                        <p:cTn id="7" dur="1000" fill="hold"/>
                                        <p:tgtEl>
                                          <p:spTgt spid="80898">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80898">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80898">
                                            <p:txEl>
                                              <p:pRg st="1" end="1"/>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80898">
                                            <p:txEl>
                                              <p:pRg st="2" end="2"/>
                                            </p:txEl>
                                          </p:spTgt>
                                        </p:tgtEl>
                                        <p:attrNameLst>
                                          <p:attrName>style.visibility</p:attrName>
                                        </p:attrNameLst>
                                      </p:cBhvr>
                                      <p:to>
                                        <p:strVal val="visible"/>
                                      </p:to>
                                    </p:set>
                                    <p:anim calcmode="lin" valueType="num">
                                      <p:cBhvr>
                                        <p:cTn id="12" dur="1000" fill="hold"/>
                                        <p:tgtEl>
                                          <p:spTgt spid="80898">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80898">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80898">
                                            <p:txEl>
                                              <p:pRg st="2" end="2"/>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80898">
                                            <p:txEl>
                                              <p:pRg st="3" end="3"/>
                                            </p:txEl>
                                          </p:spTgt>
                                        </p:tgtEl>
                                        <p:attrNameLst>
                                          <p:attrName>style.visibility</p:attrName>
                                        </p:attrNameLst>
                                      </p:cBhvr>
                                      <p:to>
                                        <p:strVal val="visible"/>
                                      </p:to>
                                    </p:set>
                                    <p:anim calcmode="lin" valueType="num">
                                      <p:cBhvr>
                                        <p:cTn id="17" dur="1000" fill="hold"/>
                                        <p:tgtEl>
                                          <p:spTgt spid="80898">
                                            <p:txEl>
                                              <p:pRg st="3" end="3"/>
                                            </p:txEl>
                                          </p:spTgt>
                                        </p:tgtEl>
                                        <p:attrNameLst>
                                          <p:attrName>ppt_w</p:attrName>
                                        </p:attrNameLst>
                                      </p:cBhvr>
                                      <p:tavLst>
                                        <p:tav tm="0">
                                          <p:val>
                                            <p:strVal val="#ppt_w*0.70"/>
                                          </p:val>
                                        </p:tav>
                                        <p:tav tm="100000">
                                          <p:val>
                                            <p:strVal val="#ppt_w"/>
                                          </p:val>
                                        </p:tav>
                                      </p:tavLst>
                                    </p:anim>
                                    <p:anim calcmode="lin" valueType="num">
                                      <p:cBhvr>
                                        <p:cTn id="18" dur="1000" fill="hold"/>
                                        <p:tgtEl>
                                          <p:spTgt spid="80898">
                                            <p:txEl>
                                              <p:pRg st="3" end="3"/>
                                            </p:txEl>
                                          </p:spTgt>
                                        </p:tgtEl>
                                        <p:attrNameLst>
                                          <p:attrName>ppt_h</p:attrName>
                                        </p:attrNameLst>
                                      </p:cBhvr>
                                      <p:tavLst>
                                        <p:tav tm="0">
                                          <p:val>
                                            <p:strVal val="#ppt_h"/>
                                          </p:val>
                                        </p:tav>
                                        <p:tav tm="100000">
                                          <p:val>
                                            <p:strVal val="#ppt_h"/>
                                          </p:val>
                                        </p:tav>
                                      </p:tavLst>
                                    </p:anim>
                                    <p:animEffect transition="in" filter="fade">
                                      <p:cBhvr>
                                        <p:cTn id="19" dur="1000"/>
                                        <p:tgtEl>
                                          <p:spTgt spid="80898">
                                            <p:txEl>
                                              <p:pRg st="3" end="3"/>
                                            </p:txEl>
                                          </p:spTgt>
                                        </p:tgtEl>
                                      </p:cBhvr>
                                    </p:animEffect>
                                  </p:childTnLst>
                                </p:cTn>
                              </p:par>
                              <p:par>
                                <p:cTn id="20" presetID="55" presetClass="entr" presetSubtype="0" fill="hold" nodeType="withEffect">
                                  <p:stCondLst>
                                    <p:cond delay="0"/>
                                  </p:stCondLst>
                                  <p:childTnLst>
                                    <p:set>
                                      <p:cBhvr>
                                        <p:cTn id="21" dur="1" fill="hold">
                                          <p:stCondLst>
                                            <p:cond delay="0"/>
                                          </p:stCondLst>
                                        </p:cTn>
                                        <p:tgtEl>
                                          <p:spTgt spid="80898">
                                            <p:txEl>
                                              <p:pRg st="4" end="4"/>
                                            </p:txEl>
                                          </p:spTgt>
                                        </p:tgtEl>
                                        <p:attrNameLst>
                                          <p:attrName>style.visibility</p:attrName>
                                        </p:attrNameLst>
                                      </p:cBhvr>
                                      <p:to>
                                        <p:strVal val="visible"/>
                                      </p:to>
                                    </p:set>
                                    <p:anim calcmode="lin" valueType="num">
                                      <p:cBhvr>
                                        <p:cTn id="22" dur="1000" fill="hold"/>
                                        <p:tgtEl>
                                          <p:spTgt spid="80898">
                                            <p:txEl>
                                              <p:pRg st="4" end="4"/>
                                            </p:txEl>
                                          </p:spTgt>
                                        </p:tgtEl>
                                        <p:attrNameLst>
                                          <p:attrName>ppt_w</p:attrName>
                                        </p:attrNameLst>
                                      </p:cBhvr>
                                      <p:tavLst>
                                        <p:tav tm="0">
                                          <p:val>
                                            <p:strVal val="#ppt_w*0.70"/>
                                          </p:val>
                                        </p:tav>
                                        <p:tav tm="100000">
                                          <p:val>
                                            <p:strVal val="#ppt_w"/>
                                          </p:val>
                                        </p:tav>
                                      </p:tavLst>
                                    </p:anim>
                                    <p:anim calcmode="lin" valueType="num">
                                      <p:cBhvr>
                                        <p:cTn id="23" dur="1000" fill="hold"/>
                                        <p:tgtEl>
                                          <p:spTgt spid="80898">
                                            <p:txEl>
                                              <p:pRg st="4" end="4"/>
                                            </p:txEl>
                                          </p:spTgt>
                                        </p:tgtEl>
                                        <p:attrNameLst>
                                          <p:attrName>ppt_h</p:attrName>
                                        </p:attrNameLst>
                                      </p:cBhvr>
                                      <p:tavLst>
                                        <p:tav tm="0">
                                          <p:val>
                                            <p:strVal val="#ppt_h"/>
                                          </p:val>
                                        </p:tav>
                                        <p:tav tm="100000">
                                          <p:val>
                                            <p:strVal val="#ppt_h"/>
                                          </p:val>
                                        </p:tav>
                                      </p:tavLst>
                                    </p:anim>
                                    <p:animEffect transition="in" filter="fade">
                                      <p:cBhvr>
                                        <p:cTn id="24" dur="1000"/>
                                        <p:tgtEl>
                                          <p:spTgt spid="80898">
                                            <p:txEl>
                                              <p:pRg st="4" end="4"/>
                                            </p:txEl>
                                          </p:spTgt>
                                        </p:tgtEl>
                                      </p:cBhvr>
                                    </p:animEffect>
                                  </p:childTnLst>
                                </p:cTn>
                              </p:par>
                              <p:par>
                                <p:cTn id="25" presetID="55" presetClass="entr" presetSubtype="0" fill="hold" nodeType="withEffect">
                                  <p:stCondLst>
                                    <p:cond delay="0"/>
                                  </p:stCondLst>
                                  <p:childTnLst>
                                    <p:set>
                                      <p:cBhvr>
                                        <p:cTn id="26" dur="1" fill="hold">
                                          <p:stCondLst>
                                            <p:cond delay="0"/>
                                          </p:stCondLst>
                                        </p:cTn>
                                        <p:tgtEl>
                                          <p:spTgt spid="80898">
                                            <p:txEl>
                                              <p:pRg st="5" end="5"/>
                                            </p:txEl>
                                          </p:spTgt>
                                        </p:tgtEl>
                                        <p:attrNameLst>
                                          <p:attrName>style.visibility</p:attrName>
                                        </p:attrNameLst>
                                      </p:cBhvr>
                                      <p:to>
                                        <p:strVal val="visible"/>
                                      </p:to>
                                    </p:set>
                                    <p:anim calcmode="lin" valueType="num">
                                      <p:cBhvr>
                                        <p:cTn id="27" dur="1000" fill="hold"/>
                                        <p:tgtEl>
                                          <p:spTgt spid="80898">
                                            <p:txEl>
                                              <p:pRg st="5" end="5"/>
                                            </p:txEl>
                                          </p:spTgt>
                                        </p:tgtEl>
                                        <p:attrNameLst>
                                          <p:attrName>ppt_w</p:attrName>
                                        </p:attrNameLst>
                                      </p:cBhvr>
                                      <p:tavLst>
                                        <p:tav tm="0">
                                          <p:val>
                                            <p:strVal val="#ppt_w*0.70"/>
                                          </p:val>
                                        </p:tav>
                                        <p:tav tm="100000">
                                          <p:val>
                                            <p:strVal val="#ppt_w"/>
                                          </p:val>
                                        </p:tav>
                                      </p:tavLst>
                                    </p:anim>
                                    <p:anim calcmode="lin" valueType="num">
                                      <p:cBhvr>
                                        <p:cTn id="28" dur="1000" fill="hold"/>
                                        <p:tgtEl>
                                          <p:spTgt spid="80898">
                                            <p:txEl>
                                              <p:pRg st="5" end="5"/>
                                            </p:txEl>
                                          </p:spTgt>
                                        </p:tgtEl>
                                        <p:attrNameLst>
                                          <p:attrName>ppt_h</p:attrName>
                                        </p:attrNameLst>
                                      </p:cBhvr>
                                      <p:tavLst>
                                        <p:tav tm="0">
                                          <p:val>
                                            <p:strVal val="#ppt_h"/>
                                          </p:val>
                                        </p:tav>
                                        <p:tav tm="100000">
                                          <p:val>
                                            <p:strVal val="#ppt_h"/>
                                          </p:val>
                                        </p:tav>
                                      </p:tavLst>
                                    </p:anim>
                                    <p:animEffect transition="in" filter="fade">
                                      <p:cBhvr>
                                        <p:cTn id="29" dur="1000"/>
                                        <p:tgtEl>
                                          <p:spTgt spid="80898">
                                            <p:txEl>
                                              <p:pRg st="5" end="5"/>
                                            </p:txEl>
                                          </p:spTgt>
                                        </p:tgtEl>
                                      </p:cBhvr>
                                    </p:animEffect>
                                  </p:childTnLst>
                                </p:cTn>
                              </p:par>
                              <p:par>
                                <p:cTn id="30" presetID="55" presetClass="entr" presetSubtype="0" fill="hold" nodeType="withEffect">
                                  <p:stCondLst>
                                    <p:cond delay="0"/>
                                  </p:stCondLst>
                                  <p:childTnLst>
                                    <p:set>
                                      <p:cBhvr>
                                        <p:cTn id="31" dur="1" fill="hold">
                                          <p:stCondLst>
                                            <p:cond delay="0"/>
                                          </p:stCondLst>
                                        </p:cTn>
                                        <p:tgtEl>
                                          <p:spTgt spid="80898">
                                            <p:txEl>
                                              <p:pRg st="6" end="6"/>
                                            </p:txEl>
                                          </p:spTgt>
                                        </p:tgtEl>
                                        <p:attrNameLst>
                                          <p:attrName>style.visibility</p:attrName>
                                        </p:attrNameLst>
                                      </p:cBhvr>
                                      <p:to>
                                        <p:strVal val="visible"/>
                                      </p:to>
                                    </p:set>
                                    <p:anim calcmode="lin" valueType="num">
                                      <p:cBhvr>
                                        <p:cTn id="32" dur="1000" fill="hold"/>
                                        <p:tgtEl>
                                          <p:spTgt spid="80898">
                                            <p:txEl>
                                              <p:pRg st="6" end="6"/>
                                            </p:txEl>
                                          </p:spTgt>
                                        </p:tgtEl>
                                        <p:attrNameLst>
                                          <p:attrName>ppt_w</p:attrName>
                                        </p:attrNameLst>
                                      </p:cBhvr>
                                      <p:tavLst>
                                        <p:tav tm="0">
                                          <p:val>
                                            <p:strVal val="#ppt_w*0.70"/>
                                          </p:val>
                                        </p:tav>
                                        <p:tav tm="100000">
                                          <p:val>
                                            <p:strVal val="#ppt_w"/>
                                          </p:val>
                                        </p:tav>
                                      </p:tavLst>
                                    </p:anim>
                                    <p:anim calcmode="lin" valueType="num">
                                      <p:cBhvr>
                                        <p:cTn id="33" dur="1000" fill="hold"/>
                                        <p:tgtEl>
                                          <p:spTgt spid="80898">
                                            <p:txEl>
                                              <p:pRg st="6" end="6"/>
                                            </p:txEl>
                                          </p:spTgt>
                                        </p:tgtEl>
                                        <p:attrNameLst>
                                          <p:attrName>ppt_h</p:attrName>
                                        </p:attrNameLst>
                                      </p:cBhvr>
                                      <p:tavLst>
                                        <p:tav tm="0">
                                          <p:val>
                                            <p:strVal val="#ppt_h"/>
                                          </p:val>
                                        </p:tav>
                                        <p:tav tm="100000">
                                          <p:val>
                                            <p:strVal val="#ppt_h"/>
                                          </p:val>
                                        </p:tav>
                                      </p:tavLst>
                                    </p:anim>
                                    <p:animEffect transition="in" filter="fade">
                                      <p:cBhvr>
                                        <p:cTn id="34" dur="1000"/>
                                        <p:tgtEl>
                                          <p:spTgt spid="8089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13E879F0-9A45-4D34-BC8A-4A0571BB9BE1}"/>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B5E512F4-7CD4-4CBE-A49D-BF745ACD754A}" type="slidenum">
              <a:rPr kumimoji="0" lang="ar-SA" altLang="en-US">
                <a:latin typeface="Arial" panose="020B0604020202020204" pitchFamily="34" charset="0"/>
              </a:rPr>
              <a:pPr eaLnBrk="1" hangingPunct="1"/>
              <a:t>14</a:t>
            </a:fld>
            <a:endParaRPr kumimoji="0" lang="en-US" altLang="en-US">
              <a:latin typeface="Arial" panose="020B0604020202020204" pitchFamily="34" charset="0"/>
            </a:endParaRPr>
          </a:p>
        </p:txBody>
      </p:sp>
      <p:sp>
        <p:nvSpPr>
          <p:cNvPr id="109570" name="Rectangle 2">
            <a:extLst>
              <a:ext uri="{FF2B5EF4-FFF2-40B4-BE49-F238E27FC236}">
                <a16:creationId xmlns:a16="http://schemas.microsoft.com/office/drawing/2014/main" id="{03C752FA-0ACF-4688-AA91-6952ADD7684C}"/>
              </a:ext>
            </a:extLst>
          </p:cNvPr>
          <p:cNvSpPr>
            <a:spLocks noGrp="1" noChangeArrowheads="1"/>
          </p:cNvSpPr>
          <p:nvPr>
            <p:ph type="title"/>
          </p:nvPr>
        </p:nvSpPr>
        <p:spPr/>
        <p:txBody>
          <a:bodyPr/>
          <a:lstStyle/>
          <a:p>
            <a:pPr eaLnBrk="1" hangingPunct="1">
              <a:defRPr/>
            </a:pPr>
            <a:r>
              <a:rPr lang="en-US" b="1" dirty="0">
                <a:solidFill>
                  <a:srgbClr val="99FF33"/>
                </a:solidFill>
              </a:rPr>
              <a:t>Prevention Strategies</a:t>
            </a:r>
            <a:endParaRPr lang="en-US" dirty="0">
              <a:solidFill>
                <a:srgbClr val="99FF33"/>
              </a:solidFill>
            </a:endParaRPr>
          </a:p>
        </p:txBody>
      </p:sp>
      <p:sp>
        <p:nvSpPr>
          <p:cNvPr id="109571" name="Rectangle 3">
            <a:extLst>
              <a:ext uri="{FF2B5EF4-FFF2-40B4-BE49-F238E27FC236}">
                <a16:creationId xmlns:a16="http://schemas.microsoft.com/office/drawing/2014/main" id="{2E7EF3C6-5251-4A58-A28B-DFBB965814F1}"/>
              </a:ext>
            </a:extLst>
          </p:cNvPr>
          <p:cNvSpPr>
            <a:spLocks noGrp="1" noChangeArrowheads="1"/>
          </p:cNvSpPr>
          <p:nvPr>
            <p:ph type="body" idx="1"/>
          </p:nvPr>
        </p:nvSpPr>
        <p:spPr>
          <a:xfrm>
            <a:off x="250825" y="1989138"/>
            <a:ext cx="8534400" cy="3810000"/>
          </a:xfrm>
        </p:spPr>
        <p:txBody>
          <a:bodyPr/>
          <a:lstStyle/>
          <a:p>
            <a:pPr eaLnBrk="1" hangingPunct="1">
              <a:lnSpc>
                <a:spcPct val="90000"/>
              </a:lnSpc>
              <a:defRPr/>
            </a:pPr>
            <a:r>
              <a:rPr lang="en-US" b="1" dirty="0"/>
              <a:t>Strategy: a set of essential preventive measures believed sufficient to control a health problem.</a:t>
            </a:r>
          </a:p>
          <a:p>
            <a:pPr eaLnBrk="1" hangingPunct="1">
              <a:lnSpc>
                <a:spcPct val="90000"/>
              </a:lnSpc>
              <a:defRPr/>
            </a:pPr>
            <a:r>
              <a:rPr lang="en-US" b="1" dirty="0"/>
              <a:t>The word prevention embodies the goals of medicine: to promote health, to preserve health, to restore health when it is impaired, and to minimize suffering and distress.</a:t>
            </a:r>
          </a:p>
          <a:p>
            <a:pPr eaLnBrk="1" hangingPunct="1">
              <a:lnSpc>
                <a:spcPct val="90000"/>
              </a:lnSpc>
              <a:buFontTx/>
              <a:buNone/>
              <a:defRPr/>
            </a:pPr>
            <a:r>
              <a:rPr lang="en-US" sz="1800" b="1" dirty="0"/>
              <a:t>			</a:t>
            </a: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Effect transition="in" filter="wipe(down)">
                                      <p:cBhvr>
                                        <p:cTn id="7" dur="500"/>
                                        <p:tgtEl>
                                          <p:spTgt spid="1095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9571">
                                            <p:txEl>
                                              <p:pRg st="1" end="1"/>
                                            </p:txEl>
                                          </p:spTgt>
                                        </p:tgtEl>
                                        <p:attrNameLst>
                                          <p:attrName>style.visibility</p:attrName>
                                        </p:attrNameLst>
                                      </p:cBhvr>
                                      <p:to>
                                        <p:strVal val="visible"/>
                                      </p:to>
                                    </p:set>
                                    <p:animEffect transition="in" filter="wipe(down)">
                                      <p:cBhvr>
                                        <p:cTn id="12" dur="500"/>
                                        <p:tgtEl>
                                          <p:spTgt spid="1095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9571">
                                            <p:txEl>
                                              <p:pRg st="2" end="2"/>
                                            </p:txEl>
                                          </p:spTgt>
                                        </p:tgtEl>
                                        <p:attrNameLst>
                                          <p:attrName>style.visibility</p:attrName>
                                        </p:attrNameLst>
                                      </p:cBhvr>
                                      <p:to>
                                        <p:strVal val="visible"/>
                                      </p:to>
                                    </p:set>
                                    <p:animEffect transition="in" filter="wipe(down)">
                                      <p:cBhvr>
                                        <p:cTn id="17" dur="500"/>
                                        <p:tgtEl>
                                          <p:spTgt spid="1095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7EAA9BFA-63FA-4BCE-882A-C4E971FEDD68}"/>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EE9E9F6D-647B-4A62-BF70-D1035B285317}" type="slidenum">
              <a:rPr kumimoji="0" lang="ar-SA" altLang="en-US">
                <a:latin typeface="Arial" panose="020B0604020202020204" pitchFamily="34" charset="0"/>
              </a:rPr>
              <a:pPr eaLnBrk="1" hangingPunct="1"/>
              <a:t>15</a:t>
            </a:fld>
            <a:endParaRPr kumimoji="0" lang="en-US" altLang="en-US">
              <a:latin typeface="Arial" panose="020B0604020202020204" pitchFamily="34" charset="0"/>
            </a:endParaRPr>
          </a:p>
        </p:txBody>
      </p:sp>
      <p:sp>
        <p:nvSpPr>
          <p:cNvPr id="110594" name="Rectangle 2">
            <a:extLst>
              <a:ext uri="{FF2B5EF4-FFF2-40B4-BE49-F238E27FC236}">
                <a16:creationId xmlns:a16="http://schemas.microsoft.com/office/drawing/2014/main" id="{32F29064-DE01-4AE0-9315-D9D7B05C16BB}"/>
              </a:ext>
            </a:extLst>
          </p:cNvPr>
          <p:cNvSpPr>
            <a:spLocks noGrp="1" noChangeArrowheads="1"/>
          </p:cNvSpPr>
          <p:nvPr>
            <p:ph type="title"/>
          </p:nvPr>
        </p:nvSpPr>
        <p:spPr/>
        <p:txBody>
          <a:bodyPr/>
          <a:lstStyle/>
          <a:p>
            <a:pPr eaLnBrk="1" hangingPunct="1">
              <a:defRPr/>
            </a:pPr>
            <a:r>
              <a:rPr lang="en-US" b="1" dirty="0">
                <a:solidFill>
                  <a:srgbClr val="99FF33"/>
                </a:solidFill>
              </a:rPr>
              <a:t>Primary preventive strategies: approaches</a:t>
            </a:r>
            <a:endParaRPr lang="en-US" dirty="0">
              <a:solidFill>
                <a:srgbClr val="99FF33"/>
              </a:solidFill>
            </a:endParaRPr>
          </a:p>
        </p:txBody>
      </p:sp>
      <p:sp>
        <p:nvSpPr>
          <p:cNvPr id="110595" name="Rectangle 3">
            <a:extLst>
              <a:ext uri="{FF2B5EF4-FFF2-40B4-BE49-F238E27FC236}">
                <a16:creationId xmlns:a16="http://schemas.microsoft.com/office/drawing/2014/main" id="{A1FB4C03-E32E-457C-AFB7-E92D405A2AB5}"/>
              </a:ext>
            </a:extLst>
          </p:cNvPr>
          <p:cNvSpPr>
            <a:spLocks noGrp="1" noChangeArrowheads="1"/>
          </p:cNvSpPr>
          <p:nvPr>
            <p:ph type="body" idx="1"/>
          </p:nvPr>
        </p:nvSpPr>
        <p:spPr>
          <a:xfrm>
            <a:off x="762000" y="2057400"/>
            <a:ext cx="7812088" cy="4114800"/>
          </a:xfrm>
        </p:spPr>
        <p:txBody>
          <a:bodyPr/>
          <a:lstStyle/>
          <a:p>
            <a:pPr eaLnBrk="1" hangingPunct="1">
              <a:defRPr/>
            </a:pPr>
            <a:r>
              <a:rPr lang="en-US" sz="3000" b="1" dirty="0"/>
              <a:t>A population-based strategy, involving altering the lifestyle and environmental determinants of Type 2 diabetes.</a:t>
            </a:r>
          </a:p>
          <a:p>
            <a:pPr eaLnBrk="1" hangingPunct="1">
              <a:defRPr/>
            </a:pPr>
            <a:r>
              <a:rPr lang="en-US" sz="3000" b="1" dirty="0"/>
              <a:t>A high-risk strategy applying preventive measures on individuals identified as high-risk for diabetes.</a:t>
            </a:r>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animEffect transition="in" filter="wipe(down)">
                                      <p:cBhvr>
                                        <p:cTn id="7" dur="500"/>
                                        <p:tgtEl>
                                          <p:spTgt spid="1105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0595">
                                            <p:txEl>
                                              <p:pRg st="1" end="1"/>
                                            </p:txEl>
                                          </p:spTgt>
                                        </p:tgtEl>
                                        <p:attrNameLst>
                                          <p:attrName>style.visibility</p:attrName>
                                        </p:attrNameLst>
                                      </p:cBhvr>
                                      <p:to>
                                        <p:strVal val="visible"/>
                                      </p:to>
                                    </p:set>
                                    <p:animEffect transition="in" filter="wipe(down)">
                                      <p:cBhvr>
                                        <p:cTn id="12" dur="500"/>
                                        <p:tgtEl>
                                          <p:spTgt spid="1105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6F73B1EB-EB56-4F5B-8A8D-30B92EBE8F19}"/>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91EA0867-5BF1-42D0-B732-3A3806B384EA}" type="slidenum">
              <a:rPr kumimoji="0" lang="ar-SA" altLang="en-US">
                <a:latin typeface="Arial" panose="020B0604020202020204" pitchFamily="34" charset="0"/>
              </a:rPr>
              <a:pPr eaLnBrk="1" hangingPunct="1"/>
              <a:t>16</a:t>
            </a:fld>
            <a:endParaRPr kumimoji="0" lang="en-US" altLang="en-US">
              <a:latin typeface="Arial" panose="020B0604020202020204" pitchFamily="34" charset="0"/>
            </a:endParaRPr>
          </a:p>
        </p:txBody>
      </p:sp>
      <p:sp>
        <p:nvSpPr>
          <p:cNvPr id="86020" name="Rectangle 1028">
            <a:extLst>
              <a:ext uri="{FF2B5EF4-FFF2-40B4-BE49-F238E27FC236}">
                <a16:creationId xmlns:a16="http://schemas.microsoft.com/office/drawing/2014/main" id="{BEF4C9EA-BC32-40F4-8D80-6855F4D17F00}"/>
              </a:ext>
            </a:extLst>
          </p:cNvPr>
          <p:cNvSpPr>
            <a:spLocks noGrp="1" noChangeArrowheads="1"/>
          </p:cNvSpPr>
          <p:nvPr>
            <p:ph type="body" idx="1"/>
          </p:nvPr>
        </p:nvSpPr>
        <p:spPr/>
        <p:txBody>
          <a:bodyPr/>
          <a:lstStyle/>
          <a:p>
            <a:pPr eaLnBrk="1" hangingPunct="1">
              <a:defRPr/>
            </a:pPr>
            <a:r>
              <a:rPr lang="en-GB" b="1" dirty="0"/>
              <a:t>Pre-diabetics can prevent the development of type 2 diabetes by making changes in their lifestyle </a:t>
            </a:r>
          </a:p>
          <a:p>
            <a:pPr eaLnBrk="1" hangingPunct="1">
              <a:defRPr/>
            </a:pPr>
            <a:endParaRPr lang="en-GB" b="1" dirty="0"/>
          </a:p>
          <a:p>
            <a:pPr eaLnBrk="1" hangingPunct="1">
              <a:defRPr/>
            </a:pPr>
            <a:r>
              <a:rPr lang="en-GB" b="1" dirty="0"/>
              <a:t>Effective prevention also means more cost-effective healthcare (?) </a:t>
            </a:r>
          </a:p>
        </p:txBody>
      </p:sp>
      <p:sp>
        <p:nvSpPr>
          <p:cNvPr id="86021" name="Rectangle 1029">
            <a:extLst>
              <a:ext uri="{FF2B5EF4-FFF2-40B4-BE49-F238E27FC236}">
                <a16:creationId xmlns:a16="http://schemas.microsoft.com/office/drawing/2014/main" id="{066D67AD-A472-460D-AE7B-D7D5340DE87A}"/>
              </a:ext>
            </a:extLst>
          </p:cNvPr>
          <p:cNvSpPr>
            <a:spLocks noGrp="1" noChangeArrowheads="1"/>
          </p:cNvSpPr>
          <p:nvPr>
            <p:ph type="title"/>
          </p:nvPr>
        </p:nvSpPr>
        <p:spPr/>
        <p:txBody>
          <a:bodyPr/>
          <a:lstStyle/>
          <a:p>
            <a:pPr eaLnBrk="1" hangingPunct="1">
              <a:defRPr/>
            </a:pPr>
            <a:r>
              <a:rPr lang="en-GB" sz="3600" b="1" dirty="0">
                <a:solidFill>
                  <a:srgbClr val="99FF33"/>
                </a:solidFill>
              </a:rPr>
              <a:t>Facts on Primary Prevention of  Diabetes</a:t>
            </a:r>
            <a:br>
              <a:rPr lang="en-GB" sz="3600" b="1" dirty="0">
                <a:solidFill>
                  <a:srgbClr val="99FF33"/>
                </a:solidFill>
              </a:rPr>
            </a:br>
            <a:endParaRPr lang="en-GB" sz="2400" dirty="0">
              <a:solidFill>
                <a:srgbClr val="99FF33"/>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6020">
                                            <p:txEl>
                                              <p:pRg st="0" end="0"/>
                                            </p:txEl>
                                          </p:spTgt>
                                        </p:tgtEl>
                                        <p:attrNameLst>
                                          <p:attrName>style.visibility</p:attrName>
                                        </p:attrNameLst>
                                      </p:cBhvr>
                                      <p:to>
                                        <p:strVal val="visible"/>
                                      </p:to>
                                    </p:set>
                                    <p:animEffect transition="in" filter="wipe(down)">
                                      <p:cBhvr>
                                        <p:cTn id="7" dur="500"/>
                                        <p:tgtEl>
                                          <p:spTgt spid="8602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6020">
                                            <p:txEl>
                                              <p:pRg st="2" end="2"/>
                                            </p:txEl>
                                          </p:spTgt>
                                        </p:tgtEl>
                                        <p:attrNameLst>
                                          <p:attrName>style.visibility</p:attrName>
                                        </p:attrNameLst>
                                      </p:cBhvr>
                                      <p:to>
                                        <p:strVal val="visible"/>
                                      </p:to>
                                    </p:set>
                                    <p:animEffect transition="in" filter="wipe(down)">
                                      <p:cBhvr>
                                        <p:cTn id="12" dur="500"/>
                                        <p:tgtEl>
                                          <p:spTgt spid="860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D1FE18E6-ED36-4577-B08A-87697B3C2807}"/>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3137E5F6-8D7F-44AC-8CD2-4FADB30DB898}" type="slidenum">
              <a:rPr kumimoji="0" lang="ar-SA" altLang="en-US">
                <a:latin typeface="Arial" panose="020B0604020202020204" pitchFamily="34" charset="0"/>
              </a:rPr>
              <a:pPr eaLnBrk="1" hangingPunct="1"/>
              <a:t>17</a:t>
            </a:fld>
            <a:endParaRPr kumimoji="0" lang="en-US" altLang="en-US">
              <a:latin typeface="Arial" panose="020B0604020202020204" pitchFamily="34" charset="0"/>
            </a:endParaRPr>
          </a:p>
        </p:txBody>
      </p:sp>
      <p:sp>
        <p:nvSpPr>
          <p:cNvPr id="10246" name="Rectangle 6">
            <a:extLst>
              <a:ext uri="{FF2B5EF4-FFF2-40B4-BE49-F238E27FC236}">
                <a16:creationId xmlns:a16="http://schemas.microsoft.com/office/drawing/2014/main" id="{B18F2204-9CE0-413C-93EF-61E4ED31988F}"/>
              </a:ext>
            </a:extLst>
          </p:cNvPr>
          <p:cNvSpPr>
            <a:spLocks noGrp="1" noChangeArrowheads="1"/>
          </p:cNvSpPr>
          <p:nvPr>
            <p:ph type="title"/>
          </p:nvPr>
        </p:nvSpPr>
        <p:spPr/>
        <p:txBody>
          <a:bodyPr/>
          <a:lstStyle/>
          <a:p>
            <a:pPr eaLnBrk="1" hangingPunct="1">
              <a:defRPr/>
            </a:pPr>
            <a:r>
              <a:rPr lang="en-GB" sz="3600" b="1" dirty="0">
                <a:solidFill>
                  <a:srgbClr val="99FF33"/>
                </a:solidFill>
              </a:rPr>
              <a:t>Facts on Primary Prevention of Diabetes- Cont</a:t>
            </a:r>
            <a:br>
              <a:rPr lang="en-GB" sz="3600" b="1" dirty="0">
                <a:solidFill>
                  <a:srgbClr val="99FF33"/>
                </a:solidFill>
              </a:rPr>
            </a:br>
            <a:endParaRPr lang="en-GB" sz="2400" b="1" dirty="0">
              <a:solidFill>
                <a:srgbClr val="99FF33"/>
              </a:solidFill>
            </a:endParaRPr>
          </a:p>
        </p:txBody>
      </p:sp>
      <p:sp>
        <p:nvSpPr>
          <p:cNvPr id="10247" name="Rectangle 7">
            <a:extLst>
              <a:ext uri="{FF2B5EF4-FFF2-40B4-BE49-F238E27FC236}">
                <a16:creationId xmlns:a16="http://schemas.microsoft.com/office/drawing/2014/main" id="{D3AD2A4D-9743-4054-9200-6409CBE0B5DD}"/>
              </a:ext>
            </a:extLst>
          </p:cNvPr>
          <p:cNvSpPr>
            <a:spLocks noGrp="1" noChangeArrowheads="1"/>
          </p:cNvSpPr>
          <p:nvPr>
            <p:ph type="body" idx="1"/>
          </p:nvPr>
        </p:nvSpPr>
        <p:spPr/>
        <p:txBody>
          <a:bodyPr/>
          <a:lstStyle/>
          <a:p>
            <a:pPr eaLnBrk="1" hangingPunct="1">
              <a:defRPr/>
            </a:pPr>
            <a:r>
              <a:rPr lang="en-GB" b="1" dirty="0"/>
              <a:t>Primary prevention protects susceptible individuals from developing diabetes</a:t>
            </a:r>
          </a:p>
          <a:p>
            <a:pPr eaLnBrk="1" hangingPunct="1">
              <a:defRPr/>
            </a:pPr>
            <a:endParaRPr lang="en-GB" b="1" dirty="0"/>
          </a:p>
          <a:p>
            <a:pPr eaLnBrk="1" hangingPunct="1">
              <a:defRPr/>
            </a:pPr>
            <a:r>
              <a:rPr lang="en-GB" b="1" dirty="0"/>
              <a:t>It reduces or delays both the need for diabetes care and the need to treat diabetes complications.</a:t>
            </a:r>
          </a:p>
          <a:p>
            <a:pPr eaLnBrk="1" hangingPunct="1">
              <a:buFontTx/>
              <a:buNone/>
              <a:defRPr/>
            </a:pPr>
            <a:endParaRPr lang="en-GB" sz="3600" b="1"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247">
                                            <p:txEl>
                                              <p:pRg st="0" end="0"/>
                                            </p:txEl>
                                          </p:spTgt>
                                        </p:tgtEl>
                                        <p:attrNameLst>
                                          <p:attrName>style.visibility</p:attrName>
                                        </p:attrNameLst>
                                      </p:cBhvr>
                                      <p:to>
                                        <p:strVal val="visible"/>
                                      </p:to>
                                    </p:set>
                                    <p:animEffect transition="in" filter="wipe(down)">
                                      <p:cBhvr>
                                        <p:cTn id="7" dur="500"/>
                                        <p:tgtEl>
                                          <p:spTgt spid="102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247">
                                            <p:txEl>
                                              <p:pRg st="2" end="2"/>
                                            </p:txEl>
                                          </p:spTgt>
                                        </p:tgtEl>
                                        <p:attrNameLst>
                                          <p:attrName>style.visibility</p:attrName>
                                        </p:attrNameLst>
                                      </p:cBhvr>
                                      <p:to>
                                        <p:strVal val="visible"/>
                                      </p:to>
                                    </p:set>
                                    <p:animEffect transition="in" filter="wipe(down)">
                                      <p:cBhvr>
                                        <p:cTn id="12" dur="500"/>
                                        <p:tgtEl>
                                          <p:spTgt spid="102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5">
            <a:extLst>
              <a:ext uri="{FF2B5EF4-FFF2-40B4-BE49-F238E27FC236}">
                <a16:creationId xmlns:a16="http://schemas.microsoft.com/office/drawing/2014/main" id="{A6D21513-8D2A-4F97-9B65-08C017055AD3}"/>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C03404A0-DA48-40CC-84FF-66C9D38C2E37}" type="slidenum">
              <a:rPr kumimoji="0" lang="ar-SA" altLang="en-US">
                <a:latin typeface="Arial" panose="020B0604020202020204" pitchFamily="34" charset="0"/>
              </a:rPr>
              <a:pPr eaLnBrk="1" hangingPunct="1"/>
              <a:t>18</a:t>
            </a:fld>
            <a:endParaRPr kumimoji="0" lang="en-US" altLang="en-US">
              <a:latin typeface="Arial" panose="020B0604020202020204" pitchFamily="34" charset="0"/>
            </a:endParaRPr>
          </a:p>
        </p:txBody>
      </p:sp>
      <p:sp>
        <p:nvSpPr>
          <p:cNvPr id="11270" name="Rectangle 6">
            <a:extLst>
              <a:ext uri="{FF2B5EF4-FFF2-40B4-BE49-F238E27FC236}">
                <a16:creationId xmlns:a16="http://schemas.microsoft.com/office/drawing/2014/main" id="{06C13BE0-7BAE-4705-B8B8-E21CCF12075C}"/>
              </a:ext>
            </a:extLst>
          </p:cNvPr>
          <p:cNvSpPr>
            <a:spLocks noGrp="1" noChangeArrowheads="1"/>
          </p:cNvSpPr>
          <p:nvPr>
            <p:ph type="title"/>
          </p:nvPr>
        </p:nvSpPr>
        <p:spPr/>
        <p:txBody>
          <a:bodyPr/>
          <a:lstStyle/>
          <a:p>
            <a:pPr eaLnBrk="1" hangingPunct="1">
              <a:defRPr/>
            </a:pPr>
            <a:r>
              <a:rPr lang="en-GB" sz="3600" b="1" dirty="0">
                <a:solidFill>
                  <a:srgbClr val="99FF33"/>
                </a:solidFill>
              </a:rPr>
              <a:t>Primary prevention</a:t>
            </a:r>
            <a:r>
              <a:rPr lang="en-GB" sz="3600" b="1" dirty="0"/>
              <a:t> </a:t>
            </a:r>
            <a:br>
              <a:rPr lang="en-GB" sz="3600" b="1" dirty="0"/>
            </a:br>
            <a:endParaRPr lang="en-GB" sz="2400" b="1" dirty="0"/>
          </a:p>
        </p:txBody>
      </p:sp>
      <p:sp>
        <p:nvSpPr>
          <p:cNvPr id="20484" name="Oval 16">
            <a:extLst>
              <a:ext uri="{FF2B5EF4-FFF2-40B4-BE49-F238E27FC236}">
                <a16:creationId xmlns:a16="http://schemas.microsoft.com/office/drawing/2014/main" id="{5B385857-DBFF-4967-B1F7-21D4D86D7502}"/>
              </a:ext>
            </a:extLst>
          </p:cNvPr>
          <p:cNvSpPr>
            <a:spLocks noChangeArrowheads="1"/>
          </p:cNvSpPr>
          <p:nvPr/>
        </p:nvSpPr>
        <p:spPr bwMode="auto">
          <a:xfrm>
            <a:off x="2590800" y="1371600"/>
            <a:ext cx="3962400" cy="990600"/>
          </a:xfrm>
          <a:prstGeom prst="ellipse">
            <a:avLst/>
          </a:prstGeom>
          <a:solidFill>
            <a:schemeClr val="accent1"/>
          </a:solidFill>
          <a:ln w="9525">
            <a:solidFill>
              <a:schemeClr val="tx1"/>
            </a:solidFill>
            <a:round/>
            <a:headEnd/>
            <a:tailEnd/>
          </a:ln>
        </p:spPr>
        <p:txBody>
          <a:bodyPr wrap="none" anchor="ct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algn="ctr" eaLnBrk="1" hangingPunct="1"/>
            <a:r>
              <a:rPr kumimoji="0" lang="en-GB" altLang="en-US" sz="2800" b="1"/>
              <a:t>Primary prevention</a:t>
            </a:r>
          </a:p>
        </p:txBody>
      </p:sp>
      <p:sp>
        <p:nvSpPr>
          <p:cNvPr id="11281" name="Rectangle 17">
            <a:extLst>
              <a:ext uri="{FF2B5EF4-FFF2-40B4-BE49-F238E27FC236}">
                <a16:creationId xmlns:a16="http://schemas.microsoft.com/office/drawing/2014/main" id="{40863FAF-7349-4318-9EDD-2238CDBBB40A}"/>
              </a:ext>
            </a:extLst>
          </p:cNvPr>
          <p:cNvSpPr>
            <a:spLocks noChangeArrowheads="1"/>
          </p:cNvSpPr>
          <p:nvPr/>
        </p:nvSpPr>
        <p:spPr bwMode="auto">
          <a:xfrm>
            <a:off x="914400" y="2971800"/>
            <a:ext cx="1828800" cy="914400"/>
          </a:xfrm>
          <a:prstGeom prst="rect">
            <a:avLst/>
          </a:prstGeom>
          <a:solidFill>
            <a:schemeClr val="accent1"/>
          </a:solidFill>
          <a:ln w="9525">
            <a:solidFill>
              <a:schemeClr val="tx1"/>
            </a:solidFill>
            <a:miter lim="800000"/>
            <a:headEnd/>
            <a:tailEnd/>
          </a:ln>
          <a:effectLst/>
        </p:spPr>
        <p:txBody>
          <a:bodyPr wrap="none" anchor="ctr"/>
          <a:lstStyle/>
          <a:p>
            <a:pPr algn="ctr">
              <a:defRPr/>
            </a:pPr>
            <a:r>
              <a:rPr kumimoji="0" lang="en-GB" sz="2800" b="1" dirty="0">
                <a:effectLst>
                  <a:outerShdw blurRad="38100" dist="38100" dir="2700000" algn="tl">
                    <a:srgbClr val="000000"/>
                  </a:outerShdw>
                </a:effectLst>
                <a:cs typeface="Arial" charset="0"/>
              </a:rPr>
              <a:t>Weight </a:t>
            </a:r>
          </a:p>
          <a:p>
            <a:pPr algn="ctr">
              <a:defRPr/>
            </a:pPr>
            <a:r>
              <a:rPr kumimoji="0" lang="en-GB" sz="2800" b="1" dirty="0">
                <a:effectLst>
                  <a:outerShdw blurRad="38100" dist="38100" dir="2700000" algn="tl">
                    <a:srgbClr val="000000"/>
                  </a:outerShdw>
                </a:effectLst>
                <a:cs typeface="Arial" charset="0"/>
              </a:rPr>
              <a:t>Loss</a:t>
            </a:r>
            <a:endParaRPr kumimoji="0" lang="en-GB" sz="2400" dirty="0">
              <a:effectLst>
                <a:outerShdw blurRad="38100" dist="38100" dir="2700000" algn="tl">
                  <a:srgbClr val="000000"/>
                </a:outerShdw>
              </a:effectLst>
              <a:cs typeface="Arial" charset="0"/>
            </a:endParaRPr>
          </a:p>
        </p:txBody>
      </p:sp>
      <p:sp>
        <p:nvSpPr>
          <p:cNvPr id="11284" name="Rectangle 20">
            <a:extLst>
              <a:ext uri="{FF2B5EF4-FFF2-40B4-BE49-F238E27FC236}">
                <a16:creationId xmlns:a16="http://schemas.microsoft.com/office/drawing/2014/main" id="{AE208A8F-DCD4-49A6-8AB0-6FFB7AE8A95E}"/>
              </a:ext>
            </a:extLst>
          </p:cNvPr>
          <p:cNvSpPr>
            <a:spLocks noChangeArrowheads="1"/>
          </p:cNvSpPr>
          <p:nvPr/>
        </p:nvSpPr>
        <p:spPr bwMode="auto">
          <a:xfrm>
            <a:off x="3657600" y="3352800"/>
            <a:ext cx="1676400" cy="914400"/>
          </a:xfrm>
          <a:prstGeom prst="rect">
            <a:avLst/>
          </a:prstGeom>
          <a:solidFill>
            <a:schemeClr val="accent1"/>
          </a:solidFill>
          <a:ln w="9525">
            <a:solidFill>
              <a:schemeClr val="tx1"/>
            </a:solidFill>
            <a:miter lim="800000"/>
            <a:headEnd/>
            <a:tailEnd/>
          </a:ln>
          <a:effectLst/>
        </p:spPr>
        <p:txBody>
          <a:bodyPr wrap="none" anchor="ctr"/>
          <a:lstStyle/>
          <a:p>
            <a:pPr algn="ctr">
              <a:defRPr/>
            </a:pPr>
            <a:r>
              <a:rPr kumimoji="0" lang="en-GB" sz="2800" b="1" dirty="0">
                <a:effectLst>
                  <a:outerShdw blurRad="38100" dist="38100" dir="2700000" algn="tl">
                    <a:srgbClr val="000000"/>
                  </a:outerShdw>
                </a:effectLst>
                <a:cs typeface="Arial" charset="0"/>
              </a:rPr>
              <a:t>Physical </a:t>
            </a:r>
          </a:p>
          <a:p>
            <a:pPr algn="ctr">
              <a:defRPr/>
            </a:pPr>
            <a:r>
              <a:rPr kumimoji="0" lang="en-GB" sz="2800" b="1" dirty="0">
                <a:effectLst>
                  <a:outerShdw blurRad="38100" dist="38100" dir="2700000" algn="tl">
                    <a:srgbClr val="000000"/>
                  </a:outerShdw>
                </a:effectLst>
                <a:cs typeface="Arial" charset="0"/>
              </a:rPr>
              <a:t>Activity</a:t>
            </a:r>
          </a:p>
        </p:txBody>
      </p:sp>
      <p:sp>
        <p:nvSpPr>
          <p:cNvPr id="11285" name="Rectangle 21">
            <a:extLst>
              <a:ext uri="{FF2B5EF4-FFF2-40B4-BE49-F238E27FC236}">
                <a16:creationId xmlns:a16="http://schemas.microsoft.com/office/drawing/2014/main" id="{88AA6BD9-7FBD-4C05-8213-997B908B218C}"/>
              </a:ext>
            </a:extLst>
          </p:cNvPr>
          <p:cNvSpPr>
            <a:spLocks noChangeArrowheads="1"/>
          </p:cNvSpPr>
          <p:nvPr/>
        </p:nvSpPr>
        <p:spPr bwMode="auto">
          <a:xfrm>
            <a:off x="5791200" y="3124200"/>
            <a:ext cx="1752600" cy="914400"/>
          </a:xfrm>
          <a:prstGeom prst="rect">
            <a:avLst/>
          </a:prstGeom>
          <a:solidFill>
            <a:schemeClr val="accent1"/>
          </a:solidFill>
          <a:ln w="9525">
            <a:solidFill>
              <a:schemeClr val="tx1"/>
            </a:solidFill>
            <a:miter lim="800000"/>
            <a:headEnd/>
            <a:tailEnd/>
          </a:ln>
          <a:effectLst/>
        </p:spPr>
        <p:txBody>
          <a:bodyPr wrap="none" anchor="ctr"/>
          <a:lstStyle/>
          <a:p>
            <a:pPr algn="ctr">
              <a:defRPr/>
            </a:pPr>
            <a:r>
              <a:rPr kumimoji="0" lang="en-US" sz="2800" b="1" dirty="0">
                <a:effectLst>
                  <a:outerShdw blurRad="38100" dist="38100" dir="2700000" algn="tl">
                    <a:srgbClr val="000000"/>
                  </a:outerShdw>
                </a:effectLst>
                <a:cs typeface="Arial" charset="0"/>
              </a:rPr>
              <a:t>Stop </a:t>
            </a:r>
          </a:p>
          <a:p>
            <a:pPr algn="ctr">
              <a:defRPr/>
            </a:pPr>
            <a:r>
              <a:rPr kumimoji="0" lang="en-GB" sz="2800" b="1" dirty="0">
                <a:effectLst>
                  <a:outerShdw blurRad="38100" dist="38100" dir="2700000" algn="tl">
                    <a:srgbClr val="000000"/>
                  </a:outerShdw>
                </a:effectLst>
                <a:cs typeface="Arial" charset="0"/>
              </a:rPr>
              <a:t>Smoking </a:t>
            </a:r>
          </a:p>
        </p:txBody>
      </p:sp>
      <p:sp>
        <p:nvSpPr>
          <p:cNvPr id="22536" name="Line 23">
            <a:extLst>
              <a:ext uri="{FF2B5EF4-FFF2-40B4-BE49-F238E27FC236}">
                <a16:creationId xmlns:a16="http://schemas.microsoft.com/office/drawing/2014/main" id="{CBA9B37B-70FE-46C0-A218-55C81BE08944}"/>
              </a:ext>
            </a:extLst>
          </p:cNvPr>
          <p:cNvSpPr>
            <a:spLocks noChangeShapeType="1"/>
          </p:cNvSpPr>
          <p:nvPr/>
        </p:nvSpPr>
        <p:spPr bwMode="auto">
          <a:xfrm flipH="1">
            <a:off x="1928813" y="2286000"/>
            <a:ext cx="828675" cy="642938"/>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37" name="Line 24">
            <a:extLst>
              <a:ext uri="{FF2B5EF4-FFF2-40B4-BE49-F238E27FC236}">
                <a16:creationId xmlns:a16="http://schemas.microsoft.com/office/drawing/2014/main" id="{386281D7-5C9B-42C8-9FAF-A4CDDD3EA964}"/>
              </a:ext>
            </a:extLst>
          </p:cNvPr>
          <p:cNvSpPr>
            <a:spLocks noChangeShapeType="1"/>
          </p:cNvSpPr>
          <p:nvPr/>
        </p:nvSpPr>
        <p:spPr bwMode="auto">
          <a:xfrm>
            <a:off x="4495800" y="2514600"/>
            <a:ext cx="0" cy="76200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38" name="Line 25">
            <a:extLst>
              <a:ext uri="{FF2B5EF4-FFF2-40B4-BE49-F238E27FC236}">
                <a16:creationId xmlns:a16="http://schemas.microsoft.com/office/drawing/2014/main" id="{146F1836-6D9D-478B-BD2C-C9D13868F2CA}"/>
              </a:ext>
            </a:extLst>
          </p:cNvPr>
          <p:cNvSpPr>
            <a:spLocks noChangeShapeType="1"/>
          </p:cNvSpPr>
          <p:nvPr/>
        </p:nvSpPr>
        <p:spPr bwMode="auto">
          <a:xfrm>
            <a:off x="6000750" y="2286000"/>
            <a:ext cx="685800" cy="762000"/>
          </a:xfrm>
          <a:prstGeom prst="line">
            <a:avLst/>
          </a:prstGeom>
          <a:noFill/>
          <a:ln w="412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39" name="Line 26">
            <a:extLst>
              <a:ext uri="{FF2B5EF4-FFF2-40B4-BE49-F238E27FC236}">
                <a16:creationId xmlns:a16="http://schemas.microsoft.com/office/drawing/2014/main" id="{B521547F-8E5A-4FDC-9A52-5FD5D421CD69}"/>
              </a:ext>
            </a:extLst>
          </p:cNvPr>
          <p:cNvSpPr>
            <a:spLocks noChangeShapeType="1"/>
          </p:cNvSpPr>
          <p:nvPr/>
        </p:nvSpPr>
        <p:spPr bwMode="auto">
          <a:xfrm flipH="1" flipV="1">
            <a:off x="2771775" y="3573463"/>
            <a:ext cx="863600" cy="503237"/>
          </a:xfrm>
          <a:prstGeom prst="line">
            <a:avLst/>
          </a:prstGeom>
          <a:noFill/>
          <a:ln w="444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1292" name="Text Box 28">
            <a:extLst>
              <a:ext uri="{FF2B5EF4-FFF2-40B4-BE49-F238E27FC236}">
                <a16:creationId xmlns:a16="http://schemas.microsoft.com/office/drawing/2014/main" id="{CB9BFF74-D794-4A95-A0B1-1F34C214C7E8}"/>
              </a:ext>
            </a:extLst>
          </p:cNvPr>
          <p:cNvSpPr txBox="1">
            <a:spLocks noChangeArrowheads="1"/>
          </p:cNvSpPr>
          <p:nvPr/>
        </p:nvSpPr>
        <p:spPr bwMode="auto">
          <a:xfrm>
            <a:off x="827088" y="5084763"/>
            <a:ext cx="2449512" cy="528637"/>
          </a:xfrm>
          <a:prstGeom prst="rect">
            <a:avLst/>
          </a:prstGeom>
          <a:solidFill>
            <a:schemeClr val="accent1"/>
          </a:solidFill>
          <a:ln w="9525">
            <a:solidFill>
              <a:schemeClr val="tx1"/>
            </a:solidFill>
            <a:miter lim="800000"/>
            <a:headEnd/>
            <a:tailEnd/>
          </a:ln>
          <a:effectLst/>
        </p:spPr>
        <p:txBody>
          <a:bodyPr>
            <a:spAutoFit/>
          </a:bodyPr>
          <a:lstStyle/>
          <a:p>
            <a:pPr>
              <a:spcBef>
                <a:spcPct val="50000"/>
              </a:spcBef>
              <a:defRPr/>
            </a:pPr>
            <a:r>
              <a:rPr lang="en-US" sz="2800" b="1" dirty="0">
                <a:effectLst>
                  <a:outerShdw blurRad="38100" dist="38100" dir="2700000" algn="tl">
                    <a:srgbClr val="000000"/>
                  </a:outerShdw>
                </a:effectLst>
                <a:cs typeface="Arial" charset="0"/>
              </a:rPr>
              <a:t>Healthy Diet</a:t>
            </a:r>
            <a:r>
              <a:rPr lang="en-US" sz="2800" b="1" dirty="0">
                <a:cs typeface="Arial" charset="0"/>
              </a:rPr>
              <a:t> </a:t>
            </a:r>
          </a:p>
        </p:txBody>
      </p:sp>
      <p:sp>
        <p:nvSpPr>
          <p:cNvPr id="22541" name="Line 29">
            <a:extLst>
              <a:ext uri="{FF2B5EF4-FFF2-40B4-BE49-F238E27FC236}">
                <a16:creationId xmlns:a16="http://schemas.microsoft.com/office/drawing/2014/main" id="{15E95AAC-F37B-4C4C-B9D6-1EE61F80FB79}"/>
              </a:ext>
            </a:extLst>
          </p:cNvPr>
          <p:cNvSpPr>
            <a:spLocks noChangeShapeType="1"/>
          </p:cNvSpPr>
          <p:nvPr/>
        </p:nvSpPr>
        <p:spPr bwMode="auto">
          <a:xfrm flipV="1">
            <a:off x="1908175" y="3933825"/>
            <a:ext cx="0" cy="1079500"/>
          </a:xfrm>
          <a:prstGeom prst="line">
            <a:avLst/>
          </a:prstGeom>
          <a:noFill/>
          <a:ln w="444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pic>
        <p:nvPicPr>
          <p:cNvPr id="15" name="Picture 9" descr="r_uczoex[1]">
            <a:extLst>
              <a:ext uri="{FF2B5EF4-FFF2-40B4-BE49-F238E27FC236}">
                <a16:creationId xmlns:a16="http://schemas.microsoft.com/office/drawing/2014/main" id="{05E3E168-1875-49F7-9FA4-063B1711C5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75" y="4500563"/>
            <a:ext cx="5357813"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81"/>
                                        </p:tgtEl>
                                        <p:attrNameLst>
                                          <p:attrName>style.visibility</p:attrName>
                                        </p:attrNameLst>
                                      </p:cBhvr>
                                      <p:to>
                                        <p:strVal val="visible"/>
                                      </p:to>
                                    </p:set>
                                    <p:anim calcmode="lin" valueType="num">
                                      <p:cBhvr additive="base">
                                        <p:cTn id="7" dur="500" fill="hold"/>
                                        <p:tgtEl>
                                          <p:spTgt spid="11281"/>
                                        </p:tgtEl>
                                        <p:attrNameLst>
                                          <p:attrName>ppt_x</p:attrName>
                                        </p:attrNameLst>
                                      </p:cBhvr>
                                      <p:tavLst>
                                        <p:tav tm="0">
                                          <p:val>
                                            <p:strVal val="#ppt_x"/>
                                          </p:val>
                                        </p:tav>
                                        <p:tav tm="100000">
                                          <p:val>
                                            <p:strVal val="#ppt_x"/>
                                          </p:val>
                                        </p:tav>
                                      </p:tavLst>
                                    </p:anim>
                                    <p:anim calcmode="lin" valueType="num">
                                      <p:cBhvr additive="base">
                                        <p:cTn id="8" dur="500" fill="hold"/>
                                        <p:tgtEl>
                                          <p:spTgt spid="11281"/>
                                        </p:tgtEl>
                                        <p:attrNameLst>
                                          <p:attrName>ppt_y</p:attrName>
                                        </p:attrNameLst>
                                      </p:cBhvr>
                                      <p:tavLst>
                                        <p:tav tm="0">
                                          <p:val>
                                            <p:strVal val="1+#ppt_h/2"/>
                                          </p:val>
                                        </p:tav>
                                        <p:tav tm="100000">
                                          <p:val>
                                            <p:strVal val="#ppt_y"/>
                                          </p:val>
                                        </p:tav>
                                      </p:tavLst>
                                    </p:anim>
                                  </p:childTnLst>
                                </p:cTn>
                              </p:par>
                              <p:par>
                                <p:cTn id="9" presetID="22" presetClass="entr" presetSubtype="4" fill="hold" nodeType="withEffect">
                                  <p:stCondLst>
                                    <p:cond delay="0"/>
                                  </p:stCondLst>
                                  <p:childTnLst>
                                    <p:set>
                                      <p:cBhvr>
                                        <p:cTn id="10" dur="1" fill="hold">
                                          <p:stCondLst>
                                            <p:cond delay="0"/>
                                          </p:stCondLst>
                                        </p:cTn>
                                        <p:tgtEl>
                                          <p:spTgt spid="22536"/>
                                        </p:tgtEl>
                                        <p:attrNameLst>
                                          <p:attrName>style.visibility</p:attrName>
                                        </p:attrNameLst>
                                      </p:cBhvr>
                                      <p:to>
                                        <p:strVal val="visible"/>
                                      </p:to>
                                    </p:set>
                                    <p:animEffect transition="in" filter="wipe(down)">
                                      <p:cBhvr>
                                        <p:cTn id="11" dur="500"/>
                                        <p:tgtEl>
                                          <p:spTgt spid="2253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1292"/>
                                        </p:tgtEl>
                                        <p:attrNameLst>
                                          <p:attrName>style.visibility</p:attrName>
                                        </p:attrNameLst>
                                      </p:cBhvr>
                                      <p:to>
                                        <p:strVal val="visible"/>
                                      </p:to>
                                    </p:set>
                                    <p:anim calcmode="lin" valueType="num">
                                      <p:cBhvr additive="base">
                                        <p:cTn id="16" dur="500" fill="hold"/>
                                        <p:tgtEl>
                                          <p:spTgt spid="11292"/>
                                        </p:tgtEl>
                                        <p:attrNameLst>
                                          <p:attrName>ppt_x</p:attrName>
                                        </p:attrNameLst>
                                      </p:cBhvr>
                                      <p:tavLst>
                                        <p:tav tm="0">
                                          <p:val>
                                            <p:strVal val="#ppt_x"/>
                                          </p:val>
                                        </p:tav>
                                        <p:tav tm="100000">
                                          <p:val>
                                            <p:strVal val="#ppt_x"/>
                                          </p:val>
                                        </p:tav>
                                      </p:tavLst>
                                    </p:anim>
                                    <p:anim calcmode="lin" valueType="num">
                                      <p:cBhvr additive="base">
                                        <p:cTn id="17" dur="500" fill="hold"/>
                                        <p:tgtEl>
                                          <p:spTgt spid="11292"/>
                                        </p:tgtEl>
                                        <p:attrNameLst>
                                          <p:attrName>ppt_y</p:attrName>
                                        </p:attrNameLst>
                                      </p:cBhvr>
                                      <p:tavLst>
                                        <p:tav tm="0">
                                          <p:val>
                                            <p:strVal val="1+#ppt_h/2"/>
                                          </p:val>
                                        </p:tav>
                                        <p:tav tm="100000">
                                          <p:val>
                                            <p:strVal val="#ppt_y"/>
                                          </p:val>
                                        </p:tav>
                                      </p:tavLst>
                                    </p:anim>
                                  </p:childTnLst>
                                </p:cTn>
                              </p:par>
                              <p:par>
                                <p:cTn id="18" presetID="22" presetClass="entr" presetSubtype="4" fill="hold" nodeType="withEffect">
                                  <p:stCondLst>
                                    <p:cond delay="0"/>
                                  </p:stCondLst>
                                  <p:childTnLst>
                                    <p:set>
                                      <p:cBhvr>
                                        <p:cTn id="19" dur="1" fill="hold">
                                          <p:stCondLst>
                                            <p:cond delay="0"/>
                                          </p:stCondLst>
                                        </p:cTn>
                                        <p:tgtEl>
                                          <p:spTgt spid="22541"/>
                                        </p:tgtEl>
                                        <p:attrNameLst>
                                          <p:attrName>style.visibility</p:attrName>
                                        </p:attrNameLst>
                                      </p:cBhvr>
                                      <p:to>
                                        <p:strVal val="visible"/>
                                      </p:to>
                                    </p:set>
                                    <p:animEffect transition="in" filter="wipe(down)">
                                      <p:cBhvr>
                                        <p:cTn id="20" dur="500"/>
                                        <p:tgtEl>
                                          <p:spTgt spid="2254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nodeType="clickEffect">
                                  <p:stCondLst>
                                    <p:cond delay="0"/>
                                  </p:stCondLst>
                                  <p:childTnLst>
                                    <p:set>
                                      <p:cBhvr>
                                        <p:cTn id="24" dur="1" fill="hold">
                                          <p:stCondLst>
                                            <p:cond delay="0"/>
                                          </p:stCondLst>
                                        </p:cTn>
                                        <p:tgtEl>
                                          <p:spTgt spid="22537"/>
                                        </p:tgtEl>
                                        <p:attrNameLst>
                                          <p:attrName>style.visibility</p:attrName>
                                        </p:attrNameLst>
                                      </p:cBhvr>
                                      <p:to>
                                        <p:strVal val="visible"/>
                                      </p:to>
                                    </p:set>
                                    <p:animEffect transition="in" filter="wipe(down)">
                                      <p:cBhvr>
                                        <p:cTn id="25" dur="500"/>
                                        <p:tgtEl>
                                          <p:spTgt spid="22537"/>
                                        </p:tgtEl>
                                      </p:cBhvr>
                                    </p:animEffect>
                                  </p:childTnLst>
                                </p:cTn>
                              </p:par>
                              <p:par>
                                <p:cTn id="26" presetID="22" presetClass="entr" presetSubtype="4" fill="hold" nodeType="withEffect">
                                  <p:stCondLst>
                                    <p:cond delay="0"/>
                                  </p:stCondLst>
                                  <p:childTnLst>
                                    <p:set>
                                      <p:cBhvr>
                                        <p:cTn id="27" dur="1" fill="hold">
                                          <p:stCondLst>
                                            <p:cond delay="0"/>
                                          </p:stCondLst>
                                        </p:cTn>
                                        <p:tgtEl>
                                          <p:spTgt spid="22539"/>
                                        </p:tgtEl>
                                        <p:attrNameLst>
                                          <p:attrName>style.visibility</p:attrName>
                                        </p:attrNameLst>
                                      </p:cBhvr>
                                      <p:to>
                                        <p:strVal val="visible"/>
                                      </p:to>
                                    </p:set>
                                    <p:animEffect transition="in" filter="wipe(down)">
                                      <p:cBhvr>
                                        <p:cTn id="28" dur="500"/>
                                        <p:tgtEl>
                                          <p:spTgt spid="22539"/>
                                        </p:tgtEl>
                                      </p:cBhvr>
                                    </p:animEffect>
                                  </p:childTnLst>
                                </p:cTn>
                              </p:par>
                              <p:par>
                                <p:cTn id="29" presetID="2" presetClass="entr" presetSubtype="4" fill="hold" grpId="0" nodeType="withEffect">
                                  <p:stCondLst>
                                    <p:cond delay="0"/>
                                  </p:stCondLst>
                                  <p:childTnLst>
                                    <p:set>
                                      <p:cBhvr>
                                        <p:cTn id="30" dur="1" fill="hold">
                                          <p:stCondLst>
                                            <p:cond delay="0"/>
                                          </p:stCondLst>
                                        </p:cTn>
                                        <p:tgtEl>
                                          <p:spTgt spid="11284"/>
                                        </p:tgtEl>
                                        <p:attrNameLst>
                                          <p:attrName>style.visibility</p:attrName>
                                        </p:attrNameLst>
                                      </p:cBhvr>
                                      <p:to>
                                        <p:strVal val="visible"/>
                                      </p:to>
                                    </p:set>
                                    <p:anim calcmode="lin" valueType="num">
                                      <p:cBhvr additive="base">
                                        <p:cTn id="31" dur="500" fill="hold"/>
                                        <p:tgtEl>
                                          <p:spTgt spid="11284"/>
                                        </p:tgtEl>
                                        <p:attrNameLst>
                                          <p:attrName>ppt_x</p:attrName>
                                        </p:attrNameLst>
                                      </p:cBhvr>
                                      <p:tavLst>
                                        <p:tav tm="0">
                                          <p:val>
                                            <p:strVal val="#ppt_x"/>
                                          </p:val>
                                        </p:tav>
                                        <p:tav tm="100000">
                                          <p:val>
                                            <p:strVal val="#ppt_x"/>
                                          </p:val>
                                        </p:tav>
                                      </p:tavLst>
                                    </p:anim>
                                    <p:anim calcmode="lin" valueType="num">
                                      <p:cBhvr additive="base">
                                        <p:cTn id="32" dur="500" fill="hold"/>
                                        <p:tgtEl>
                                          <p:spTgt spid="11284"/>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ppt_x"/>
                                          </p:val>
                                        </p:tav>
                                        <p:tav tm="100000">
                                          <p:val>
                                            <p:strVal val="#ppt_x"/>
                                          </p:val>
                                        </p:tav>
                                      </p:tavLst>
                                    </p:anim>
                                    <p:anim calcmode="lin" valueType="num">
                                      <p:cBhvr additive="base">
                                        <p:cTn id="3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1285"/>
                                        </p:tgtEl>
                                        <p:attrNameLst>
                                          <p:attrName>style.visibility</p:attrName>
                                        </p:attrNameLst>
                                      </p:cBhvr>
                                      <p:to>
                                        <p:strVal val="visible"/>
                                      </p:to>
                                    </p:set>
                                    <p:anim calcmode="lin" valueType="num">
                                      <p:cBhvr additive="base">
                                        <p:cTn id="41" dur="500" fill="hold"/>
                                        <p:tgtEl>
                                          <p:spTgt spid="11285"/>
                                        </p:tgtEl>
                                        <p:attrNameLst>
                                          <p:attrName>ppt_x</p:attrName>
                                        </p:attrNameLst>
                                      </p:cBhvr>
                                      <p:tavLst>
                                        <p:tav tm="0">
                                          <p:val>
                                            <p:strVal val="#ppt_x"/>
                                          </p:val>
                                        </p:tav>
                                        <p:tav tm="100000">
                                          <p:val>
                                            <p:strVal val="#ppt_x"/>
                                          </p:val>
                                        </p:tav>
                                      </p:tavLst>
                                    </p:anim>
                                    <p:anim calcmode="lin" valueType="num">
                                      <p:cBhvr additive="base">
                                        <p:cTn id="42" dur="500" fill="hold"/>
                                        <p:tgtEl>
                                          <p:spTgt spid="11285"/>
                                        </p:tgtEl>
                                        <p:attrNameLst>
                                          <p:attrName>ppt_y</p:attrName>
                                        </p:attrNameLst>
                                      </p:cBhvr>
                                      <p:tavLst>
                                        <p:tav tm="0">
                                          <p:val>
                                            <p:strVal val="1+#ppt_h/2"/>
                                          </p:val>
                                        </p:tav>
                                        <p:tav tm="100000">
                                          <p:val>
                                            <p:strVal val="#ppt_y"/>
                                          </p:val>
                                        </p:tav>
                                      </p:tavLst>
                                    </p:anim>
                                  </p:childTnLst>
                                </p:cTn>
                              </p:par>
                              <p:par>
                                <p:cTn id="43" presetID="22" presetClass="entr" presetSubtype="4" fill="hold" nodeType="withEffect">
                                  <p:stCondLst>
                                    <p:cond delay="0"/>
                                  </p:stCondLst>
                                  <p:childTnLst>
                                    <p:set>
                                      <p:cBhvr>
                                        <p:cTn id="44" dur="1" fill="hold">
                                          <p:stCondLst>
                                            <p:cond delay="0"/>
                                          </p:stCondLst>
                                        </p:cTn>
                                        <p:tgtEl>
                                          <p:spTgt spid="22538"/>
                                        </p:tgtEl>
                                        <p:attrNameLst>
                                          <p:attrName>style.visibility</p:attrName>
                                        </p:attrNameLst>
                                      </p:cBhvr>
                                      <p:to>
                                        <p:strVal val="visible"/>
                                      </p:to>
                                    </p:set>
                                    <p:animEffect transition="in" filter="wipe(down)">
                                      <p:cBhvr>
                                        <p:cTn id="45" dur="500"/>
                                        <p:tgtEl>
                                          <p:spTgt spid="225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1" grpId="0" animBg="1"/>
      <p:bldP spid="11284" grpId="0" animBg="1"/>
      <p:bldP spid="11285" grpId="0" animBg="1"/>
      <p:bldP spid="1129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10B4DF1-DEFE-4720-8B5C-031CEE798E49}"/>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CF900E1B-A086-4350-94ED-9C91FA75BD6D}" type="slidenum">
              <a:rPr kumimoji="0" lang="ar-SA" altLang="en-US">
                <a:latin typeface="Arial" panose="020B0604020202020204" pitchFamily="34" charset="0"/>
              </a:rPr>
              <a:pPr eaLnBrk="1" hangingPunct="1"/>
              <a:t>19</a:t>
            </a:fld>
            <a:endParaRPr kumimoji="0" lang="en-US" altLang="en-US">
              <a:latin typeface="Arial" panose="020B0604020202020204" pitchFamily="34" charset="0"/>
            </a:endParaRPr>
          </a:p>
        </p:txBody>
      </p:sp>
      <p:sp>
        <p:nvSpPr>
          <p:cNvPr id="89090" name="Rectangle 2">
            <a:extLst>
              <a:ext uri="{FF2B5EF4-FFF2-40B4-BE49-F238E27FC236}">
                <a16:creationId xmlns:a16="http://schemas.microsoft.com/office/drawing/2014/main" id="{A02189C3-0D02-41E5-ADB7-A0AB4974BB9E}"/>
              </a:ext>
            </a:extLst>
          </p:cNvPr>
          <p:cNvSpPr>
            <a:spLocks noGrp="1" noChangeArrowheads="1"/>
          </p:cNvSpPr>
          <p:nvPr>
            <p:ph type="title"/>
          </p:nvPr>
        </p:nvSpPr>
        <p:spPr>
          <a:xfrm>
            <a:off x="457200" y="457200"/>
            <a:ext cx="8229600" cy="685800"/>
          </a:xfrm>
        </p:spPr>
        <p:txBody>
          <a:bodyPr/>
          <a:lstStyle/>
          <a:p>
            <a:pPr eaLnBrk="1" hangingPunct="1">
              <a:defRPr/>
            </a:pPr>
            <a:r>
              <a:rPr lang="en-GB" sz="3600" b="1" dirty="0">
                <a:solidFill>
                  <a:srgbClr val="99FF33"/>
                </a:solidFill>
              </a:rPr>
              <a:t>Primary prevention- Cont</a:t>
            </a:r>
            <a:endParaRPr lang="en-GB" sz="2400" b="1" dirty="0">
              <a:solidFill>
                <a:srgbClr val="99FF33"/>
              </a:solidFill>
            </a:endParaRPr>
          </a:p>
        </p:txBody>
      </p:sp>
      <p:sp>
        <p:nvSpPr>
          <p:cNvPr id="89092" name="Rectangle 4">
            <a:extLst>
              <a:ext uri="{FF2B5EF4-FFF2-40B4-BE49-F238E27FC236}">
                <a16:creationId xmlns:a16="http://schemas.microsoft.com/office/drawing/2014/main" id="{59EC7B15-9263-4A3F-BFCF-C380BA8808A2}"/>
              </a:ext>
            </a:extLst>
          </p:cNvPr>
          <p:cNvSpPr>
            <a:spLocks noGrp="1" noChangeArrowheads="1"/>
          </p:cNvSpPr>
          <p:nvPr>
            <p:ph type="body" idx="1"/>
          </p:nvPr>
        </p:nvSpPr>
        <p:spPr>
          <a:xfrm>
            <a:off x="228600" y="1676400"/>
            <a:ext cx="9067800" cy="4114800"/>
          </a:xfrm>
        </p:spPr>
        <p:txBody>
          <a:bodyPr/>
          <a:lstStyle/>
          <a:p>
            <a:pPr eaLnBrk="1" hangingPunct="1">
              <a:buFontTx/>
              <a:buNone/>
              <a:defRPr/>
            </a:pPr>
            <a:r>
              <a:rPr lang="en-GB" sz="2800" b="1" dirty="0"/>
              <a:t>Lifestyle Changes Can Prevent Diabetes</a:t>
            </a:r>
          </a:p>
          <a:p>
            <a:pPr eaLnBrk="1" hangingPunct="1">
              <a:defRPr/>
            </a:pPr>
            <a:r>
              <a:rPr lang="en-GB" sz="2800" dirty="0"/>
              <a:t> </a:t>
            </a:r>
            <a:r>
              <a:rPr lang="en-GB" sz="2800" b="1" dirty="0"/>
              <a:t>Weight Loss is Accompanied by Considerable Lowering of the Risk of Diabetes</a:t>
            </a:r>
          </a:p>
          <a:p>
            <a:pPr eaLnBrk="1" hangingPunct="1">
              <a:defRPr/>
            </a:pPr>
            <a:r>
              <a:rPr lang="en-GB" sz="2800" b="1" dirty="0"/>
              <a:t> Physical Activity Can Prevent Diabetes</a:t>
            </a:r>
          </a:p>
          <a:p>
            <a:pPr eaLnBrk="1" hangingPunct="1">
              <a:defRPr/>
            </a:pPr>
            <a:r>
              <a:rPr lang="en-GB" sz="2800" b="1" dirty="0"/>
              <a:t>Smoking Predisposes to Type 2 Diabetes</a:t>
            </a:r>
          </a:p>
        </p:txBody>
      </p:sp>
      <p:pic>
        <p:nvPicPr>
          <p:cNvPr id="23557" name="Picture 5" descr="familybicycle">
            <a:extLst>
              <a:ext uri="{FF2B5EF4-FFF2-40B4-BE49-F238E27FC236}">
                <a16:creationId xmlns:a16="http://schemas.microsoft.com/office/drawing/2014/main" id="{1E60A124-6686-422F-B196-CF1A679A47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6125" y="4714875"/>
            <a:ext cx="2638425"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9092">
                                            <p:txEl>
                                              <p:pRg st="0" end="0"/>
                                            </p:txEl>
                                          </p:spTgt>
                                        </p:tgtEl>
                                        <p:attrNameLst>
                                          <p:attrName>style.visibility</p:attrName>
                                        </p:attrNameLst>
                                      </p:cBhvr>
                                      <p:to>
                                        <p:strVal val="visible"/>
                                      </p:to>
                                    </p:set>
                                    <p:animEffect transition="in" filter="wipe(down)">
                                      <p:cBhvr>
                                        <p:cTn id="7" dur="500"/>
                                        <p:tgtEl>
                                          <p:spTgt spid="8909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9092">
                                            <p:txEl>
                                              <p:pRg st="1" end="1"/>
                                            </p:txEl>
                                          </p:spTgt>
                                        </p:tgtEl>
                                        <p:attrNameLst>
                                          <p:attrName>style.visibility</p:attrName>
                                        </p:attrNameLst>
                                      </p:cBhvr>
                                      <p:to>
                                        <p:strVal val="visible"/>
                                      </p:to>
                                    </p:set>
                                    <p:animEffect transition="in" filter="wipe(down)">
                                      <p:cBhvr>
                                        <p:cTn id="12" dur="500"/>
                                        <p:tgtEl>
                                          <p:spTgt spid="8909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9092">
                                            <p:txEl>
                                              <p:pRg st="2" end="2"/>
                                            </p:txEl>
                                          </p:spTgt>
                                        </p:tgtEl>
                                        <p:attrNameLst>
                                          <p:attrName>style.visibility</p:attrName>
                                        </p:attrNameLst>
                                      </p:cBhvr>
                                      <p:to>
                                        <p:strVal val="visible"/>
                                      </p:to>
                                    </p:set>
                                    <p:animEffect transition="in" filter="wipe(down)">
                                      <p:cBhvr>
                                        <p:cTn id="17" dur="500"/>
                                        <p:tgtEl>
                                          <p:spTgt spid="89092">
                                            <p:txEl>
                                              <p:pRg st="2" end="2"/>
                                            </p:txEl>
                                          </p:spTgt>
                                        </p:tgtEl>
                                      </p:cBhvr>
                                    </p:animEffect>
                                  </p:childTnLst>
                                </p:cTn>
                              </p:par>
                              <p:par>
                                <p:cTn id="18" presetID="2" presetClass="entr" presetSubtype="4" fill="hold" nodeType="withEffect">
                                  <p:stCondLst>
                                    <p:cond delay="0"/>
                                  </p:stCondLst>
                                  <p:childTnLst>
                                    <p:set>
                                      <p:cBhvr>
                                        <p:cTn id="19" dur="1" fill="hold">
                                          <p:stCondLst>
                                            <p:cond delay="0"/>
                                          </p:stCondLst>
                                        </p:cTn>
                                        <p:tgtEl>
                                          <p:spTgt spid="23557"/>
                                        </p:tgtEl>
                                        <p:attrNameLst>
                                          <p:attrName>style.visibility</p:attrName>
                                        </p:attrNameLst>
                                      </p:cBhvr>
                                      <p:to>
                                        <p:strVal val="visible"/>
                                      </p:to>
                                    </p:set>
                                    <p:anim calcmode="lin" valueType="num">
                                      <p:cBhvr additive="base">
                                        <p:cTn id="20" dur="500" fill="hold"/>
                                        <p:tgtEl>
                                          <p:spTgt spid="23557"/>
                                        </p:tgtEl>
                                        <p:attrNameLst>
                                          <p:attrName>ppt_x</p:attrName>
                                        </p:attrNameLst>
                                      </p:cBhvr>
                                      <p:tavLst>
                                        <p:tav tm="0">
                                          <p:val>
                                            <p:strVal val="#ppt_x"/>
                                          </p:val>
                                        </p:tav>
                                        <p:tav tm="100000">
                                          <p:val>
                                            <p:strVal val="#ppt_x"/>
                                          </p:val>
                                        </p:tav>
                                      </p:tavLst>
                                    </p:anim>
                                    <p:anim calcmode="lin" valueType="num">
                                      <p:cBhvr additive="base">
                                        <p:cTn id="21" dur="500" fill="hold"/>
                                        <p:tgtEl>
                                          <p:spTgt spid="23557"/>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89092">
                                            <p:txEl>
                                              <p:pRg st="3" end="3"/>
                                            </p:txEl>
                                          </p:spTgt>
                                        </p:tgtEl>
                                        <p:attrNameLst>
                                          <p:attrName>style.visibility</p:attrName>
                                        </p:attrNameLst>
                                      </p:cBhvr>
                                      <p:to>
                                        <p:strVal val="visible"/>
                                      </p:to>
                                    </p:set>
                                    <p:animEffect transition="in" filter="wipe(down)">
                                      <p:cBhvr>
                                        <p:cTn id="26" dur="500"/>
                                        <p:tgtEl>
                                          <p:spTgt spid="8909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B4BE9A77-CD69-40B3-947F-1371E2E64EDE}"/>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BA4E5B80-31E2-4AE0-9449-71B55BBF152F}" type="slidenum">
              <a:rPr kumimoji="0" lang="ar-SA" altLang="en-US">
                <a:latin typeface="Arial" panose="020B0604020202020204" pitchFamily="34" charset="0"/>
              </a:rPr>
              <a:pPr eaLnBrk="1" hangingPunct="1"/>
              <a:t>2</a:t>
            </a:fld>
            <a:endParaRPr kumimoji="0" lang="en-US" altLang="en-US">
              <a:latin typeface="Arial" panose="020B0604020202020204" pitchFamily="34" charset="0"/>
            </a:endParaRPr>
          </a:p>
        </p:txBody>
      </p:sp>
      <p:sp>
        <p:nvSpPr>
          <p:cNvPr id="93186" name="Rectangle 2">
            <a:extLst>
              <a:ext uri="{FF2B5EF4-FFF2-40B4-BE49-F238E27FC236}">
                <a16:creationId xmlns:a16="http://schemas.microsoft.com/office/drawing/2014/main" id="{40DE5D3C-9A47-48ED-8D07-5A1BB7D6944F}"/>
              </a:ext>
            </a:extLst>
          </p:cNvPr>
          <p:cNvSpPr>
            <a:spLocks noGrp="1" noChangeArrowheads="1"/>
          </p:cNvSpPr>
          <p:nvPr>
            <p:ph type="title"/>
          </p:nvPr>
        </p:nvSpPr>
        <p:spPr/>
        <p:txBody>
          <a:bodyPr/>
          <a:lstStyle/>
          <a:p>
            <a:pPr algn="ctr" eaLnBrk="1" hangingPunct="1">
              <a:defRPr/>
            </a:pPr>
            <a:r>
              <a:rPr lang="en-US" b="1" dirty="0">
                <a:solidFill>
                  <a:srgbClr val="99FF33"/>
                </a:solidFill>
              </a:rPr>
              <a:t>Presentation Overview</a:t>
            </a:r>
          </a:p>
        </p:txBody>
      </p:sp>
      <p:sp>
        <p:nvSpPr>
          <p:cNvPr id="93187" name="Rectangle 3">
            <a:extLst>
              <a:ext uri="{FF2B5EF4-FFF2-40B4-BE49-F238E27FC236}">
                <a16:creationId xmlns:a16="http://schemas.microsoft.com/office/drawing/2014/main" id="{ABD35FA0-0FB8-478D-9D82-7CFFE42610B3}"/>
              </a:ext>
            </a:extLst>
          </p:cNvPr>
          <p:cNvSpPr>
            <a:spLocks noGrp="1" noChangeArrowheads="1"/>
          </p:cNvSpPr>
          <p:nvPr>
            <p:ph type="body" idx="1"/>
          </p:nvPr>
        </p:nvSpPr>
        <p:spPr/>
        <p:txBody>
          <a:bodyPr/>
          <a:lstStyle/>
          <a:p>
            <a:pPr eaLnBrk="1" hangingPunct="1">
              <a:defRPr/>
            </a:pPr>
            <a:r>
              <a:rPr lang="en-US" b="1" dirty="0"/>
              <a:t>Definition</a:t>
            </a:r>
          </a:p>
          <a:p>
            <a:pPr eaLnBrk="1" hangingPunct="1">
              <a:defRPr/>
            </a:pPr>
            <a:r>
              <a:rPr lang="en-GB" b="1" dirty="0"/>
              <a:t>Classification of diabetes</a:t>
            </a:r>
          </a:p>
          <a:p>
            <a:pPr eaLnBrk="1" hangingPunct="1">
              <a:defRPr/>
            </a:pPr>
            <a:r>
              <a:rPr lang="en-GB" b="1" dirty="0"/>
              <a:t>The size of the problem</a:t>
            </a:r>
          </a:p>
          <a:p>
            <a:pPr eaLnBrk="1" hangingPunct="1">
              <a:defRPr/>
            </a:pPr>
            <a:r>
              <a:rPr lang="en-GB" b="1" dirty="0"/>
              <a:t>The costs of diabetes</a:t>
            </a:r>
          </a:p>
          <a:p>
            <a:pPr eaLnBrk="1" hangingPunct="1">
              <a:defRPr/>
            </a:pPr>
            <a:r>
              <a:rPr lang="en-GB" b="1" dirty="0"/>
              <a:t>Prevention of Diabetes</a:t>
            </a:r>
          </a:p>
          <a:p>
            <a:pPr eaLnBrk="1" hangingPunct="1">
              <a:defRPr/>
            </a:pPr>
            <a:r>
              <a:rPr lang="en-GB" b="1" dirty="0"/>
              <a:t>Recommendations</a:t>
            </a:r>
          </a:p>
          <a:p>
            <a:pPr eaLnBrk="1" hangingPunct="1">
              <a:buFontTx/>
              <a:buNone/>
              <a:defRPr/>
            </a:pPr>
            <a:endParaRPr lang="en-GB" b="1" dirty="0"/>
          </a:p>
          <a:p>
            <a:pPr lvl="1" eaLnBrk="1" hangingPunct="1">
              <a:defRPr/>
            </a:pPr>
            <a:endParaRPr lang="en-US" dirty="0"/>
          </a:p>
          <a:p>
            <a:pPr eaLnBrk="1" hangingPunct="1">
              <a:defRPr/>
            </a:pPr>
            <a:endParaRPr lang="en-US" dirty="0"/>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Effect transition="in" filter="wipe(down)">
                                      <p:cBhvr>
                                        <p:cTn id="7" dur="500"/>
                                        <p:tgtEl>
                                          <p:spTgt spid="931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3187">
                                            <p:txEl>
                                              <p:pRg st="1" end="1"/>
                                            </p:txEl>
                                          </p:spTgt>
                                        </p:tgtEl>
                                        <p:attrNameLst>
                                          <p:attrName>style.visibility</p:attrName>
                                        </p:attrNameLst>
                                      </p:cBhvr>
                                      <p:to>
                                        <p:strVal val="visible"/>
                                      </p:to>
                                    </p:set>
                                    <p:animEffect transition="in" filter="wipe(down)">
                                      <p:cBhvr>
                                        <p:cTn id="12" dur="500"/>
                                        <p:tgtEl>
                                          <p:spTgt spid="931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3187">
                                            <p:txEl>
                                              <p:pRg st="2" end="2"/>
                                            </p:txEl>
                                          </p:spTgt>
                                        </p:tgtEl>
                                        <p:attrNameLst>
                                          <p:attrName>style.visibility</p:attrName>
                                        </p:attrNameLst>
                                      </p:cBhvr>
                                      <p:to>
                                        <p:strVal val="visible"/>
                                      </p:to>
                                    </p:set>
                                    <p:animEffect transition="in" filter="wipe(down)">
                                      <p:cBhvr>
                                        <p:cTn id="17" dur="500"/>
                                        <p:tgtEl>
                                          <p:spTgt spid="931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3187">
                                            <p:txEl>
                                              <p:pRg st="3" end="3"/>
                                            </p:txEl>
                                          </p:spTgt>
                                        </p:tgtEl>
                                        <p:attrNameLst>
                                          <p:attrName>style.visibility</p:attrName>
                                        </p:attrNameLst>
                                      </p:cBhvr>
                                      <p:to>
                                        <p:strVal val="visible"/>
                                      </p:to>
                                    </p:set>
                                    <p:animEffect transition="in" filter="wipe(down)">
                                      <p:cBhvr>
                                        <p:cTn id="22" dur="500"/>
                                        <p:tgtEl>
                                          <p:spTgt spid="9318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3187">
                                            <p:txEl>
                                              <p:pRg st="4" end="4"/>
                                            </p:txEl>
                                          </p:spTgt>
                                        </p:tgtEl>
                                        <p:attrNameLst>
                                          <p:attrName>style.visibility</p:attrName>
                                        </p:attrNameLst>
                                      </p:cBhvr>
                                      <p:to>
                                        <p:strVal val="visible"/>
                                      </p:to>
                                    </p:set>
                                    <p:animEffect transition="in" filter="wipe(down)">
                                      <p:cBhvr>
                                        <p:cTn id="27" dur="500"/>
                                        <p:tgtEl>
                                          <p:spTgt spid="9318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3187">
                                            <p:txEl>
                                              <p:pRg st="5" end="5"/>
                                            </p:txEl>
                                          </p:spTgt>
                                        </p:tgtEl>
                                        <p:attrNameLst>
                                          <p:attrName>style.visibility</p:attrName>
                                        </p:attrNameLst>
                                      </p:cBhvr>
                                      <p:to>
                                        <p:strVal val="visible"/>
                                      </p:to>
                                    </p:set>
                                    <p:animEffect transition="in" filter="wipe(down)">
                                      <p:cBhvr>
                                        <p:cTn id="32" dur="500"/>
                                        <p:tgtEl>
                                          <p:spTgt spid="931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3FD26924-0EA4-4390-9A74-95F5D5654FC8}"/>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7D4CD32D-21D9-478D-BC6B-19EA119EF5B6}" type="slidenum">
              <a:rPr kumimoji="0" lang="ar-SA" altLang="en-US">
                <a:latin typeface="Arial" panose="020B0604020202020204" pitchFamily="34" charset="0"/>
              </a:rPr>
              <a:pPr eaLnBrk="1" hangingPunct="1"/>
              <a:t>20</a:t>
            </a:fld>
            <a:endParaRPr kumimoji="0" lang="en-US" altLang="en-US">
              <a:latin typeface="Arial" panose="020B0604020202020204" pitchFamily="34" charset="0"/>
            </a:endParaRPr>
          </a:p>
        </p:txBody>
      </p:sp>
      <p:sp>
        <p:nvSpPr>
          <p:cNvPr id="72706" name="Rectangle 2">
            <a:extLst>
              <a:ext uri="{FF2B5EF4-FFF2-40B4-BE49-F238E27FC236}">
                <a16:creationId xmlns:a16="http://schemas.microsoft.com/office/drawing/2014/main" id="{D03F2854-3DD3-4145-869E-52C874347063}"/>
              </a:ext>
            </a:extLst>
          </p:cNvPr>
          <p:cNvSpPr>
            <a:spLocks noGrp="1" noChangeArrowheads="1"/>
          </p:cNvSpPr>
          <p:nvPr>
            <p:ph type="title"/>
          </p:nvPr>
        </p:nvSpPr>
        <p:spPr>
          <a:xfrm>
            <a:off x="776288" y="641350"/>
            <a:ext cx="8116887" cy="1035050"/>
          </a:xfrm>
        </p:spPr>
        <p:txBody>
          <a:bodyPr/>
          <a:lstStyle/>
          <a:p>
            <a:pPr eaLnBrk="1" hangingPunct="1">
              <a:defRPr/>
            </a:pPr>
            <a:r>
              <a:rPr lang="en-GB" sz="3200" b="1" dirty="0">
                <a:solidFill>
                  <a:srgbClr val="99FF33"/>
                </a:solidFill>
              </a:rPr>
              <a:t>Weight Loss is Accompanied by Considerable Lowering of the Risk                      of Diabetes   </a:t>
            </a:r>
            <a:br>
              <a:rPr lang="en-GB" sz="3200" dirty="0">
                <a:solidFill>
                  <a:srgbClr val="99FF33"/>
                </a:solidFill>
              </a:rPr>
            </a:br>
            <a:endParaRPr lang="en-US" sz="2400" dirty="0">
              <a:solidFill>
                <a:srgbClr val="99FF33"/>
              </a:solidFill>
            </a:endParaRPr>
          </a:p>
        </p:txBody>
      </p:sp>
      <p:sp>
        <p:nvSpPr>
          <p:cNvPr id="72707" name="Rectangle 3">
            <a:extLst>
              <a:ext uri="{FF2B5EF4-FFF2-40B4-BE49-F238E27FC236}">
                <a16:creationId xmlns:a16="http://schemas.microsoft.com/office/drawing/2014/main" id="{6DF248CA-D288-47AF-BE9C-5420498482D9}"/>
              </a:ext>
            </a:extLst>
          </p:cNvPr>
          <p:cNvSpPr>
            <a:spLocks noGrp="1" noChangeArrowheads="1"/>
          </p:cNvSpPr>
          <p:nvPr>
            <p:ph type="body" idx="1"/>
          </p:nvPr>
        </p:nvSpPr>
        <p:spPr>
          <a:xfrm>
            <a:off x="533400" y="2057400"/>
            <a:ext cx="8229600" cy="4114800"/>
          </a:xfrm>
        </p:spPr>
        <p:txBody>
          <a:bodyPr/>
          <a:lstStyle/>
          <a:p>
            <a:pPr marL="609600" indent="-609600" eaLnBrk="1" hangingPunct="1">
              <a:buFontTx/>
              <a:buAutoNum type="arabicPeriod"/>
              <a:defRPr/>
            </a:pPr>
            <a:r>
              <a:rPr lang="en-GB" sz="2800" b="1" i="1" u="sng" dirty="0"/>
              <a:t>Body-Mass Index</a:t>
            </a:r>
            <a:r>
              <a:rPr lang="en-GB" sz="2800" b="1" dirty="0"/>
              <a:t>: </a:t>
            </a:r>
          </a:p>
          <a:p>
            <a:pPr marL="609600" indent="-609600" eaLnBrk="1" hangingPunct="1">
              <a:buFontTx/>
              <a:buNone/>
              <a:defRPr/>
            </a:pPr>
            <a:r>
              <a:rPr lang="en-GB" sz="2800" b="1" dirty="0"/>
              <a:t>Obesity in adults is assessed using the body-mass index . </a:t>
            </a:r>
            <a:r>
              <a:rPr lang="en-US" sz="2800" b="1" dirty="0"/>
              <a:t>The higher the body-mass index, the higher the morbidity and mortality risks become. </a:t>
            </a:r>
          </a:p>
          <a:p>
            <a:pPr marL="609600" indent="-609600" eaLnBrk="1" hangingPunct="1">
              <a:buFontTx/>
              <a:buNone/>
              <a:defRPr/>
            </a:pPr>
            <a:r>
              <a:rPr lang="en-US" sz="2800" b="1" dirty="0"/>
              <a:t>The risk of diabetes increases 15-fold as the body-mass index rises from 23 kg/m</a:t>
            </a:r>
            <a:r>
              <a:rPr lang="en-US" sz="2800" b="1" baseline="30000" dirty="0"/>
              <a:t>2</a:t>
            </a:r>
            <a:r>
              <a:rPr lang="en-US" sz="2800" b="1" dirty="0"/>
              <a:t> to 35 kg/m</a:t>
            </a:r>
            <a:r>
              <a:rPr lang="en-US" sz="2800" b="1" baseline="30000" dirty="0"/>
              <a:t>2</a:t>
            </a:r>
            <a:r>
              <a:rPr lang="en-US" sz="2800" b="1" dirty="0"/>
              <a:t>. </a:t>
            </a:r>
            <a:br>
              <a:rPr lang="en-GB" sz="2800" b="1" dirty="0"/>
            </a:br>
            <a:endParaRPr lang="en-GB" sz="28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wipe(down)">
                                      <p:cBhvr>
                                        <p:cTn id="7" dur="500"/>
                                        <p:tgtEl>
                                          <p:spTgt spid="727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2707">
                                            <p:txEl>
                                              <p:pRg st="1" end="1"/>
                                            </p:txEl>
                                          </p:spTgt>
                                        </p:tgtEl>
                                        <p:attrNameLst>
                                          <p:attrName>style.visibility</p:attrName>
                                        </p:attrNameLst>
                                      </p:cBhvr>
                                      <p:to>
                                        <p:strVal val="visible"/>
                                      </p:to>
                                    </p:set>
                                    <p:animEffect transition="in" filter="wipe(down)">
                                      <p:cBhvr>
                                        <p:cTn id="12" dur="500"/>
                                        <p:tgtEl>
                                          <p:spTgt spid="727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2707">
                                            <p:txEl>
                                              <p:pRg st="2" end="2"/>
                                            </p:txEl>
                                          </p:spTgt>
                                        </p:tgtEl>
                                        <p:attrNameLst>
                                          <p:attrName>style.visibility</p:attrName>
                                        </p:attrNameLst>
                                      </p:cBhvr>
                                      <p:to>
                                        <p:strVal val="visible"/>
                                      </p:to>
                                    </p:set>
                                    <p:animEffect transition="in" filter="wipe(down)">
                                      <p:cBhvr>
                                        <p:cTn id="17" dur="500"/>
                                        <p:tgtEl>
                                          <p:spTgt spid="727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0F18793-9BB3-415E-AA79-74A60A149059}"/>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BD57314E-07A4-4A4F-B146-B6D3D0FCCBCD}" type="slidenum">
              <a:rPr kumimoji="0" lang="ar-SA" altLang="en-US">
                <a:latin typeface="Arial" panose="020B0604020202020204" pitchFamily="34" charset="0"/>
              </a:rPr>
              <a:pPr eaLnBrk="1" hangingPunct="1"/>
              <a:t>21</a:t>
            </a:fld>
            <a:endParaRPr kumimoji="0" lang="en-US" altLang="en-US">
              <a:latin typeface="Arial" panose="020B0604020202020204" pitchFamily="34" charset="0"/>
            </a:endParaRPr>
          </a:p>
        </p:txBody>
      </p:sp>
      <p:sp>
        <p:nvSpPr>
          <p:cNvPr id="73730" name="Rectangle 2">
            <a:extLst>
              <a:ext uri="{FF2B5EF4-FFF2-40B4-BE49-F238E27FC236}">
                <a16:creationId xmlns:a16="http://schemas.microsoft.com/office/drawing/2014/main" id="{84351771-2063-47F3-BB44-224A1508C0A6}"/>
              </a:ext>
            </a:extLst>
          </p:cNvPr>
          <p:cNvSpPr>
            <a:spLocks noGrp="1" noChangeArrowheads="1"/>
          </p:cNvSpPr>
          <p:nvPr>
            <p:ph type="title"/>
          </p:nvPr>
        </p:nvSpPr>
        <p:spPr>
          <a:xfrm>
            <a:off x="685800" y="444500"/>
            <a:ext cx="8229600" cy="1384300"/>
          </a:xfrm>
        </p:spPr>
        <p:txBody>
          <a:bodyPr/>
          <a:lstStyle/>
          <a:p>
            <a:pPr eaLnBrk="1" hangingPunct="1">
              <a:defRPr/>
            </a:pPr>
            <a:r>
              <a:rPr lang="en-GB" sz="3200" b="1" dirty="0">
                <a:solidFill>
                  <a:srgbClr val="99FF33"/>
                </a:solidFill>
              </a:rPr>
              <a:t>Weight Loss is Accompanied by Considerable Lowering of the Risk          of Diabetes - Cont</a:t>
            </a:r>
            <a:br>
              <a:rPr lang="en-GB" sz="3200" dirty="0">
                <a:solidFill>
                  <a:srgbClr val="99FF33"/>
                </a:solidFill>
              </a:rPr>
            </a:br>
            <a:endParaRPr lang="en-US" sz="2400" dirty="0">
              <a:solidFill>
                <a:srgbClr val="99FF33"/>
              </a:solidFill>
            </a:endParaRPr>
          </a:p>
        </p:txBody>
      </p:sp>
      <p:sp>
        <p:nvSpPr>
          <p:cNvPr id="73731" name="Rectangle 3">
            <a:extLst>
              <a:ext uri="{FF2B5EF4-FFF2-40B4-BE49-F238E27FC236}">
                <a16:creationId xmlns:a16="http://schemas.microsoft.com/office/drawing/2014/main" id="{4B9BD498-8D0A-4522-8CB5-98EFCD93C1A4}"/>
              </a:ext>
            </a:extLst>
          </p:cNvPr>
          <p:cNvSpPr>
            <a:spLocks noGrp="1" noChangeArrowheads="1"/>
          </p:cNvSpPr>
          <p:nvPr>
            <p:ph type="body" idx="1"/>
          </p:nvPr>
        </p:nvSpPr>
        <p:spPr/>
        <p:txBody>
          <a:bodyPr/>
          <a:lstStyle/>
          <a:p>
            <a:pPr eaLnBrk="1" hangingPunct="1">
              <a:buFontTx/>
              <a:buNone/>
              <a:defRPr/>
            </a:pPr>
            <a:r>
              <a:rPr lang="en-GB" sz="2800" i="1" u="sng" dirty="0"/>
              <a:t> </a:t>
            </a:r>
            <a:r>
              <a:rPr lang="en-GB" sz="2800" b="1" i="1" u="sng" dirty="0"/>
              <a:t>2. Waist Circumference</a:t>
            </a:r>
          </a:p>
          <a:p>
            <a:pPr eaLnBrk="1" hangingPunct="1">
              <a:buFontTx/>
              <a:buNone/>
              <a:defRPr/>
            </a:pPr>
            <a:r>
              <a:rPr lang="en-GB" sz="2800" b="1" dirty="0"/>
              <a:t>The body-mass index does not indicate the distribution of body fat; waist circumference is therefore also used as a measure of obesity and the associated health risks.</a:t>
            </a:r>
            <a:r>
              <a:rPr lang="en-GB" sz="2400" dirty="0"/>
              <a:t> </a:t>
            </a:r>
            <a:endParaRPr lang="en-US" sz="2400" dirty="0"/>
          </a:p>
        </p:txBody>
      </p:sp>
      <p:pic>
        <p:nvPicPr>
          <p:cNvPr id="23557" name="Picture 6" descr="j0152378%5b1%5d">
            <a:extLst>
              <a:ext uri="{FF2B5EF4-FFF2-40B4-BE49-F238E27FC236}">
                <a16:creationId xmlns:a16="http://schemas.microsoft.com/office/drawing/2014/main" id="{460CE919-9281-49BA-8760-16CF0A7242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8400" y="4724400"/>
            <a:ext cx="2089150" cy="172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883F2BEA-E180-494B-924D-AA93E857B0EB}"/>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2F988807-AA9D-4B81-941D-4FD89EEA50BA}" type="slidenum">
              <a:rPr kumimoji="0" lang="ar-SA" altLang="en-US">
                <a:latin typeface="Arial" panose="020B0604020202020204" pitchFamily="34" charset="0"/>
              </a:rPr>
              <a:pPr eaLnBrk="1" hangingPunct="1"/>
              <a:t>22</a:t>
            </a:fld>
            <a:endParaRPr kumimoji="0" lang="en-US" altLang="en-US">
              <a:latin typeface="Arial" panose="020B0604020202020204" pitchFamily="34" charset="0"/>
            </a:endParaRPr>
          </a:p>
        </p:txBody>
      </p:sp>
      <p:sp>
        <p:nvSpPr>
          <p:cNvPr id="74754" name="Rectangle 2">
            <a:extLst>
              <a:ext uri="{FF2B5EF4-FFF2-40B4-BE49-F238E27FC236}">
                <a16:creationId xmlns:a16="http://schemas.microsoft.com/office/drawing/2014/main" id="{F86D3826-E0E0-49C6-BDAE-D73210856446}"/>
              </a:ext>
            </a:extLst>
          </p:cNvPr>
          <p:cNvSpPr>
            <a:spLocks noGrp="1" noChangeArrowheads="1"/>
          </p:cNvSpPr>
          <p:nvPr>
            <p:ph type="title"/>
          </p:nvPr>
        </p:nvSpPr>
        <p:spPr>
          <a:xfrm>
            <a:off x="914400" y="368300"/>
            <a:ext cx="8229600" cy="1384300"/>
          </a:xfrm>
        </p:spPr>
        <p:txBody>
          <a:bodyPr/>
          <a:lstStyle/>
          <a:p>
            <a:pPr eaLnBrk="1" hangingPunct="1">
              <a:defRPr/>
            </a:pPr>
            <a:r>
              <a:rPr lang="en-GB" sz="3200" b="1" dirty="0">
                <a:solidFill>
                  <a:srgbClr val="99FF33"/>
                </a:solidFill>
              </a:rPr>
              <a:t>Weight Loss is Accompanied by Considerable Lowering of the Risk      of Diabetes - Cont</a:t>
            </a:r>
            <a:endParaRPr lang="en-US" sz="2400" dirty="0">
              <a:solidFill>
                <a:srgbClr val="99FF33"/>
              </a:solidFill>
            </a:endParaRPr>
          </a:p>
        </p:txBody>
      </p:sp>
      <p:sp>
        <p:nvSpPr>
          <p:cNvPr id="74755" name="Rectangle 3">
            <a:extLst>
              <a:ext uri="{FF2B5EF4-FFF2-40B4-BE49-F238E27FC236}">
                <a16:creationId xmlns:a16="http://schemas.microsoft.com/office/drawing/2014/main" id="{9231EABF-9736-4A5B-96EB-E71C94E5E016}"/>
              </a:ext>
            </a:extLst>
          </p:cNvPr>
          <p:cNvSpPr>
            <a:spLocks noGrp="1" noChangeArrowheads="1"/>
          </p:cNvSpPr>
          <p:nvPr>
            <p:ph type="body" idx="1"/>
          </p:nvPr>
        </p:nvSpPr>
        <p:spPr>
          <a:xfrm>
            <a:off x="500063" y="2071688"/>
            <a:ext cx="8186737" cy="3948112"/>
          </a:xfrm>
        </p:spPr>
        <p:txBody>
          <a:bodyPr/>
          <a:lstStyle/>
          <a:p>
            <a:pPr eaLnBrk="1" hangingPunct="1">
              <a:defRPr/>
            </a:pPr>
            <a:r>
              <a:rPr lang="en-GB" sz="2600" b="1" dirty="0"/>
              <a:t>Central obesity has been found to strongly predict risks of type 2 diabetes</a:t>
            </a:r>
          </a:p>
          <a:p>
            <a:pPr eaLnBrk="1" hangingPunct="1">
              <a:buFontTx/>
              <a:buNone/>
              <a:defRPr/>
            </a:pPr>
            <a:r>
              <a:rPr lang="en-GB" sz="2000" dirty="0"/>
              <a:t> </a:t>
            </a:r>
            <a:endParaRPr lang="en-US" sz="2000" dirty="0"/>
          </a:p>
          <a:p>
            <a:pPr eaLnBrk="1" hangingPunct="1">
              <a:defRPr/>
            </a:pPr>
            <a:r>
              <a:rPr lang="en-GB" sz="2600" b="1" dirty="0"/>
              <a:t>Treatment of obesity will prevent illness development in individuals at risk, and in those already affected improve quality of life and prevent late complications. </a:t>
            </a:r>
          </a:p>
          <a:p>
            <a:pPr eaLnBrk="1" hangingPunct="1">
              <a:buFontTx/>
              <a:buNone/>
              <a:defRPr/>
            </a:pPr>
            <a:endParaRPr lang="en-GB" sz="26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box(in)">
                                      <p:cBhvr>
                                        <p:cTn id="7" dur="500"/>
                                        <p:tgtEl>
                                          <p:spTgt spid="7475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74755">
                                            <p:txEl>
                                              <p:pRg st="1" end="1"/>
                                            </p:txEl>
                                          </p:spTgt>
                                        </p:tgtEl>
                                        <p:attrNameLst>
                                          <p:attrName>style.visibility</p:attrName>
                                        </p:attrNameLst>
                                      </p:cBhvr>
                                      <p:to>
                                        <p:strVal val="visible"/>
                                      </p:to>
                                    </p:set>
                                    <p:animEffect transition="in" filter="box(in)">
                                      <p:cBhvr>
                                        <p:cTn id="10" dur="500"/>
                                        <p:tgtEl>
                                          <p:spTgt spid="74755">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nodeType="clickEffect">
                                  <p:stCondLst>
                                    <p:cond delay="0"/>
                                  </p:stCondLst>
                                  <p:childTnLst>
                                    <p:set>
                                      <p:cBhvr>
                                        <p:cTn id="14" dur="1" fill="hold">
                                          <p:stCondLst>
                                            <p:cond delay="0"/>
                                          </p:stCondLst>
                                        </p:cTn>
                                        <p:tgtEl>
                                          <p:spTgt spid="74755">
                                            <p:txEl>
                                              <p:pRg st="2" end="2"/>
                                            </p:txEl>
                                          </p:spTgt>
                                        </p:tgtEl>
                                        <p:attrNameLst>
                                          <p:attrName>style.visibility</p:attrName>
                                        </p:attrNameLst>
                                      </p:cBhvr>
                                      <p:to>
                                        <p:strVal val="visible"/>
                                      </p:to>
                                    </p:set>
                                    <p:animEffect transition="in" filter="box(in)">
                                      <p:cBhvr>
                                        <p:cTn id="15" dur="500"/>
                                        <p:tgtEl>
                                          <p:spTgt spid="747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C8840567-4A16-424E-A861-EED515C7A873}"/>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C14AE06D-0041-4A00-B6B0-A31BA89230C0}" type="slidenum">
              <a:rPr kumimoji="0" lang="ar-SA" altLang="en-US">
                <a:latin typeface="Arial" panose="020B0604020202020204" pitchFamily="34" charset="0"/>
              </a:rPr>
              <a:pPr eaLnBrk="1" hangingPunct="1"/>
              <a:t>23</a:t>
            </a:fld>
            <a:endParaRPr kumimoji="0" lang="en-US" altLang="en-US">
              <a:latin typeface="Arial" panose="020B0604020202020204" pitchFamily="34" charset="0"/>
            </a:endParaRPr>
          </a:p>
        </p:txBody>
      </p:sp>
      <p:sp>
        <p:nvSpPr>
          <p:cNvPr id="75778" name="Rectangle 2">
            <a:extLst>
              <a:ext uri="{FF2B5EF4-FFF2-40B4-BE49-F238E27FC236}">
                <a16:creationId xmlns:a16="http://schemas.microsoft.com/office/drawing/2014/main" id="{6DABC10C-5AFA-4E1B-87D6-6AF666A0A133}"/>
              </a:ext>
            </a:extLst>
          </p:cNvPr>
          <p:cNvSpPr>
            <a:spLocks noGrp="1" noChangeArrowheads="1"/>
          </p:cNvSpPr>
          <p:nvPr>
            <p:ph type="title"/>
          </p:nvPr>
        </p:nvSpPr>
        <p:spPr>
          <a:xfrm>
            <a:off x="685800" y="228600"/>
            <a:ext cx="8229600" cy="1384300"/>
          </a:xfrm>
        </p:spPr>
        <p:txBody>
          <a:bodyPr/>
          <a:lstStyle/>
          <a:p>
            <a:pPr eaLnBrk="1" hangingPunct="1">
              <a:defRPr/>
            </a:pPr>
            <a:r>
              <a:rPr lang="en-GB" sz="3600" b="1" dirty="0">
                <a:solidFill>
                  <a:srgbClr val="99FF33"/>
                </a:solidFill>
              </a:rPr>
              <a:t>Physical Activity and Diabetes Prevention</a:t>
            </a:r>
            <a:endParaRPr lang="en-US" sz="2400" b="1" dirty="0">
              <a:solidFill>
                <a:srgbClr val="99FF33"/>
              </a:solidFill>
            </a:endParaRPr>
          </a:p>
        </p:txBody>
      </p:sp>
      <p:sp>
        <p:nvSpPr>
          <p:cNvPr id="75779" name="Rectangle 3">
            <a:extLst>
              <a:ext uri="{FF2B5EF4-FFF2-40B4-BE49-F238E27FC236}">
                <a16:creationId xmlns:a16="http://schemas.microsoft.com/office/drawing/2014/main" id="{CB34D4E9-E1B1-42B6-B34B-9E21D42AC1F8}"/>
              </a:ext>
            </a:extLst>
          </p:cNvPr>
          <p:cNvSpPr>
            <a:spLocks noGrp="1" noChangeArrowheads="1"/>
          </p:cNvSpPr>
          <p:nvPr>
            <p:ph type="body" idx="1"/>
          </p:nvPr>
        </p:nvSpPr>
        <p:spPr>
          <a:xfrm>
            <a:off x="457200" y="1676400"/>
            <a:ext cx="8229600" cy="4114800"/>
          </a:xfrm>
        </p:spPr>
        <p:txBody>
          <a:bodyPr/>
          <a:lstStyle/>
          <a:p>
            <a:pPr eaLnBrk="1" hangingPunct="1">
              <a:lnSpc>
                <a:spcPct val="90000"/>
              </a:lnSpc>
              <a:defRPr/>
            </a:pPr>
            <a:r>
              <a:rPr lang="en-US" sz="2800" b="1" dirty="0"/>
              <a:t>Physical activity can reduce the risk of non-insulin-dependent diabetes by up to 50 percent</a:t>
            </a:r>
            <a:endParaRPr lang="en-US" sz="2400" dirty="0"/>
          </a:p>
          <a:p>
            <a:pPr eaLnBrk="1" hangingPunct="1">
              <a:lnSpc>
                <a:spcPct val="90000"/>
              </a:lnSpc>
              <a:defRPr/>
            </a:pPr>
            <a:r>
              <a:rPr lang="en-GB" sz="2800" b="1" dirty="0"/>
              <a:t>Physical activity decreases insulin resistance and aid in both preventing type 2 diabetes mellitus and managing the disease</a:t>
            </a:r>
          </a:p>
          <a:p>
            <a:pPr eaLnBrk="1" hangingPunct="1">
              <a:lnSpc>
                <a:spcPct val="90000"/>
              </a:lnSpc>
              <a:defRPr/>
            </a:pPr>
            <a:r>
              <a:rPr lang="en-US" sz="2800" b="1" dirty="0"/>
              <a:t>Physical activity has an insulin-like effect – it help lower blood sugar levels.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Effect transition="in" filter="blinds(horizontal)">
                                      <p:cBhvr>
                                        <p:cTn id="7" dur="500"/>
                                        <p:tgtEl>
                                          <p:spTgt spid="757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75779">
                                            <p:txEl>
                                              <p:pRg st="1" end="1"/>
                                            </p:txEl>
                                          </p:spTgt>
                                        </p:tgtEl>
                                        <p:attrNameLst>
                                          <p:attrName>style.visibility</p:attrName>
                                        </p:attrNameLst>
                                      </p:cBhvr>
                                      <p:to>
                                        <p:strVal val="visible"/>
                                      </p:to>
                                    </p:set>
                                    <p:animEffect transition="in" filter="blinds(horizontal)">
                                      <p:cBhvr>
                                        <p:cTn id="12" dur="500"/>
                                        <p:tgtEl>
                                          <p:spTgt spid="757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75779">
                                            <p:txEl>
                                              <p:pRg st="2" end="2"/>
                                            </p:txEl>
                                          </p:spTgt>
                                        </p:tgtEl>
                                        <p:attrNameLst>
                                          <p:attrName>style.visibility</p:attrName>
                                        </p:attrNameLst>
                                      </p:cBhvr>
                                      <p:to>
                                        <p:strVal val="visible"/>
                                      </p:to>
                                    </p:set>
                                    <p:animEffect transition="in" filter="blinds(horizontal)">
                                      <p:cBhvr>
                                        <p:cTn id="17" dur="500"/>
                                        <p:tgtEl>
                                          <p:spTgt spid="757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a:extLst>
              <a:ext uri="{FF2B5EF4-FFF2-40B4-BE49-F238E27FC236}">
                <a16:creationId xmlns:a16="http://schemas.microsoft.com/office/drawing/2014/main" id="{6CE97838-93AA-46FF-8A6E-64BFD91F2C12}"/>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ADDE5D5D-203B-428E-8691-DA43F1514ACA}" type="slidenum">
              <a:rPr kumimoji="0" lang="ar-SA" altLang="en-US">
                <a:latin typeface="Arial" panose="020B0604020202020204" pitchFamily="34" charset="0"/>
              </a:rPr>
              <a:pPr eaLnBrk="1" hangingPunct="1"/>
              <a:t>24</a:t>
            </a:fld>
            <a:endParaRPr kumimoji="0" lang="en-US" altLang="en-US">
              <a:latin typeface="Arial" panose="020B0604020202020204" pitchFamily="34" charset="0"/>
            </a:endParaRPr>
          </a:p>
        </p:txBody>
      </p:sp>
      <p:sp>
        <p:nvSpPr>
          <p:cNvPr id="97282" name="Rectangle 2">
            <a:extLst>
              <a:ext uri="{FF2B5EF4-FFF2-40B4-BE49-F238E27FC236}">
                <a16:creationId xmlns:a16="http://schemas.microsoft.com/office/drawing/2014/main" id="{1B2BA26B-4D3E-47D4-AEFC-6E427382D393}"/>
              </a:ext>
            </a:extLst>
          </p:cNvPr>
          <p:cNvSpPr>
            <a:spLocks noGrp="1" noChangeArrowheads="1"/>
          </p:cNvSpPr>
          <p:nvPr>
            <p:ph type="title"/>
          </p:nvPr>
        </p:nvSpPr>
        <p:spPr/>
        <p:txBody>
          <a:bodyPr/>
          <a:lstStyle/>
          <a:p>
            <a:pPr eaLnBrk="1" hangingPunct="1">
              <a:defRPr/>
            </a:pPr>
            <a:r>
              <a:rPr lang="en-US" sz="3600" b="1" dirty="0">
                <a:solidFill>
                  <a:srgbClr val="99FF33"/>
                </a:solidFill>
              </a:rPr>
              <a:t>EXERCICE and DIABETES</a:t>
            </a:r>
          </a:p>
        </p:txBody>
      </p:sp>
      <p:sp>
        <p:nvSpPr>
          <p:cNvPr id="97283" name="Rectangle 3">
            <a:extLst>
              <a:ext uri="{FF2B5EF4-FFF2-40B4-BE49-F238E27FC236}">
                <a16:creationId xmlns:a16="http://schemas.microsoft.com/office/drawing/2014/main" id="{07F55DB4-C711-4FFD-9A7D-A72D5F55B234}"/>
              </a:ext>
            </a:extLst>
          </p:cNvPr>
          <p:cNvSpPr>
            <a:spLocks noGrp="1" noChangeArrowheads="1"/>
          </p:cNvSpPr>
          <p:nvPr>
            <p:ph type="body" sz="half" idx="2"/>
          </p:nvPr>
        </p:nvSpPr>
        <p:spPr>
          <a:xfrm>
            <a:off x="0" y="1700213"/>
            <a:ext cx="6732588" cy="4824412"/>
          </a:xfrm>
        </p:spPr>
        <p:txBody>
          <a:bodyPr/>
          <a:lstStyle/>
          <a:p>
            <a:pPr eaLnBrk="1" hangingPunct="1">
              <a:defRPr/>
            </a:pPr>
            <a:r>
              <a:rPr lang="en-US" sz="2800" b="1" dirty="0"/>
              <a:t>Exercise also helps:</a:t>
            </a:r>
          </a:p>
          <a:p>
            <a:pPr lvl="1" eaLnBrk="1" hangingPunct="1">
              <a:defRPr/>
            </a:pPr>
            <a:r>
              <a:rPr lang="en-US" sz="2400" b="1" dirty="0"/>
              <a:t>People feel better (less stressed)</a:t>
            </a:r>
          </a:p>
          <a:p>
            <a:pPr lvl="1" eaLnBrk="1" hangingPunct="1">
              <a:defRPr/>
            </a:pPr>
            <a:r>
              <a:rPr lang="en-US" sz="2400" b="1" dirty="0"/>
              <a:t>Keep the body in good shape</a:t>
            </a:r>
          </a:p>
          <a:p>
            <a:pPr lvl="1" eaLnBrk="1" hangingPunct="1">
              <a:defRPr/>
            </a:pPr>
            <a:r>
              <a:rPr lang="en-US" sz="2400" b="1" dirty="0"/>
              <a:t>Keep blood fat levels normal</a:t>
            </a:r>
          </a:p>
          <a:p>
            <a:pPr lvl="1" eaLnBrk="1" hangingPunct="1">
              <a:defRPr/>
            </a:pPr>
            <a:r>
              <a:rPr lang="en-US" sz="2400" b="1" dirty="0"/>
              <a:t>Keep blood pressure normal</a:t>
            </a:r>
          </a:p>
          <a:p>
            <a:pPr lvl="1" eaLnBrk="1" hangingPunct="1">
              <a:defRPr/>
            </a:pPr>
            <a:r>
              <a:rPr lang="en-US" sz="2400" b="1" dirty="0"/>
              <a:t>Increase insulin sensitivity</a:t>
            </a:r>
          </a:p>
          <a:p>
            <a:pPr lvl="1" eaLnBrk="1" hangingPunct="1">
              <a:defRPr/>
            </a:pPr>
            <a:r>
              <a:rPr lang="en-US" sz="2400" b="1" dirty="0"/>
              <a:t>Maintain normal blood circulation to the feet.</a:t>
            </a:r>
          </a:p>
          <a:p>
            <a:pPr eaLnBrk="1" hangingPunct="1">
              <a:defRPr/>
            </a:pPr>
            <a:endParaRPr lang="en-US" sz="2400" b="1" dirty="0"/>
          </a:p>
        </p:txBody>
      </p:sp>
      <p:pic>
        <p:nvPicPr>
          <p:cNvPr id="26629" name="Picture 4" descr="j0199036">
            <a:extLst>
              <a:ext uri="{FF2B5EF4-FFF2-40B4-BE49-F238E27FC236}">
                <a16:creationId xmlns:a16="http://schemas.microsoft.com/office/drawing/2014/main" id="{0A5712E0-2CCD-464A-AD90-2F3CA524EE8A}"/>
              </a:ext>
            </a:extLst>
          </p:cNvPr>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6588125" y="2133600"/>
            <a:ext cx="2808288" cy="2667000"/>
          </a:xfr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 calcmode="lin" valueType="num">
                                      <p:cBhvr additive="base">
                                        <p:cTn id="7" dur="500" fill="hold"/>
                                        <p:tgtEl>
                                          <p:spTgt spid="972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72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97283">
                                            <p:txEl>
                                              <p:pRg st="1" end="1"/>
                                            </p:txEl>
                                          </p:spTgt>
                                        </p:tgtEl>
                                        <p:attrNameLst>
                                          <p:attrName>style.visibility</p:attrName>
                                        </p:attrNameLst>
                                      </p:cBhvr>
                                      <p:to>
                                        <p:strVal val="visible"/>
                                      </p:to>
                                    </p:set>
                                    <p:anim calcmode="lin" valueType="num">
                                      <p:cBhvr additive="base">
                                        <p:cTn id="13" dur="500" fill="hold"/>
                                        <p:tgtEl>
                                          <p:spTgt spid="972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72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97283">
                                            <p:txEl>
                                              <p:pRg st="2" end="2"/>
                                            </p:txEl>
                                          </p:spTgt>
                                        </p:tgtEl>
                                        <p:attrNameLst>
                                          <p:attrName>style.visibility</p:attrName>
                                        </p:attrNameLst>
                                      </p:cBhvr>
                                      <p:to>
                                        <p:strVal val="visible"/>
                                      </p:to>
                                    </p:set>
                                    <p:anim calcmode="lin" valueType="num">
                                      <p:cBhvr additive="base">
                                        <p:cTn id="19" dur="500" fill="hold"/>
                                        <p:tgtEl>
                                          <p:spTgt spid="9728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72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97283">
                                            <p:txEl>
                                              <p:pRg st="3" end="3"/>
                                            </p:txEl>
                                          </p:spTgt>
                                        </p:tgtEl>
                                        <p:attrNameLst>
                                          <p:attrName>style.visibility</p:attrName>
                                        </p:attrNameLst>
                                      </p:cBhvr>
                                      <p:to>
                                        <p:strVal val="visible"/>
                                      </p:to>
                                    </p:set>
                                    <p:anim calcmode="lin" valueType="num">
                                      <p:cBhvr additive="base">
                                        <p:cTn id="25" dur="500" fill="hold"/>
                                        <p:tgtEl>
                                          <p:spTgt spid="9728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728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97283">
                                            <p:txEl>
                                              <p:pRg st="4" end="4"/>
                                            </p:txEl>
                                          </p:spTgt>
                                        </p:tgtEl>
                                        <p:attrNameLst>
                                          <p:attrName>style.visibility</p:attrName>
                                        </p:attrNameLst>
                                      </p:cBhvr>
                                      <p:to>
                                        <p:strVal val="visible"/>
                                      </p:to>
                                    </p:set>
                                    <p:anim calcmode="lin" valueType="num">
                                      <p:cBhvr additive="base">
                                        <p:cTn id="31" dur="500" fill="hold"/>
                                        <p:tgtEl>
                                          <p:spTgt spid="9728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728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97283">
                                            <p:txEl>
                                              <p:pRg st="5" end="5"/>
                                            </p:txEl>
                                          </p:spTgt>
                                        </p:tgtEl>
                                        <p:attrNameLst>
                                          <p:attrName>style.visibility</p:attrName>
                                        </p:attrNameLst>
                                      </p:cBhvr>
                                      <p:to>
                                        <p:strVal val="visible"/>
                                      </p:to>
                                    </p:set>
                                    <p:anim calcmode="lin" valueType="num">
                                      <p:cBhvr additive="base">
                                        <p:cTn id="37" dur="500" fill="hold"/>
                                        <p:tgtEl>
                                          <p:spTgt spid="9728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9728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accel="50000" fill="hold" nodeType="clickEffect">
                                  <p:stCondLst>
                                    <p:cond delay="0"/>
                                  </p:stCondLst>
                                  <p:childTnLst>
                                    <p:set>
                                      <p:cBhvr>
                                        <p:cTn id="42" dur="1" fill="hold">
                                          <p:stCondLst>
                                            <p:cond delay="0"/>
                                          </p:stCondLst>
                                        </p:cTn>
                                        <p:tgtEl>
                                          <p:spTgt spid="97283">
                                            <p:txEl>
                                              <p:pRg st="6" end="6"/>
                                            </p:txEl>
                                          </p:spTgt>
                                        </p:tgtEl>
                                        <p:attrNameLst>
                                          <p:attrName>style.visibility</p:attrName>
                                        </p:attrNameLst>
                                      </p:cBhvr>
                                      <p:to>
                                        <p:strVal val="visible"/>
                                      </p:to>
                                    </p:set>
                                    <p:anim calcmode="lin" valueType="num">
                                      <p:cBhvr additive="base">
                                        <p:cTn id="43" dur="500" fill="hold"/>
                                        <p:tgtEl>
                                          <p:spTgt spid="9728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9728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a:extLst>
              <a:ext uri="{FF2B5EF4-FFF2-40B4-BE49-F238E27FC236}">
                <a16:creationId xmlns:a16="http://schemas.microsoft.com/office/drawing/2014/main" id="{42898777-AFAB-4204-8923-C940588A782A}"/>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803B710A-0DEA-4F7B-93FA-969254E8E6CB}" type="slidenum">
              <a:rPr kumimoji="0" lang="ar-SA" altLang="en-US">
                <a:latin typeface="Arial" panose="020B0604020202020204" pitchFamily="34" charset="0"/>
              </a:rPr>
              <a:pPr eaLnBrk="1" hangingPunct="1"/>
              <a:t>25</a:t>
            </a:fld>
            <a:endParaRPr kumimoji="0" lang="en-US" altLang="en-US">
              <a:latin typeface="Arial" panose="020B0604020202020204" pitchFamily="34" charset="0"/>
            </a:endParaRPr>
          </a:p>
        </p:txBody>
      </p:sp>
      <p:sp>
        <p:nvSpPr>
          <p:cNvPr id="94210" name="Rectangle 2">
            <a:extLst>
              <a:ext uri="{FF2B5EF4-FFF2-40B4-BE49-F238E27FC236}">
                <a16:creationId xmlns:a16="http://schemas.microsoft.com/office/drawing/2014/main" id="{C2506EE6-2E39-427C-B62A-445B51EF0FBF}"/>
              </a:ext>
            </a:extLst>
          </p:cNvPr>
          <p:cNvSpPr>
            <a:spLocks noGrp="1" noChangeArrowheads="1"/>
          </p:cNvSpPr>
          <p:nvPr>
            <p:ph type="title"/>
          </p:nvPr>
        </p:nvSpPr>
        <p:spPr/>
        <p:txBody>
          <a:bodyPr/>
          <a:lstStyle/>
          <a:p>
            <a:pPr eaLnBrk="1" hangingPunct="1">
              <a:defRPr/>
            </a:pPr>
            <a:r>
              <a:rPr lang="en-US" sz="3600" dirty="0">
                <a:solidFill>
                  <a:srgbClr val="99FF33"/>
                </a:solidFill>
                <a:latin typeface="Garamond" pitchFamily="18" charset="0"/>
              </a:rPr>
              <a:t>Physical Activity </a:t>
            </a:r>
            <a:br>
              <a:rPr lang="en-US" sz="3600" dirty="0">
                <a:solidFill>
                  <a:srgbClr val="99FF33"/>
                </a:solidFill>
                <a:latin typeface="Garamond" pitchFamily="18" charset="0"/>
              </a:rPr>
            </a:br>
            <a:r>
              <a:rPr lang="en-US" sz="3600" i="1" dirty="0">
                <a:solidFill>
                  <a:srgbClr val="99FF33"/>
                </a:solidFill>
                <a:latin typeface="Garamond" pitchFamily="18" charset="0"/>
              </a:rPr>
              <a:t>Preventing Weight Gain and Diabetes</a:t>
            </a:r>
            <a:br>
              <a:rPr lang="en-US" sz="3600" dirty="0">
                <a:solidFill>
                  <a:srgbClr val="99FF33"/>
                </a:solidFill>
                <a:latin typeface="Garamond" pitchFamily="18" charset="0"/>
              </a:rPr>
            </a:br>
            <a:endParaRPr lang="en-US" sz="3600" dirty="0">
              <a:solidFill>
                <a:srgbClr val="99FF33"/>
              </a:solidFill>
              <a:latin typeface="Garamond" pitchFamily="18" charset="0"/>
            </a:endParaRPr>
          </a:p>
        </p:txBody>
      </p:sp>
      <p:sp>
        <p:nvSpPr>
          <p:cNvPr id="27652" name="Rectangle 3">
            <a:extLst>
              <a:ext uri="{FF2B5EF4-FFF2-40B4-BE49-F238E27FC236}">
                <a16:creationId xmlns:a16="http://schemas.microsoft.com/office/drawing/2014/main" id="{D1220A7E-A995-4DE9-B084-ABE784E262AB}"/>
              </a:ext>
            </a:extLst>
          </p:cNvPr>
          <p:cNvSpPr>
            <a:spLocks noChangeArrowheads="1"/>
          </p:cNvSpPr>
          <p:nvPr/>
        </p:nvSpPr>
        <p:spPr bwMode="auto">
          <a:xfrm>
            <a:off x="2366963" y="12239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graphicFrame>
        <p:nvGraphicFramePr>
          <p:cNvPr id="27653" name="Object 4">
            <a:extLst>
              <a:ext uri="{FF2B5EF4-FFF2-40B4-BE49-F238E27FC236}">
                <a16:creationId xmlns:a16="http://schemas.microsoft.com/office/drawing/2014/main" id="{0257285B-788F-4D65-BE1F-03FE4749D4C6}"/>
              </a:ext>
            </a:extLst>
          </p:cNvPr>
          <p:cNvGraphicFramePr>
            <a:graphicFrameLocks noChangeAspect="1"/>
          </p:cNvGraphicFramePr>
          <p:nvPr/>
        </p:nvGraphicFramePr>
        <p:xfrm>
          <a:off x="1619250" y="1628775"/>
          <a:ext cx="5616575" cy="5040313"/>
        </p:xfrm>
        <a:graphic>
          <a:graphicData uri="http://schemas.openxmlformats.org/presentationml/2006/ole">
            <mc:AlternateContent xmlns:mc="http://schemas.openxmlformats.org/markup-compatibility/2006">
              <mc:Choice xmlns:v="urn:schemas-microsoft-com:vml" Requires="v">
                <p:oleObj r:id="rId2" imgW="4406349" imgH="4406349" progId="Photoshop.Image.6">
                  <p:embed/>
                </p:oleObj>
              </mc:Choice>
              <mc:Fallback>
                <p:oleObj r:id="rId2" imgW="4406349" imgH="4406349" progId="Photoshop.Image.6">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1628775"/>
                        <a:ext cx="5616575" cy="504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19871B5F-4800-4A58-929B-B5FA8C24DCDB}"/>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AEB08FA4-8283-4EFB-97B5-02CF14E599FE}" type="slidenum">
              <a:rPr kumimoji="0" lang="ar-SA" altLang="en-US">
                <a:latin typeface="Arial" panose="020B0604020202020204" pitchFamily="34" charset="0"/>
              </a:rPr>
              <a:pPr eaLnBrk="1" hangingPunct="1"/>
              <a:t>26</a:t>
            </a:fld>
            <a:endParaRPr kumimoji="0" lang="en-US" altLang="en-US">
              <a:latin typeface="Arial" panose="020B0604020202020204" pitchFamily="34" charset="0"/>
            </a:endParaRPr>
          </a:p>
        </p:txBody>
      </p:sp>
      <p:sp>
        <p:nvSpPr>
          <p:cNvPr id="76802" name="Rectangle 2">
            <a:extLst>
              <a:ext uri="{FF2B5EF4-FFF2-40B4-BE49-F238E27FC236}">
                <a16:creationId xmlns:a16="http://schemas.microsoft.com/office/drawing/2014/main" id="{CCD3ED55-2D82-47A2-A884-2AB2A0A68FD2}"/>
              </a:ext>
            </a:extLst>
          </p:cNvPr>
          <p:cNvSpPr>
            <a:spLocks noGrp="1" noChangeArrowheads="1"/>
          </p:cNvSpPr>
          <p:nvPr>
            <p:ph type="title"/>
          </p:nvPr>
        </p:nvSpPr>
        <p:spPr>
          <a:xfrm>
            <a:off x="457200" y="381000"/>
            <a:ext cx="8686800" cy="1219200"/>
          </a:xfrm>
        </p:spPr>
        <p:txBody>
          <a:bodyPr/>
          <a:lstStyle/>
          <a:p>
            <a:pPr eaLnBrk="1" hangingPunct="1">
              <a:defRPr/>
            </a:pPr>
            <a:r>
              <a:rPr lang="en-GB" sz="3200" b="1" dirty="0">
                <a:solidFill>
                  <a:srgbClr val="99FF33"/>
                </a:solidFill>
              </a:rPr>
              <a:t>Smoking Predisposes to Type 2 Diabetes</a:t>
            </a:r>
            <a:r>
              <a:rPr lang="en-US" dirty="0"/>
              <a:t> </a:t>
            </a:r>
          </a:p>
        </p:txBody>
      </p:sp>
      <p:sp>
        <p:nvSpPr>
          <p:cNvPr id="76803" name="Rectangle 3">
            <a:extLst>
              <a:ext uri="{FF2B5EF4-FFF2-40B4-BE49-F238E27FC236}">
                <a16:creationId xmlns:a16="http://schemas.microsoft.com/office/drawing/2014/main" id="{BDDF9358-7044-439C-A0A9-C2653AEE65C8}"/>
              </a:ext>
            </a:extLst>
          </p:cNvPr>
          <p:cNvSpPr>
            <a:spLocks noGrp="1" noChangeArrowheads="1"/>
          </p:cNvSpPr>
          <p:nvPr>
            <p:ph type="body" idx="1"/>
          </p:nvPr>
        </p:nvSpPr>
        <p:spPr>
          <a:xfrm>
            <a:off x="500063" y="1905000"/>
            <a:ext cx="8186737" cy="4452938"/>
          </a:xfrm>
        </p:spPr>
        <p:txBody>
          <a:bodyPr/>
          <a:lstStyle/>
          <a:p>
            <a:pPr eaLnBrk="1" hangingPunct="1">
              <a:defRPr/>
            </a:pPr>
            <a:r>
              <a:rPr lang="en-GB" b="1" dirty="0"/>
              <a:t>Studies have shown correlation between smoking and the risk of developing type 2 diabetes </a:t>
            </a:r>
            <a:r>
              <a:rPr lang="en-US" altLang="ja-JP" b="1" dirty="0">
                <a:ea typeface="ＭＳ Ｐゴシック" pitchFamily="50" charset="-128"/>
              </a:rPr>
              <a:t>among middle-aged and elderly men and women</a:t>
            </a:r>
            <a:r>
              <a:rPr lang="en-GB" b="1" dirty="0"/>
              <a:t>. </a:t>
            </a:r>
          </a:p>
          <a:p>
            <a:pPr lvl="1" eaLnBrk="1" hangingPunct="1">
              <a:buFont typeface="Tahoma" panose="020B0604030504040204" pitchFamily="34" charset="0"/>
              <a:buNone/>
              <a:defRPr/>
            </a:pPr>
            <a:endParaRPr lang="en-GB" b="1" dirty="0"/>
          </a:p>
          <a:p>
            <a:pPr lvl="1" eaLnBrk="1" hangingPunct="1">
              <a:defRPr/>
            </a:pPr>
            <a:r>
              <a:rPr lang="en-GB" b="1" dirty="0"/>
              <a:t>The risk is dose-dependent: the longer you smoke, the higher the risk.</a:t>
            </a:r>
            <a:r>
              <a:rPr lang="en-GB"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Effect transition="in" filter="wipe(down)">
                                      <p:cBhvr>
                                        <p:cTn id="7" dur="500"/>
                                        <p:tgtEl>
                                          <p:spTgt spid="768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76803">
                                            <p:txEl>
                                              <p:pRg st="2" end="2"/>
                                            </p:txEl>
                                          </p:spTgt>
                                        </p:tgtEl>
                                        <p:attrNameLst>
                                          <p:attrName>style.visibility</p:attrName>
                                        </p:attrNameLst>
                                      </p:cBhvr>
                                      <p:to>
                                        <p:strVal val="visible"/>
                                      </p:to>
                                    </p:set>
                                    <p:animEffect transition="in" filter="wipe(down)">
                                      <p:cBhvr>
                                        <p:cTn id="12" dur="500"/>
                                        <p:tgtEl>
                                          <p:spTgt spid="768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a:extLst>
              <a:ext uri="{FF2B5EF4-FFF2-40B4-BE49-F238E27FC236}">
                <a16:creationId xmlns:a16="http://schemas.microsoft.com/office/drawing/2014/main" id="{14892F68-4724-4663-9F27-4339C7DF0484}"/>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B96F64A6-AD31-490B-A507-9B788725BE94}" type="slidenum">
              <a:rPr kumimoji="0" lang="ar-SA" altLang="en-US">
                <a:latin typeface="Arial" panose="020B0604020202020204" pitchFamily="34" charset="0"/>
              </a:rPr>
              <a:pPr eaLnBrk="1" hangingPunct="1"/>
              <a:t>27</a:t>
            </a:fld>
            <a:endParaRPr kumimoji="0" lang="en-US" altLang="en-US">
              <a:latin typeface="Arial" panose="020B0604020202020204" pitchFamily="34" charset="0"/>
            </a:endParaRPr>
          </a:p>
        </p:txBody>
      </p:sp>
      <p:sp>
        <p:nvSpPr>
          <p:cNvPr id="117762" name="Rectangle 2">
            <a:extLst>
              <a:ext uri="{FF2B5EF4-FFF2-40B4-BE49-F238E27FC236}">
                <a16:creationId xmlns:a16="http://schemas.microsoft.com/office/drawing/2014/main" id="{49595762-4980-48AA-9807-2DF1981EFCD1}"/>
              </a:ext>
            </a:extLst>
          </p:cNvPr>
          <p:cNvSpPr>
            <a:spLocks noGrp="1" noChangeArrowheads="1"/>
          </p:cNvSpPr>
          <p:nvPr>
            <p:ph type="title"/>
          </p:nvPr>
        </p:nvSpPr>
        <p:spPr>
          <a:xfrm>
            <a:off x="0" y="-76200"/>
            <a:ext cx="8893175" cy="1143000"/>
          </a:xfrm>
        </p:spPr>
        <p:txBody>
          <a:bodyPr/>
          <a:lstStyle/>
          <a:p>
            <a:pPr eaLnBrk="1" hangingPunct="1">
              <a:defRPr/>
            </a:pPr>
            <a:r>
              <a:rPr lang="en-US" altLang="ja-JP" sz="4000" b="1" dirty="0">
                <a:solidFill>
                  <a:srgbClr val="99FF33"/>
                </a:solidFill>
                <a:ea typeface="ＭＳ Ｐゴシック" pitchFamily="50" charset="-128"/>
              </a:rPr>
              <a:t>One of the possible mechanisms</a:t>
            </a:r>
            <a:endParaRPr lang="en-US" altLang="ja-JP" sz="4000" dirty="0">
              <a:solidFill>
                <a:srgbClr val="99FF33"/>
              </a:solidFill>
              <a:ea typeface="ＭＳ Ｐゴシック" pitchFamily="50" charset="-128"/>
            </a:endParaRPr>
          </a:p>
        </p:txBody>
      </p:sp>
      <p:sp>
        <p:nvSpPr>
          <p:cNvPr id="29700" name="AutoShape 3">
            <a:extLst>
              <a:ext uri="{FF2B5EF4-FFF2-40B4-BE49-F238E27FC236}">
                <a16:creationId xmlns:a16="http://schemas.microsoft.com/office/drawing/2014/main" id="{4B6F6A66-71A0-40B7-B5B0-A9E17CFCC7D4}"/>
              </a:ext>
            </a:extLst>
          </p:cNvPr>
          <p:cNvSpPr>
            <a:spLocks noChangeArrowheads="1"/>
          </p:cNvSpPr>
          <p:nvPr/>
        </p:nvSpPr>
        <p:spPr bwMode="auto">
          <a:xfrm>
            <a:off x="2987675" y="3933825"/>
            <a:ext cx="2663825" cy="792163"/>
          </a:xfrm>
          <a:prstGeom prst="roundRect">
            <a:avLst>
              <a:gd name="adj" fmla="val 16667"/>
            </a:avLst>
          </a:prstGeom>
          <a:solidFill>
            <a:srgbClr val="FFFF99"/>
          </a:solidFill>
          <a:ln w="9525">
            <a:solidFill>
              <a:schemeClr val="tx1"/>
            </a:solidFill>
            <a:round/>
            <a:headEnd/>
            <a:tailEnd/>
          </a:ln>
        </p:spPr>
        <p:txBody>
          <a:bodyPr wrap="none" anchor="ct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algn="ctr" eaLnBrk="1" hangingPunct="1"/>
            <a:r>
              <a:rPr lang="en-US" altLang="ja-JP" sz="2800" b="1">
                <a:solidFill>
                  <a:schemeClr val="bg2"/>
                </a:solidFill>
                <a:latin typeface="Times New Roman" panose="02020603050405020304" pitchFamily="18" charset="0"/>
                <a:ea typeface="MS PGothic" panose="020B0600070205080204" pitchFamily="34" charset="-128"/>
              </a:rPr>
              <a:t>Insulin action</a:t>
            </a:r>
          </a:p>
        </p:txBody>
      </p:sp>
      <p:sp>
        <p:nvSpPr>
          <p:cNvPr id="31750" name="Line 4">
            <a:extLst>
              <a:ext uri="{FF2B5EF4-FFF2-40B4-BE49-F238E27FC236}">
                <a16:creationId xmlns:a16="http://schemas.microsoft.com/office/drawing/2014/main" id="{54CA1D4F-8E6B-4BC7-B3FA-2F06DB1BACEF}"/>
              </a:ext>
            </a:extLst>
          </p:cNvPr>
          <p:cNvSpPr>
            <a:spLocks noChangeShapeType="1"/>
          </p:cNvSpPr>
          <p:nvPr/>
        </p:nvSpPr>
        <p:spPr bwMode="auto">
          <a:xfrm>
            <a:off x="5486400" y="4038600"/>
            <a:ext cx="0" cy="576263"/>
          </a:xfrm>
          <a:prstGeom prst="line">
            <a:avLst/>
          </a:prstGeom>
          <a:noFill/>
          <a:ln w="38100">
            <a:solidFill>
              <a:schemeClr val="accent4">
                <a:lumMod val="25000"/>
              </a:schemeClr>
            </a:solidFill>
            <a:round/>
            <a:headEnd/>
            <a:tailEnd type="triangle" w="lg" len="lg"/>
          </a:ln>
        </p:spPr>
        <p:txBody>
          <a:bodyPr/>
          <a:lstStyle/>
          <a:p>
            <a:pPr>
              <a:defRPr/>
            </a:pPr>
            <a:endParaRPr lang="en-US" dirty="0">
              <a:cs typeface="Arial" charset="0"/>
            </a:endParaRPr>
          </a:p>
        </p:txBody>
      </p:sp>
      <p:sp>
        <p:nvSpPr>
          <p:cNvPr id="29702" name="AutoShape 5">
            <a:extLst>
              <a:ext uri="{FF2B5EF4-FFF2-40B4-BE49-F238E27FC236}">
                <a16:creationId xmlns:a16="http://schemas.microsoft.com/office/drawing/2014/main" id="{CD21DC80-D251-4EBA-AE21-87A4CB00299E}"/>
              </a:ext>
            </a:extLst>
          </p:cNvPr>
          <p:cNvSpPr>
            <a:spLocks noChangeArrowheads="1"/>
          </p:cNvSpPr>
          <p:nvPr/>
        </p:nvSpPr>
        <p:spPr bwMode="auto">
          <a:xfrm>
            <a:off x="2987675" y="1341438"/>
            <a:ext cx="2663825" cy="792162"/>
          </a:xfrm>
          <a:prstGeom prst="roundRect">
            <a:avLst>
              <a:gd name="adj" fmla="val 16667"/>
            </a:avLst>
          </a:prstGeom>
          <a:solidFill>
            <a:srgbClr val="CCFFFF"/>
          </a:solidFill>
          <a:ln w="9525">
            <a:solidFill>
              <a:schemeClr val="tx1"/>
            </a:solidFill>
            <a:round/>
            <a:headEnd/>
            <a:tailEnd/>
          </a:ln>
        </p:spPr>
        <p:txBody>
          <a:bodyPr wrap="none" anchor="ct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algn="ctr" eaLnBrk="1" hangingPunct="1"/>
            <a:r>
              <a:rPr lang="en-US" altLang="ja-JP" sz="2800" b="1">
                <a:solidFill>
                  <a:schemeClr val="hlink"/>
                </a:solidFill>
                <a:latin typeface="Times New Roman" panose="02020603050405020304" pitchFamily="18" charset="0"/>
                <a:ea typeface="MS PGothic" panose="020B0600070205080204" pitchFamily="34" charset="-128"/>
              </a:rPr>
              <a:t>Smoking</a:t>
            </a:r>
          </a:p>
        </p:txBody>
      </p:sp>
      <p:sp>
        <p:nvSpPr>
          <p:cNvPr id="29703" name="AutoShape 6">
            <a:extLst>
              <a:ext uri="{FF2B5EF4-FFF2-40B4-BE49-F238E27FC236}">
                <a16:creationId xmlns:a16="http://schemas.microsoft.com/office/drawing/2014/main" id="{9986FA6E-55DC-4FF4-9B7F-D68A607FC2AA}"/>
              </a:ext>
            </a:extLst>
          </p:cNvPr>
          <p:cNvSpPr>
            <a:spLocks noChangeArrowheads="1"/>
          </p:cNvSpPr>
          <p:nvPr/>
        </p:nvSpPr>
        <p:spPr bwMode="auto">
          <a:xfrm>
            <a:off x="2928938" y="2713038"/>
            <a:ext cx="2786062" cy="792162"/>
          </a:xfrm>
          <a:prstGeom prst="roundRect">
            <a:avLst>
              <a:gd name="adj" fmla="val 16667"/>
            </a:avLst>
          </a:prstGeom>
          <a:solidFill>
            <a:srgbClr val="CCFFCC"/>
          </a:solidFill>
          <a:ln w="9525">
            <a:solidFill>
              <a:schemeClr val="tx1"/>
            </a:solidFill>
            <a:round/>
            <a:headEnd/>
            <a:tailEnd/>
          </a:ln>
        </p:spPr>
        <p:txBody>
          <a:bodyPr wrap="none" anchor="ct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algn="ctr" eaLnBrk="1" hangingPunct="1"/>
            <a:r>
              <a:rPr lang="en-US" altLang="ja-JP" sz="2800" b="1">
                <a:solidFill>
                  <a:schemeClr val="bg2"/>
                </a:solidFill>
                <a:latin typeface="Times New Roman" panose="02020603050405020304" pitchFamily="18" charset="0"/>
                <a:ea typeface="MS PGothic" panose="020B0600070205080204" pitchFamily="34" charset="-128"/>
              </a:rPr>
              <a:t>Oxidative stress</a:t>
            </a:r>
          </a:p>
        </p:txBody>
      </p:sp>
      <p:sp>
        <p:nvSpPr>
          <p:cNvPr id="31753" name="Line 7">
            <a:extLst>
              <a:ext uri="{FF2B5EF4-FFF2-40B4-BE49-F238E27FC236}">
                <a16:creationId xmlns:a16="http://schemas.microsoft.com/office/drawing/2014/main" id="{0BFDF21C-246C-419A-9F36-AC81856AD28D}"/>
              </a:ext>
            </a:extLst>
          </p:cNvPr>
          <p:cNvSpPr>
            <a:spLocks noChangeShapeType="1"/>
          </p:cNvSpPr>
          <p:nvPr/>
        </p:nvSpPr>
        <p:spPr bwMode="auto">
          <a:xfrm flipV="1">
            <a:off x="5572125" y="2786063"/>
            <a:ext cx="0" cy="576262"/>
          </a:xfrm>
          <a:prstGeom prst="line">
            <a:avLst/>
          </a:prstGeom>
          <a:noFill/>
          <a:ln w="38100">
            <a:solidFill>
              <a:schemeClr val="accent4">
                <a:lumMod val="25000"/>
              </a:schemeClr>
            </a:solidFill>
            <a:round/>
            <a:headEnd/>
            <a:tailEnd type="triangle" w="lg" len="lg"/>
          </a:ln>
        </p:spPr>
        <p:txBody>
          <a:bodyPr/>
          <a:lstStyle/>
          <a:p>
            <a:pPr>
              <a:defRPr/>
            </a:pPr>
            <a:endParaRPr lang="en-US" dirty="0">
              <a:cs typeface="Arial" charset="0"/>
            </a:endParaRPr>
          </a:p>
        </p:txBody>
      </p:sp>
      <p:sp>
        <p:nvSpPr>
          <p:cNvPr id="29705" name="AutoShape 8">
            <a:extLst>
              <a:ext uri="{FF2B5EF4-FFF2-40B4-BE49-F238E27FC236}">
                <a16:creationId xmlns:a16="http://schemas.microsoft.com/office/drawing/2014/main" id="{442C6D9D-EF32-4688-A942-607990CAEE57}"/>
              </a:ext>
            </a:extLst>
          </p:cNvPr>
          <p:cNvSpPr>
            <a:spLocks noChangeArrowheads="1"/>
          </p:cNvSpPr>
          <p:nvPr/>
        </p:nvSpPr>
        <p:spPr bwMode="auto">
          <a:xfrm>
            <a:off x="2987675" y="5229225"/>
            <a:ext cx="2663825" cy="792163"/>
          </a:xfrm>
          <a:prstGeom prst="roundRect">
            <a:avLst>
              <a:gd name="adj" fmla="val 16667"/>
            </a:avLst>
          </a:prstGeom>
          <a:solidFill>
            <a:schemeClr val="accent1"/>
          </a:solidFill>
          <a:ln w="9525">
            <a:solidFill>
              <a:schemeClr val="tx1"/>
            </a:solidFill>
            <a:round/>
            <a:headEnd/>
            <a:tailEnd/>
          </a:ln>
        </p:spPr>
        <p:txBody>
          <a:bodyPr wrap="none" anchor="ct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algn="ctr" eaLnBrk="1" hangingPunct="1"/>
            <a:r>
              <a:rPr lang="en-US" altLang="ja-JP" sz="2800" b="1">
                <a:latin typeface="Times New Roman" panose="02020603050405020304" pitchFamily="18" charset="0"/>
                <a:ea typeface="MS PGothic" panose="020B0600070205080204" pitchFamily="34" charset="-128"/>
              </a:rPr>
              <a:t>Diabetes mellitus</a:t>
            </a:r>
          </a:p>
        </p:txBody>
      </p:sp>
      <p:sp>
        <p:nvSpPr>
          <p:cNvPr id="29706" name="AutoShape 9">
            <a:extLst>
              <a:ext uri="{FF2B5EF4-FFF2-40B4-BE49-F238E27FC236}">
                <a16:creationId xmlns:a16="http://schemas.microsoft.com/office/drawing/2014/main" id="{0F956DAB-F95B-4FB8-A5FB-33532577FCAE}"/>
              </a:ext>
            </a:extLst>
          </p:cNvPr>
          <p:cNvSpPr>
            <a:spLocks noChangeArrowheads="1"/>
          </p:cNvSpPr>
          <p:nvPr/>
        </p:nvSpPr>
        <p:spPr bwMode="auto">
          <a:xfrm flipV="1">
            <a:off x="3348038" y="2205038"/>
            <a:ext cx="1944687" cy="360362"/>
          </a:xfrm>
          <a:prstGeom prst="upArrow">
            <a:avLst>
              <a:gd name="adj1" fmla="val 53472"/>
              <a:gd name="adj2" fmla="val 52421"/>
            </a:avLst>
          </a:prstGeom>
          <a:gradFill rotWithShape="1">
            <a:gsLst>
              <a:gs pos="0">
                <a:schemeClr val="bg1">
                  <a:alpha val="0"/>
                </a:schemeClr>
              </a:gs>
              <a:gs pos="100000">
                <a:srgbClr val="FF99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29707" name="AutoShape 10">
            <a:extLst>
              <a:ext uri="{FF2B5EF4-FFF2-40B4-BE49-F238E27FC236}">
                <a16:creationId xmlns:a16="http://schemas.microsoft.com/office/drawing/2014/main" id="{22E454EA-1885-4814-ACE5-380A31627765}"/>
              </a:ext>
            </a:extLst>
          </p:cNvPr>
          <p:cNvSpPr>
            <a:spLocks noChangeArrowheads="1"/>
          </p:cNvSpPr>
          <p:nvPr/>
        </p:nvSpPr>
        <p:spPr bwMode="auto">
          <a:xfrm flipV="1">
            <a:off x="3348038" y="3502025"/>
            <a:ext cx="1944687" cy="360363"/>
          </a:xfrm>
          <a:prstGeom prst="upArrow">
            <a:avLst>
              <a:gd name="adj1" fmla="val 50046"/>
              <a:gd name="adj2" fmla="val 61671"/>
            </a:avLst>
          </a:prstGeom>
          <a:gradFill rotWithShape="1">
            <a:gsLst>
              <a:gs pos="0">
                <a:schemeClr val="folHlink">
                  <a:alpha val="0"/>
                </a:schemeClr>
              </a:gs>
              <a:gs pos="100000">
                <a:srgbClr val="FF99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29708" name="AutoShape 11">
            <a:extLst>
              <a:ext uri="{FF2B5EF4-FFF2-40B4-BE49-F238E27FC236}">
                <a16:creationId xmlns:a16="http://schemas.microsoft.com/office/drawing/2014/main" id="{2E82C820-FD1F-44FF-A215-5E450C432069}"/>
              </a:ext>
            </a:extLst>
          </p:cNvPr>
          <p:cNvSpPr>
            <a:spLocks noChangeArrowheads="1"/>
          </p:cNvSpPr>
          <p:nvPr/>
        </p:nvSpPr>
        <p:spPr bwMode="auto">
          <a:xfrm flipV="1">
            <a:off x="3348038" y="4797425"/>
            <a:ext cx="1944687" cy="360363"/>
          </a:xfrm>
          <a:prstGeom prst="upArrow">
            <a:avLst>
              <a:gd name="adj1" fmla="val 46778"/>
              <a:gd name="adj2" fmla="val 61231"/>
            </a:avLst>
          </a:prstGeom>
          <a:gradFill rotWithShape="1">
            <a:gsLst>
              <a:gs pos="0">
                <a:schemeClr val="folHlink">
                  <a:alpha val="0"/>
                </a:schemeClr>
              </a:gs>
              <a:gs pos="100000">
                <a:srgbClr val="FF9966"/>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a:extLst>
              <a:ext uri="{FF2B5EF4-FFF2-40B4-BE49-F238E27FC236}">
                <a16:creationId xmlns:a16="http://schemas.microsoft.com/office/drawing/2014/main" id="{1C03B45A-E250-49FA-8C7C-76ACB341D322}"/>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F0DE34BE-8A82-45E0-A8E0-47EF70EB3086}" type="slidenum">
              <a:rPr kumimoji="0" lang="ar-SA" altLang="en-US">
                <a:latin typeface="Arial" panose="020B0604020202020204" pitchFamily="34" charset="0"/>
              </a:rPr>
              <a:pPr eaLnBrk="1" hangingPunct="1"/>
              <a:t>28</a:t>
            </a:fld>
            <a:endParaRPr kumimoji="0" lang="en-US" altLang="en-US">
              <a:latin typeface="Arial" panose="020B0604020202020204" pitchFamily="34" charset="0"/>
            </a:endParaRPr>
          </a:p>
        </p:txBody>
      </p:sp>
      <p:sp>
        <p:nvSpPr>
          <p:cNvPr id="95234" name="Rectangle 2">
            <a:extLst>
              <a:ext uri="{FF2B5EF4-FFF2-40B4-BE49-F238E27FC236}">
                <a16:creationId xmlns:a16="http://schemas.microsoft.com/office/drawing/2014/main" id="{6FA89C34-CD2D-4D94-90EA-4B6512E94160}"/>
              </a:ext>
            </a:extLst>
          </p:cNvPr>
          <p:cNvSpPr>
            <a:spLocks noGrp="1" noChangeArrowheads="1"/>
          </p:cNvSpPr>
          <p:nvPr>
            <p:ph type="title"/>
          </p:nvPr>
        </p:nvSpPr>
        <p:spPr/>
        <p:txBody>
          <a:bodyPr/>
          <a:lstStyle/>
          <a:p>
            <a:pPr eaLnBrk="1" hangingPunct="1">
              <a:defRPr/>
            </a:pPr>
            <a:r>
              <a:rPr lang="en-US" i="1" dirty="0">
                <a:solidFill>
                  <a:srgbClr val="99FF33"/>
                </a:solidFill>
                <a:latin typeface="Garamond" pitchFamily="18" charset="0"/>
              </a:rPr>
              <a:t>Quitting Smoking</a:t>
            </a:r>
            <a:r>
              <a:rPr lang="en-US" dirty="0">
                <a:latin typeface="Garamond" pitchFamily="18" charset="0"/>
              </a:rPr>
              <a:t> </a:t>
            </a:r>
          </a:p>
        </p:txBody>
      </p:sp>
      <p:sp>
        <p:nvSpPr>
          <p:cNvPr id="30724" name="Text Box 3">
            <a:extLst>
              <a:ext uri="{FF2B5EF4-FFF2-40B4-BE49-F238E27FC236}">
                <a16:creationId xmlns:a16="http://schemas.microsoft.com/office/drawing/2014/main" id="{4DB7CDEA-823D-4A76-AC1A-2CC7E7FDCF10}"/>
              </a:ext>
            </a:extLst>
          </p:cNvPr>
          <p:cNvSpPr txBox="1">
            <a:spLocks noChangeArrowheads="1"/>
          </p:cNvSpPr>
          <p:nvPr/>
        </p:nvSpPr>
        <p:spPr bwMode="auto">
          <a:xfrm>
            <a:off x="1752600" y="1828800"/>
            <a:ext cx="579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spcBef>
                <a:spcPct val="50000"/>
              </a:spcBef>
            </a:pPr>
            <a:endParaRPr kumimoji="0" lang="en-US" altLang="en-US" sz="2400">
              <a:latin typeface="Garamond" panose="02020404030301010803" pitchFamily="18" charset="0"/>
            </a:endParaRPr>
          </a:p>
        </p:txBody>
      </p:sp>
      <p:sp>
        <p:nvSpPr>
          <p:cNvPr id="30725" name="Rectangle 4">
            <a:extLst>
              <a:ext uri="{FF2B5EF4-FFF2-40B4-BE49-F238E27FC236}">
                <a16:creationId xmlns:a16="http://schemas.microsoft.com/office/drawing/2014/main" id="{EE3597DF-162D-4297-A0A2-62464DE16E78}"/>
              </a:ext>
            </a:extLst>
          </p:cNvPr>
          <p:cNvSpPr>
            <a:spLocks noChangeArrowheads="1"/>
          </p:cNvSpPr>
          <p:nvPr/>
        </p:nvSpPr>
        <p:spPr bwMode="auto">
          <a:xfrm>
            <a:off x="2076450" y="8905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graphicFrame>
        <p:nvGraphicFramePr>
          <p:cNvPr id="30726" name="Object 5">
            <a:extLst>
              <a:ext uri="{FF2B5EF4-FFF2-40B4-BE49-F238E27FC236}">
                <a16:creationId xmlns:a16="http://schemas.microsoft.com/office/drawing/2014/main" id="{40057F5D-550D-4CD9-9FBD-A900EA0BCD77}"/>
              </a:ext>
            </a:extLst>
          </p:cNvPr>
          <p:cNvGraphicFramePr>
            <a:graphicFrameLocks noChangeAspect="1"/>
          </p:cNvGraphicFramePr>
          <p:nvPr/>
        </p:nvGraphicFramePr>
        <p:xfrm>
          <a:off x="1763713" y="1447800"/>
          <a:ext cx="5472112" cy="4933950"/>
        </p:xfrm>
        <a:graphic>
          <a:graphicData uri="http://schemas.openxmlformats.org/presentationml/2006/ole">
            <mc:AlternateContent xmlns:mc="http://schemas.openxmlformats.org/markup-compatibility/2006">
              <mc:Choice xmlns:v="urn:schemas-microsoft-com:vml" Requires="v">
                <p:oleObj r:id="rId2" imgW="4990476" imgH="5079365" progId="Photoshop.Image.6">
                  <p:embed/>
                </p:oleObj>
              </mc:Choice>
              <mc:Fallback>
                <p:oleObj r:id="rId2" imgW="4990476" imgH="5079365" progId="Photoshop.Image.6">
                  <p:embed/>
                  <p:pic>
                    <p:nvPicPr>
                      <p:cNvPr id="0"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713" y="1447800"/>
                        <a:ext cx="5472112" cy="493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766AFF48-472D-46D4-9BEF-C716CA134548}"/>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E9F108F5-2DB1-4FE6-BAA8-2D70EA82C926}" type="slidenum">
              <a:rPr kumimoji="0" lang="ar-SA" altLang="en-US">
                <a:latin typeface="Arial" panose="020B0604020202020204" pitchFamily="34" charset="0"/>
              </a:rPr>
              <a:pPr eaLnBrk="1" hangingPunct="1"/>
              <a:t>29</a:t>
            </a:fld>
            <a:endParaRPr kumimoji="0" lang="en-US" altLang="en-US">
              <a:latin typeface="Arial" panose="020B0604020202020204" pitchFamily="34" charset="0"/>
            </a:endParaRPr>
          </a:p>
        </p:txBody>
      </p:sp>
      <p:sp>
        <p:nvSpPr>
          <p:cNvPr id="119810" name="Rectangle 2">
            <a:extLst>
              <a:ext uri="{FF2B5EF4-FFF2-40B4-BE49-F238E27FC236}">
                <a16:creationId xmlns:a16="http://schemas.microsoft.com/office/drawing/2014/main" id="{59D83C36-D21E-4671-8AA9-4C73C9811DED}"/>
              </a:ext>
            </a:extLst>
          </p:cNvPr>
          <p:cNvSpPr>
            <a:spLocks noGrp="1" noChangeArrowheads="1"/>
          </p:cNvSpPr>
          <p:nvPr>
            <p:ph type="title"/>
          </p:nvPr>
        </p:nvSpPr>
        <p:spPr>
          <a:xfrm>
            <a:off x="381000" y="0"/>
            <a:ext cx="7772400" cy="1143000"/>
          </a:xfrm>
        </p:spPr>
        <p:txBody>
          <a:bodyPr/>
          <a:lstStyle/>
          <a:p>
            <a:pPr algn="ctr" eaLnBrk="1" hangingPunct="1">
              <a:defRPr/>
            </a:pPr>
            <a:r>
              <a:rPr lang="en-US" sz="3600" b="1" dirty="0">
                <a:solidFill>
                  <a:srgbClr val="99FF33"/>
                </a:solidFill>
                <a:latin typeface="Arial" charset="0"/>
              </a:rPr>
              <a:t>Etiology and primary prevention </a:t>
            </a:r>
            <a:br>
              <a:rPr lang="en-US" sz="3600" b="1" dirty="0">
                <a:solidFill>
                  <a:srgbClr val="99FF33"/>
                </a:solidFill>
                <a:latin typeface="Arial" charset="0"/>
              </a:rPr>
            </a:br>
            <a:r>
              <a:rPr lang="en-US" sz="3600" b="1" dirty="0">
                <a:solidFill>
                  <a:srgbClr val="99FF33"/>
                </a:solidFill>
                <a:latin typeface="Arial" charset="0"/>
              </a:rPr>
              <a:t>of type 1 diabetes (IDDM)</a:t>
            </a:r>
            <a:endParaRPr lang="en-US" b="1" dirty="0">
              <a:solidFill>
                <a:srgbClr val="99FF33"/>
              </a:solidFill>
              <a:latin typeface="Arial" charset="0"/>
            </a:endParaRPr>
          </a:p>
        </p:txBody>
      </p:sp>
      <p:sp>
        <p:nvSpPr>
          <p:cNvPr id="119811" name="Rectangle 3">
            <a:extLst>
              <a:ext uri="{FF2B5EF4-FFF2-40B4-BE49-F238E27FC236}">
                <a16:creationId xmlns:a16="http://schemas.microsoft.com/office/drawing/2014/main" id="{3C3B26DE-9DC0-4F3C-ABCC-5FF0141BEE36}"/>
              </a:ext>
            </a:extLst>
          </p:cNvPr>
          <p:cNvSpPr>
            <a:spLocks noGrp="1" noChangeArrowheads="1"/>
          </p:cNvSpPr>
          <p:nvPr>
            <p:ph type="body" idx="1"/>
          </p:nvPr>
        </p:nvSpPr>
        <p:spPr>
          <a:xfrm>
            <a:off x="228600" y="1268413"/>
            <a:ext cx="8686800" cy="5341937"/>
          </a:xfrm>
        </p:spPr>
        <p:txBody>
          <a:bodyPr/>
          <a:lstStyle/>
          <a:p>
            <a:pPr eaLnBrk="1" hangingPunct="1">
              <a:lnSpc>
                <a:spcPct val="90000"/>
              </a:lnSpc>
              <a:defRPr/>
            </a:pPr>
            <a:r>
              <a:rPr lang="en-US" sz="2800" dirty="0">
                <a:latin typeface="Arial" charset="0"/>
              </a:rPr>
              <a:t>Destruction of beta cells by autoimmune process</a:t>
            </a:r>
          </a:p>
          <a:p>
            <a:pPr eaLnBrk="1" hangingPunct="1">
              <a:lnSpc>
                <a:spcPct val="90000"/>
              </a:lnSpc>
              <a:defRPr/>
            </a:pPr>
            <a:r>
              <a:rPr lang="en-US" sz="2800" dirty="0">
                <a:latin typeface="Arial" charset="0"/>
              </a:rPr>
              <a:t>Length of latency period varies, often very long </a:t>
            </a:r>
          </a:p>
          <a:p>
            <a:pPr eaLnBrk="1" hangingPunct="1">
              <a:lnSpc>
                <a:spcPct val="90000"/>
              </a:lnSpc>
              <a:defRPr/>
            </a:pPr>
            <a:r>
              <a:rPr lang="en-US" sz="2800" dirty="0">
                <a:latin typeface="Arial" charset="0"/>
              </a:rPr>
              <a:t>Disease develops in a genetically susceptible individual after environmental insults</a:t>
            </a:r>
          </a:p>
          <a:p>
            <a:pPr eaLnBrk="1" hangingPunct="1">
              <a:lnSpc>
                <a:spcPct val="90000"/>
              </a:lnSpc>
              <a:defRPr/>
            </a:pPr>
            <a:r>
              <a:rPr lang="en-US" sz="2800" dirty="0">
                <a:latin typeface="Arial" charset="0"/>
              </a:rPr>
              <a:t>Viral infections, e.g., </a:t>
            </a:r>
            <a:r>
              <a:rPr lang="en-US" sz="2800" dirty="0" err="1"/>
              <a:t>Coxsackievirus</a:t>
            </a:r>
            <a:r>
              <a:rPr lang="en-US" sz="2800" dirty="0"/>
              <a:t>, cytomegalovirus</a:t>
            </a:r>
            <a:r>
              <a:rPr lang="en-US" sz="2800" dirty="0">
                <a:latin typeface="Arial" charset="0"/>
              </a:rPr>
              <a:t> </a:t>
            </a:r>
          </a:p>
          <a:p>
            <a:pPr eaLnBrk="1" hangingPunct="1">
              <a:lnSpc>
                <a:spcPct val="90000"/>
              </a:lnSpc>
              <a:defRPr/>
            </a:pPr>
            <a:r>
              <a:rPr lang="en-US" sz="2800" dirty="0">
                <a:latin typeface="Arial" charset="0"/>
              </a:rPr>
              <a:t>Several dietary factors suggested to be involved in the pathogenic process, e.g., </a:t>
            </a:r>
            <a:r>
              <a:rPr lang="en-GB" sz="2800" dirty="0"/>
              <a:t>cow milk, Vitamin D </a:t>
            </a:r>
            <a:r>
              <a:rPr lang="en-GB" sz="2800" dirty="0" err="1"/>
              <a:t>Nicotinamide</a:t>
            </a:r>
            <a:endParaRPr lang="en-GB" sz="2800" dirty="0"/>
          </a:p>
          <a:p>
            <a:pPr eaLnBrk="1" hangingPunct="1">
              <a:lnSpc>
                <a:spcPct val="90000"/>
              </a:lnSpc>
              <a:defRPr/>
            </a:pPr>
            <a:r>
              <a:rPr lang="en-US" sz="2800" dirty="0"/>
              <a:t>A number of possibilities for prevention have been raised but have yet to lead to a worthwhile population approach.</a:t>
            </a:r>
          </a:p>
          <a:p>
            <a:pPr eaLnBrk="1" hangingPunct="1">
              <a:lnSpc>
                <a:spcPct val="90000"/>
              </a:lnSpc>
              <a:defRPr/>
            </a:pPr>
            <a:endParaRPr lang="en-US" sz="2800" dirty="0">
              <a:latin typeface="Arial" charset="0"/>
            </a:endParaRPr>
          </a:p>
          <a:p>
            <a:pPr lvl="1" eaLnBrk="1" hangingPunct="1">
              <a:lnSpc>
                <a:spcPct val="90000"/>
              </a:lnSpc>
              <a:defRPr/>
            </a:pPr>
            <a:endParaRPr lang="en-US" sz="2400" dirty="0">
              <a:latin typeface="Arial" charset="0"/>
            </a:endParaRPr>
          </a:p>
          <a:p>
            <a:pPr eaLnBrk="1" hangingPunct="1">
              <a:lnSpc>
                <a:spcPct val="90000"/>
              </a:lnSpc>
              <a:defRPr/>
            </a:pPr>
            <a:endParaRPr lang="en-US" sz="2800" dirty="0">
              <a:latin typeface="Arial" charset="0"/>
            </a:endParaRPr>
          </a:p>
          <a:p>
            <a:pPr eaLnBrk="1" hangingPunct="1">
              <a:lnSpc>
                <a:spcPct val="90000"/>
              </a:lnSpc>
              <a:defRPr/>
            </a:pPr>
            <a:endParaRPr lang="en-US" sz="2800"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Effect transition="in" filter="wipe(down)">
                                      <p:cBhvr>
                                        <p:cTn id="7" dur="500"/>
                                        <p:tgtEl>
                                          <p:spTgt spid="1198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9811">
                                            <p:txEl>
                                              <p:pRg st="1" end="1"/>
                                            </p:txEl>
                                          </p:spTgt>
                                        </p:tgtEl>
                                        <p:attrNameLst>
                                          <p:attrName>style.visibility</p:attrName>
                                        </p:attrNameLst>
                                      </p:cBhvr>
                                      <p:to>
                                        <p:strVal val="visible"/>
                                      </p:to>
                                    </p:set>
                                    <p:animEffect transition="in" filter="wipe(down)">
                                      <p:cBhvr>
                                        <p:cTn id="12" dur="500"/>
                                        <p:tgtEl>
                                          <p:spTgt spid="1198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9811">
                                            <p:txEl>
                                              <p:pRg st="2" end="2"/>
                                            </p:txEl>
                                          </p:spTgt>
                                        </p:tgtEl>
                                        <p:attrNameLst>
                                          <p:attrName>style.visibility</p:attrName>
                                        </p:attrNameLst>
                                      </p:cBhvr>
                                      <p:to>
                                        <p:strVal val="visible"/>
                                      </p:to>
                                    </p:set>
                                    <p:animEffect transition="in" filter="wipe(down)">
                                      <p:cBhvr>
                                        <p:cTn id="17" dur="500"/>
                                        <p:tgtEl>
                                          <p:spTgt spid="1198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9811">
                                            <p:txEl>
                                              <p:pRg st="3" end="3"/>
                                            </p:txEl>
                                          </p:spTgt>
                                        </p:tgtEl>
                                        <p:attrNameLst>
                                          <p:attrName>style.visibility</p:attrName>
                                        </p:attrNameLst>
                                      </p:cBhvr>
                                      <p:to>
                                        <p:strVal val="visible"/>
                                      </p:to>
                                    </p:set>
                                    <p:animEffect transition="in" filter="wipe(down)">
                                      <p:cBhvr>
                                        <p:cTn id="22" dur="500"/>
                                        <p:tgtEl>
                                          <p:spTgt spid="1198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9811">
                                            <p:txEl>
                                              <p:pRg st="4" end="4"/>
                                            </p:txEl>
                                          </p:spTgt>
                                        </p:tgtEl>
                                        <p:attrNameLst>
                                          <p:attrName>style.visibility</p:attrName>
                                        </p:attrNameLst>
                                      </p:cBhvr>
                                      <p:to>
                                        <p:strVal val="visible"/>
                                      </p:to>
                                    </p:set>
                                    <p:animEffect transition="in" filter="wipe(down)">
                                      <p:cBhvr>
                                        <p:cTn id="27" dur="500"/>
                                        <p:tgtEl>
                                          <p:spTgt spid="11981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19811">
                                            <p:txEl>
                                              <p:pRg st="5" end="5"/>
                                            </p:txEl>
                                          </p:spTgt>
                                        </p:tgtEl>
                                        <p:attrNameLst>
                                          <p:attrName>style.visibility</p:attrName>
                                        </p:attrNameLst>
                                      </p:cBhvr>
                                      <p:to>
                                        <p:strVal val="visible"/>
                                      </p:to>
                                    </p:set>
                                    <p:animEffect transition="in" filter="wipe(down)">
                                      <p:cBhvr>
                                        <p:cTn id="32" dur="500"/>
                                        <p:tgtEl>
                                          <p:spTgt spid="1198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EAF61B2A-A3BD-4700-9FF0-8CDFC3D6072D}"/>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504754D9-3739-4C2E-AF3F-55B14C677A51}" type="slidenum">
              <a:rPr kumimoji="0" lang="ar-SA" altLang="en-US">
                <a:latin typeface="Arial" panose="020B0604020202020204" pitchFamily="34" charset="0"/>
              </a:rPr>
              <a:pPr eaLnBrk="1" hangingPunct="1"/>
              <a:t>3</a:t>
            </a:fld>
            <a:endParaRPr kumimoji="0" lang="en-US" altLang="en-US">
              <a:latin typeface="Arial" panose="020B0604020202020204" pitchFamily="34" charset="0"/>
            </a:endParaRPr>
          </a:p>
        </p:txBody>
      </p:sp>
      <p:sp>
        <p:nvSpPr>
          <p:cNvPr id="6150" name="Rectangle 6">
            <a:extLst>
              <a:ext uri="{FF2B5EF4-FFF2-40B4-BE49-F238E27FC236}">
                <a16:creationId xmlns:a16="http://schemas.microsoft.com/office/drawing/2014/main" id="{EA7F0F0B-74A0-4EF6-8246-298FDE48EA20}"/>
              </a:ext>
            </a:extLst>
          </p:cNvPr>
          <p:cNvSpPr>
            <a:spLocks noGrp="1" noChangeArrowheads="1"/>
          </p:cNvSpPr>
          <p:nvPr>
            <p:ph type="title"/>
          </p:nvPr>
        </p:nvSpPr>
        <p:spPr>
          <a:xfrm>
            <a:off x="533400" y="762000"/>
            <a:ext cx="8229600" cy="1384300"/>
          </a:xfrm>
        </p:spPr>
        <p:txBody>
          <a:bodyPr/>
          <a:lstStyle/>
          <a:p>
            <a:pPr eaLnBrk="1" hangingPunct="1">
              <a:defRPr/>
            </a:pPr>
            <a:r>
              <a:rPr lang="en-GB" sz="4000" b="1" dirty="0">
                <a:solidFill>
                  <a:srgbClr val="99FF33"/>
                </a:solidFill>
              </a:rPr>
              <a:t>What is diabetes</a:t>
            </a:r>
            <a:endParaRPr lang="en-GB" sz="2400" b="1" dirty="0">
              <a:solidFill>
                <a:srgbClr val="99FF33"/>
              </a:solidFill>
            </a:endParaRPr>
          </a:p>
        </p:txBody>
      </p:sp>
      <p:sp>
        <p:nvSpPr>
          <p:cNvPr id="6151" name="Rectangle 7">
            <a:extLst>
              <a:ext uri="{FF2B5EF4-FFF2-40B4-BE49-F238E27FC236}">
                <a16:creationId xmlns:a16="http://schemas.microsoft.com/office/drawing/2014/main" id="{C618A56B-67E3-4093-A8AF-92988C9C0DF2}"/>
              </a:ext>
            </a:extLst>
          </p:cNvPr>
          <p:cNvSpPr>
            <a:spLocks noGrp="1" noChangeArrowheads="1"/>
          </p:cNvSpPr>
          <p:nvPr>
            <p:ph type="body" idx="1"/>
          </p:nvPr>
        </p:nvSpPr>
        <p:spPr>
          <a:xfrm>
            <a:off x="381000" y="2438400"/>
            <a:ext cx="8229600" cy="4114800"/>
          </a:xfrm>
        </p:spPr>
        <p:txBody>
          <a:bodyPr/>
          <a:lstStyle/>
          <a:p>
            <a:pPr eaLnBrk="1" hangingPunct="1">
              <a:buFontTx/>
              <a:buNone/>
              <a:defRPr/>
            </a:pPr>
            <a:r>
              <a:rPr lang="en-US" b="1" dirty="0"/>
              <a:t>Diabetes mellitus is a chronic condition characterized by raised plasma glucose levels </a:t>
            </a:r>
          </a:p>
          <a:p>
            <a:pPr eaLnBrk="1" hangingPunct="1">
              <a:buFontTx/>
              <a:buNone/>
              <a:defRPr/>
            </a:pPr>
            <a:r>
              <a:rPr lang="en-US" b="1" dirty="0"/>
              <a:t>Diabetes, results from the body’s inability to produce or use insulin properly, resulting in high levels of blood sugar. </a:t>
            </a:r>
            <a:endParaRPr lang="en-US" sz="2800"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151">
                                            <p:txEl>
                                              <p:pRg st="0" end="0"/>
                                            </p:txEl>
                                          </p:spTgt>
                                        </p:tgtEl>
                                        <p:attrNameLst>
                                          <p:attrName>style.visibility</p:attrName>
                                        </p:attrNameLst>
                                      </p:cBhvr>
                                      <p:to>
                                        <p:strVal val="visible"/>
                                      </p:to>
                                    </p:set>
                                    <p:animEffect transition="in" filter="wipe(down)">
                                      <p:cBhvr>
                                        <p:cTn id="7" dur="500"/>
                                        <p:tgtEl>
                                          <p:spTgt spid="61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151">
                                            <p:txEl>
                                              <p:pRg st="1" end="1"/>
                                            </p:txEl>
                                          </p:spTgt>
                                        </p:tgtEl>
                                        <p:attrNameLst>
                                          <p:attrName>style.visibility</p:attrName>
                                        </p:attrNameLst>
                                      </p:cBhvr>
                                      <p:to>
                                        <p:strVal val="visible"/>
                                      </p:to>
                                    </p:set>
                                    <p:animEffect transition="in" filter="wipe(down)">
                                      <p:cBhvr>
                                        <p:cTn id="12" dur="500"/>
                                        <p:tgtEl>
                                          <p:spTgt spid="61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A33C0762-D5A1-406C-85E3-F5D1300C9737}"/>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2CE791D1-9E70-45A5-907B-5EDFCB1151F7}" type="slidenum">
              <a:rPr kumimoji="0" lang="ar-SA" altLang="en-US">
                <a:latin typeface="Arial" panose="020B0604020202020204" pitchFamily="34" charset="0"/>
              </a:rPr>
              <a:pPr eaLnBrk="1" hangingPunct="1"/>
              <a:t>30</a:t>
            </a:fld>
            <a:endParaRPr kumimoji="0" lang="en-US" altLang="en-US">
              <a:latin typeface="Arial" panose="020B0604020202020204" pitchFamily="34" charset="0"/>
            </a:endParaRPr>
          </a:p>
        </p:txBody>
      </p:sp>
      <p:sp>
        <p:nvSpPr>
          <p:cNvPr id="88066" name="Rectangle 2">
            <a:extLst>
              <a:ext uri="{FF2B5EF4-FFF2-40B4-BE49-F238E27FC236}">
                <a16:creationId xmlns:a16="http://schemas.microsoft.com/office/drawing/2014/main" id="{B41E90E4-F3E7-4469-AC14-7F51A7E016C6}"/>
              </a:ext>
            </a:extLst>
          </p:cNvPr>
          <p:cNvSpPr>
            <a:spLocks noGrp="1" noChangeArrowheads="1"/>
          </p:cNvSpPr>
          <p:nvPr>
            <p:ph type="title"/>
          </p:nvPr>
        </p:nvSpPr>
        <p:spPr>
          <a:xfrm>
            <a:off x="457200" y="292100"/>
            <a:ext cx="8686800" cy="1384300"/>
          </a:xfrm>
        </p:spPr>
        <p:txBody>
          <a:bodyPr/>
          <a:lstStyle/>
          <a:p>
            <a:pPr eaLnBrk="1" hangingPunct="1">
              <a:defRPr/>
            </a:pPr>
            <a:r>
              <a:rPr lang="en-GB" sz="3600" b="1">
                <a:solidFill>
                  <a:srgbClr val="99FF33"/>
                </a:solidFill>
              </a:rPr>
              <a:t>Secondary Prevention of  Diabetes</a:t>
            </a:r>
            <a:r>
              <a:rPr lang="en-GB" sz="3600" b="1"/>
              <a:t>  </a:t>
            </a:r>
            <a:br>
              <a:rPr lang="en-GB" sz="3600" b="1"/>
            </a:br>
            <a:endParaRPr lang="en-GB" sz="2400" b="1"/>
          </a:p>
        </p:txBody>
      </p:sp>
      <p:sp>
        <p:nvSpPr>
          <p:cNvPr id="88067" name="Rectangle 3">
            <a:extLst>
              <a:ext uri="{FF2B5EF4-FFF2-40B4-BE49-F238E27FC236}">
                <a16:creationId xmlns:a16="http://schemas.microsoft.com/office/drawing/2014/main" id="{592F630D-3704-434B-BA1F-5C4633324069}"/>
              </a:ext>
            </a:extLst>
          </p:cNvPr>
          <p:cNvSpPr>
            <a:spLocks noGrp="1" noChangeArrowheads="1"/>
          </p:cNvSpPr>
          <p:nvPr>
            <p:ph type="body" idx="1"/>
          </p:nvPr>
        </p:nvSpPr>
        <p:spPr/>
        <p:txBody>
          <a:bodyPr/>
          <a:lstStyle/>
          <a:p>
            <a:pPr eaLnBrk="1" hangingPunct="1">
              <a:defRPr/>
            </a:pPr>
            <a:r>
              <a:rPr lang="en-GB" b="1" dirty="0"/>
              <a:t>Secondary prevention includes early detection (</a:t>
            </a:r>
            <a:r>
              <a:rPr lang="en-GB" b="1" u="sng" dirty="0"/>
              <a:t>screening</a:t>
            </a:r>
            <a:r>
              <a:rPr lang="en-GB" b="1" dirty="0"/>
              <a:t>) and prompt treatment </a:t>
            </a:r>
          </a:p>
          <a:p>
            <a:pPr eaLnBrk="1" hangingPunct="1">
              <a:defRPr/>
            </a:pPr>
            <a:r>
              <a:rPr lang="en-GB" b="1" dirty="0"/>
              <a:t>Appropriate action taken at the right time is beneficial in terms of quality of life, and is cost-effective, especially if it prevent hospital admission.</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wipe(down)">
                                      <p:cBhvr>
                                        <p:cTn id="7" dur="500"/>
                                        <p:tgtEl>
                                          <p:spTgt spid="880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8067">
                                            <p:txEl>
                                              <p:pRg st="1" end="1"/>
                                            </p:txEl>
                                          </p:spTgt>
                                        </p:tgtEl>
                                        <p:attrNameLst>
                                          <p:attrName>style.visibility</p:attrName>
                                        </p:attrNameLst>
                                      </p:cBhvr>
                                      <p:to>
                                        <p:strVal val="visible"/>
                                      </p:to>
                                    </p:set>
                                    <p:animEffect transition="in" filter="wipe(down)">
                                      <p:cBhvr>
                                        <p:cTn id="12" dur="500"/>
                                        <p:tgtEl>
                                          <p:spTgt spid="880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9A00677B-B978-4163-9FF8-9F3231B9F99B}"/>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6F783035-9C83-4CED-8BFF-E25921EE9C2B}" type="slidenum">
              <a:rPr kumimoji="0" lang="ar-SA" altLang="en-US">
                <a:latin typeface="Arial" panose="020B0604020202020204" pitchFamily="34" charset="0"/>
              </a:rPr>
              <a:pPr eaLnBrk="1" hangingPunct="1"/>
              <a:t>31</a:t>
            </a:fld>
            <a:endParaRPr kumimoji="0" lang="en-US" altLang="en-US">
              <a:latin typeface="Arial" panose="020B0604020202020204" pitchFamily="34" charset="0"/>
            </a:endParaRPr>
          </a:p>
        </p:txBody>
      </p:sp>
      <p:sp>
        <p:nvSpPr>
          <p:cNvPr id="102402" name="Rectangle 2">
            <a:extLst>
              <a:ext uri="{FF2B5EF4-FFF2-40B4-BE49-F238E27FC236}">
                <a16:creationId xmlns:a16="http://schemas.microsoft.com/office/drawing/2014/main" id="{543DD731-BB9E-4A69-B17C-4AD41930D4E8}"/>
              </a:ext>
            </a:extLst>
          </p:cNvPr>
          <p:cNvSpPr>
            <a:spLocks noGrp="1" noChangeArrowheads="1"/>
          </p:cNvSpPr>
          <p:nvPr>
            <p:ph type="title"/>
          </p:nvPr>
        </p:nvSpPr>
        <p:spPr>
          <a:xfrm>
            <a:off x="179388" y="533400"/>
            <a:ext cx="8964612" cy="1143000"/>
          </a:xfrm>
        </p:spPr>
        <p:txBody>
          <a:bodyPr/>
          <a:lstStyle/>
          <a:p>
            <a:pPr eaLnBrk="1" hangingPunct="1">
              <a:defRPr/>
            </a:pPr>
            <a:r>
              <a:rPr lang="en-GB" sz="3600" b="1" dirty="0">
                <a:solidFill>
                  <a:srgbClr val="99FF33"/>
                </a:solidFill>
              </a:rPr>
              <a:t>Secondary Prevention of  Diabetes: </a:t>
            </a:r>
            <a:r>
              <a:rPr lang="en-US" sz="4000" b="1" dirty="0">
                <a:solidFill>
                  <a:srgbClr val="99FF33"/>
                </a:solidFill>
              </a:rPr>
              <a:t>Screening approaches</a:t>
            </a:r>
          </a:p>
        </p:txBody>
      </p:sp>
      <p:sp>
        <p:nvSpPr>
          <p:cNvPr id="102403" name="Rectangle 3">
            <a:extLst>
              <a:ext uri="{FF2B5EF4-FFF2-40B4-BE49-F238E27FC236}">
                <a16:creationId xmlns:a16="http://schemas.microsoft.com/office/drawing/2014/main" id="{ABAA6E6D-FC5B-489C-BAA6-51BE0B46EE63}"/>
              </a:ext>
            </a:extLst>
          </p:cNvPr>
          <p:cNvSpPr>
            <a:spLocks noGrp="1" noChangeArrowheads="1"/>
          </p:cNvSpPr>
          <p:nvPr>
            <p:ph type="body" idx="1"/>
          </p:nvPr>
        </p:nvSpPr>
        <p:spPr>
          <a:xfrm>
            <a:off x="1066800" y="2362200"/>
            <a:ext cx="7772400" cy="4114800"/>
          </a:xfrm>
        </p:spPr>
        <p:txBody>
          <a:bodyPr/>
          <a:lstStyle/>
          <a:p>
            <a:pPr eaLnBrk="1" hangingPunct="1">
              <a:defRPr/>
            </a:pPr>
            <a:r>
              <a:rPr lang="en-US" b="1" dirty="0"/>
              <a:t>Population screening</a:t>
            </a:r>
          </a:p>
          <a:p>
            <a:pPr eaLnBrk="1" hangingPunct="1">
              <a:defRPr/>
            </a:pPr>
            <a:endParaRPr lang="en-US" b="1" dirty="0"/>
          </a:p>
          <a:p>
            <a:pPr eaLnBrk="1" hangingPunct="1">
              <a:defRPr/>
            </a:pPr>
            <a:r>
              <a:rPr lang="en-US" b="1" dirty="0"/>
              <a:t>Selective screening</a:t>
            </a:r>
          </a:p>
          <a:p>
            <a:pPr eaLnBrk="1" hangingPunct="1">
              <a:defRPr/>
            </a:pPr>
            <a:endParaRPr lang="en-US" b="1" dirty="0"/>
          </a:p>
          <a:p>
            <a:pPr eaLnBrk="1" hangingPunct="1">
              <a:defRPr/>
            </a:pPr>
            <a:r>
              <a:rPr lang="en-US" b="1" dirty="0"/>
              <a:t>Opportunistic screening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 calcmode="lin" valueType="num">
                                      <p:cBhvr additive="base">
                                        <p:cTn id="7" dur="500" fill="hold"/>
                                        <p:tgtEl>
                                          <p:spTgt spid="1024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03">
                                            <p:txEl>
                                              <p:pRg st="2" end="2"/>
                                            </p:txEl>
                                          </p:spTgt>
                                        </p:tgtEl>
                                        <p:attrNameLst>
                                          <p:attrName>style.visibility</p:attrName>
                                        </p:attrNameLst>
                                      </p:cBhvr>
                                      <p:to>
                                        <p:strVal val="visible"/>
                                      </p:to>
                                    </p:set>
                                    <p:anim calcmode="lin" valueType="num">
                                      <p:cBhvr additive="base">
                                        <p:cTn id="13" dur="500" fill="hold"/>
                                        <p:tgtEl>
                                          <p:spTgt spid="10240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403">
                                            <p:txEl>
                                              <p:pRg st="4" end="4"/>
                                            </p:txEl>
                                          </p:spTgt>
                                        </p:tgtEl>
                                        <p:attrNameLst>
                                          <p:attrName>style.visibility</p:attrName>
                                        </p:attrNameLst>
                                      </p:cBhvr>
                                      <p:to>
                                        <p:strVal val="visible"/>
                                      </p:to>
                                    </p:set>
                                    <p:anim calcmode="lin" valueType="num">
                                      <p:cBhvr additive="base">
                                        <p:cTn id="19" dur="500" fill="hold"/>
                                        <p:tgtEl>
                                          <p:spTgt spid="10240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0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BCB77E32-6CEF-4547-8121-0DA4EC4D1BF9}"/>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0B0463FC-6DC8-4DD6-B2A8-E8DA8D5A9EC4}" type="slidenum">
              <a:rPr kumimoji="0" lang="ar-SA" altLang="en-US">
                <a:latin typeface="Arial" panose="020B0604020202020204" pitchFamily="34" charset="0"/>
              </a:rPr>
              <a:pPr eaLnBrk="1" hangingPunct="1"/>
              <a:t>32</a:t>
            </a:fld>
            <a:endParaRPr kumimoji="0" lang="en-US" altLang="en-US">
              <a:latin typeface="Arial" panose="020B0604020202020204" pitchFamily="34" charset="0"/>
            </a:endParaRPr>
          </a:p>
        </p:txBody>
      </p:sp>
      <p:sp>
        <p:nvSpPr>
          <p:cNvPr id="98306" name="Rectangle 2">
            <a:extLst>
              <a:ext uri="{FF2B5EF4-FFF2-40B4-BE49-F238E27FC236}">
                <a16:creationId xmlns:a16="http://schemas.microsoft.com/office/drawing/2014/main" id="{AD952F03-7956-4AE9-AA35-F5B97D0DAAEC}"/>
              </a:ext>
            </a:extLst>
          </p:cNvPr>
          <p:cNvSpPr>
            <a:spLocks noGrp="1" noChangeArrowheads="1"/>
          </p:cNvSpPr>
          <p:nvPr>
            <p:ph type="title"/>
          </p:nvPr>
        </p:nvSpPr>
        <p:spPr>
          <a:xfrm>
            <a:off x="0" y="292100"/>
            <a:ext cx="9144000" cy="1384300"/>
          </a:xfrm>
        </p:spPr>
        <p:txBody>
          <a:bodyPr/>
          <a:lstStyle/>
          <a:p>
            <a:pPr eaLnBrk="1" hangingPunct="1">
              <a:defRPr/>
            </a:pPr>
            <a:r>
              <a:rPr lang="en-GB" sz="3600" b="1" dirty="0">
                <a:solidFill>
                  <a:srgbClr val="99FF33"/>
                </a:solidFill>
              </a:rPr>
              <a:t>Secondary Prevention of  Diabetes: </a:t>
            </a:r>
            <a:br>
              <a:rPr lang="en-GB" sz="3600" b="1" dirty="0">
                <a:solidFill>
                  <a:srgbClr val="99FF33"/>
                </a:solidFill>
              </a:rPr>
            </a:br>
            <a:r>
              <a:rPr lang="en-GB" sz="3600" b="1" dirty="0">
                <a:solidFill>
                  <a:srgbClr val="99FF33"/>
                </a:solidFill>
              </a:rPr>
              <a:t>Selective </a:t>
            </a:r>
            <a:r>
              <a:rPr lang="en-US" sz="3600" b="1" dirty="0">
                <a:solidFill>
                  <a:srgbClr val="99FF33"/>
                </a:solidFill>
              </a:rPr>
              <a:t>Screening for Diabetes</a:t>
            </a:r>
          </a:p>
        </p:txBody>
      </p:sp>
      <p:sp>
        <p:nvSpPr>
          <p:cNvPr id="98307" name="Rectangle 3">
            <a:extLst>
              <a:ext uri="{FF2B5EF4-FFF2-40B4-BE49-F238E27FC236}">
                <a16:creationId xmlns:a16="http://schemas.microsoft.com/office/drawing/2014/main" id="{651DBEC7-5612-42E9-B7C9-C2F01250F1E6}"/>
              </a:ext>
            </a:extLst>
          </p:cNvPr>
          <p:cNvSpPr>
            <a:spLocks noGrp="1" noChangeArrowheads="1"/>
          </p:cNvSpPr>
          <p:nvPr>
            <p:ph type="body" idx="1"/>
          </p:nvPr>
        </p:nvSpPr>
        <p:spPr/>
        <p:txBody>
          <a:bodyPr/>
          <a:lstStyle/>
          <a:p>
            <a:pPr eaLnBrk="1" hangingPunct="1">
              <a:lnSpc>
                <a:spcPct val="90000"/>
              </a:lnSpc>
              <a:defRPr/>
            </a:pPr>
            <a:r>
              <a:rPr lang="en-US" sz="2800" b="1"/>
              <a:t>All subjects age &gt; 45</a:t>
            </a:r>
          </a:p>
          <a:p>
            <a:pPr eaLnBrk="1" hangingPunct="1">
              <a:lnSpc>
                <a:spcPct val="90000"/>
              </a:lnSpc>
              <a:defRPr/>
            </a:pPr>
            <a:r>
              <a:rPr lang="en-US" sz="2800" b="1"/>
              <a:t>Subjects age&lt; 45:</a:t>
            </a:r>
          </a:p>
          <a:p>
            <a:pPr lvl="1" eaLnBrk="1" hangingPunct="1">
              <a:lnSpc>
                <a:spcPct val="90000"/>
              </a:lnSpc>
              <a:defRPr/>
            </a:pPr>
            <a:r>
              <a:rPr lang="en-US" sz="2400" b="1"/>
              <a:t>Family history</a:t>
            </a:r>
          </a:p>
          <a:p>
            <a:pPr lvl="1" eaLnBrk="1" hangingPunct="1">
              <a:lnSpc>
                <a:spcPct val="90000"/>
              </a:lnSpc>
              <a:defRPr/>
            </a:pPr>
            <a:r>
              <a:rPr lang="en-US" sz="2400" b="1"/>
              <a:t>Obesity: BMI&gt;27</a:t>
            </a:r>
          </a:p>
          <a:p>
            <a:pPr lvl="1" eaLnBrk="1" hangingPunct="1">
              <a:lnSpc>
                <a:spcPct val="90000"/>
              </a:lnSpc>
              <a:defRPr/>
            </a:pPr>
            <a:r>
              <a:rPr lang="en-US" sz="2400" b="1"/>
              <a:t>Habitual physical activity low</a:t>
            </a:r>
          </a:p>
          <a:p>
            <a:pPr lvl="1" eaLnBrk="1" hangingPunct="1">
              <a:lnSpc>
                <a:spcPct val="90000"/>
              </a:lnSpc>
              <a:defRPr/>
            </a:pPr>
            <a:r>
              <a:rPr lang="en-US" sz="2400" b="1"/>
              <a:t>Hypertension (BP&gt;140/90) </a:t>
            </a:r>
          </a:p>
          <a:p>
            <a:pPr lvl="1" eaLnBrk="1" hangingPunct="1">
              <a:lnSpc>
                <a:spcPct val="90000"/>
              </a:lnSpc>
              <a:defRPr/>
            </a:pPr>
            <a:r>
              <a:rPr lang="en-US" sz="2400" b="1"/>
              <a:t>HDL&lt;35 mg/dl and/or triglyceride&gt;250 mg/dl</a:t>
            </a:r>
          </a:p>
          <a:p>
            <a:pPr lvl="1" eaLnBrk="1" hangingPunct="1">
              <a:lnSpc>
                <a:spcPct val="90000"/>
              </a:lnSpc>
              <a:defRPr/>
            </a:pPr>
            <a:r>
              <a:rPr lang="en-US" sz="2400" b="1"/>
              <a:t>History of GDM</a:t>
            </a:r>
          </a:p>
          <a:p>
            <a:pPr lvl="1" eaLnBrk="1" hangingPunct="1">
              <a:lnSpc>
                <a:spcPct val="90000"/>
              </a:lnSpc>
              <a:defRPr/>
            </a:pPr>
            <a:r>
              <a:rPr lang="en-US" sz="2400" b="1"/>
              <a:t>Polycystic ovary syndrome</a:t>
            </a:r>
            <a:br>
              <a:rPr lang="en-US" sz="2400" b="1"/>
            </a:br>
            <a:endParaRPr lang="en-US" sz="24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 calcmode="lin" valueType="num">
                                      <p:cBhvr additive="base">
                                        <p:cTn id="7" dur="500" fill="hold"/>
                                        <p:tgtEl>
                                          <p:spTgt spid="983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83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98307">
                                            <p:txEl>
                                              <p:pRg st="1" end="1"/>
                                            </p:txEl>
                                          </p:spTgt>
                                        </p:tgtEl>
                                        <p:attrNameLst>
                                          <p:attrName>style.visibility</p:attrName>
                                        </p:attrNameLst>
                                      </p:cBhvr>
                                      <p:to>
                                        <p:strVal val="visible"/>
                                      </p:to>
                                    </p:set>
                                    <p:anim calcmode="lin" valueType="num">
                                      <p:cBhvr additive="base">
                                        <p:cTn id="13" dur="500" fill="hold"/>
                                        <p:tgtEl>
                                          <p:spTgt spid="983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83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8307">
                                            <p:txEl>
                                              <p:pRg st="2" end="2"/>
                                            </p:txEl>
                                          </p:spTgt>
                                        </p:tgtEl>
                                        <p:attrNameLst>
                                          <p:attrName>style.visibility</p:attrName>
                                        </p:attrNameLst>
                                      </p:cBhvr>
                                      <p:to>
                                        <p:strVal val="visible"/>
                                      </p:to>
                                    </p:set>
                                    <p:anim calcmode="lin" valueType="num">
                                      <p:cBhvr additive="base">
                                        <p:cTn id="19" dur="500" fill="hold"/>
                                        <p:tgtEl>
                                          <p:spTgt spid="9830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8307">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8307">
                                            <p:txEl>
                                              <p:pRg st="3" end="3"/>
                                            </p:txEl>
                                          </p:spTgt>
                                        </p:tgtEl>
                                        <p:attrNameLst>
                                          <p:attrName>style.visibility</p:attrName>
                                        </p:attrNameLst>
                                      </p:cBhvr>
                                      <p:to>
                                        <p:strVal val="visible"/>
                                      </p:to>
                                    </p:set>
                                    <p:anim calcmode="lin" valueType="num">
                                      <p:cBhvr additive="base">
                                        <p:cTn id="23" dur="500" fill="hold"/>
                                        <p:tgtEl>
                                          <p:spTgt spid="98307">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8307">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8307">
                                            <p:txEl>
                                              <p:pRg st="4" end="4"/>
                                            </p:txEl>
                                          </p:spTgt>
                                        </p:tgtEl>
                                        <p:attrNameLst>
                                          <p:attrName>style.visibility</p:attrName>
                                        </p:attrNameLst>
                                      </p:cBhvr>
                                      <p:to>
                                        <p:strVal val="visible"/>
                                      </p:to>
                                    </p:set>
                                    <p:anim calcmode="lin" valueType="num">
                                      <p:cBhvr additive="base">
                                        <p:cTn id="27" dur="500" fill="hold"/>
                                        <p:tgtEl>
                                          <p:spTgt spid="98307">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8307">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8307">
                                            <p:txEl>
                                              <p:pRg st="5" end="5"/>
                                            </p:txEl>
                                          </p:spTgt>
                                        </p:tgtEl>
                                        <p:attrNameLst>
                                          <p:attrName>style.visibility</p:attrName>
                                        </p:attrNameLst>
                                      </p:cBhvr>
                                      <p:to>
                                        <p:strVal val="visible"/>
                                      </p:to>
                                    </p:set>
                                    <p:anim calcmode="lin" valueType="num">
                                      <p:cBhvr additive="base">
                                        <p:cTn id="31" dur="500" fill="hold"/>
                                        <p:tgtEl>
                                          <p:spTgt spid="9830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8307">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98307">
                                            <p:txEl>
                                              <p:pRg st="6" end="6"/>
                                            </p:txEl>
                                          </p:spTgt>
                                        </p:tgtEl>
                                        <p:attrNameLst>
                                          <p:attrName>style.visibility</p:attrName>
                                        </p:attrNameLst>
                                      </p:cBhvr>
                                      <p:to>
                                        <p:strVal val="visible"/>
                                      </p:to>
                                    </p:set>
                                    <p:anim calcmode="lin" valueType="num">
                                      <p:cBhvr additive="base">
                                        <p:cTn id="35" dur="500" fill="hold"/>
                                        <p:tgtEl>
                                          <p:spTgt spid="98307">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98307">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98307">
                                            <p:txEl>
                                              <p:pRg st="7" end="7"/>
                                            </p:txEl>
                                          </p:spTgt>
                                        </p:tgtEl>
                                        <p:attrNameLst>
                                          <p:attrName>style.visibility</p:attrName>
                                        </p:attrNameLst>
                                      </p:cBhvr>
                                      <p:to>
                                        <p:strVal val="visible"/>
                                      </p:to>
                                    </p:set>
                                    <p:anim calcmode="lin" valueType="num">
                                      <p:cBhvr additive="base">
                                        <p:cTn id="39" dur="500" fill="hold"/>
                                        <p:tgtEl>
                                          <p:spTgt spid="98307">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98307">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98307">
                                            <p:txEl>
                                              <p:pRg st="8" end="8"/>
                                            </p:txEl>
                                          </p:spTgt>
                                        </p:tgtEl>
                                        <p:attrNameLst>
                                          <p:attrName>style.visibility</p:attrName>
                                        </p:attrNameLst>
                                      </p:cBhvr>
                                      <p:to>
                                        <p:strVal val="visible"/>
                                      </p:to>
                                    </p:set>
                                    <p:anim calcmode="lin" valueType="num">
                                      <p:cBhvr additive="base">
                                        <p:cTn id="43" dur="500" fill="hold"/>
                                        <p:tgtEl>
                                          <p:spTgt spid="98307">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830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69559361-BFD1-4AD1-83C4-568173950055}"/>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94414052-9CBD-4A0A-848C-DDDF4B8A07AB}" type="slidenum">
              <a:rPr kumimoji="0" lang="ar-SA" altLang="en-US">
                <a:latin typeface="Arial" panose="020B0604020202020204" pitchFamily="34" charset="0"/>
              </a:rPr>
              <a:pPr eaLnBrk="1" hangingPunct="1"/>
              <a:t>33</a:t>
            </a:fld>
            <a:endParaRPr kumimoji="0" lang="en-US" altLang="en-US">
              <a:latin typeface="Arial" panose="020B0604020202020204" pitchFamily="34" charset="0"/>
            </a:endParaRPr>
          </a:p>
        </p:txBody>
      </p:sp>
      <p:pic>
        <p:nvPicPr>
          <p:cNvPr id="35843" name="Picture 2" descr="hm00372_">
            <a:extLst>
              <a:ext uri="{FF2B5EF4-FFF2-40B4-BE49-F238E27FC236}">
                <a16:creationId xmlns:a16="http://schemas.microsoft.com/office/drawing/2014/main" id="{5C7DD21C-E4B2-4E83-90F8-D1EAB7522B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08275"/>
            <a:ext cx="2384425" cy="247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43" name="Rectangle 3">
            <a:extLst>
              <a:ext uri="{FF2B5EF4-FFF2-40B4-BE49-F238E27FC236}">
                <a16:creationId xmlns:a16="http://schemas.microsoft.com/office/drawing/2014/main" id="{3197EC5A-DEAD-4B50-8C6E-AB84F1619A73}"/>
              </a:ext>
            </a:extLst>
          </p:cNvPr>
          <p:cNvSpPr>
            <a:spLocks noGrp="1" noChangeArrowheads="1"/>
          </p:cNvSpPr>
          <p:nvPr>
            <p:ph type="title"/>
          </p:nvPr>
        </p:nvSpPr>
        <p:spPr>
          <a:xfrm>
            <a:off x="1908175" y="0"/>
            <a:ext cx="6096000" cy="1143000"/>
          </a:xfrm>
        </p:spPr>
        <p:txBody>
          <a:bodyPr/>
          <a:lstStyle/>
          <a:p>
            <a:pPr eaLnBrk="1" hangingPunct="1">
              <a:defRPr/>
            </a:pPr>
            <a:r>
              <a:rPr lang="en-GB" b="1" dirty="0">
                <a:solidFill>
                  <a:srgbClr val="99FF33"/>
                </a:solidFill>
              </a:rPr>
              <a:t>Diagnostic Criteria</a:t>
            </a:r>
          </a:p>
        </p:txBody>
      </p:sp>
      <p:sp>
        <p:nvSpPr>
          <p:cNvPr id="112644" name="Rectangle 4">
            <a:extLst>
              <a:ext uri="{FF2B5EF4-FFF2-40B4-BE49-F238E27FC236}">
                <a16:creationId xmlns:a16="http://schemas.microsoft.com/office/drawing/2014/main" id="{48430B92-B5FF-4ED9-9800-487695D3C61F}"/>
              </a:ext>
            </a:extLst>
          </p:cNvPr>
          <p:cNvSpPr>
            <a:spLocks noGrp="1" noChangeArrowheads="1"/>
          </p:cNvSpPr>
          <p:nvPr>
            <p:ph type="body" idx="1"/>
          </p:nvPr>
        </p:nvSpPr>
        <p:spPr>
          <a:xfrm>
            <a:off x="2555875" y="1828800"/>
            <a:ext cx="6359525" cy="4114800"/>
          </a:xfrm>
        </p:spPr>
        <p:txBody>
          <a:bodyPr/>
          <a:lstStyle/>
          <a:p>
            <a:pPr eaLnBrk="1" hangingPunct="1">
              <a:defRPr/>
            </a:pPr>
            <a:r>
              <a:rPr lang="en-GB" b="1"/>
              <a:t>Random glucose &gt; 11mmol</a:t>
            </a:r>
          </a:p>
          <a:p>
            <a:pPr eaLnBrk="1" hangingPunct="1">
              <a:defRPr/>
            </a:pPr>
            <a:endParaRPr lang="en-GB" b="1"/>
          </a:p>
          <a:p>
            <a:pPr eaLnBrk="1" hangingPunct="1">
              <a:defRPr/>
            </a:pPr>
            <a:r>
              <a:rPr lang="en-GB" b="1"/>
              <a:t>Fasting glucose  &gt; 7mmol</a:t>
            </a:r>
          </a:p>
          <a:p>
            <a:pPr eaLnBrk="1" hangingPunct="1">
              <a:defRPr/>
            </a:pPr>
            <a:endParaRPr lang="en-GB" b="1"/>
          </a:p>
          <a:p>
            <a:pPr eaLnBrk="1" hangingPunct="1">
              <a:defRPr/>
            </a:pPr>
            <a:r>
              <a:rPr lang="en-GB" b="1"/>
              <a:t>2 hours after 75g glucose orally &gt; 11mmol</a:t>
            </a:r>
            <a:endParaRPr lang="en-GB"/>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152DC7B8-EBDE-4607-A93B-B790A433E070}"/>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6BAAB42C-8095-4A1D-80CA-C630DDAD7E9C}" type="slidenum">
              <a:rPr kumimoji="0" lang="ar-SA" altLang="en-US">
                <a:latin typeface="Arial" panose="020B0604020202020204" pitchFamily="34" charset="0"/>
              </a:rPr>
              <a:pPr eaLnBrk="1" hangingPunct="1"/>
              <a:t>34</a:t>
            </a:fld>
            <a:endParaRPr kumimoji="0" lang="en-US" altLang="en-US">
              <a:latin typeface="Arial" panose="020B0604020202020204" pitchFamily="34" charset="0"/>
            </a:endParaRPr>
          </a:p>
        </p:txBody>
      </p:sp>
      <p:sp>
        <p:nvSpPr>
          <p:cNvPr id="103426" name="Rectangle 2">
            <a:extLst>
              <a:ext uri="{FF2B5EF4-FFF2-40B4-BE49-F238E27FC236}">
                <a16:creationId xmlns:a16="http://schemas.microsoft.com/office/drawing/2014/main" id="{0164526D-3F54-4835-980A-A9038D449DAD}"/>
              </a:ext>
            </a:extLst>
          </p:cNvPr>
          <p:cNvSpPr>
            <a:spLocks noGrp="1" noChangeArrowheads="1"/>
          </p:cNvSpPr>
          <p:nvPr>
            <p:ph type="title"/>
          </p:nvPr>
        </p:nvSpPr>
        <p:spPr/>
        <p:txBody>
          <a:bodyPr/>
          <a:lstStyle/>
          <a:p>
            <a:pPr eaLnBrk="1" hangingPunct="1">
              <a:defRPr/>
            </a:pPr>
            <a:r>
              <a:rPr lang="en-US" b="1" dirty="0">
                <a:solidFill>
                  <a:srgbClr val="99FF33"/>
                </a:solidFill>
              </a:rPr>
              <a:t>Tertiary prevention</a:t>
            </a:r>
            <a:endParaRPr lang="en-US" dirty="0">
              <a:solidFill>
                <a:srgbClr val="99FF33"/>
              </a:solidFill>
            </a:endParaRPr>
          </a:p>
        </p:txBody>
      </p:sp>
      <p:sp>
        <p:nvSpPr>
          <p:cNvPr id="103427" name="Rectangle 3">
            <a:extLst>
              <a:ext uri="{FF2B5EF4-FFF2-40B4-BE49-F238E27FC236}">
                <a16:creationId xmlns:a16="http://schemas.microsoft.com/office/drawing/2014/main" id="{734D9529-CCED-4AEB-A6CE-936633B9B712}"/>
              </a:ext>
            </a:extLst>
          </p:cNvPr>
          <p:cNvSpPr>
            <a:spLocks noGrp="1" noChangeArrowheads="1"/>
          </p:cNvSpPr>
          <p:nvPr>
            <p:ph type="body" idx="1"/>
          </p:nvPr>
        </p:nvSpPr>
        <p:spPr>
          <a:xfrm>
            <a:off x="900113" y="1628775"/>
            <a:ext cx="7772400" cy="4114800"/>
          </a:xfrm>
        </p:spPr>
        <p:txBody>
          <a:bodyPr/>
          <a:lstStyle/>
          <a:p>
            <a:pPr eaLnBrk="1" hangingPunct="1">
              <a:defRPr/>
            </a:pPr>
            <a:r>
              <a:rPr lang="en-US" sz="2800" b="1" dirty="0"/>
              <a:t>Actions taken to prevent and delay the development of acute or chronic complications</a:t>
            </a:r>
          </a:p>
          <a:p>
            <a:pPr eaLnBrk="1" hangingPunct="1">
              <a:defRPr/>
            </a:pPr>
            <a:r>
              <a:rPr lang="en-US" sz="2800" b="1" dirty="0"/>
              <a:t>Acute complications, e.g. hypoglycemia, severe hyperglycemia and infections</a:t>
            </a:r>
          </a:p>
          <a:p>
            <a:pPr eaLnBrk="1" hangingPunct="1">
              <a:defRPr/>
            </a:pPr>
            <a:r>
              <a:rPr lang="en-US" sz="2800" b="1" dirty="0"/>
              <a:t>Chronic complications, e.g. atherosclerosis, retinopathy, nephropathy, neuropathy and foot problems.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34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34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DFC419C4-50ED-4A2E-B292-902E11882306}"/>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9AC88448-D9A2-4469-8DAF-838390C471C1}" type="slidenum">
              <a:rPr kumimoji="0" lang="ar-SA" altLang="en-US">
                <a:latin typeface="Arial" panose="020B0604020202020204" pitchFamily="34" charset="0"/>
              </a:rPr>
              <a:pPr eaLnBrk="1" hangingPunct="1"/>
              <a:t>35</a:t>
            </a:fld>
            <a:endParaRPr kumimoji="0" lang="en-US" altLang="en-US">
              <a:latin typeface="Arial" panose="020B0604020202020204" pitchFamily="34" charset="0"/>
            </a:endParaRPr>
          </a:p>
        </p:txBody>
      </p:sp>
      <p:sp>
        <p:nvSpPr>
          <p:cNvPr id="104450" name="Rectangle 2">
            <a:extLst>
              <a:ext uri="{FF2B5EF4-FFF2-40B4-BE49-F238E27FC236}">
                <a16:creationId xmlns:a16="http://schemas.microsoft.com/office/drawing/2014/main" id="{BB8749FD-5B23-46F0-BC23-5C696E826CE1}"/>
              </a:ext>
            </a:extLst>
          </p:cNvPr>
          <p:cNvSpPr>
            <a:spLocks noGrp="1" noChangeArrowheads="1"/>
          </p:cNvSpPr>
          <p:nvPr>
            <p:ph type="title"/>
          </p:nvPr>
        </p:nvSpPr>
        <p:spPr/>
        <p:txBody>
          <a:bodyPr/>
          <a:lstStyle/>
          <a:p>
            <a:pPr eaLnBrk="1" hangingPunct="1">
              <a:defRPr/>
            </a:pPr>
            <a:r>
              <a:rPr lang="en-US" sz="4000" b="1">
                <a:solidFill>
                  <a:srgbClr val="99FF33"/>
                </a:solidFill>
              </a:rPr>
              <a:t>Effective interventions for 2</a:t>
            </a:r>
            <a:r>
              <a:rPr lang="en-US" sz="4000" b="1" baseline="30000">
                <a:solidFill>
                  <a:srgbClr val="99FF33"/>
                </a:solidFill>
              </a:rPr>
              <a:t>0</a:t>
            </a:r>
            <a:r>
              <a:rPr lang="en-US" sz="4000" b="1">
                <a:solidFill>
                  <a:srgbClr val="99FF33"/>
                </a:solidFill>
              </a:rPr>
              <a:t> and 3</a:t>
            </a:r>
            <a:r>
              <a:rPr lang="en-US" sz="4000" b="1" baseline="30000">
                <a:solidFill>
                  <a:srgbClr val="99FF33"/>
                </a:solidFill>
              </a:rPr>
              <a:t>0 </a:t>
            </a:r>
            <a:r>
              <a:rPr lang="en-US" sz="4000" b="1">
                <a:solidFill>
                  <a:srgbClr val="99FF33"/>
                </a:solidFill>
              </a:rPr>
              <a:t>prevention</a:t>
            </a:r>
          </a:p>
        </p:txBody>
      </p:sp>
      <p:sp>
        <p:nvSpPr>
          <p:cNvPr id="104451" name="Rectangle 3">
            <a:extLst>
              <a:ext uri="{FF2B5EF4-FFF2-40B4-BE49-F238E27FC236}">
                <a16:creationId xmlns:a16="http://schemas.microsoft.com/office/drawing/2014/main" id="{AB8510D8-59E0-40B6-899D-4102B2A148F7}"/>
              </a:ext>
            </a:extLst>
          </p:cNvPr>
          <p:cNvSpPr>
            <a:spLocks noGrp="1" noChangeArrowheads="1"/>
          </p:cNvSpPr>
          <p:nvPr>
            <p:ph type="body" idx="1"/>
          </p:nvPr>
        </p:nvSpPr>
        <p:spPr>
          <a:xfrm>
            <a:off x="1042988" y="2060575"/>
            <a:ext cx="7772400" cy="4114800"/>
          </a:xfrm>
        </p:spPr>
        <p:txBody>
          <a:bodyPr/>
          <a:lstStyle/>
          <a:p>
            <a:pPr eaLnBrk="1" hangingPunct="1">
              <a:defRPr/>
            </a:pPr>
            <a:r>
              <a:rPr lang="en-US" b="1" dirty="0"/>
              <a:t>Strict metabolic control, education and effective treatment</a:t>
            </a:r>
          </a:p>
          <a:p>
            <a:pPr eaLnBrk="1" hangingPunct="1">
              <a:defRPr/>
            </a:pPr>
            <a:endParaRPr lang="en-US" b="1" dirty="0"/>
          </a:p>
          <a:p>
            <a:pPr eaLnBrk="1" hangingPunct="1">
              <a:defRPr/>
            </a:pPr>
            <a:r>
              <a:rPr lang="en-US" b="1" dirty="0"/>
              <a:t>Screening for complications in their early stages when intervention is more effective.</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C3D260BD-64FC-40B3-BF6B-6F90D30450AB}"/>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57A9604C-C10B-49D3-88CD-3E62641CEFB3}" type="slidenum">
              <a:rPr kumimoji="0" lang="ar-SA" altLang="en-US">
                <a:latin typeface="Arial" panose="020B0604020202020204" pitchFamily="34" charset="0"/>
              </a:rPr>
              <a:pPr eaLnBrk="1" hangingPunct="1"/>
              <a:t>36</a:t>
            </a:fld>
            <a:endParaRPr kumimoji="0" lang="en-US" altLang="en-US">
              <a:latin typeface="Arial" panose="020B0604020202020204" pitchFamily="34" charset="0"/>
            </a:endParaRPr>
          </a:p>
        </p:txBody>
      </p:sp>
      <p:pic>
        <p:nvPicPr>
          <p:cNvPr id="38915" name="Picture 2" descr="bd05090_">
            <a:extLst>
              <a:ext uri="{FF2B5EF4-FFF2-40B4-BE49-F238E27FC236}">
                <a16:creationId xmlns:a16="http://schemas.microsoft.com/office/drawing/2014/main" id="{1F05F350-DC44-4193-BB91-758DD2CA67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68638"/>
            <a:ext cx="2843213" cy="289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667" name="Rectangle 3">
            <a:extLst>
              <a:ext uri="{FF2B5EF4-FFF2-40B4-BE49-F238E27FC236}">
                <a16:creationId xmlns:a16="http://schemas.microsoft.com/office/drawing/2014/main" id="{9FE06D90-760A-40E5-9406-3349CCBDDCBC}"/>
              </a:ext>
            </a:extLst>
          </p:cNvPr>
          <p:cNvSpPr>
            <a:spLocks noGrp="1" noChangeArrowheads="1"/>
          </p:cNvSpPr>
          <p:nvPr>
            <p:ph type="title"/>
          </p:nvPr>
        </p:nvSpPr>
        <p:spPr>
          <a:xfrm>
            <a:off x="714375" y="0"/>
            <a:ext cx="7216775" cy="1357313"/>
          </a:xfrm>
        </p:spPr>
        <p:txBody>
          <a:bodyPr>
            <a:normAutofit fontScale="90000"/>
          </a:bodyPr>
          <a:lstStyle/>
          <a:p>
            <a:pPr eaLnBrk="1" hangingPunct="1">
              <a:defRPr/>
            </a:pPr>
            <a:r>
              <a:rPr lang="en-GB" b="1" dirty="0">
                <a:solidFill>
                  <a:srgbClr val="99FF33"/>
                </a:solidFill>
              </a:rPr>
              <a:t>Why Patient Education is necessary</a:t>
            </a:r>
          </a:p>
        </p:txBody>
      </p:sp>
      <p:sp>
        <p:nvSpPr>
          <p:cNvPr id="113668" name="Rectangle 4">
            <a:extLst>
              <a:ext uri="{FF2B5EF4-FFF2-40B4-BE49-F238E27FC236}">
                <a16:creationId xmlns:a16="http://schemas.microsoft.com/office/drawing/2014/main" id="{66697116-9F44-46ED-A86B-E6C3629732FA}"/>
              </a:ext>
            </a:extLst>
          </p:cNvPr>
          <p:cNvSpPr>
            <a:spLocks noGrp="1" noChangeArrowheads="1"/>
          </p:cNvSpPr>
          <p:nvPr>
            <p:ph type="body" idx="1"/>
          </p:nvPr>
        </p:nvSpPr>
        <p:spPr>
          <a:xfrm>
            <a:off x="3071813" y="1928813"/>
            <a:ext cx="6072187" cy="4643437"/>
          </a:xfrm>
        </p:spPr>
        <p:txBody>
          <a:bodyPr/>
          <a:lstStyle/>
          <a:p>
            <a:pPr eaLnBrk="1" hangingPunct="1">
              <a:defRPr/>
            </a:pPr>
            <a:r>
              <a:rPr lang="en-GB" b="1" dirty="0"/>
              <a:t>Knowledge is power</a:t>
            </a:r>
          </a:p>
          <a:p>
            <a:pPr eaLnBrk="1" hangingPunct="1">
              <a:defRPr/>
            </a:pPr>
            <a:r>
              <a:rPr lang="en-GB" b="1" dirty="0"/>
              <a:t>Lifelong disease</a:t>
            </a:r>
          </a:p>
          <a:p>
            <a:pPr eaLnBrk="1" hangingPunct="1">
              <a:defRPr/>
            </a:pPr>
            <a:r>
              <a:rPr lang="en-GB" b="1" dirty="0"/>
              <a:t>3 times more likely to die prematurely</a:t>
            </a:r>
          </a:p>
          <a:p>
            <a:pPr eaLnBrk="1" hangingPunct="1">
              <a:defRPr/>
            </a:pPr>
            <a:r>
              <a:rPr lang="en-GB" b="1" dirty="0"/>
              <a:t>Lifestyle changes are needed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366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66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366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366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8"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2BF0739C-BB5D-43F8-90E4-5F609F97D019}"/>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87A07656-82A7-48D7-A023-2FD216183D69}" type="slidenum">
              <a:rPr kumimoji="0" lang="ar-SA" altLang="en-US">
                <a:latin typeface="Arial" panose="020B0604020202020204" pitchFamily="34" charset="0"/>
              </a:rPr>
              <a:pPr eaLnBrk="1" hangingPunct="1"/>
              <a:t>37</a:t>
            </a:fld>
            <a:endParaRPr kumimoji="0" lang="en-US" altLang="en-US">
              <a:latin typeface="Arial" panose="020B0604020202020204" pitchFamily="34" charset="0"/>
            </a:endParaRPr>
          </a:p>
        </p:txBody>
      </p:sp>
      <p:sp>
        <p:nvSpPr>
          <p:cNvPr id="114690" name="Rectangle 2">
            <a:extLst>
              <a:ext uri="{FF2B5EF4-FFF2-40B4-BE49-F238E27FC236}">
                <a16:creationId xmlns:a16="http://schemas.microsoft.com/office/drawing/2014/main" id="{1D4063F3-D0E3-4518-BE47-55043D533F8E}"/>
              </a:ext>
            </a:extLst>
          </p:cNvPr>
          <p:cNvSpPr>
            <a:spLocks noGrp="1" noChangeArrowheads="1"/>
          </p:cNvSpPr>
          <p:nvPr>
            <p:ph type="title"/>
          </p:nvPr>
        </p:nvSpPr>
        <p:spPr/>
        <p:txBody>
          <a:bodyPr/>
          <a:lstStyle/>
          <a:p>
            <a:pPr eaLnBrk="1" hangingPunct="1">
              <a:defRPr/>
            </a:pPr>
            <a:r>
              <a:rPr lang="en-GB" b="1" dirty="0">
                <a:solidFill>
                  <a:srgbClr val="99FF33"/>
                </a:solidFill>
              </a:rPr>
              <a:t>Patient Education </a:t>
            </a:r>
            <a:br>
              <a:rPr lang="en-GB" b="1" dirty="0">
                <a:solidFill>
                  <a:srgbClr val="99FF33"/>
                </a:solidFill>
              </a:rPr>
            </a:br>
            <a:r>
              <a:rPr lang="en-GB" b="1" dirty="0">
                <a:solidFill>
                  <a:srgbClr val="99FF33"/>
                </a:solidFill>
              </a:rPr>
              <a:t>should be </a:t>
            </a:r>
          </a:p>
        </p:txBody>
      </p:sp>
      <p:sp>
        <p:nvSpPr>
          <p:cNvPr id="114691" name="Rectangle 3">
            <a:extLst>
              <a:ext uri="{FF2B5EF4-FFF2-40B4-BE49-F238E27FC236}">
                <a16:creationId xmlns:a16="http://schemas.microsoft.com/office/drawing/2014/main" id="{640FFFAF-F2A0-4B06-88C3-B4FF1305687F}"/>
              </a:ext>
            </a:extLst>
          </p:cNvPr>
          <p:cNvSpPr>
            <a:spLocks noGrp="1" noChangeArrowheads="1"/>
          </p:cNvSpPr>
          <p:nvPr>
            <p:ph type="body" idx="1"/>
          </p:nvPr>
        </p:nvSpPr>
        <p:spPr/>
        <p:txBody>
          <a:bodyPr/>
          <a:lstStyle/>
          <a:p>
            <a:pPr eaLnBrk="1" hangingPunct="1">
              <a:lnSpc>
                <a:spcPct val="90000"/>
              </a:lnSpc>
              <a:defRPr/>
            </a:pPr>
            <a:r>
              <a:rPr lang="en-GB" sz="3000" b="1" dirty="0"/>
              <a:t>An on-going process</a:t>
            </a:r>
          </a:p>
          <a:p>
            <a:pPr eaLnBrk="1" hangingPunct="1">
              <a:lnSpc>
                <a:spcPct val="90000"/>
              </a:lnSpc>
              <a:defRPr/>
            </a:pPr>
            <a:r>
              <a:rPr lang="en-GB" sz="3000" b="1" dirty="0"/>
              <a:t>More information is given as/and when patient can use it</a:t>
            </a:r>
          </a:p>
          <a:p>
            <a:pPr eaLnBrk="1" hangingPunct="1">
              <a:lnSpc>
                <a:spcPct val="90000"/>
              </a:lnSpc>
              <a:defRPr/>
            </a:pPr>
            <a:r>
              <a:rPr lang="en-GB" sz="3000" b="1" dirty="0"/>
              <a:t>Specialist health education material and specialist education teams are needed</a:t>
            </a:r>
            <a:endParaRPr lang="en-GB" sz="3000" dirty="0"/>
          </a:p>
          <a:p>
            <a:pPr eaLnBrk="1" hangingPunct="1">
              <a:lnSpc>
                <a:spcPct val="90000"/>
              </a:lnSpc>
              <a:defRPr/>
            </a:pPr>
            <a:r>
              <a:rPr lang="en-GB" sz="3000" b="1" dirty="0"/>
              <a:t>Partnership with health professionals.</a:t>
            </a:r>
          </a:p>
          <a:p>
            <a:pPr eaLnBrk="1" hangingPunct="1">
              <a:lnSpc>
                <a:spcPct val="90000"/>
              </a:lnSpc>
              <a:defRPr/>
            </a:pPr>
            <a:endParaRPr lang="en-GB" sz="3000" b="1" dirty="0"/>
          </a:p>
          <a:p>
            <a:pPr eaLnBrk="1" hangingPunct="1">
              <a:lnSpc>
                <a:spcPct val="90000"/>
              </a:lnSpc>
              <a:defRPr/>
            </a:pPr>
            <a:endParaRPr lang="en-GB" sz="3000" dirty="0"/>
          </a:p>
        </p:txBody>
      </p:sp>
      <p:pic>
        <p:nvPicPr>
          <p:cNvPr id="39941" name="Picture 4" descr="j0078818">
            <a:extLst>
              <a:ext uri="{FF2B5EF4-FFF2-40B4-BE49-F238E27FC236}">
                <a16:creationId xmlns:a16="http://schemas.microsoft.com/office/drawing/2014/main" id="{ACF5482B-6703-4148-98E4-CEF25B14D1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325" y="260350"/>
            <a:ext cx="27432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46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46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46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5696411B-AF5F-4B5E-90D6-C91F3F8DE499}"/>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B1C12292-067E-4480-83FE-8599F7F585E5}" type="slidenum">
              <a:rPr kumimoji="0" lang="ar-SA" altLang="en-US">
                <a:latin typeface="Arial" panose="020B0604020202020204" pitchFamily="34" charset="0"/>
              </a:rPr>
              <a:pPr eaLnBrk="1" hangingPunct="1"/>
              <a:t>38</a:t>
            </a:fld>
            <a:endParaRPr kumimoji="0" lang="en-US" altLang="en-US">
              <a:latin typeface="Arial" panose="020B0604020202020204" pitchFamily="34" charset="0"/>
            </a:endParaRPr>
          </a:p>
        </p:txBody>
      </p:sp>
      <p:sp>
        <p:nvSpPr>
          <p:cNvPr id="116738" name="Rectangle 2">
            <a:extLst>
              <a:ext uri="{FF2B5EF4-FFF2-40B4-BE49-F238E27FC236}">
                <a16:creationId xmlns:a16="http://schemas.microsoft.com/office/drawing/2014/main" id="{8C69B1C4-8214-41D4-BD98-23497842236E}"/>
              </a:ext>
            </a:extLst>
          </p:cNvPr>
          <p:cNvSpPr>
            <a:spLocks noGrp="1" noChangeArrowheads="1"/>
          </p:cNvSpPr>
          <p:nvPr>
            <p:ph type="title"/>
          </p:nvPr>
        </p:nvSpPr>
        <p:spPr>
          <a:xfrm>
            <a:off x="428625" y="571500"/>
            <a:ext cx="8497888" cy="1143000"/>
          </a:xfrm>
        </p:spPr>
        <p:txBody>
          <a:bodyPr/>
          <a:lstStyle/>
          <a:p>
            <a:pPr algn="ctr" eaLnBrk="1" hangingPunct="1">
              <a:defRPr/>
            </a:pPr>
            <a:r>
              <a:rPr lang="en-GB" b="1" dirty="0">
                <a:solidFill>
                  <a:srgbClr val="99FF33"/>
                </a:solidFill>
              </a:rPr>
              <a:t>Aim of patient education</a:t>
            </a:r>
            <a:br>
              <a:rPr lang="en-GB" dirty="0"/>
            </a:br>
            <a:endParaRPr lang="en-GB" dirty="0"/>
          </a:p>
        </p:txBody>
      </p:sp>
      <p:sp>
        <p:nvSpPr>
          <p:cNvPr id="116739" name="Rectangle 3">
            <a:extLst>
              <a:ext uri="{FF2B5EF4-FFF2-40B4-BE49-F238E27FC236}">
                <a16:creationId xmlns:a16="http://schemas.microsoft.com/office/drawing/2014/main" id="{A6C8CF38-2427-4799-8125-904266063AA5}"/>
              </a:ext>
            </a:extLst>
          </p:cNvPr>
          <p:cNvSpPr>
            <a:spLocks noGrp="1" noChangeArrowheads="1"/>
          </p:cNvSpPr>
          <p:nvPr>
            <p:ph type="body" idx="1"/>
          </p:nvPr>
        </p:nvSpPr>
        <p:spPr>
          <a:xfrm>
            <a:off x="857250" y="1989138"/>
            <a:ext cx="7358063" cy="4114800"/>
          </a:xfrm>
        </p:spPr>
        <p:txBody>
          <a:bodyPr/>
          <a:lstStyle/>
          <a:p>
            <a:pPr eaLnBrk="1" hangingPunct="1">
              <a:lnSpc>
                <a:spcPct val="90000"/>
              </a:lnSpc>
              <a:buFontTx/>
              <a:buNone/>
              <a:defRPr/>
            </a:pPr>
            <a:r>
              <a:rPr lang="en-GB" sz="4000" b="1" dirty="0"/>
              <a:t>Patient takes practical responsibility for his/her own health</a:t>
            </a:r>
          </a:p>
          <a:p>
            <a:pPr eaLnBrk="1" hangingPunct="1">
              <a:lnSpc>
                <a:spcPct val="90000"/>
              </a:lnSpc>
              <a:buFontTx/>
              <a:buNone/>
              <a:defRPr/>
            </a:pPr>
            <a:endParaRPr lang="en-GB" b="1" dirty="0"/>
          </a:p>
          <a:p>
            <a:pPr eaLnBrk="1" hangingPunct="1">
              <a:lnSpc>
                <a:spcPct val="90000"/>
              </a:lnSpc>
              <a:buFontTx/>
              <a:buNone/>
              <a:defRPr/>
            </a:pPr>
            <a:endParaRPr lang="en-GB" b="1" dirty="0"/>
          </a:p>
        </p:txBody>
      </p:sp>
    </p:spTree>
  </p:cSld>
  <p:clrMapOvr>
    <a:masterClrMapping/>
  </p:clrMapOvr>
  <p:transition>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4C1E936A-1C9E-4844-8692-ED9D10F8518F}"/>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378FF3BD-1431-4347-8BAB-6D4EEFEB5642}" type="slidenum">
              <a:rPr kumimoji="0" lang="ar-SA" altLang="en-US">
                <a:latin typeface="Arial" panose="020B0604020202020204" pitchFamily="34" charset="0"/>
              </a:rPr>
              <a:pPr eaLnBrk="1" hangingPunct="1"/>
              <a:t>39</a:t>
            </a:fld>
            <a:endParaRPr kumimoji="0" lang="en-US" altLang="en-US">
              <a:latin typeface="Arial" panose="020B0604020202020204" pitchFamily="34" charset="0"/>
            </a:endParaRPr>
          </a:p>
        </p:txBody>
      </p:sp>
      <p:sp>
        <p:nvSpPr>
          <p:cNvPr id="105474" name="Rectangle 2">
            <a:extLst>
              <a:ext uri="{FF2B5EF4-FFF2-40B4-BE49-F238E27FC236}">
                <a16:creationId xmlns:a16="http://schemas.microsoft.com/office/drawing/2014/main" id="{C6452F5E-BB2B-49FB-A8D6-EB0A96E3D75C}"/>
              </a:ext>
            </a:extLst>
          </p:cNvPr>
          <p:cNvSpPr>
            <a:spLocks noGrp="1" noChangeArrowheads="1"/>
          </p:cNvSpPr>
          <p:nvPr>
            <p:ph type="title"/>
          </p:nvPr>
        </p:nvSpPr>
        <p:spPr/>
        <p:txBody>
          <a:bodyPr/>
          <a:lstStyle/>
          <a:p>
            <a:pPr eaLnBrk="1" hangingPunct="1">
              <a:defRPr/>
            </a:pPr>
            <a:r>
              <a:rPr lang="en-US" b="1">
                <a:solidFill>
                  <a:srgbClr val="99FF33"/>
                </a:solidFill>
              </a:rPr>
              <a:t>Obstacles and barriers for prevention</a:t>
            </a:r>
            <a:endParaRPr lang="en-US">
              <a:solidFill>
                <a:srgbClr val="99FF33"/>
              </a:solidFill>
            </a:endParaRPr>
          </a:p>
        </p:txBody>
      </p:sp>
      <p:sp>
        <p:nvSpPr>
          <p:cNvPr id="105475" name="Rectangle 3">
            <a:extLst>
              <a:ext uri="{FF2B5EF4-FFF2-40B4-BE49-F238E27FC236}">
                <a16:creationId xmlns:a16="http://schemas.microsoft.com/office/drawing/2014/main" id="{2797D836-AE81-4928-BA70-916B3C6BD8FB}"/>
              </a:ext>
            </a:extLst>
          </p:cNvPr>
          <p:cNvSpPr>
            <a:spLocks noGrp="1" noChangeArrowheads="1"/>
          </p:cNvSpPr>
          <p:nvPr>
            <p:ph type="body" idx="1"/>
          </p:nvPr>
        </p:nvSpPr>
        <p:spPr>
          <a:xfrm>
            <a:off x="900113" y="2133600"/>
            <a:ext cx="7772400" cy="3733800"/>
          </a:xfrm>
        </p:spPr>
        <p:txBody>
          <a:bodyPr/>
          <a:lstStyle/>
          <a:p>
            <a:pPr eaLnBrk="1" hangingPunct="1">
              <a:lnSpc>
                <a:spcPct val="90000"/>
              </a:lnSpc>
              <a:defRPr/>
            </a:pPr>
            <a:r>
              <a:rPr lang="en-US" b="1" dirty="0"/>
              <a:t>Economic problems: unavailability of needed resources</a:t>
            </a:r>
          </a:p>
          <a:p>
            <a:pPr eaLnBrk="1" hangingPunct="1">
              <a:lnSpc>
                <a:spcPct val="90000"/>
              </a:lnSpc>
              <a:defRPr/>
            </a:pPr>
            <a:endParaRPr lang="en-US" b="1" dirty="0"/>
          </a:p>
          <a:p>
            <a:pPr eaLnBrk="1" hangingPunct="1">
              <a:lnSpc>
                <a:spcPct val="90000"/>
              </a:lnSpc>
              <a:defRPr/>
            </a:pPr>
            <a:r>
              <a:rPr lang="en-US" b="1" dirty="0"/>
              <a:t>Lack of data, knowledge and skills</a:t>
            </a:r>
          </a:p>
          <a:p>
            <a:pPr eaLnBrk="1" hangingPunct="1">
              <a:lnSpc>
                <a:spcPct val="90000"/>
              </a:lnSpc>
              <a:defRPr/>
            </a:pPr>
            <a:endParaRPr lang="en-US" b="1" dirty="0"/>
          </a:p>
          <a:p>
            <a:pPr eaLnBrk="1" hangingPunct="1">
              <a:lnSpc>
                <a:spcPct val="90000"/>
              </a:lnSpc>
              <a:defRPr/>
            </a:pPr>
            <a:r>
              <a:rPr lang="en-US" b="1" dirty="0"/>
              <a:t>Socio-cultural problems</a:t>
            </a:r>
          </a:p>
          <a:p>
            <a:pPr eaLnBrk="1" hangingPunct="1">
              <a:lnSpc>
                <a:spcPct val="90000"/>
              </a:lnSpc>
              <a:defRPr/>
            </a:pPr>
            <a:endParaRPr lang="en-US" b="1" dirty="0"/>
          </a:p>
          <a:p>
            <a:pPr eaLnBrk="1" hangingPunct="1">
              <a:lnSpc>
                <a:spcPct val="90000"/>
              </a:lnSpc>
              <a:buFontTx/>
              <a:buNone/>
              <a:defRPr/>
            </a:pPr>
            <a:r>
              <a:rPr lang="en-US"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wipe(down)">
                                      <p:cBhvr>
                                        <p:cTn id="7" dur="500"/>
                                        <p:tgtEl>
                                          <p:spTgt spid="1054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5475">
                                            <p:txEl>
                                              <p:pRg st="2" end="2"/>
                                            </p:txEl>
                                          </p:spTgt>
                                        </p:tgtEl>
                                        <p:attrNameLst>
                                          <p:attrName>style.visibility</p:attrName>
                                        </p:attrNameLst>
                                      </p:cBhvr>
                                      <p:to>
                                        <p:strVal val="visible"/>
                                      </p:to>
                                    </p:set>
                                    <p:animEffect transition="in" filter="wipe(down)">
                                      <p:cBhvr>
                                        <p:cTn id="12" dur="500"/>
                                        <p:tgtEl>
                                          <p:spTgt spid="10547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5475">
                                            <p:txEl>
                                              <p:pRg st="4" end="4"/>
                                            </p:txEl>
                                          </p:spTgt>
                                        </p:tgtEl>
                                        <p:attrNameLst>
                                          <p:attrName>style.visibility</p:attrName>
                                        </p:attrNameLst>
                                      </p:cBhvr>
                                      <p:to>
                                        <p:strVal val="visible"/>
                                      </p:to>
                                    </p:set>
                                    <p:animEffect transition="in" filter="wipe(down)">
                                      <p:cBhvr>
                                        <p:cTn id="17" dur="500"/>
                                        <p:tgtEl>
                                          <p:spTgt spid="105475">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5475">
                                            <p:txEl>
                                              <p:pRg st="6" end="6"/>
                                            </p:txEl>
                                          </p:spTgt>
                                        </p:tgtEl>
                                        <p:attrNameLst>
                                          <p:attrName>style.visibility</p:attrName>
                                        </p:attrNameLst>
                                      </p:cBhvr>
                                      <p:to>
                                        <p:strVal val="visible"/>
                                      </p:to>
                                    </p:set>
                                    <p:animEffect transition="in" filter="wipe(down)">
                                      <p:cBhvr>
                                        <p:cTn id="22" dur="500"/>
                                        <p:tgtEl>
                                          <p:spTgt spid="1054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98DC233B-11D5-4237-8635-3F72FB7E47E6}"/>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4B3FD912-A544-49E5-8EDB-7FF0A7E55E36}" type="slidenum">
              <a:rPr kumimoji="0" lang="ar-SA" altLang="en-US">
                <a:latin typeface="Arial" panose="020B0604020202020204" pitchFamily="34" charset="0"/>
              </a:rPr>
              <a:pPr eaLnBrk="1" hangingPunct="1"/>
              <a:t>4</a:t>
            </a:fld>
            <a:endParaRPr kumimoji="0" lang="en-US" altLang="en-US">
              <a:latin typeface="Arial" panose="020B0604020202020204" pitchFamily="34" charset="0"/>
            </a:endParaRPr>
          </a:p>
        </p:txBody>
      </p:sp>
      <p:sp>
        <p:nvSpPr>
          <p:cNvPr id="83970" name="Rectangle 2">
            <a:extLst>
              <a:ext uri="{FF2B5EF4-FFF2-40B4-BE49-F238E27FC236}">
                <a16:creationId xmlns:a16="http://schemas.microsoft.com/office/drawing/2014/main" id="{E2F8DFCC-B7AA-4083-85A4-CEC06485A872}"/>
              </a:ext>
            </a:extLst>
          </p:cNvPr>
          <p:cNvSpPr>
            <a:spLocks noGrp="1" noChangeArrowheads="1"/>
          </p:cNvSpPr>
          <p:nvPr>
            <p:ph type="title"/>
          </p:nvPr>
        </p:nvSpPr>
        <p:spPr/>
        <p:txBody>
          <a:bodyPr/>
          <a:lstStyle/>
          <a:p>
            <a:pPr eaLnBrk="1" hangingPunct="1">
              <a:defRPr/>
            </a:pPr>
            <a:r>
              <a:rPr lang="en-GB" sz="4000" b="1" dirty="0">
                <a:solidFill>
                  <a:srgbClr val="99FF33"/>
                </a:solidFill>
              </a:rPr>
              <a:t>Classification of diabetes</a:t>
            </a:r>
            <a:endParaRPr lang="en-GB" sz="2800" dirty="0">
              <a:solidFill>
                <a:srgbClr val="99FF33"/>
              </a:solidFill>
            </a:endParaRPr>
          </a:p>
        </p:txBody>
      </p:sp>
      <p:sp>
        <p:nvSpPr>
          <p:cNvPr id="83971" name="Rectangle 3">
            <a:extLst>
              <a:ext uri="{FF2B5EF4-FFF2-40B4-BE49-F238E27FC236}">
                <a16:creationId xmlns:a16="http://schemas.microsoft.com/office/drawing/2014/main" id="{AABAE078-91F6-4E4C-9900-21043F02C08D}"/>
              </a:ext>
            </a:extLst>
          </p:cNvPr>
          <p:cNvSpPr>
            <a:spLocks noGrp="1" noChangeArrowheads="1"/>
          </p:cNvSpPr>
          <p:nvPr>
            <p:ph type="body" idx="1"/>
          </p:nvPr>
        </p:nvSpPr>
        <p:spPr>
          <a:xfrm>
            <a:off x="457200" y="1905000"/>
            <a:ext cx="8401050" cy="4114800"/>
          </a:xfrm>
        </p:spPr>
        <p:txBody>
          <a:bodyPr/>
          <a:lstStyle/>
          <a:p>
            <a:pPr eaLnBrk="1" hangingPunct="1">
              <a:defRPr/>
            </a:pPr>
            <a:r>
              <a:rPr lang="en-US" b="1" dirty="0"/>
              <a:t>Type 2 diabetes is caused by a combination of insulin resistance and some degree of insulin deficiency </a:t>
            </a:r>
          </a:p>
          <a:p>
            <a:pPr eaLnBrk="1" hangingPunct="1">
              <a:defRPr/>
            </a:pPr>
            <a:r>
              <a:rPr lang="en-US" b="1" dirty="0"/>
              <a:t>In type 1 diabetes, the body produces no insulin</a:t>
            </a:r>
          </a:p>
          <a:p>
            <a:pPr eaLnBrk="1" hangingPunct="1">
              <a:defRPr/>
            </a:pPr>
            <a:r>
              <a:rPr lang="en-US" b="1" dirty="0"/>
              <a:t> More than 80% of recognized diabetes is Type 2 and most of the remainder is Type 1 </a:t>
            </a:r>
            <a:endParaRPr lang="en-GB" sz="36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animEffect transition="in" filter="wipe(down)">
                                      <p:cBhvr>
                                        <p:cTn id="7" dur="500"/>
                                        <p:tgtEl>
                                          <p:spTgt spid="839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3971">
                                            <p:txEl>
                                              <p:pRg st="1" end="1"/>
                                            </p:txEl>
                                          </p:spTgt>
                                        </p:tgtEl>
                                        <p:attrNameLst>
                                          <p:attrName>style.visibility</p:attrName>
                                        </p:attrNameLst>
                                      </p:cBhvr>
                                      <p:to>
                                        <p:strVal val="visible"/>
                                      </p:to>
                                    </p:set>
                                    <p:animEffect transition="in" filter="wipe(down)">
                                      <p:cBhvr>
                                        <p:cTn id="12" dur="500"/>
                                        <p:tgtEl>
                                          <p:spTgt spid="839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3971">
                                            <p:txEl>
                                              <p:pRg st="2" end="2"/>
                                            </p:txEl>
                                          </p:spTgt>
                                        </p:tgtEl>
                                        <p:attrNameLst>
                                          <p:attrName>style.visibility</p:attrName>
                                        </p:attrNameLst>
                                      </p:cBhvr>
                                      <p:to>
                                        <p:strVal val="visible"/>
                                      </p:to>
                                    </p:set>
                                    <p:animEffect transition="in" filter="wipe(down)">
                                      <p:cBhvr>
                                        <p:cTn id="17" dur="500"/>
                                        <p:tgtEl>
                                          <p:spTgt spid="839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379DDCEF-D8E1-4C5F-974E-E4D65EC0B362}"/>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9569FB95-9A9F-43A0-AC74-715F744AC60D}" type="slidenum">
              <a:rPr kumimoji="0" lang="ar-SA" altLang="en-US">
                <a:latin typeface="Arial" panose="020B0604020202020204" pitchFamily="34" charset="0"/>
              </a:rPr>
              <a:pPr eaLnBrk="1" hangingPunct="1"/>
              <a:t>40</a:t>
            </a:fld>
            <a:endParaRPr kumimoji="0" lang="en-US" altLang="en-US">
              <a:latin typeface="Arial" panose="020B0604020202020204" pitchFamily="34" charset="0"/>
            </a:endParaRPr>
          </a:p>
        </p:txBody>
      </p:sp>
      <p:sp>
        <p:nvSpPr>
          <p:cNvPr id="106498" name="Rectangle 2">
            <a:extLst>
              <a:ext uri="{FF2B5EF4-FFF2-40B4-BE49-F238E27FC236}">
                <a16:creationId xmlns:a16="http://schemas.microsoft.com/office/drawing/2014/main" id="{492853D2-62C8-4BBD-A552-5CFE51DAB43F}"/>
              </a:ext>
            </a:extLst>
          </p:cNvPr>
          <p:cNvSpPr>
            <a:spLocks noGrp="1" noChangeArrowheads="1"/>
          </p:cNvSpPr>
          <p:nvPr>
            <p:ph type="title"/>
          </p:nvPr>
        </p:nvSpPr>
        <p:spPr/>
        <p:txBody>
          <a:bodyPr/>
          <a:lstStyle/>
          <a:p>
            <a:pPr eaLnBrk="1" hangingPunct="1">
              <a:defRPr/>
            </a:pPr>
            <a:r>
              <a:rPr lang="en-US" b="1">
                <a:solidFill>
                  <a:srgbClr val="99FF33"/>
                </a:solidFill>
              </a:rPr>
              <a:t>Examples of socio-cultural barriers for prevention:</a:t>
            </a:r>
          </a:p>
        </p:txBody>
      </p:sp>
      <p:sp>
        <p:nvSpPr>
          <p:cNvPr id="106499" name="Rectangle 3">
            <a:extLst>
              <a:ext uri="{FF2B5EF4-FFF2-40B4-BE49-F238E27FC236}">
                <a16:creationId xmlns:a16="http://schemas.microsoft.com/office/drawing/2014/main" id="{D6B9ABB0-EACA-4235-93D2-D1A03518E453}"/>
              </a:ext>
            </a:extLst>
          </p:cNvPr>
          <p:cNvSpPr>
            <a:spLocks noGrp="1" noChangeArrowheads="1"/>
          </p:cNvSpPr>
          <p:nvPr>
            <p:ph type="body" idx="1"/>
          </p:nvPr>
        </p:nvSpPr>
        <p:spPr>
          <a:xfrm>
            <a:off x="928688" y="2286000"/>
            <a:ext cx="7843837" cy="3455988"/>
          </a:xfrm>
        </p:spPr>
        <p:txBody>
          <a:bodyPr/>
          <a:lstStyle/>
          <a:p>
            <a:pPr eaLnBrk="1" hangingPunct="1">
              <a:lnSpc>
                <a:spcPct val="90000"/>
              </a:lnSpc>
              <a:defRPr/>
            </a:pPr>
            <a:r>
              <a:rPr lang="en-US" b="1" dirty="0"/>
              <a:t>Obesity is not considered abnormal</a:t>
            </a:r>
          </a:p>
          <a:p>
            <a:pPr eaLnBrk="1" hangingPunct="1">
              <a:lnSpc>
                <a:spcPct val="90000"/>
              </a:lnSpc>
              <a:defRPr/>
            </a:pPr>
            <a:r>
              <a:rPr lang="en-US" b="1" dirty="0"/>
              <a:t>No value given to physical exercise</a:t>
            </a:r>
          </a:p>
          <a:p>
            <a:pPr eaLnBrk="1" hangingPunct="1">
              <a:lnSpc>
                <a:spcPct val="90000"/>
              </a:lnSpc>
              <a:defRPr/>
            </a:pPr>
            <a:r>
              <a:rPr lang="en-US" b="1" dirty="0"/>
              <a:t>Changing diet is very difficult</a:t>
            </a:r>
          </a:p>
          <a:p>
            <a:pPr eaLnBrk="1" hangingPunct="1">
              <a:lnSpc>
                <a:spcPct val="90000"/>
              </a:lnSpc>
              <a:defRPr/>
            </a:pPr>
            <a:r>
              <a:rPr lang="en-US" b="1" dirty="0"/>
              <a:t>No time </a:t>
            </a:r>
            <a:r>
              <a:rPr lang="en-US" b="1"/>
              <a:t>or place is </a:t>
            </a:r>
            <a:r>
              <a:rPr lang="en-US" b="1" dirty="0"/>
              <a:t>granted to do physical exercise at work</a:t>
            </a:r>
          </a:p>
          <a:p>
            <a:pPr eaLnBrk="1" hangingPunct="1">
              <a:lnSpc>
                <a:spcPct val="90000"/>
              </a:lnSpc>
              <a:defRPr/>
            </a:pPr>
            <a:r>
              <a:rPr lang="en-US" b="1" dirty="0"/>
              <a:t>Fatalism.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Effect transition="in" filter="wipe(down)">
                                      <p:cBhvr>
                                        <p:cTn id="7" dur="500"/>
                                        <p:tgtEl>
                                          <p:spTgt spid="1064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6499">
                                            <p:txEl>
                                              <p:pRg st="1" end="1"/>
                                            </p:txEl>
                                          </p:spTgt>
                                        </p:tgtEl>
                                        <p:attrNameLst>
                                          <p:attrName>style.visibility</p:attrName>
                                        </p:attrNameLst>
                                      </p:cBhvr>
                                      <p:to>
                                        <p:strVal val="visible"/>
                                      </p:to>
                                    </p:set>
                                    <p:animEffect transition="in" filter="wipe(down)">
                                      <p:cBhvr>
                                        <p:cTn id="12" dur="500"/>
                                        <p:tgtEl>
                                          <p:spTgt spid="1064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6499">
                                            <p:txEl>
                                              <p:pRg st="2" end="2"/>
                                            </p:txEl>
                                          </p:spTgt>
                                        </p:tgtEl>
                                        <p:attrNameLst>
                                          <p:attrName>style.visibility</p:attrName>
                                        </p:attrNameLst>
                                      </p:cBhvr>
                                      <p:to>
                                        <p:strVal val="visible"/>
                                      </p:to>
                                    </p:set>
                                    <p:animEffect transition="in" filter="wipe(down)">
                                      <p:cBhvr>
                                        <p:cTn id="17" dur="500"/>
                                        <p:tgtEl>
                                          <p:spTgt spid="1064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6499">
                                            <p:txEl>
                                              <p:pRg st="3" end="3"/>
                                            </p:txEl>
                                          </p:spTgt>
                                        </p:tgtEl>
                                        <p:attrNameLst>
                                          <p:attrName>style.visibility</p:attrName>
                                        </p:attrNameLst>
                                      </p:cBhvr>
                                      <p:to>
                                        <p:strVal val="visible"/>
                                      </p:to>
                                    </p:set>
                                    <p:animEffect transition="in" filter="wipe(down)">
                                      <p:cBhvr>
                                        <p:cTn id="22" dur="500"/>
                                        <p:tgtEl>
                                          <p:spTgt spid="1064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6499">
                                            <p:txEl>
                                              <p:pRg st="4" end="4"/>
                                            </p:txEl>
                                          </p:spTgt>
                                        </p:tgtEl>
                                        <p:attrNameLst>
                                          <p:attrName>style.visibility</p:attrName>
                                        </p:attrNameLst>
                                      </p:cBhvr>
                                      <p:to>
                                        <p:strVal val="visible"/>
                                      </p:to>
                                    </p:set>
                                    <p:animEffect transition="in" filter="wipe(down)">
                                      <p:cBhvr>
                                        <p:cTn id="27" dur="500"/>
                                        <p:tgtEl>
                                          <p:spTgt spid="1064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D761CBA7-3358-49B1-910F-42C911AA8466}"/>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5F236B3C-3B72-4444-BEFC-E5E7FA5C99D8}" type="slidenum">
              <a:rPr kumimoji="0" lang="ar-SA" altLang="en-US">
                <a:latin typeface="Arial" panose="020B0604020202020204" pitchFamily="34" charset="0"/>
              </a:rPr>
              <a:pPr eaLnBrk="1" hangingPunct="1"/>
              <a:t>41</a:t>
            </a:fld>
            <a:endParaRPr kumimoji="0" lang="en-US" altLang="en-US">
              <a:latin typeface="Arial" panose="020B0604020202020204" pitchFamily="34" charset="0"/>
            </a:endParaRPr>
          </a:p>
        </p:txBody>
      </p:sp>
      <p:sp>
        <p:nvSpPr>
          <p:cNvPr id="107522" name="Rectangle 2">
            <a:extLst>
              <a:ext uri="{FF2B5EF4-FFF2-40B4-BE49-F238E27FC236}">
                <a16:creationId xmlns:a16="http://schemas.microsoft.com/office/drawing/2014/main" id="{5F67FD0C-67B9-469A-8BE9-1E213BB53F79}"/>
              </a:ext>
            </a:extLst>
          </p:cNvPr>
          <p:cNvSpPr>
            <a:spLocks noGrp="1" noChangeArrowheads="1"/>
          </p:cNvSpPr>
          <p:nvPr>
            <p:ph type="title"/>
          </p:nvPr>
        </p:nvSpPr>
        <p:spPr/>
        <p:txBody>
          <a:bodyPr/>
          <a:lstStyle/>
          <a:p>
            <a:pPr eaLnBrk="1" hangingPunct="1">
              <a:defRPr/>
            </a:pPr>
            <a:r>
              <a:rPr lang="en-US" b="1">
                <a:solidFill>
                  <a:srgbClr val="99FF33"/>
                </a:solidFill>
              </a:rPr>
              <a:t>Central issues in diabetes prevention</a:t>
            </a:r>
            <a:endParaRPr lang="en-US">
              <a:solidFill>
                <a:srgbClr val="99FF33"/>
              </a:solidFill>
            </a:endParaRPr>
          </a:p>
        </p:txBody>
      </p:sp>
      <p:sp>
        <p:nvSpPr>
          <p:cNvPr id="107523" name="Rectangle 3">
            <a:extLst>
              <a:ext uri="{FF2B5EF4-FFF2-40B4-BE49-F238E27FC236}">
                <a16:creationId xmlns:a16="http://schemas.microsoft.com/office/drawing/2014/main" id="{F8AC5503-84A8-4DCA-B765-7B55CD57AC93}"/>
              </a:ext>
            </a:extLst>
          </p:cNvPr>
          <p:cNvSpPr>
            <a:spLocks noGrp="1" noChangeArrowheads="1"/>
          </p:cNvSpPr>
          <p:nvPr>
            <p:ph type="body" idx="1"/>
          </p:nvPr>
        </p:nvSpPr>
        <p:spPr>
          <a:xfrm>
            <a:off x="684213" y="1916113"/>
            <a:ext cx="7959725" cy="4191000"/>
          </a:xfrm>
        </p:spPr>
        <p:txBody>
          <a:bodyPr/>
          <a:lstStyle/>
          <a:p>
            <a:pPr eaLnBrk="1" hangingPunct="1">
              <a:defRPr/>
            </a:pPr>
            <a:r>
              <a:rPr lang="en-US" sz="2800" b="1" dirty="0"/>
              <a:t>Diabetes prevention must be integrated in a major program for the prevention of other lifestyle related disorders like CVD and cancer</a:t>
            </a:r>
          </a:p>
          <a:p>
            <a:pPr eaLnBrk="1" hangingPunct="1">
              <a:defRPr/>
            </a:pPr>
            <a:endParaRPr lang="en-US" sz="2800" b="1" dirty="0"/>
          </a:p>
          <a:p>
            <a:pPr eaLnBrk="1" hangingPunct="1">
              <a:defRPr/>
            </a:pPr>
            <a:r>
              <a:rPr lang="en-US" sz="2800" b="1" dirty="0"/>
              <a:t>Primary prevention is essential especially in resource-constrained countries</a:t>
            </a:r>
          </a:p>
          <a:p>
            <a:pPr eaLnBrk="1" hangingPunct="1">
              <a:defRPr/>
            </a:pPr>
            <a:endParaRPr lang="en-US" sz="2800" b="1" dirty="0"/>
          </a:p>
          <a:p>
            <a:pPr eaLnBrk="1" hangingPunct="1">
              <a:defRPr/>
            </a:pP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animEffect transition="in" filter="wipe(down)">
                                      <p:cBhvr>
                                        <p:cTn id="7" dur="500"/>
                                        <p:tgtEl>
                                          <p:spTgt spid="1075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7523">
                                            <p:txEl>
                                              <p:pRg st="2" end="2"/>
                                            </p:txEl>
                                          </p:spTgt>
                                        </p:tgtEl>
                                        <p:attrNameLst>
                                          <p:attrName>style.visibility</p:attrName>
                                        </p:attrNameLst>
                                      </p:cBhvr>
                                      <p:to>
                                        <p:strVal val="visible"/>
                                      </p:to>
                                    </p:set>
                                    <p:animEffect transition="in" filter="wipe(down)">
                                      <p:cBhvr>
                                        <p:cTn id="12" dur="500"/>
                                        <p:tgtEl>
                                          <p:spTgt spid="1075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C23AF7B9-9A24-49A4-958A-BF4663FD63EB}"/>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3697251D-60F8-46B5-9EE4-5A20273EEDF5}" type="slidenum">
              <a:rPr kumimoji="0" lang="ar-SA" altLang="en-US">
                <a:latin typeface="Arial" panose="020B0604020202020204" pitchFamily="34" charset="0"/>
              </a:rPr>
              <a:pPr eaLnBrk="1" hangingPunct="1"/>
              <a:t>42</a:t>
            </a:fld>
            <a:endParaRPr kumimoji="0" lang="en-US" altLang="en-US">
              <a:latin typeface="Arial" panose="020B0604020202020204" pitchFamily="34" charset="0"/>
            </a:endParaRPr>
          </a:p>
        </p:txBody>
      </p:sp>
      <p:sp>
        <p:nvSpPr>
          <p:cNvPr id="108546" name="Rectangle 2">
            <a:extLst>
              <a:ext uri="{FF2B5EF4-FFF2-40B4-BE49-F238E27FC236}">
                <a16:creationId xmlns:a16="http://schemas.microsoft.com/office/drawing/2014/main" id="{2F78DE36-CE5E-495C-80E3-A4E9C04EC5AF}"/>
              </a:ext>
            </a:extLst>
          </p:cNvPr>
          <p:cNvSpPr>
            <a:spLocks noGrp="1" noChangeArrowheads="1"/>
          </p:cNvSpPr>
          <p:nvPr>
            <p:ph type="title"/>
          </p:nvPr>
        </p:nvSpPr>
        <p:spPr/>
        <p:txBody>
          <a:bodyPr/>
          <a:lstStyle/>
          <a:p>
            <a:pPr eaLnBrk="1" hangingPunct="1">
              <a:defRPr/>
            </a:pPr>
            <a:r>
              <a:rPr lang="en-US" sz="4000" b="1">
                <a:solidFill>
                  <a:srgbClr val="99FF33"/>
                </a:solidFill>
              </a:rPr>
              <a:t>Central issues in diabetes prevention - Cont</a:t>
            </a:r>
            <a:endParaRPr lang="en-US">
              <a:solidFill>
                <a:srgbClr val="99FF33"/>
              </a:solidFill>
            </a:endParaRPr>
          </a:p>
        </p:txBody>
      </p:sp>
      <p:sp>
        <p:nvSpPr>
          <p:cNvPr id="108547" name="Rectangle 3">
            <a:extLst>
              <a:ext uri="{FF2B5EF4-FFF2-40B4-BE49-F238E27FC236}">
                <a16:creationId xmlns:a16="http://schemas.microsoft.com/office/drawing/2014/main" id="{BD78EE95-4C17-497C-85E6-807E39E565CE}"/>
              </a:ext>
            </a:extLst>
          </p:cNvPr>
          <p:cNvSpPr>
            <a:spLocks noGrp="1" noChangeArrowheads="1"/>
          </p:cNvSpPr>
          <p:nvPr>
            <p:ph type="body" idx="1"/>
          </p:nvPr>
        </p:nvSpPr>
        <p:spPr>
          <a:xfrm>
            <a:off x="468313" y="1989138"/>
            <a:ext cx="7772400" cy="4114800"/>
          </a:xfrm>
        </p:spPr>
        <p:txBody>
          <a:bodyPr/>
          <a:lstStyle/>
          <a:p>
            <a:pPr eaLnBrk="1" hangingPunct="1">
              <a:defRPr/>
            </a:pPr>
            <a:r>
              <a:rPr lang="en-US" sz="2800" b="1" dirty="0"/>
              <a:t>Diabetes prevention is an inter-sectoral effort requiring cooperation and coordination of sectors other than health</a:t>
            </a:r>
          </a:p>
          <a:p>
            <a:pPr eaLnBrk="1" hangingPunct="1">
              <a:defRPr/>
            </a:pPr>
            <a:r>
              <a:rPr lang="en-US" sz="2800" b="1" dirty="0"/>
              <a:t>Culturally appropriate and economically feasible interventions should be adopted. Imposing unacceptable or unaffordable interventions will have a negative impact.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Effect transition="in" filter="wipe(down)">
                                      <p:cBhvr>
                                        <p:cTn id="7" dur="500"/>
                                        <p:tgtEl>
                                          <p:spTgt spid="1085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8547">
                                            <p:txEl>
                                              <p:pRg st="1" end="1"/>
                                            </p:txEl>
                                          </p:spTgt>
                                        </p:tgtEl>
                                        <p:attrNameLst>
                                          <p:attrName>style.visibility</p:attrName>
                                        </p:attrNameLst>
                                      </p:cBhvr>
                                      <p:to>
                                        <p:strVal val="visible"/>
                                      </p:to>
                                    </p:set>
                                    <p:animEffect transition="in" filter="wipe(down)">
                                      <p:cBhvr>
                                        <p:cTn id="12" dur="500"/>
                                        <p:tgtEl>
                                          <p:spTgt spid="1085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6DE35ED3-EC95-4E4A-A484-8D34F646F59A}"/>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FE0532F5-C5AC-4985-85BD-487393675C71}" type="slidenum">
              <a:rPr kumimoji="0" lang="ar-SA" altLang="en-US">
                <a:latin typeface="Arial" panose="020B0604020202020204" pitchFamily="34" charset="0"/>
              </a:rPr>
              <a:pPr eaLnBrk="1" hangingPunct="1"/>
              <a:t>43</a:t>
            </a:fld>
            <a:endParaRPr kumimoji="0" lang="en-US" altLang="en-US">
              <a:latin typeface="Arial" panose="020B0604020202020204" pitchFamily="34" charset="0"/>
            </a:endParaRPr>
          </a:p>
        </p:txBody>
      </p:sp>
      <p:sp>
        <p:nvSpPr>
          <p:cNvPr id="77826" name="Rectangle 2">
            <a:extLst>
              <a:ext uri="{FF2B5EF4-FFF2-40B4-BE49-F238E27FC236}">
                <a16:creationId xmlns:a16="http://schemas.microsoft.com/office/drawing/2014/main" id="{A2DF9863-2804-4265-8E53-09FF5982ABD8}"/>
              </a:ext>
            </a:extLst>
          </p:cNvPr>
          <p:cNvSpPr>
            <a:spLocks noGrp="1" noChangeArrowheads="1"/>
          </p:cNvSpPr>
          <p:nvPr>
            <p:ph type="title"/>
          </p:nvPr>
        </p:nvSpPr>
        <p:spPr>
          <a:xfrm>
            <a:off x="468313" y="476250"/>
            <a:ext cx="8229600" cy="838200"/>
          </a:xfrm>
        </p:spPr>
        <p:txBody>
          <a:bodyPr/>
          <a:lstStyle/>
          <a:p>
            <a:pPr eaLnBrk="1" hangingPunct="1">
              <a:defRPr/>
            </a:pPr>
            <a:r>
              <a:rPr lang="en-GB" sz="3600" b="1" dirty="0">
                <a:solidFill>
                  <a:srgbClr val="99FF33"/>
                </a:solidFill>
              </a:rPr>
              <a:t>Recommendations</a:t>
            </a:r>
            <a:endParaRPr lang="en-US" sz="3600" b="1" dirty="0">
              <a:solidFill>
                <a:srgbClr val="99FF33"/>
              </a:solidFill>
            </a:endParaRPr>
          </a:p>
        </p:txBody>
      </p:sp>
      <p:sp>
        <p:nvSpPr>
          <p:cNvPr id="77827" name="Rectangle 3">
            <a:extLst>
              <a:ext uri="{FF2B5EF4-FFF2-40B4-BE49-F238E27FC236}">
                <a16:creationId xmlns:a16="http://schemas.microsoft.com/office/drawing/2014/main" id="{C2BCE488-5D16-4297-9226-DB729F18BA7C}"/>
              </a:ext>
            </a:extLst>
          </p:cNvPr>
          <p:cNvSpPr>
            <a:spLocks noGrp="1" noChangeArrowheads="1"/>
          </p:cNvSpPr>
          <p:nvPr>
            <p:ph type="body" idx="1"/>
          </p:nvPr>
        </p:nvSpPr>
        <p:spPr>
          <a:xfrm>
            <a:off x="685800" y="1905000"/>
            <a:ext cx="8229600" cy="4114800"/>
          </a:xfrm>
        </p:spPr>
        <p:txBody>
          <a:bodyPr/>
          <a:lstStyle/>
          <a:p>
            <a:pPr eaLnBrk="1" hangingPunct="1">
              <a:buFontTx/>
              <a:buNone/>
              <a:defRPr/>
            </a:pPr>
            <a:r>
              <a:rPr lang="en-GB" b="1" dirty="0"/>
              <a:t>Change will come more easily if everyone is involved</a:t>
            </a:r>
          </a:p>
          <a:p>
            <a:pPr eaLnBrk="1" hangingPunct="1">
              <a:defRPr/>
            </a:pPr>
            <a:endParaRPr lang="en-GB" b="1" dirty="0"/>
          </a:p>
          <a:p>
            <a:pPr eaLnBrk="1" hangingPunct="1">
              <a:defRPr/>
            </a:pPr>
            <a:r>
              <a:rPr lang="en-GB" b="1" dirty="0"/>
              <a:t>Prevention of diabetes should be on different levels; individuals, community, local government and national levels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wipe(down)">
                                      <p:cBhvr>
                                        <p:cTn id="7" dur="500"/>
                                        <p:tgtEl>
                                          <p:spTgt spid="778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7827">
                                            <p:txEl>
                                              <p:pRg st="2" end="2"/>
                                            </p:txEl>
                                          </p:spTgt>
                                        </p:tgtEl>
                                        <p:attrNameLst>
                                          <p:attrName>style.visibility</p:attrName>
                                        </p:attrNameLst>
                                      </p:cBhvr>
                                      <p:to>
                                        <p:strVal val="visible"/>
                                      </p:to>
                                    </p:set>
                                    <p:animEffect transition="in" filter="wipe(down)">
                                      <p:cBhvr>
                                        <p:cTn id="12" dur="500"/>
                                        <p:tgtEl>
                                          <p:spTgt spid="778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F7B84AE5-638C-48CF-BEB4-A1DDCD2B3F89}"/>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B9A739C2-6C01-4AB8-A5F1-509A24E0D69F}" type="slidenum">
              <a:rPr kumimoji="0" lang="ar-SA" altLang="en-US">
                <a:latin typeface="Arial" panose="020B0604020202020204" pitchFamily="34" charset="0"/>
              </a:rPr>
              <a:pPr eaLnBrk="1" hangingPunct="1"/>
              <a:t>44</a:t>
            </a:fld>
            <a:endParaRPr kumimoji="0" lang="en-US" altLang="en-US">
              <a:latin typeface="Arial" panose="020B0604020202020204" pitchFamily="34" charset="0"/>
            </a:endParaRPr>
          </a:p>
        </p:txBody>
      </p:sp>
      <p:sp>
        <p:nvSpPr>
          <p:cNvPr id="92163" name="Rectangle 3">
            <a:extLst>
              <a:ext uri="{FF2B5EF4-FFF2-40B4-BE49-F238E27FC236}">
                <a16:creationId xmlns:a16="http://schemas.microsoft.com/office/drawing/2014/main" id="{6F10A420-B321-4C9C-A135-D71F13C16299}"/>
              </a:ext>
            </a:extLst>
          </p:cNvPr>
          <p:cNvSpPr>
            <a:spLocks noGrp="1" noChangeArrowheads="1"/>
          </p:cNvSpPr>
          <p:nvPr>
            <p:ph type="body" idx="1"/>
          </p:nvPr>
        </p:nvSpPr>
        <p:spPr>
          <a:xfrm>
            <a:off x="428625" y="1600200"/>
            <a:ext cx="8258175" cy="4400550"/>
          </a:xfrm>
        </p:spPr>
        <p:txBody>
          <a:bodyPr/>
          <a:lstStyle/>
          <a:p>
            <a:pPr eaLnBrk="1" hangingPunct="1">
              <a:defRPr/>
            </a:pPr>
            <a:r>
              <a:rPr lang="en-GB" sz="3000" b="1" dirty="0"/>
              <a:t>The government should work to reduce health inequality and improve environmental factor by improving the deprived areas and making the streets safe for walking or cycling to school or the workplace, promoting and improving access to sport and leisure facilities, as well as encouraging physical activity and healthy diet</a:t>
            </a:r>
            <a:endParaRPr lang="en-US" sz="3000" b="1" dirty="0"/>
          </a:p>
          <a:p>
            <a:pPr eaLnBrk="1" hangingPunct="1">
              <a:buFontTx/>
              <a:buNone/>
              <a:defRPr/>
            </a:pPr>
            <a:endParaRPr lang="en-GB" sz="3000" b="1" dirty="0"/>
          </a:p>
        </p:txBody>
      </p:sp>
      <p:sp>
        <p:nvSpPr>
          <p:cNvPr id="92164" name="Rectangle 4">
            <a:extLst>
              <a:ext uri="{FF2B5EF4-FFF2-40B4-BE49-F238E27FC236}">
                <a16:creationId xmlns:a16="http://schemas.microsoft.com/office/drawing/2014/main" id="{F4670A46-8A05-4A19-BAB8-565B1A1B3522}"/>
              </a:ext>
            </a:extLst>
          </p:cNvPr>
          <p:cNvSpPr>
            <a:spLocks noGrp="1" noChangeArrowheads="1"/>
          </p:cNvSpPr>
          <p:nvPr>
            <p:ph type="title"/>
          </p:nvPr>
        </p:nvSpPr>
        <p:spPr>
          <a:xfrm>
            <a:off x="457200" y="533400"/>
            <a:ext cx="8229600" cy="685800"/>
          </a:xfrm>
        </p:spPr>
        <p:txBody>
          <a:bodyPr/>
          <a:lstStyle/>
          <a:p>
            <a:pPr eaLnBrk="1" hangingPunct="1">
              <a:defRPr/>
            </a:pPr>
            <a:r>
              <a:rPr lang="en-GB" sz="3600" b="1" dirty="0">
                <a:solidFill>
                  <a:srgbClr val="99FF33"/>
                </a:solidFill>
              </a:rPr>
              <a:t>Recommendations - Cont</a:t>
            </a:r>
            <a:endParaRPr lang="en-US" sz="2400" b="1" dirty="0">
              <a:solidFill>
                <a:srgbClr val="99FF33"/>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60A60B5-2EC0-4811-89A3-35C73C9F8917}"/>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C51779D8-D317-4602-A329-FBE0C5938428}" type="slidenum">
              <a:rPr kumimoji="0" lang="ar-SA" altLang="en-US">
                <a:latin typeface="Arial" panose="020B0604020202020204" pitchFamily="34" charset="0"/>
              </a:rPr>
              <a:pPr eaLnBrk="1" hangingPunct="1"/>
              <a:t>45</a:t>
            </a:fld>
            <a:endParaRPr kumimoji="0" lang="en-US" altLang="en-US">
              <a:latin typeface="Arial" panose="020B0604020202020204" pitchFamily="34" charset="0"/>
            </a:endParaRPr>
          </a:p>
        </p:txBody>
      </p:sp>
      <p:sp>
        <p:nvSpPr>
          <p:cNvPr id="78850" name="Rectangle 2">
            <a:extLst>
              <a:ext uri="{FF2B5EF4-FFF2-40B4-BE49-F238E27FC236}">
                <a16:creationId xmlns:a16="http://schemas.microsoft.com/office/drawing/2014/main" id="{24DC4F49-5341-45C6-A65F-5993822C1EA1}"/>
              </a:ext>
            </a:extLst>
          </p:cNvPr>
          <p:cNvSpPr>
            <a:spLocks noGrp="1" noChangeArrowheads="1"/>
          </p:cNvSpPr>
          <p:nvPr>
            <p:ph type="title"/>
          </p:nvPr>
        </p:nvSpPr>
        <p:spPr>
          <a:xfrm>
            <a:off x="533400" y="-76200"/>
            <a:ext cx="8229600" cy="1384300"/>
          </a:xfrm>
        </p:spPr>
        <p:txBody>
          <a:bodyPr/>
          <a:lstStyle/>
          <a:p>
            <a:pPr eaLnBrk="1" hangingPunct="1">
              <a:defRPr/>
            </a:pPr>
            <a:r>
              <a:rPr lang="en-GB" sz="3600" b="1" dirty="0">
                <a:solidFill>
                  <a:srgbClr val="99FF33"/>
                </a:solidFill>
              </a:rPr>
              <a:t>Recommendation - Cont</a:t>
            </a:r>
            <a:endParaRPr lang="en-US" sz="2400" b="1" dirty="0">
              <a:solidFill>
                <a:srgbClr val="99FF33"/>
              </a:solidFill>
            </a:endParaRPr>
          </a:p>
        </p:txBody>
      </p:sp>
      <p:sp>
        <p:nvSpPr>
          <p:cNvPr id="78851" name="Rectangle 3">
            <a:extLst>
              <a:ext uri="{FF2B5EF4-FFF2-40B4-BE49-F238E27FC236}">
                <a16:creationId xmlns:a16="http://schemas.microsoft.com/office/drawing/2014/main" id="{71284F93-EF1F-4252-AB83-0F7AAFDF275A}"/>
              </a:ext>
            </a:extLst>
          </p:cNvPr>
          <p:cNvSpPr>
            <a:spLocks noGrp="1" noChangeArrowheads="1"/>
          </p:cNvSpPr>
          <p:nvPr>
            <p:ph type="body" idx="1"/>
          </p:nvPr>
        </p:nvSpPr>
        <p:spPr>
          <a:xfrm>
            <a:off x="457200" y="1066800"/>
            <a:ext cx="8229600" cy="4114800"/>
          </a:xfrm>
        </p:spPr>
        <p:txBody>
          <a:bodyPr/>
          <a:lstStyle/>
          <a:p>
            <a:pPr eaLnBrk="1" hangingPunct="1">
              <a:defRPr/>
            </a:pPr>
            <a:r>
              <a:rPr lang="en-GB" sz="2800" b="1" dirty="0"/>
              <a:t>Parents of overweight children should be helped to take responsibility and encourage healthy eating and physical activity </a:t>
            </a:r>
          </a:p>
          <a:p>
            <a:pPr eaLnBrk="1" hangingPunct="1">
              <a:defRPr/>
            </a:pPr>
            <a:r>
              <a:rPr lang="en-GB" sz="2800" b="1" dirty="0"/>
              <a:t>Anti- smoking behaviour should be promoted by implementing legal action.</a:t>
            </a:r>
            <a:endParaRPr lang="en-US" sz="2400" dirty="0"/>
          </a:p>
        </p:txBody>
      </p:sp>
      <p:pic>
        <p:nvPicPr>
          <p:cNvPr id="48133" name="Picture 5" descr="logo-no-smoking-480">
            <a:extLst>
              <a:ext uri="{FF2B5EF4-FFF2-40B4-BE49-F238E27FC236}">
                <a16:creationId xmlns:a16="http://schemas.microsoft.com/office/drawing/2014/main" id="{347B1B1B-D8D1-42F6-9CE4-652949C14D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8338" y="4046538"/>
            <a:ext cx="2735262" cy="273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a:extLst>
              <a:ext uri="{FF2B5EF4-FFF2-40B4-BE49-F238E27FC236}">
                <a16:creationId xmlns:a16="http://schemas.microsoft.com/office/drawing/2014/main" id="{47FAC1E7-F2B0-4B51-B654-0292DD9EAEAB}"/>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F951A9E2-11D1-4829-80A0-D4767AB06ED0}" type="slidenum">
              <a:rPr kumimoji="0" lang="ar-SA" altLang="en-US">
                <a:latin typeface="Arial" panose="020B0604020202020204" pitchFamily="34" charset="0"/>
              </a:rPr>
              <a:pPr eaLnBrk="1" hangingPunct="1"/>
              <a:t>46</a:t>
            </a:fld>
            <a:endParaRPr kumimoji="0" lang="en-US" altLang="en-US">
              <a:latin typeface="Arial" panose="020B0604020202020204" pitchFamily="34" charset="0"/>
            </a:endParaRPr>
          </a:p>
        </p:txBody>
      </p:sp>
      <p:sp>
        <p:nvSpPr>
          <p:cNvPr id="96258" name="Rectangle 2">
            <a:extLst>
              <a:ext uri="{FF2B5EF4-FFF2-40B4-BE49-F238E27FC236}">
                <a16:creationId xmlns:a16="http://schemas.microsoft.com/office/drawing/2014/main" id="{54B18A40-7988-4643-97A1-A20EA501E42C}"/>
              </a:ext>
            </a:extLst>
          </p:cNvPr>
          <p:cNvSpPr>
            <a:spLocks noGrp="1" noChangeArrowheads="1"/>
          </p:cNvSpPr>
          <p:nvPr>
            <p:ph type="title"/>
          </p:nvPr>
        </p:nvSpPr>
        <p:spPr/>
        <p:txBody>
          <a:bodyPr/>
          <a:lstStyle/>
          <a:p>
            <a:pPr algn="ctr" eaLnBrk="1" hangingPunct="1">
              <a:defRPr/>
            </a:pPr>
            <a:r>
              <a:rPr lang="en-US" sz="5400" b="1" dirty="0">
                <a:solidFill>
                  <a:srgbClr val="99FF33"/>
                </a:solidFill>
                <a:latin typeface="Garamond" pitchFamily="18" charset="0"/>
              </a:rPr>
              <a:t>Questions?</a:t>
            </a:r>
            <a:r>
              <a:rPr lang="en-US"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8A27B37E-BEEA-4194-A026-FE4C7B51D39D}"/>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7A43F775-CE9F-4023-A656-750E499D4BF6}" type="slidenum">
              <a:rPr kumimoji="0" lang="ar-SA" altLang="en-US">
                <a:latin typeface="Arial" panose="020B0604020202020204" pitchFamily="34" charset="0"/>
              </a:rPr>
              <a:pPr eaLnBrk="1" hangingPunct="1"/>
              <a:t>5</a:t>
            </a:fld>
            <a:endParaRPr kumimoji="0" lang="en-US" altLang="en-US">
              <a:latin typeface="Arial" panose="020B0604020202020204" pitchFamily="34" charset="0"/>
            </a:endParaRPr>
          </a:p>
        </p:txBody>
      </p:sp>
      <p:sp>
        <p:nvSpPr>
          <p:cNvPr id="84994" name="Rectangle 2">
            <a:extLst>
              <a:ext uri="{FF2B5EF4-FFF2-40B4-BE49-F238E27FC236}">
                <a16:creationId xmlns:a16="http://schemas.microsoft.com/office/drawing/2014/main" id="{06324D6C-37F1-420C-A194-B8C6E94AC2C3}"/>
              </a:ext>
            </a:extLst>
          </p:cNvPr>
          <p:cNvSpPr>
            <a:spLocks noGrp="1" noChangeArrowheads="1"/>
          </p:cNvSpPr>
          <p:nvPr>
            <p:ph type="title"/>
          </p:nvPr>
        </p:nvSpPr>
        <p:spPr>
          <a:xfrm>
            <a:off x="533400" y="-152400"/>
            <a:ext cx="8229600" cy="1384300"/>
          </a:xfrm>
        </p:spPr>
        <p:txBody>
          <a:bodyPr/>
          <a:lstStyle/>
          <a:p>
            <a:pPr eaLnBrk="1" hangingPunct="1">
              <a:defRPr/>
            </a:pPr>
            <a:r>
              <a:rPr lang="en-GB" sz="4000" b="1" dirty="0">
                <a:solidFill>
                  <a:srgbClr val="99FF33"/>
                </a:solidFill>
              </a:rPr>
              <a:t>Classification of diabetes- Cont</a:t>
            </a:r>
            <a:endParaRPr lang="en-GB" sz="2800" dirty="0">
              <a:solidFill>
                <a:srgbClr val="99FF33"/>
              </a:solidFill>
            </a:endParaRPr>
          </a:p>
        </p:txBody>
      </p:sp>
      <p:sp>
        <p:nvSpPr>
          <p:cNvPr id="84995" name="Rectangle 3">
            <a:extLst>
              <a:ext uri="{FF2B5EF4-FFF2-40B4-BE49-F238E27FC236}">
                <a16:creationId xmlns:a16="http://schemas.microsoft.com/office/drawing/2014/main" id="{CBA0A079-1B07-42CD-9453-5A78880378F4}"/>
              </a:ext>
            </a:extLst>
          </p:cNvPr>
          <p:cNvSpPr>
            <a:spLocks noGrp="1" noChangeArrowheads="1"/>
          </p:cNvSpPr>
          <p:nvPr>
            <p:ph type="body" idx="1"/>
          </p:nvPr>
        </p:nvSpPr>
        <p:spPr>
          <a:xfrm>
            <a:off x="250825" y="1412875"/>
            <a:ext cx="8686800" cy="4572000"/>
          </a:xfrm>
        </p:spPr>
        <p:txBody>
          <a:bodyPr/>
          <a:lstStyle/>
          <a:p>
            <a:pPr eaLnBrk="1" hangingPunct="1">
              <a:defRPr/>
            </a:pPr>
            <a:r>
              <a:rPr lang="en-US" sz="3100" b="1" dirty="0"/>
              <a:t>Gestational Diabetes Mellitus (GDM) developing during some cases of pregnancy but usually disappears after pregnancy </a:t>
            </a:r>
          </a:p>
          <a:p>
            <a:pPr eaLnBrk="1" hangingPunct="1">
              <a:defRPr/>
            </a:pPr>
            <a:r>
              <a:rPr lang="en-US" sz="3100" b="1" dirty="0"/>
              <a:t>Impaired glucose tolerance/Impaired fasting glucose</a:t>
            </a:r>
          </a:p>
          <a:p>
            <a:pPr eaLnBrk="1" hangingPunct="1">
              <a:defRPr/>
            </a:pPr>
            <a:r>
              <a:rPr lang="en-US" sz="3100" b="1" dirty="0"/>
              <a:t>Other rare forms include maturity-onset diabetes of the young (MODY), malnutrition-related diabetes.</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07E2E83B-11BA-4473-947A-263A38423405}"/>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C1CE59BD-9E62-4A2A-9ECC-63361D4F51DD}" type="slidenum">
              <a:rPr kumimoji="0" lang="ar-SA" altLang="en-US">
                <a:latin typeface="Arial" panose="020B0604020202020204" pitchFamily="34" charset="0"/>
              </a:rPr>
              <a:pPr eaLnBrk="1" hangingPunct="1"/>
              <a:t>6</a:t>
            </a:fld>
            <a:endParaRPr kumimoji="0" lang="en-US" altLang="en-US">
              <a:latin typeface="Arial" panose="020B0604020202020204" pitchFamily="34" charset="0"/>
            </a:endParaRPr>
          </a:p>
        </p:txBody>
      </p:sp>
      <p:sp>
        <p:nvSpPr>
          <p:cNvPr id="5126" name="Rectangle 6">
            <a:extLst>
              <a:ext uri="{FF2B5EF4-FFF2-40B4-BE49-F238E27FC236}">
                <a16:creationId xmlns:a16="http://schemas.microsoft.com/office/drawing/2014/main" id="{D030A196-4E89-44CA-8F34-88A89F2639B5}"/>
              </a:ext>
            </a:extLst>
          </p:cNvPr>
          <p:cNvSpPr>
            <a:spLocks noGrp="1" noChangeArrowheads="1"/>
          </p:cNvSpPr>
          <p:nvPr>
            <p:ph type="title"/>
          </p:nvPr>
        </p:nvSpPr>
        <p:spPr>
          <a:xfrm>
            <a:off x="571500" y="0"/>
            <a:ext cx="8191500" cy="1143000"/>
          </a:xfrm>
        </p:spPr>
        <p:txBody>
          <a:bodyPr>
            <a:normAutofit fontScale="90000"/>
          </a:bodyPr>
          <a:lstStyle/>
          <a:p>
            <a:pPr eaLnBrk="1" hangingPunct="1">
              <a:defRPr/>
            </a:pPr>
            <a:br>
              <a:rPr lang="en-GB" sz="4000" b="1" dirty="0">
                <a:solidFill>
                  <a:srgbClr val="99FF33"/>
                </a:solidFill>
              </a:rPr>
            </a:br>
            <a:r>
              <a:rPr lang="en-GB" sz="4000" b="1" dirty="0">
                <a:solidFill>
                  <a:srgbClr val="99FF33"/>
                </a:solidFill>
              </a:rPr>
              <a:t>Diabetes: the size of the problem</a:t>
            </a:r>
            <a:br>
              <a:rPr lang="en-GB" sz="3600" b="1" i="1" dirty="0"/>
            </a:br>
            <a:endParaRPr lang="en-GB" sz="2400" b="1" i="1" dirty="0"/>
          </a:p>
        </p:txBody>
      </p:sp>
      <p:sp>
        <p:nvSpPr>
          <p:cNvPr id="5127" name="Rectangle 7">
            <a:extLst>
              <a:ext uri="{FF2B5EF4-FFF2-40B4-BE49-F238E27FC236}">
                <a16:creationId xmlns:a16="http://schemas.microsoft.com/office/drawing/2014/main" id="{B6CF0F9F-332D-4FC5-A64D-AA701026F82A}"/>
              </a:ext>
            </a:extLst>
          </p:cNvPr>
          <p:cNvSpPr>
            <a:spLocks noGrp="1" noChangeArrowheads="1"/>
          </p:cNvSpPr>
          <p:nvPr>
            <p:ph type="body" idx="1"/>
          </p:nvPr>
        </p:nvSpPr>
        <p:spPr>
          <a:xfrm>
            <a:off x="357188" y="1357313"/>
            <a:ext cx="8501062" cy="4643437"/>
          </a:xfrm>
        </p:spPr>
        <p:txBody>
          <a:bodyPr/>
          <a:lstStyle/>
          <a:p>
            <a:pPr eaLnBrk="1" hangingPunct="1">
              <a:buFontTx/>
              <a:buNone/>
              <a:defRPr/>
            </a:pPr>
            <a:r>
              <a:rPr lang="en-GB" sz="3100" b="1" dirty="0">
                <a:latin typeface="Arial" charset="0"/>
              </a:rPr>
              <a:t>WHO estimated prevalence of diabetes for all age- groups worldwide to be 2.8% in 2000 and 4.4% in 2030. </a:t>
            </a:r>
          </a:p>
          <a:p>
            <a:pPr eaLnBrk="1" hangingPunct="1">
              <a:defRPr/>
            </a:pPr>
            <a:r>
              <a:rPr lang="en-GB" sz="3100" b="1" dirty="0">
                <a:latin typeface="Arial" charset="0"/>
              </a:rPr>
              <a:t>Estimated rise in number from 171 million in 2000 to 366 million in 2030. </a:t>
            </a:r>
          </a:p>
          <a:p>
            <a:pPr eaLnBrk="1" hangingPunct="1">
              <a:defRPr/>
            </a:pPr>
            <a:r>
              <a:rPr lang="en-GB" sz="3100" b="1" dirty="0">
                <a:latin typeface="Arial" charset="0"/>
              </a:rPr>
              <a:t>150% rise in developing countries by 2030. </a:t>
            </a:r>
          </a:p>
          <a:p>
            <a:pPr eaLnBrk="1" hangingPunct="1">
              <a:defRPr/>
            </a:pPr>
            <a:r>
              <a:rPr lang="en-GB" sz="3100" b="1" dirty="0">
                <a:latin typeface="Arial" charset="0"/>
              </a:rPr>
              <a:t>Number of deaths attributed to diabetes estimated at just over 800,000.</a:t>
            </a:r>
            <a:r>
              <a:rPr lang="en-GB" sz="2800" dirty="0">
                <a:latin typeface="Arial" charset="0"/>
              </a:rPr>
              <a:t> </a:t>
            </a:r>
            <a:endParaRPr lang="en-GB"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animEffect transition="in" filter="wipe(down)">
                                      <p:cBhvr>
                                        <p:cTn id="7" dur="500"/>
                                        <p:tgtEl>
                                          <p:spTgt spid="51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127">
                                            <p:txEl>
                                              <p:pRg st="1" end="1"/>
                                            </p:txEl>
                                          </p:spTgt>
                                        </p:tgtEl>
                                        <p:attrNameLst>
                                          <p:attrName>style.visibility</p:attrName>
                                        </p:attrNameLst>
                                      </p:cBhvr>
                                      <p:to>
                                        <p:strVal val="visible"/>
                                      </p:to>
                                    </p:set>
                                    <p:animEffect transition="in" filter="wipe(down)">
                                      <p:cBhvr>
                                        <p:cTn id="12" dur="500"/>
                                        <p:tgtEl>
                                          <p:spTgt spid="51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127">
                                            <p:txEl>
                                              <p:pRg st="2" end="2"/>
                                            </p:txEl>
                                          </p:spTgt>
                                        </p:tgtEl>
                                        <p:attrNameLst>
                                          <p:attrName>style.visibility</p:attrName>
                                        </p:attrNameLst>
                                      </p:cBhvr>
                                      <p:to>
                                        <p:strVal val="visible"/>
                                      </p:to>
                                    </p:set>
                                    <p:animEffect transition="in" filter="wipe(down)">
                                      <p:cBhvr>
                                        <p:cTn id="17" dur="500"/>
                                        <p:tgtEl>
                                          <p:spTgt spid="51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127">
                                            <p:txEl>
                                              <p:pRg st="3" end="3"/>
                                            </p:txEl>
                                          </p:spTgt>
                                        </p:tgtEl>
                                        <p:attrNameLst>
                                          <p:attrName>style.visibility</p:attrName>
                                        </p:attrNameLst>
                                      </p:cBhvr>
                                      <p:to>
                                        <p:strVal val="visible"/>
                                      </p:to>
                                    </p:set>
                                    <p:animEffect transition="in" filter="wipe(down)">
                                      <p:cBhvr>
                                        <p:cTn id="22" dur="500"/>
                                        <p:tgtEl>
                                          <p:spTgt spid="51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6">
            <a:extLst>
              <a:ext uri="{FF2B5EF4-FFF2-40B4-BE49-F238E27FC236}">
                <a16:creationId xmlns:a16="http://schemas.microsoft.com/office/drawing/2014/main" id="{1F849FAF-B352-4749-AAF2-03947B501685}"/>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3246ADED-8F84-4EAA-B822-BADFF509ECF2}" type="slidenum">
              <a:rPr kumimoji="0" lang="ar-SA" altLang="en-US">
                <a:latin typeface="Arial" panose="020B0604020202020204" pitchFamily="34" charset="0"/>
              </a:rPr>
              <a:pPr eaLnBrk="1" hangingPunct="1"/>
              <a:t>7</a:t>
            </a:fld>
            <a:endParaRPr kumimoji="0" lang="en-US" altLang="en-US">
              <a:latin typeface="Arial" panose="020B0604020202020204" pitchFamily="34" charset="0"/>
            </a:endParaRPr>
          </a:p>
        </p:txBody>
      </p:sp>
      <p:sp>
        <p:nvSpPr>
          <p:cNvPr id="99330" name="Rectangle 2">
            <a:extLst>
              <a:ext uri="{FF2B5EF4-FFF2-40B4-BE49-F238E27FC236}">
                <a16:creationId xmlns:a16="http://schemas.microsoft.com/office/drawing/2014/main" id="{2442030B-D204-4B4B-AF22-A16BAF016C7C}"/>
              </a:ext>
            </a:extLst>
          </p:cNvPr>
          <p:cNvSpPr>
            <a:spLocks noGrp="1" noChangeArrowheads="1"/>
          </p:cNvSpPr>
          <p:nvPr>
            <p:ph type="title"/>
          </p:nvPr>
        </p:nvSpPr>
        <p:spPr/>
        <p:txBody>
          <a:bodyPr/>
          <a:lstStyle/>
          <a:p>
            <a:pPr eaLnBrk="1" hangingPunct="1">
              <a:defRPr/>
            </a:pPr>
            <a:r>
              <a:rPr lang="en-US" b="1" dirty="0">
                <a:solidFill>
                  <a:schemeClr val="tx1"/>
                </a:solidFill>
              </a:rPr>
              <a:t>Magnitude of the Problem</a:t>
            </a:r>
            <a:endParaRPr lang="en-US" dirty="0">
              <a:solidFill>
                <a:schemeClr val="tx1"/>
              </a:solidFill>
            </a:endParaRPr>
          </a:p>
        </p:txBody>
      </p:sp>
      <p:graphicFrame>
        <p:nvGraphicFramePr>
          <p:cNvPr id="99331" name="Object 3">
            <a:extLst>
              <a:ext uri="{FF2B5EF4-FFF2-40B4-BE49-F238E27FC236}">
                <a16:creationId xmlns:a16="http://schemas.microsoft.com/office/drawing/2014/main" id="{48621B20-AB95-43FA-864F-59F631A0E7C2}"/>
              </a:ext>
            </a:extLst>
          </p:cNvPr>
          <p:cNvGraphicFramePr>
            <a:graphicFrameLocks noGrp="1" noChangeAspect="1"/>
          </p:cNvGraphicFramePr>
          <p:nvPr>
            <p:ph type="chart" sz="half" idx="1"/>
          </p:nvPr>
        </p:nvGraphicFramePr>
        <p:xfrm>
          <a:off x="584200" y="1792288"/>
          <a:ext cx="4408488" cy="4760912"/>
        </p:xfrm>
        <a:graphic>
          <a:graphicData uri="http://schemas.openxmlformats.org/presentationml/2006/ole">
            <mc:AlternateContent xmlns:mc="http://schemas.openxmlformats.org/markup-compatibility/2006">
              <mc:Choice xmlns:v="urn:schemas-microsoft-com:vml" Requires="v">
                <p:oleObj name="Chart" r:id="rId2" imgW="3810000" imgH="4114800" progId="MSGraph.Chart.8">
                  <p:embed followColorScheme="full"/>
                </p:oleObj>
              </mc:Choice>
              <mc:Fallback>
                <p:oleObj name="Chart" r:id="rId2" imgW="3810000" imgH="4114800" progId="MSGraph.Chart.8">
                  <p:embed followColorScheme="full"/>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200" y="1792288"/>
                        <a:ext cx="4408488" cy="4760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9332" name="Rectangle 4">
            <a:extLst>
              <a:ext uri="{FF2B5EF4-FFF2-40B4-BE49-F238E27FC236}">
                <a16:creationId xmlns:a16="http://schemas.microsoft.com/office/drawing/2014/main" id="{CCC5C59F-FCCE-4EDD-9EF5-57C2E16EB0EC}"/>
              </a:ext>
            </a:extLst>
          </p:cNvPr>
          <p:cNvSpPr>
            <a:spLocks noGrp="1" noChangeArrowheads="1"/>
          </p:cNvSpPr>
          <p:nvPr>
            <p:ph type="body" sz="half" idx="2"/>
          </p:nvPr>
        </p:nvSpPr>
        <p:spPr>
          <a:xfrm>
            <a:off x="4652963" y="1905000"/>
            <a:ext cx="4033837" cy="4114800"/>
          </a:xfrm>
        </p:spPr>
        <p:txBody>
          <a:bodyPr/>
          <a:lstStyle/>
          <a:p>
            <a:pPr eaLnBrk="1" hangingPunct="1">
              <a:defRPr/>
            </a:pPr>
            <a:r>
              <a:rPr lang="en-US" sz="2800" b="1" dirty="0"/>
              <a:t>The number of people with diabetes will nearly double within the first quarter of this millennium.</a:t>
            </a:r>
          </a:p>
          <a:p>
            <a:pPr eaLnBrk="1" hangingPunct="1">
              <a:defRPr/>
            </a:pPr>
            <a:endParaRPr lang="en-US" sz="2800" b="1" dirty="0"/>
          </a:p>
          <a:p>
            <a:pPr eaLnBrk="1" hangingPunct="1">
              <a:buFontTx/>
              <a:buNone/>
              <a:defRPr/>
            </a:pPr>
            <a:r>
              <a:rPr lang="en-US" sz="2000" b="1" dirty="0"/>
              <a:t>World Health Report, 1997; Geneva: WHO.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9331"/>
                                        </p:tgtEl>
                                        <p:attrNameLst>
                                          <p:attrName>style.visibility</p:attrName>
                                        </p:attrNameLst>
                                      </p:cBhvr>
                                      <p:to>
                                        <p:strVal val="visible"/>
                                      </p:to>
                                    </p:set>
                                    <p:animEffect transition="in" filter="blinds(horizontal)">
                                      <p:cBhvr>
                                        <p:cTn id="7" dur="500"/>
                                        <p:tgtEl>
                                          <p:spTgt spid="99331"/>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99332">
                                            <p:txEl>
                                              <p:pRg st="0" end="0"/>
                                            </p:txEl>
                                          </p:spTgt>
                                        </p:tgtEl>
                                        <p:attrNameLst>
                                          <p:attrName>style.visibility</p:attrName>
                                        </p:attrNameLst>
                                      </p:cBhvr>
                                      <p:to>
                                        <p:strVal val="visible"/>
                                      </p:to>
                                    </p:set>
                                    <p:animEffect transition="in" filter="box(in)">
                                      <p:cBhvr>
                                        <p:cTn id="10" dur="500"/>
                                        <p:tgtEl>
                                          <p:spTgt spid="99332">
                                            <p:txEl>
                                              <p:pRg st="0" end="0"/>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99332">
                                            <p:txEl>
                                              <p:pRg st="2" end="2"/>
                                            </p:txEl>
                                          </p:spTgt>
                                        </p:tgtEl>
                                        <p:attrNameLst>
                                          <p:attrName>style.visibility</p:attrName>
                                        </p:attrNameLst>
                                      </p:cBhvr>
                                      <p:to>
                                        <p:strVal val="visible"/>
                                      </p:to>
                                    </p:set>
                                    <p:animEffect transition="in" filter="box(in)">
                                      <p:cBhvr>
                                        <p:cTn id="13" dur="500"/>
                                        <p:tgtEl>
                                          <p:spTgt spid="9933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99331" grpId="0"/>
      <p:bldP spid="9933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5">
            <a:extLst>
              <a:ext uri="{FF2B5EF4-FFF2-40B4-BE49-F238E27FC236}">
                <a16:creationId xmlns:a16="http://schemas.microsoft.com/office/drawing/2014/main" id="{74E07EF9-5954-4BE4-B0BC-264551C1C456}"/>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0752DCFB-12E7-4BB1-9BE1-D9899D2D0B26}" type="slidenum">
              <a:rPr kumimoji="0" lang="ar-SA" altLang="en-US">
                <a:latin typeface="Arial" panose="020B0604020202020204" pitchFamily="34" charset="0"/>
              </a:rPr>
              <a:pPr eaLnBrk="1" hangingPunct="1"/>
              <a:t>8</a:t>
            </a:fld>
            <a:endParaRPr kumimoji="0" lang="en-US" altLang="en-US">
              <a:latin typeface="Arial" panose="020B0604020202020204" pitchFamily="34" charset="0"/>
            </a:endParaRPr>
          </a:p>
        </p:txBody>
      </p:sp>
      <p:sp>
        <p:nvSpPr>
          <p:cNvPr id="10243" name="Rectangle 2">
            <a:extLst>
              <a:ext uri="{FF2B5EF4-FFF2-40B4-BE49-F238E27FC236}">
                <a16:creationId xmlns:a16="http://schemas.microsoft.com/office/drawing/2014/main" id="{1122CC5E-F429-41A2-AC18-0EB9607A552F}"/>
              </a:ext>
            </a:extLst>
          </p:cNvPr>
          <p:cNvSpPr>
            <a:spLocks noChangeArrowheads="1"/>
          </p:cNvSpPr>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endParaRPr kumimoji="0" lang="en-US" altLang="en-US" sz="4400">
              <a:solidFill>
                <a:schemeClr val="tx2"/>
              </a:solidFill>
              <a:cs typeface="Times New Roman" panose="02020603050405020304" pitchFamily="18" charset="0"/>
            </a:endParaRPr>
          </a:p>
        </p:txBody>
      </p:sp>
      <p:sp>
        <p:nvSpPr>
          <p:cNvPr id="100355" name="Rectangle 3">
            <a:extLst>
              <a:ext uri="{FF2B5EF4-FFF2-40B4-BE49-F238E27FC236}">
                <a16:creationId xmlns:a16="http://schemas.microsoft.com/office/drawing/2014/main" id="{E7531D4E-9720-4AA3-8999-1CC055746857}"/>
              </a:ext>
            </a:extLst>
          </p:cNvPr>
          <p:cNvSpPr>
            <a:spLocks noGrp="1" noChangeArrowheads="1"/>
          </p:cNvSpPr>
          <p:nvPr>
            <p:ph type="title"/>
          </p:nvPr>
        </p:nvSpPr>
        <p:spPr/>
        <p:txBody>
          <a:bodyPr/>
          <a:lstStyle/>
          <a:p>
            <a:pPr eaLnBrk="1" hangingPunct="1">
              <a:defRPr/>
            </a:pPr>
            <a:r>
              <a:rPr lang="en-US" b="1" dirty="0">
                <a:solidFill>
                  <a:srgbClr val="99FF33"/>
                </a:solidFill>
              </a:rPr>
              <a:t>Developed Vs Developing</a:t>
            </a:r>
            <a:endParaRPr lang="en-US" dirty="0">
              <a:solidFill>
                <a:srgbClr val="99FF33"/>
              </a:solidFill>
            </a:endParaRPr>
          </a:p>
        </p:txBody>
      </p:sp>
      <p:graphicFrame>
        <p:nvGraphicFramePr>
          <p:cNvPr id="100356" name="Group 4">
            <a:extLst>
              <a:ext uri="{FF2B5EF4-FFF2-40B4-BE49-F238E27FC236}">
                <a16:creationId xmlns:a16="http://schemas.microsoft.com/office/drawing/2014/main" id="{C2EFBD90-A36A-4C8D-8EAF-ACEEF1B2B4D5}"/>
              </a:ext>
            </a:extLst>
          </p:cNvPr>
          <p:cNvGraphicFramePr>
            <a:graphicFrameLocks noGrp="1"/>
          </p:cNvGraphicFramePr>
          <p:nvPr>
            <p:ph type="tbl" idx="1"/>
          </p:nvPr>
        </p:nvGraphicFramePr>
        <p:xfrm>
          <a:off x="1066800" y="2133600"/>
          <a:ext cx="7772400" cy="2976563"/>
        </p:xfrm>
        <a:graphic>
          <a:graphicData uri="http://schemas.openxmlformats.org/drawingml/2006/table">
            <a:tbl>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7254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Tahoma" pitchFamily="34" charset="0"/>
                          <a:cs typeface="Arial" charset="0"/>
                        </a:rPr>
                        <a:t>Region</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Tahoma" pitchFamily="34" charset="0"/>
                          <a:cs typeface="Arial" charset="0"/>
                        </a:rPr>
                        <a:t>2000</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Tahoma" pitchFamily="34" charset="0"/>
                          <a:cs typeface="Arial" charset="0"/>
                        </a:rPr>
                        <a:t>2025</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43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Tahoma" pitchFamily="34" charset="0"/>
                          <a:cs typeface="Arial" charset="0"/>
                        </a:rPr>
                        <a:t>Developed countries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Tahoma" pitchFamily="34" charset="0"/>
                          <a:cs typeface="Arial" charset="0"/>
                        </a:rPr>
                        <a:t>6.2%</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Tahoma" pitchFamily="34" charset="0"/>
                          <a:cs typeface="Arial" charset="0"/>
                        </a:rPr>
                        <a:t>54.8 million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Tahoma" pitchFamily="34" charset="0"/>
                          <a:cs typeface="Arial" charset="0"/>
                        </a:rPr>
                        <a:t>7.6%</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Tahoma" pitchFamily="34" charset="0"/>
                          <a:cs typeface="Arial" charset="0"/>
                        </a:rPr>
                        <a:t>72.2 million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080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Tahoma" pitchFamily="34" charset="0"/>
                          <a:cs typeface="Arial" charset="0"/>
                        </a:rPr>
                        <a:t>Developing countries</a:t>
                      </a:r>
                    </a:p>
                  </a:txBody>
                  <a:tcPr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Tahoma" pitchFamily="34" charset="0"/>
                          <a:cs typeface="Arial" charset="0"/>
                        </a:rPr>
                        <a:t>3.5%</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Tahoma" pitchFamily="34" charset="0"/>
                          <a:cs typeface="Arial" charset="0"/>
                        </a:rPr>
                        <a:t>99.6 million</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Tahoma" pitchFamily="34" charset="0"/>
                          <a:cs typeface="Arial" charset="0"/>
                        </a:rPr>
                        <a:t>4.9%</a:t>
                      </a:r>
                    </a:p>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en-US" sz="2800" b="0" i="0" u="none" strike="noStrike" cap="none" normalizeH="0" baseline="0" dirty="0">
                          <a:ln>
                            <a:noFill/>
                          </a:ln>
                          <a:solidFill>
                            <a:schemeClr val="tx1"/>
                          </a:solidFill>
                          <a:effectLst>
                            <a:outerShdw blurRad="38100" dist="38100" dir="2700000" algn="tl">
                              <a:srgbClr val="000000"/>
                            </a:outerShdw>
                          </a:effectLst>
                          <a:latin typeface="Tahoma" pitchFamily="34" charset="0"/>
                          <a:cs typeface="Arial" charset="0"/>
                        </a:rPr>
                        <a:t>227.7 million</a:t>
                      </a:r>
                    </a:p>
                  </a:txBody>
                  <a:tcPr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0263" name="Text Box 22">
            <a:extLst>
              <a:ext uri="{FF2B5EF4-FFF2-40B4-BE49-F238E27FC236}">
                <a16:creationId xmlns:a16="http://schemas.microsoft.com/office/drawing/2014/main" id="{F045AB46-8129-43E4-842A-FD9E29192170}"/>
              </a:ext>
            </a:extLst>
          </p:cNvPr>
          <p:cNvSpPr txBox="1">
            <a:spLocks noChangeArrowheads="1"/>
          </p:cNvSpPr>
          <p:nvPr/>
        </p:nvSpPr>
        <p:spPr bwMode="auto">
          <a:xfrm>
            <a:off x="1431925" y="61293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endParaRPr kumimoji="0" lang="en-US" altLang="en-US" sz="2400">
              <a:cs typeface="Times New Roman" panose="02020603050405020304" pitchFamily="18" charset="0"/>
            </a:endParaRPr>
          </a:p>
        </p:txBody>
      </p:sp>
      <p:sp>
        <p:nvSpPr>
          <p:cNvPr id="10264" name="Text Box 23">
            <a:extLst>
              <a:ext uri="{FF2B5EF4-FFF2-40B4-BE49-F238E27FC236}">
                <a16:creationId xmlns:a16="http://schemas.microsoft.com/office/drawing/2014/main" id="{6789F895-61C9-4EE7-84E0-0A9B41406170}"/>
              </a:ext>
            </a:extLst>
          </p:cNvPr>
          <p:cNvSpPr txBox="1">
            <a:spLocks noChangeArrowheads="1"/>
          </p:cNvSpPr>
          <p:nvPr/>
        </p:nvSpPr>
        <p:spPr bwMode="auto">
          <a:xfrm>
            <a:off x="2895600" y="5851525"/>
            <a:ext cx="5943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r>
              <a:rPr kumimoji="0" lang="en-US" altLang="en-US" sz="2000" b="1">
                <a:cs typeface="Times New Roman" panose="02020603050405020304" pitchFamily="18" charset="0"/>
              </a:rPr>
              <a:t>King et al,  Diabetes Care 1998; 21: 1414-31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99AD0EB6-C4F6-40BD-948E-98B57ED6EF4D}"/>
              </a:ext>
            </a:extLst>
          </p:cNvPr>
          <p:cNvSpPr>
            <a:spLocks noGrp="1"/>
          </p:cNvSpPr>
          <p:nvPr>
            <p:ph type="sldNum" sz="quarter" idx="12"/>
          </p:nvPr>
        </p:nvSpPr>
        <p:spPr/>
        <p:txBody>
          <a:bodyPr/>
          <a:lstStyle>
            <a:lvl1pPr eaLnBrk="0" hangingPunct="0">
              <a:defRPr kumimoji="1">
                <a:solidFill>
                  <a:schemeClr val="tx1"/>
                </a:solidFill>
                <a:latin typeface="Tahoma" panose="020B0604030504040204" pitchFamily="34" charset="0"/>
                <a:cs typeface="Arial" panose="020B0604020202020204" pitchFamily="34" charset="0"/>
              </a:defRPr>
            </a:lvl1pPr>
            <a:lvl2pPr marL="742950" indent="-285750" eaLnBrk="0" hangingPunct="0">
              <a:defRPr kumimoji="1">
                <a:solidFill>
                  <a:schemeClr val="tx1"/>
                </a:solidFill>
                <a:latin typeface="Tahoma" panose="020B0604030504040204" pitchFamily="34" charset="0"/>
                <a:cs typeface="Arial" panose="020B0604020202020204" pitchFamily="34" charset="0"/>
              </a:defRPr>
            </a:lvl2pPr>
            <a:lvl3pPr marL="1143000" indent="-228600" eaLnBrk="0" hangingPunct="0">
              <a:defRPr kumimoji="1">
                <a:solidFill>
                  <a:schemeClr val="tx1"/>
                </a:solidFill>
                <a:latin typeface="Tahoma" panose="020B0604030504040204" pitchFamily="34" charset="0"/>
                <a:cs typeface="Arial" panose="020B0604020202020204" pitchFamily="34" charset="0"/>
              </a:defRPr>
            </a:lvl3pPr>
            <a:lvl4pPr marL="1600200" indent="-228600" eaLnBrk="0" hangingPunct="0">
              <a:defRPr kumimoji="1">
                <a:solidFill>
                  <a:schemeClr val="tx1"/>
                </a:solidFill>
                <a:latin typeface="Tahoma" panose="020B0604030504040204" pitchFamily="34" charset="0"/>
                <a:cs typeface="Arial" panose="020B0604020202020204" pitchFamily="34" charset="0"/>
              </a:defRPr>
            </a:lvl4pPr>
            <a:lvl5pPr marL="2057400" indent="-228600" eaLnBrk="0" hangingPunct="0">
              <a:defRPr kumimoji="1">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kumimoji="1">
                <a:solidFill>
                  <a:schemeClr val="tx1"/>
                </a:solidFill>
                <a:latin typeface="Tahoma" panose="020B0604030504040204" pitchFamily="34" charset="0"/>
                <a:cs typeface="Arial" panose="020B0604020202020204" pitchFamily="34" charset="0"/>
              </a:defRPr>
            </a:lvl9pPr>
          </a:lstStyle>
          <a:p>
            <a:pPr eaLnBrk="1" hangingPunct="1"/>
            <a:fld id="{56DD36B9-948C-4AE1-8CF9-E4ED2A05FDDA}" type="slidenum">
              <a:rPr kumimoji="0" lang="ar-SA" altLang="en-US">
                <a:latin typeface="Arial" panose="020B0604020202020204" pitchFamily="34" charset="0"/>
              </a:rPr>
              <a:pPr eaLnBrk="1" hangingPunct="1"/>
              <a:t>9</a:t>
            </a:fld>
            <a:endParaRPr kumimoji="0" lang="en-US" altLang="en-US">
              <a:latin typeface="Arial" panose="020B0604020202020204" pitchFamily="34" charset="0"/>
            </a:endParaRPr>
          </a:p>
        </p:txBody>
      </p:sp>
      <p:sp>
        <p:nvSpPr>
          <p:cNvPr id="7174" name="Rectangle 6">
            <a:extLst>
              <a:ext uri="{FF2B5EF4-FFF2-40B4-BE49-F238E27FC236}">
                <a16:creationId xmlns:a16="http://schemas.microsoft.com/office/drawing/2014/main" id="{C7CC84AF-6624-452A-8826-11680737F22D}"/>
              </a:ext>
            </a:extLst>
          </p:cNvPr>
          <p:cNvSpPr>
            <a:spLocks noGrp="1" noChangeArrowheads="1"/>
          </p:cNvSpPr>
          <p:nvPr>
            <p:ph type="title"/>
          </p:nvPr>
        </p:nvSpPr>
        <p:spPr>
          <a:xfrm>
            <a:off x="500063" y="0"/>
            <a:ext cx="8191500" cy="1027113"/>
          </a:xfrm>
        </p:spPr>
        <p:txBody>
          <a:bodyPr/>
          <a:lstStyle/>
          <a:p>
            <a:pPr algn="ctr" eaLnBrk="1" hangingPunct="1">
              <a:defRPr/>
            </a:pPr>
            <a:r>
              <a:rPr lang="en-GB" sz="4000" b="1" dirty="0">
                <a:solidFill>
                  <a:srgbClr val="99FF33"/>
                </a:solidFill>
              </a:rPr>
              <a:t>The costs of diabetes</a:t>
            </a:r>
            <a:endParaRPr lang="en-GB" sz="2400" dirty="0">
              <a:solidFill>
                <a:srgbClr val="99FF33"/>
              </a:solidFill>
            </a:endParaRPr>
          </a:p>
        </p:txBody>
      </p:sp>
      <p:sp>
        <p:nvSpPr>
          <p:cNvPr id="7175" name="Rectangle 7">
            <a:extLst>
              <a:ext uri="{FF2B5EF4-FFF2-40B4-BE49-F238E27FC236}">
                <a16:creationId xmlns:a16="http://schemas.microsoft.com/office/drawing/2014/main" id="{34378468-D2C9-45EA-8DE2-77DCAF6F3377}"/>
              </a:ext>
            </a:extLst>
          </p:cNvPr>
          <p:cNvSpPr>
            <a:spLocks noGrp="1" noChangeArrowheads="1"/>
          </p:cNvSpPr>
          <p:nvPr>
            <p:ph type="body" idx="1"/>
          </p:nvPr>
        </p:nvSpPr>
        <p:spPr>
          <a:xfrm>
            <a:off x="214313" y="928688"/>
            <a:ext cx="8572500" cy="5715000"/>
          </a:xfrm>
        </p:spPr>
        <p:txBody>
          <a:bodyPr>
            <a:normAutofit/>
          </a:bodyPr>
          <a:lstStyle/>
          <a:p>
            <a:pPr eaLnBrk="1" hangingPunct="1">
              <a:defRPr/>
            </a:pPr>
            <a:r>
              <a:rPr lang="en-GB" b="1" dirty="0"/>
              <a:t>Direct costs:</a:t>
            </a:r>
          </a:p>
          <a:p>
            <a:pPr lvl="1" eaLnBrk="1" hangingPunct="1">
              <a:defRPr/>
            </a:pPr>
            <a:r>
              <a:rPr lang="en-GB" b="1" dirty="0"/>
              <a:t>Direct costs to individuals and their families: medical care, drugs, insulin and other supplies</a:t>
            </a:r>
          </a:p>
          <a:p>
            <a:pPr lvl="1" eaLnBrk="1" hangingPunct="1">
              <a:defRPr/>
            </a:pPr>
            <a:r>
              <a:rPr lang="en-GB" b="1" dirty="0"/>
              <a:t>Direct costs to the healthcare sector: hospital services, physician services, …</a:t>
            </a:r>
            <a:endParaRPr lang="en-US" b="1" dirty="0"/>
          </a:p>
          <a:p>
            <a:pPr lvl="1" eaLnBrk="1" hangingPunct="1">
              <a:defRPr/>
            </a:pPr>
            <a:r>
              <a:rPr lang="en-GB" b="1" dirty="0"/>
              <a:t>Overall, direct health care costs of diabetes range from 2.5% to 15% annual health care budgets, depending on local diabetes prevalence and the sophistication of the treatment available.</a:t>
            </a:r>
            <a:r>
              <a:rPr lang="en-GB" sz="2000" dirty="0"/>
              <a:t> </a:t>
            </a:r>
            <a:endParaRPr lang="en-US" sz="2000"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7175">
                                            <p:txEl>
                                              <p:pRg st="1" end="1"/>
                                            </p:txEl>
                                          </p:spTgt>
                                        </p:tgtEl>
                                        <p:attrNameLst>
                                          <p:attrName>style.visibility</p:attrName>
                                        </p:attrNameLst>
                                      </p:cBhvr>
                                      <p:to>
                                        <p:strVal val="visible"/>
                                      </p:to>
                                    </p:set>
                                    <p:animEffect transition="in" filter="wipe(down)">
                                      <p:cBhvr>
                                        <p:cTn id="7" dur="500"/>
                                        <p:tgtEl>
                                          <p:spTgt spid="717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7175">
                                            <p:txEl>
                                              <p:pRg st="2" end="2"/>
                                            </p:txEl>
                                          </p:spTgt>
                                        </p:tgtEl>
                                        <p:attrNameLst>
                                          <p:attrName>style.visibility</p:attrName>
                                        </p:attrNameLst>
                                      </p:cBhvr>
                                      <p:to>
                                        <p:strVal val="visible"/>
                                      </p:to>
                                    </p:set>
                                    <p:animEffect transition="in" filter="wipe(down)">
                                      <p:cBhvr>
                                        <p:cTn id="12" dur="500"/>
                                        <p:tgtEl>
                                          <p:spTgt spid="717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7175">
                                            <p:txEl>
                                              <p:pRg st="3" end="3"/>
                                            </p:txEl>
                                          </p:spTgt>
                                        </p:tgtEl>
                                        <p:attrNameLst>
                                          <p:attrName>style.visibility</p:attrName>
                                        </p:attrNameLst>
                                      </p:cBhvr>
                                      <p:to>
                                        <p:strVal val="visible"/>
                                      </p:to>
                                    </p:set>
                                    <p:animEffect transition="in" filter="wipe(down)">
                                      <p:cBhvr>
                                        <p:cTn id="17" dur="500"/>
                                        <p:tgtEl>
                                          <p:spTgt spid="71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759</TotalTime>
  <Words>2009</Words>
  <Application>Microsoft Office PowerPoint</Application>
  <PresentationFormat>On-screen Show (4:3)</PresentationFormat>
  <Paragraphs>281</Paragraphs>
  <Slides>46</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46</vt:i4>
      </vt:variant>
    </vt:vector>
  </HeadingPairs>
  <TitlesOfParts>
    <vt:vector size="54" baseType="lpstr">
      <vt:lpstr>Arial</vt:lpstr>
      <vt:lpstr>Garamond</vt:lpstr>
      <vt:lpstr>Tahoma</vt:lpstr>
      <vt:lpstr>Times New Roman</vt:lpstr>
      <vt:lpstr>Wingdings</vt:lpstr>
      <vt:lpstr>Ocean</vt:lpstr>
      <vt:lpstr>Chart</vt:lpstr>
      <vt:lpstr>Photoshop.Image.6</vt:lpstr>
      <vt:lpstr>Prevention of  Diabetes</vt:lpstr>
      <vt:lpstr>Presentation Overview</vt:lpstr>
      <vt:lpstr>What is diabetes</vt:lpstr>
      <vt:lpstr>Classification of diabetes</vt:lpstr>
      <vt:lpstr>Classification of diabetes- Cont</vt:lpstr>
      <vt:lpstr> Diabetes: the size of the problem </vt:lpstr>
      <vt:lpstr>Magnitude of the Problem</vt:lpstr>
      <vt:lpstr>Developed Vs Developing</vt:lpstr>
      <vt:lpstr>The costs of diabetes</vt:lpstr>
      <vt:lpstr>The costs of diabetes- Cont</vt:lpstr>
      <vt:lpstr>Why should we prevent diabetes?</vt:lpstr>
      <vt:lpstr>Levels of prevention  in diabetes</vt:lpstr>
      <vt:lpstr>Fact on Prevention of Diabetes </vt:lpstr>
      <vt:lpstr>Prevention Strategies</vt:lpstr>
      <vt:lpstr>Primary preventive strategies: approaches</vt:lpstr>
      <vt:lpstr>Facts on Primary Prevention of  Diabetes </vt:lpstr>
      <vt:lpstr>Facts on Primary Prevention of Diabetes- Cont </vt:lpstr>
      <vt:lpstr>Primary prevention  </vt:lpstr>
      <vt:lpstr>Primary prevention- Cont</vt:lpstr>
      <vt:lpstr>Weight Loss is Accompanied by Considerable Lowering of the Risk                      of Diabetes    </vt:lpstr>
      <vt:lpstr>Weight Loss is Accompanied by Considerable Lowering of the Risk          of Diabetes - Cont </vt:lpstr>
      <vt:lpstr>Weight Loss is Accompanied by Considerable Lowering of the Risk      of Diabetes - Cont</vt:lpstr>
      <vt:lpstr>Physical Activity and Diabetes Prevention</vt:lpstr>
      <vt:lpstr>EXERCICE and DIABETES</vt:lpstr>
      <vt:lpstr>Physical Activity  Preventing Weight Gain and Diabetes </vt:lpstr>
      <vt:lpstr>Smoking Predisposes to Type 2 Diabetes </vt:lpstr>
      <vt:lpstr>One of the possible mechanisms</vt:lpstr>
      <vt:lpstr>Quitting Smoking </vt:lpstr>
      <vt:lpstr>Etiology and primary prevention  of type 1 diabetes (IDDM)</vt:lpstr>
      <vt:lpstr>Secondary Prevention of  Diabetes   </vt:lpstr>
      <vt:lpstr>Secondary Prevention of  Diabetes: Screening approaches</vt:lpstr>
      <vt:lpstr>Secondary Prevention of  Diabetes:  Selective Screening for Diabetes</vt:lpstr>
      <vt:lpstr>Diagnostic Criteria</vt:lpstr>
      <vt:lpstr>Tertiary prevention</vt:lpstr>
      <vt:lpstr>Effective interventions for 20 and 30 prevention</vt:lpstr>
      <vt:lpstr>Why Patient Education is necessary</vt:lpstr>
      <vt:lpstr>Patient Education  should be </vt:lpstr>
      <vt:lpstr>Aim of patient education </vt:lpstr>
      <vt:lpstr>Obstacles and barriers for prevention</vt:lpstr>
      <vt:lpstr>Examples of socio-cultural barriers for prevention:</vt:lpstr>
      <vt:lpstr>Central issues in diabetes prevention</vt:lpstr>
      <vt:lpstr>Central issues in diabetes prevention - Cont</vt:lpstr>
      <vt:lpstr>Recommendations</vt:lpstr>
      <vt:lpstr>Recommendations - Cont</vt:lpstr>
      <vt:lpstr>Recommendation - Cont</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Prevention of Diabetes</dc:title>
  <dc:creator>Saad Younis</dc:creator>
  <cp:lastModifiedBy>HP</cp:lastModifiedBy>
  <cp:revision>131</cp:revision>
  <cp:lastPrinted>1601-01-01T00:00:00Z</cp:lastPrinted>
  <dcterms:created xsi:type="dcterms:W3CDTF">1601-01-01T00:00:00Z</dcterms:created>
  <dcterms:modified xsi:type="dcterms:W3CDTF">2020-12-17T11:01:17Z</dcterms:modified>
</cp:coreProperties>
</file>