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302" r:id="rId3"/>
    <p:sldId id="303" r:id="rId4"/>
    <p:sldId id="308" r:id="rId5"/>
    <p:sldId id="307" r:id="rId6"/>
    <p:sldId id="305" r:id="rId7"/>
    <p:sldId id="296" r:id="rId8"/>
    <p:sldId id="312" r:id="rId9"/>
    <p:sldId id="313" r:id="rId10"/>
    <p:sldId id="315" r:id="rId11"/>
    <p:sldId id="314" r:id="rId12"/>
    <p:sldId id="316" r:id="rId13"/>
    <p:sldId id="317" r:id="rId14"/>
    <p:sldId id="325" r:id="rId15"/>
    <p:sldId id="319" r:id="rId16"/>
    <p:sldId id="320" r:id="rId17"/>
    <p:sldId id="321" r:id="rId18"/>
    <p:sldId id="301" r:id="rId19"/>
    <p:sldId id="322" r:id="rId20"/>
    <p:sldId id="326" r:id="rId21"/>
    <p:sldId id="327" r:id="rId22"/>
    <p:sldId id="29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18FB4-C13F-4240-8387-D2771108549B}" type="datetimeFigureOut">
              <a:rPr lang="en-US" smtClean="0"/>
              <a:t>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A62DF-ED55-4A9F-AC60-AB9BB3D13F97}" type="slidenum">
              <a:rPr lang="en-US" smtClean="0"/>
              <a:t>‹#›</a:t>
            </a:fld>
            <a:endParaRPr lang="en-US"/>
          </a:p>
        </p:txBody>
      </p:sp>
    </p:spTree>
    <p:extLst>
      <p:ext uri="{BB962C8B-B14F-4D97-AF65-F5344CB8AC3E}">
        <p14:creationId xmlns:p14="http://schemas.microsoft.com/office/powerpoint/2010/main" val="125764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A62DF-ED55-4A9F-AC60-AB9BB3D13F97}" type="slidenum">
              <a:rPr lang="en-US" smtClean="0"/>
              <a:t>6</a:t>
            </a:fld>
            <a:endParaRPr lang="en-US"/>
          </a:p>
        </p:txBody>
      </p:sp>
    </p:spTree>
    <p:extLst>
      <p:ext uri="{BB962C8B-B14F-4D97-AF65-F5344CB8AC3E}">
        <p14:creationId xmlns:p14="http://schemas.microsoft.com/office/powerpoint/2010/main" val="225647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E36426B-11F1-4DCF-BF1E-74916C8B6A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36426B-11F1-4DCF-BF1E-74916C8B6A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36426B-11F1-4DCF-BF1E-74916C8B6A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36426B-11F1-4DCF-BF1E-74916C8B6A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36426B-11F1-4DCF-BF1E-74916C8B6A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36426B-11F1-4DCF-BF1E-74916C8B6A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E36426B-11F1-4DCF-BF1E-74916C8B6A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36426B-11F1-4DCF-BF1E-74916C8B6A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E36426B-11F1-4DCF-BF1E-74916C8B6A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36426B-11F1-4DCF-BF1E-74916C8B6A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58E32D-A33A-49D6-A298-B41795D3818D}" type="datetimeFigureOut">
              <a:rPr lang="en-US" smtClean="0"/>
              <a:t>1/19/2021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36426B-11F1-4DCF-BF1E-74916C8B6A9A}"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C58E32D-A33A-49D6-A298-B41795D3818D}" type="datetimeFigureOut">
              <a:rPr lang="en-US" smtClean="0"/>
              <a:t>1/19/2021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E36426B-11F1-4DCF-BF1E-74916C8B6A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762999" cy="6172200"/>
          </a:xfrm>
        </p:spPr>
        <p:txBody>
          <a:bodyPr>
            <a:noAutofit/>
          </a:bodyPr>
          <a:lstStyle/>
          <a:p>
            <a:pPr algn="ctr"/>
            <a:r>
              <a:rPr lang="en-US" sz="6600" dirty="0" smtClean="0">
                <a:solidFill>
                  <a:schemeClr val="tx1"/>
                </a:solidFill>
                <a:latin typeface="Times New Roman" pitchFamily="18" charset="0"/>
                <a:cs typeface="Times New Roman" pitchFamily="18" charset="0"/>
              </a:rPr>
              <a:t/>
            </a:r>
            <a:br>
              <a:rPr lang="en-US" sz="6600" dirty="0" smtClean="0">
                <a:solidFill>
                  <a:schemeClr val="tx1"/>
                </a:solidFill>
                <a:latin typeface="Times New Roman" pitchFamily="18" charset="0"/>
                <a:cs typeface="Times New Roman" pitchFamily="18" charset="0"/>
              </a:rPr>
            </a:br>
            <a:r>
              <a:rPr lang="en-US" sz="6600" b="1" dirty="0" smtClean="0">
                <a:solidFill>
                  <a:schemeClr val="tx1"/>
                </a:solidFill>
                <a:latin typeface="Times New Roman" pitchFamily="18" charset="0"/>
                <a:cs typeface="Times New Roman" pitchFamily="18" charset="0"/>
              </a:rPr>
              <a:t/>
            </a:r>
            <a:br>
              <a:rPr lang="en-US" sz="6600" b="1" dirty="0" smtClean="0">
                <a:solidFill>
                  <a:schemeClr val="tx1"/>
                </a:solidFill>
                <a:latin typeface="Times New Roman" pitchFamily="18" charset="0"/>
                <a:cs typeface="Times New Roman" pitchFamily="18" charset="0"/>
              </a:rPr>
            </a:br>
            <a:r>
              <a:rPr lang="en-US" sz="6600" b="1" dirty="0" smtClean="0">
                <a:solidFill>
                  <a:schemeClr val="tx1"/>
                </a:solidFill>
                <a:latin typeface="Times New Roman" pitchFamily="18" charset="0"/>
                <a:cs typeface="Times New Roman" pitchFamily="18" charset="0"/>
              </a:rPr>
              <a:t/>
            </a:r>
            <a:br>
              <a:rPr lang="en-US" sz="6600" b="1" dirty="0" smtClean="0">
                <a:solidFill>
                  <a:schemeClr val="tx1"/>
                </a:solidFill>
                <a:latin typeface="Times New Roman" pitchFamily="18" charset="0"/>
                <a:cs typeface="Times New Roman" pitchFamily="18" charset="0"/>
              </a:rPr>
            </a:br>
            <a:r>
              <a:rPr lang="en-US" sz="6600" b="1" dirty="0" smtClean="0">
                <a:solidFill>
                  <a:schemeClr val="tx1"/>
                </a:solidFill>
                <a:latin typeface="Times New Roman" pitchFamily="18" charset="0"/>
                <a:cs typeface="Times New Roman" pitchFamily="18" charset="0"/>
              </a:rPr>
              <a:t/>
            </a:r>
            <a:br>
              <a:rPr lang="en-US" sz="6600" b="1" dirty="0" smtClean="0">
                <a:solidFill>
                  <a:schemeClr val="tx1"/>
                </a:solidFill>
                <a:latin typeface="Times New Roman" pitchFamily="18" charset="0"/>
                <a:cs typeface="Times New Roman" pitchFamily="18" charset="0"/>
              </a:rPr>
            </a:br>
            <a:r>
              <a:rPr lang="en-US" sz="6600" dirty="0" smtClean="0">
                <a:solidFill>
                  <a:schemeClr val="tx1"/>
                </a:solidFill>
                <a:latin typeface="Times New Roman" pitchFamily="18" charset="0"/>
                <a:cs typeface="Times New Roman" pitchFamily="18" charset="0"/>
              </a:rPr>
              <a:t/>
            </a:r>
            <a:br>
              <a:rPr lang="en-US" sz="6600" dirty="0" smtClean="0">
                <a:solidFill>
                  <a:schemeClr val="tx1"/>
                </a:solidFill>
                <a:latin typeface="Times New Roman" pitchFamily="18" charset="0"/>
                <a:cs typeface="Times New Roman" pitchFamily="18" charset="0"/>
              </a:rPr>
            </a:br>
            <a:r>
              <a:rPr lang="en-US" sz="8800" dirty="0" smtClean="0">
                <a:solidFill>
                  <a:schemeClr val="tx1"/>
                </a:solidFill>
                <a:latin typeface="Times New Roman" pitchFamily="18" charset="0"/>
                <a:cs typeface="Times New Roman" pitchFamily="18" charset="0"/>
              </a:rPr>
              <a:t>Blood P</a:t>
            </a:r>
            <a:r>
              <a:rPr lang="en-US" sz="8800" b="1" dirty="0" smtClean="0">
                <a:solidFill>
                  <a:schemeClr val="tx1"/>
                </a:solidFill>
                <a:latin typeface="Times New Roman" pitchFamily="18" charset="0"/>
                <a:cs typeface="Times New Roman" pitchFamily="18" charset="0"/>
              </a:rPr>
              <a:t>hysiology</a:t>
            </a:r>
            <a:r>
              <a:rPr lang="en-US" sz="5400" dirty="0" smtClean="0">
                <a:solidFill>
                  <a:schemeClr val="tx1"/>
                </a:solidFill>
                <a:latin typeface="Times New Roman" pitchFamily="18" charset="0"/>
                <a:cs typeface="Times New Roman" pitchFamily="18" charset="0"/>
              </a:rPr>
              <a:t/>
            </a:r>
            <a:br>
              <a:rPr lang="en-US" sz="5400" dirty="0" smtClean="0">
                <a:solidFill>
                  <a:schemeClr val="tx1"/>
                </a:solidFill>
                <a:latin typeface="Times New Roman" pitchFamily="18" charset="0"/>
                <a:cs typeface="Times New Roman" pitchFamily="18" charset="0"/>
              </a:rPr>
            </a:br>
            <a:r>
              <a:rPr lang="en-US" sz="6600" dirty="0" smtClean="0">
                <a:solidFill>
                  <a:schemeClr val="tx1"/>
                </a:solidFill>
                <a:latin typeface="Times New Roman" pitchFamily="18" charset="0"/>
                <a:cs typeface="Times New Roman" pitchFamily="18" charset="0"/>
              </a:rPr>
              <a:t> </a:t>
            </a:r>
            <a:r>
              <a:rPr lang="en-US" sz="6600" dirty="0" smtClean="0">
                <a:solidFill>
                  <a:srgbClr val="FF0000"/>
                </a:solidFill>
                <a:latin typeface="Times New Roman" pitchFamily="18" charset="0"/>
                <a:cs typeface="Times New Roman" pitchFamily="18" charset="0"/>
              </a:rPr>
              <a:t>Immunity</a:t>
            </a:r>
            <a:r>
              <a:rPr lang="en-US" sz="6600" dirty="0" smtClean="0">
                <a:solidFill>
                  <a:schemeClr val="tx1"/>
                </a:solidFill>
                <a:latin typeface="Times New Roman" pitchFamily="18" charset="0"/>
                <a:cs typeface="Times New Roman" pitchFamily="18" charset="0"/>
              </a:rPr>
              <a:t>        </a:t>
            </a:r>
            <a:br>
              <a:rPr lang="en-US" sz="6600" dirty="0" smtClean="0">
                <a:solidFill>
                  <a:schemeClr val="tx1"/>
                </a:solidFill>
                <a:latin typeface="Times New Roman" pitchFamily="18" charset="0"/>
                <a:cs typeface="Times New Roman" pitchFamily="18" charset="0"/>
              </a:rPr>
            </a:br>
            <a:r>
              <a:rPr lang="en-US" sz="6600" dirty="0" smtClean="0">
                <a:solidFill>
                  <a:schemeClr val="tx1"/>
                </a:solidFill>
                <a:latin typeface="Times New Roman" pitchFamily="18" charset="0"/>
                <a:cs typeface="Times New Roman" pitchFamily="18" charset="0"/>
              </a:rPr>
              <a:t>   </a:t>
            </a:r>
            <a:r>
              <a:rPr lang="en-US" sz="6600" b="1" dirty="0" smtClean="0">
                <a:solidFill>
                  <a:schemeClr val="tx1"/>
                </a:solidFill>
                <a:latin typeface="Times New Roman" pitchFamily="18" charset="0"/>
                <a:cs typeface="Times New Roman" pitchFamily="18" charset="0"/>
              </a:rPr>
              <a:t>Lecture 7 </a:t>
            </a:r>
            <a:br>
              <a:rPr lang="en-US" sz="6600" b="1" dirty="0" smtClean="0">
                <a:solidFill>
                  <a:schemeClr val="tx1"/>
                </a:solidFill>
                <a:latin typeface="Times New Roman" pitchFamily="18" charset="0"/>
                <a:cs typeface="Times New Roman" pitchFamily="18" charset="0"/>
              </a:rPr>
            </a:br>
            <a:r>
              <a:rPr lang="en-US" sz="6600" b="1" dirty="0" smtClean="0">
                <a:solidFill>
                  <a:schemeClr val="tx1"/>
                </a:solidFill>
                <a:latin typeface="Times New Roman" pitchFamily="18" charset="0"/>
                <a:cs typeface="Times New Roman" pitchFamily="18" charset="0"/>
              </a:rPr>
              <a:t>   </a:t>
            </a:r>
            <a:r>
              <a:rPr lang="en-US" sz="5400" b="1" dirty="0" smtClean="0">
                <a:solidFill>
                  <a:schemeClr val="tx1"/>
                </a:solidFill>
                <a:latin typeface="Times New Roman" pitchFamily="18" charset="0"/>
                <a:cs typeface="Times New Roman" pitchFamily="18" charset="0"/>
              </a:rPr>
              <a:t>Dr. </a:t>
            </a:r>
            <a:r>
              <a:rPr lang="en-US" sz="5400" dirty="0" err="1" smtClean="0">
                <a:solidFill>
                  <a:schemeClr val="tx1"/>
                </a:solidFill>
                <a:latin typeface="Times New Roman" pitchFamily="18" charset="0"/>
                <a:cs typeface="Times New Roman" pitchFamily="18" charset="0"/>
              </a:rPr>
              <a:t>Suro</a:t>
            </a:r>
            <a:r>
              <a:rPr lang="en-US" sz="5400" b="1" dirty="0" err="1" smtClean="0">
                <a:solidFill>
                  <a:schemeClr val="tx1"/>
                </a:solidFill>
                <a:latin typeface="Times New Roman" pitchFamily="18" charset="0"/>
                <a:cs typeface="Times New Roman" pitchFamily="18" charset="0"/>
              </a:rPr>
              <a:t>or</a:t>
            </a:r>
            <a:r>
              <a:rPr lang="en-US" sz="5400" b="1" dirty="0" smtClean="0">
                <a:solidFill>
                  <a:schemeClr val="tx1"/>
                </a:solidFill>
                <a:latin typeface="Times New Roman" pitchFamily="18" charset="0"/>
                <a:cs typeface="Times New Roman" pitchFamily="18" charset="0"/>
              </a:rPr>
              <a:t> </a:t>
            </a:r>
            <a:r>
              <a:rPr lang="en-US" sz="6600" b="1" dirty="0" smtClean="0">
                <a:solidFill>
                  <a:schemeClr val="tx1"/>
                </a:solidFill>
                <a:latin typeface="Times New Roman" pitchFamily="18" charset="0"/>
                <a:cs typeface="Times New Roman" pitchFamily="18" charset="0"/>
              </a:rPr>
              <a:t/>
            </a:r>
            <a:br>
              <a:rPr lang="en-US" sz="6600" b="1" dirty="0" smtClean="0">
                <a:solidFill>
                  <a:schemeClr val="tx1"/>
                </a:solidFill>
                <a:latin typeface="Times New Roman" pitchFamily="18" charset="0"/>
                <a:cs typeface="Times New Roman" pitchFamily="18" charset="0"/>
              </a:rPr>
            </a:br>
            <a:endParaRPr lang="en-US" sz="660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722376" y="3685032"/>
            <a:ext cx="7772400" cy="1801368"/>
          </a:xfrm>
        </p:spPr>
        <p:txBody>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18494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45690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40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1"/>
            <a:ext cx="8534399" cy="7571303"/>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solidFill>
                  <a:srgbClr val="0070C0"/>
                </a:solidFill>
              </a:rPr>
              <a:t> </a:t>
            </a:r>
            <a:r>
              <a:rPr lang="en-US" dirty="0">
                <a:solidFill>
                  <a:srgbClr val="0070C0"/>
                </a:solidFill>
              </a:rPr>
              <a:t>B cells </a:t>
            </a:r>
            <a:r>
              <a:rPr lang="en-US" dirty="0"/>
              <a:t>differentiate </a:t>
            </a:r>
            <a:r>
              <a:rPr lang="en-US" dirty="0">
                <a:solidFill>
                  <a:srgbClr val="FF0000"/>
                </a:solidFill>
              </a:rPr>
              <a:t>into plasma cells and memory B cells. </a:t>
            </a:r>
            <a:endParaRPr lang="en-US" dirty="0"/>
          </a:p>
          <a:p>
            <a:r>
              <a:rPr lang="en-US" dirty="0"/>
              <a:t>Memory B cells “remember” specific antigens and can launch fast immune response if antigen is encountered again.</a:t>
            </a:r>
          </a:p>
          <a:p>
            <a:r>
              <a:rPr lang="en-US" smtClean="0"/>
              <a:t> </a:t>
            </a:r>
            <a:endParaRPr lang="en-US" dirty="0" smtClean="0"/>
          </a:p>
          <a:p>
            <a:endParaRPr lang="en-US" dirty="0"/>
          </a:p>
          <a:p>
            <a:r>
              <a:rPr lang="en-US" dirty="0" smtClean="0"/>
              <a:t>three </a:t>
            </a:r>
            <a:r>
              <a:rPr lang="en-US" dirty="0"/>
              <a:t>major types </a:t>
            </a:r>
            <a:r>
              <a:rPr lang="en-US" dirty="0">
                <a:solidFill>
                  <a:srgbClr val="0070C0"/>
                </a:solidFill>
              </a:rPr>
              <a:t>of T cells</a:t>
            </a:r>
            <a:r>
              <a:rPr lang="en-US" dirty="0"/>
              <a:t>: </a:t>
            </a:r>
            <a:r>
              <a:rPr lang="en-US" dirty="0">
                <a:solidFill>
                  <a:srgbClr val="FF0000"/>
                </a:solidFill>
              </a:rPr>
              <a:t>cytotoxic T cells, helper T cells, and memory T cells. </a:t>
            </a:r>
          </a:p>
          <a:p>
            <a:endParaRPr lang="en-US" dirty="0" smtClean="0"/>
          </a:p>
          <a:p>
            <a:r>
              <a:rPr lang="en-US" dirty="0" smtClean="0"/>
              <a:t>There </a:t>
            </a:r>
            <a:r>
              <a:rPr lang="en-US" dirty="0"/>
              <a:t>are two subtypes of </a:t>
            </a:r>
            <a:r>
              <a:rPr lang="en-US" dirty="0">
                <a:solidFill>
                  <a:srgbClr val="7030A0"/>
                </a:solidFill>
              </a:rPr>
              <a:t>helper T cells</a:t>
            </a:r>
            <a:r>
              <a:rPr lang="en-US" dirty="0"/>
              <a:t>: </a:t>
            </a:r>
            <a:endParaRPr lang="en-US" dirty="0" smtClean="0"/>
          </a:p>
          <a:p>
            <a:endParaRPr lang="en-US" dirty="0"/>
          </a:p>
          <a:p>
            <a:r>
              <a:rPr lang="en-US" b="1" dirty="0" smtClean="0"/>
              <a:t>T </a:t>
            </a:r>
            <a:r>
              <a:rPr lang="en-US" b="1" dirty="0"/>
              <a:t>helper 1 (TH1) </a:t>
            </a:r>
            <a:r>
              <a:rPr lang="en-US" dirty="0"/>
              <a:t>cells secrete IL-2 and γ-interferon and are concerned primarily with cellular immunity; </a:t>
            </a:r>
            <a:endParaRPr lang="en-US" dirty="0" smtClean="0"/>
          </a:p>
          <a:p>
            <a:r>
              <a:rPr lang="en-US" b="1" dirty="0" smtClean="0"/>
              <a:t>T </a:t>
            </a:r>
            <a:r>
              <a:rPr lang="en-US" b="1" dirty="0"/>
              <a:t>helper 2 (TH2) </a:t>
            </a:r>
            <a:r>
              <a:rPr lang="en-US" dirty="0"/>
              <a:t>cells secrete IL-4 and IL-5 and interact primarily with B cells in relation to </a:t>
            </a:r>
            <a:r>
              <a:rPr lang="en-US" dirty="0" err="1"/>
              <a:t>humoral</a:t>
            </a:r>
            <a:r>
              <a:rPr lang="en-US" dirty="0"/>
              <a:t> immunity</a:t>
            </a:r>
            <a:r>
              <a:rPr lang="en-US" dirty="0" smtClean="0"/>
              <a:t>.</a:t>
            </a:r>
          </a:p>
          <a:p>
            <a:endParaRPr lang="en-US" dirty="0"/>
          </a:p>
          <a:p>
            <a:r>
              <a:rPr lang="en-US" dirty="0" smtClean="0"/>
              <a:t> </a:t>
            </a:r>
            <a:r>
              <a:rPr lang="en-US" dirty="0">
                <a:solidFill>
                  <a:srgbClr val="FF0000"/>
                </a:solidFill>
              </a:rPr>
              <a:t>Cytotoxic T cells </a:t>
            </a:r>
            <a:r>
              <a:rPr lang="en-US" dirty="0"/>
              <a:t>destroy transplanted and other foreign cells, with their development aided and directed by helper T cells</a:t>
            </a:r>
            <a:r>
              <a:rPr lang="en-US" dirty="0" smtClean="0"/>
              <a:t>.</a:t>
            </a:r>
          </a:p>
          <a:p>
            <a:endParaRPr lang="en-US" dirty="0"/>
          </a:p>
          <a:p>
            <a:r>
              <a:rPr lang="en-US" dirty="0" smtClean="0"/>
              <a:t> </a:t>
            </a:r>
            <a:endParaRPr lang="en-US" dirty="0"/>
          </a:p>
        </p:txBody>
      </p:sp>
    </p:spTree>
    <p:extLst>
      <p:ext uri="{BB962C8B-B14F-4D97-AF65-F5344CB8AC3E}">
        <p14:creationId xmlns:p14="http://schemas.microsoft.com/office/powerpoint/2010/main" val="78559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0114" cy="3293209"/>
          </a:xfrm>
          <a:prstGeom prst="rect">
            <a:avLst/>
          </a:prstGeom>
        </p:spPr>
        <p:txBody>
          <a:bodyPr wrap="square">
            <a:spAutoFit/>
          </a:bodyPr>
          <a:lstStyle/>
          <a:p>
            <a:r>
              <a:rPr lang="en-US" sz="1600" dirty="0"/>
              <a:t>Markers on the surface of lymphocytes are assigned CD (clusters of differentiation) numbers on the basis of their reactions to a panel of monoclonal antibodies. Most </a:t>
            </a:r>
            <a:r>
              <a:rPr lang="en-US" sz="1600" dirty="0">
                <a:solidFill>
                  <a:srgbClr val="FF0000"/>
                </a:solidFill>
              </a:rPr>
              <a:t>cytotoxic T </a:t>
            </a:r>
            <a:r>
              <a:rPr lang="en-US" sz="1600" dirty="0"/>
              <a:t>cells display the glycoprotein </a:t>
            </a:r>
            <a:r>
              <a:rPr lang="en-US" sz="1600" dirty="0">
                <a:solidFill>
                  <a:srgbClr val="FF0000"/>
                </a:solidFill>
              </a:rPr>
              <a:t>CD8, </a:t>
            </a:r>
            <a:r>
              <a:rPr lang="en-US" sz="1600" dirty="0"/>
              <a:t>CD8+ T cells destroy infected cells containing microbes or microbial </a:t>
            </a:r>
            <a:r>
              <a:rPr lang="en-US" sz="1600" dirty="0" smtClean="0"/>
              <a:t>proteins</a:t>
            </a:r>
            <a:r>
              <a:rPr lang="en-US" sz="1600" dirty="0">
                <a:solidFill>
                  <a:srgbClr val="FF0000"/>
                </a:solidFill>
              </a:rPr>
              <a:t> </a:t>
            </a:r>
            <a:r>
              <a:rPr lang="en-US" sz="1600" dirty="0" smtClean="0"/>
              <a:t>and </a:t>
            </a:r>
            <a:r>
              <a:rPr lang="en-US" sz="1600" dirty="0">
                <a:solidFill>
                  <a:srgbClr val="FF0000"/>
                </a:solidFill>
              </a:rPr>
              <a:t>helper T </a:t>
            </a:r>
            <a:r>
              <a:rPr lang="en-US" sz="1600" dirty="0"/>
              <a:t>cells display the glycoprotein </a:t>
            </a:r>
            <a:r>
              <a:rPr lang="en-US" sz="1600" dirty="0">
                <a:solidFill>
                  <a:srgbClr val="FF0000"/>
                </a:solidFill>
              </a:rPr>
              <a:t>CD4. </a:t>
            </a:r>
            <a:r>
              <a:rPr lang="en-US" sz="1600" dirty="0"/>
              <a:t>CD4+ T cells activate phagocytes to kill </a:t>
            </a:r>
            <a:r>
              <a:rPr lang="en-US" sz="1600" dirty="0" smtClean="0"/>
              <a:t>microbes</a:t>
            </a:r>
            <a:endParaRPr lang="en-US" sz="1600" dirty="0">
              <a:solidFill>
                <a:srgbClr val="FF0000"/>
              </a:solidFill>
            </a:endParaRPr>
          </a:p>
          <a:p>
            <a:r>
              <a:rPr lang="en-US" sz="1600" dirty="0" smtClean="0"/>
              <a:t>These </a:t>
            </a:r>
            <a:r>
              <a:rPr lang="en-US" sz="1600" dirty="0"/>
              <a:t>proteins are closely associated with the T cell receptors and may function as </a:t>
            </a:r>
            <a:r>
              <a:rPr lang="en-US" sz="1600" dirty="0" err="1"/>
              <a:t>coreceptors</a:t>
            </a:r>
            <a:r>
              <a:rPr lang="en-US" sz="1600" dirty="0" smtClean="0"/>
              <a:t>.</a:t>
            </a:r>
          </a:p>
          <a:p>
            <a:r>
              <a:rPr lang="en-US" sz="1600" dirty="0" smtClean="0">
                <a:solidFill>
                  <a:srgbClr val="FF0000"/>
                </a:solidFill>
              </a:rPr>
              <a:t>Natural </a:t>
            </a:r>
            <a:r>
              <a:rPr lang="en-US" sz="1600" dirty="0">
                <a:solidFill>
                  <a:srgbClr val="FF0000"/>
                </a:solidFill>
              </a:rPr>
              <a:t>killer cells </a:t>
            </a:r>
            <a:r>
              <a:rPr lang="en-US" sz="1600" dirty="0"/>
              <a:t>are also cytotoxic lymphocytes, though they are not T cells. limits the spread of tumors and microbial infections by inducing apoptosis in cells, limiting tissue damage</a:t>
            </a:r>
          </a:p>
          <a:p>
            <a:endParaRPr lang="en-US" sz="1600" dirty="0"/>
          </a:p>
          <a:p>
            <a:endParaRPr lang="en-US" sz="1600" dirty="0"/>
          </a:p>
        </p:txBody>
      </p:sp>
      <p:sp>
        <p:nvSpPr>
          <p:cNvPr id="3" name="مستطيل 2"/>
          <p:cNvSpPr/>
          <p:nvPr/>
        </p:nvSpPr>
        <p:spPr>
          <a:xfrm>
            <a:off x="381000" y="3352800"/>
            <a:ext cx="8229600" cy="2862322"/>
          </a:xfrm>
          <a:prstGeom prst="rect">
            <a:avLst/>
          </a:prstGeom>
        </p:spPr>
        <p:txBody>
          <a:bodyPr wrap="square">
            <a:spAutoFit/>
          </a:bodyPr>
          <a:lstStyle/>
          <a:p>
            <a:pPr lvl="0"/>
            <a:r>
              <a:rPr lang="en-US" b="1" dirty="0">
                <a:solidFill>
                  <a:srgbClr val="FF0000"/>
                </a:solidFill>
              </a:rPr>
              <a:t>Memory B Cells &amp; T Cells </a:t>
            </a:r>
          </a:p>
          <a:p>
            <a:pPr lvl="0"/>
            <a:r>
              <a:rPr lang="en-US" dirty="0">
                <a:solidFill>
                  <a:prstClr val="black"/>
                </a:solidFill>
              </a:rPr>
              <a:t>After exposure to a given antigen, a small number of activated B and T cells persist as memory B and T cells. These cells are readily converted to effector cells by a later encounter with the same antigen. This ability to produce an accelerated response to a second exposure to an antigen is a key characteristic of acquired immunity. The ability persists for long periods of time, and in some instances (</a:t>
            </a:r>
            <a:r>
              <a:rPr lang="en-US" dirty="0" err="1">
                <a:solidFill>
                  <a:prstClr val="black"/>
                </a:solidFill>
              </a:rPr>
              <a:t>eg</a:t>
            </a:r>
            <a:r>
              <a:rPr lang="en-US" dirty="0">
                <a:solidFill>
                  <a:prstClr val="black"/>
                </a:solidFill>
              </a:rPr>
              <a:t>, immunity to measles) it can be lifelong. </a:t>
            </a:r>
          </a:p>
          <a:p>
            <a:pPr lvl="0"/>
            <a:r>
              <a:rPr lang="en-US" dirty="0">
                <a:solidFill>
                  <a:prstClr val="black"/>
                </a:solidFill>
              </a:rPr>
              <a:t>It had been argued that the long life of memory cells involves their repeated exposure to small amounts of antigen. </a:t>
            </a:r>
          </a:p>
        </p:txBody>
      </p:sp>
    </p:spTree>
    <p:extLst>
      <p:ext uri="{BB962C8B-B14F-4D97-AF65-F5344CB8AC3E}">
        <p14:creationId xmlns:p14="http://schemas.microsoft.com/office/powerpoint/2010/main" val="218114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1"/>
            <a:ext cx="8305800" cy="2062103"/>
          </a:xfrm>
          <a:prstGeom prst="rect">
            <a:avLst/>
          </a:prstGeom>
        </p:spPr>
        <p:txBody>
          <a:bodyPr wrap="square">
            <a:spAutoFit/>
          </a:bodyPr>
          <a:lstStyle/>
          <a:p>
            <a:r>
              <a:rPr lang="en-US" sz="1600" b="1" dirty="0">
                <a:solidFill>
                  <a:srgbClr val="FF0000"/>
                </a:solidFill>
              </a:rPr>
              <a:t>Role of the T Cells in Activation of the B Lymphocytes. </a:t>
            </a:r>
            <a:endParaRPr lang="en-US" sz="1600" b="1" dirty="0" smtClean="0">
              <a:solidFill>
                <a:srgbClr val="FF0000"/>
              </a:solidFill>
            </a:endParaRPr>
          </a:p>
          <a:p>
            <a:endParaRPr lang="en-US" sz="1600" b="1" dirty="0">
              <a:solidFill>
                <a:srgbClr val="FF0000"/>
              </a:solidFill>
            </a:endParaRPr>
          </a:p>
          <a:p>
            <a:r>
              <a:rPr lang="en-US" sz="1600" dirty="0" smtClean="0"/>
              <a:t>Most </a:t>
            </a:r>
            <a:r>
              <a:rPr lang="en-US" sz="1600" dirty="0"/>
              <a:t>antigens </a:t>
            </a:r>
            <a:r>
              <a:rPr lang="en-US" sz="1600" dirty="0" smtClean="0"/>
              <a:t>activate </a:t>
            </a:r>
            <a:r>
              <a:rPr lang="en-US" sz="1600" dirty="0"/>
              <a:t>both T lymphocytes and </a:t>
            </a:r>
            <a:r>
              <a:rPr lang="en-US" sz="1600" dirty="0" smtClean="0"/>
              <a:t>B lymphocytes at the </a:t>
            </a:r>
            <a:r>
              <a:rPr lang="en-US" sz="1600" dirty="0" smtClean="0">
                <a:solidFill>
                  <a:srgbClr val="00B050"/>
                </a:solidFill>
              </a:rPr>
              <a:t>same time </a:t>
            </a:r>
            <a:r>
              <a:rPr lang="en-US" sz="1600" dirty="0" smtClean="0"/>
              <a:t>, some of the </a:t>
            </a:r>
            <a:r>
              <a:rPr lang="en-US" sz="1600" dirty="0" smtClean="0">
                <a:solidFill>
                  <a:schemeClr val="accent2"/>
                </a:solidFill>
              </a:rPr>
              <a:t>T-cells that </a:t>
            </a:r>
            <a:r>
              <a:rPr lang="en-US" sz="1600" dirty="0" smtClean="0"/>
              <a:t>are formed</a:t>
            </a:r>
            <a:r>
              <a:rPr lang="en-US" sz="1600" dirty="0"/>
              <a:t>, called T-helper cells, secrete specific substances (collectively called </a:t>
            </a:r>
            <a:r>
              <a:rPr lang="en-US" sz="1600" dirty="0" err="1"/>
              <a:t>lymphokines</a:t>
            </a:r>
            <a:r>
              <a:rPr lang="en-US" sz="1600" dirty="0"/>
              <a:t>) that activate the specific </a:t>
            </a:r>
            <a:r>
              <a:rPr lang="en-US" sz="1600" dirty="0">
                <a:solidFill>
                  <a:schemeClr val="accent2"/>
                </a:solidFill>
              </a:rPr>
              <a:t>B lymphocytes</a:t>
            </a:r>
            <a:r>
              <a:rPr lang="en-US" sz="1600" dirty="0"/>
              <a:t>. Indeed, without the aid of these T-helper cells, the quantity of antibodies formed by the B lymphocytes is usually slight</a:t>
            </a:r>
            <a:r>
              <a:rPr lang="en-US" sz="1600" dirty="0" smtClean="0"/>
              <a:t>.</a:t>
            </a:r>
            <a:endParaRPr lang="en-US" sz="1600" dirty="0"/>
          </a:p>
          <a:p>
            <a:endParaRPr lang="en-US" sz="1600" dirty="0"/>
          </a:p>
        </p:txBody>
      </p:sp>
      <p:sp>
        <p:nvSpPr>
          <p:cNvPr id="3" name="مستطيل 2"/>
          <p:cNvSpPr/>
          <p:nvPr/>
        </p:nvSpPr>
        <p:spPr>
          <a:xfrm>
            <a:off x="381000" y="2362200"/>
            <a:ext cx="8534400" cy="4031873"/>
          </a:xfrm>
          <a:prstGeom prst="rect">
            <a:avLst/>
          </a:prstGeom>
        </p:spPr>
        <p:txBody>
          <a:bodyPr wrap="square">
            <a:spAutoFit/>
          </a:bodyPr>
          <a:lstStyle/>
          <a:p>
            <a:pPr lvl="0"/>
            <a:r>
              <a:rPr lang="en-US" sz="1600" b="1" dirty="0" smtClean="0">
                <a:solidFill>
                  <a:srgbClr val="FF0000"/>
                </a:solidFill>
              </a:rPr>
              <a:t>Formation </a:t>
            </a:r>
            <a:r>
              <a:rPr lang="en-US" sz="1600" b="1" dirty="0">
                <a:solidFill>
                  <a:srgbClr val="FF0000"/>
                </a:solidFill>
              </a:rPr>
              <a:t>of Antibodies by Plasma Cells</a:t>
            </a:r>
            <a:r>
              <a:rPr lang="en-US" sz="1600" dirty="0">
                <a:solidFill>
                  <a:prstClr val="black"/>
                </a:solidFill>
              </a:rPr>
              <a:t>.</a:t>
            </a:r>
          </a:p>
          <a:p>
            <a:pPr lvl="0"/>
            <a:endParaRPr lang="en-US" sz="1600" dirty="0">
              <a:solidFill>
                <a:prstClr val="black"/>
              </a:solidFill>
            </a:endParaRPr>
          </a:p>
          <a:p>
            <a:pPr lvl="0"/>
            <a:r>
              <a:rPr lang="en-US" sz="1600" dirty="0">
                <a:solidFill>
                  <a:prstClr val="black"/>
                </a:solidFill>
              </a:rPr>
              <a:t> Before exposure to a specific antigen, the clones of B lymphocytes remain dormant in the lymphoid tissue. Upon entry of a foreign antigen, macrophages in lymphoid tissue phagocytize the antigen and then present it to </a:t>
            </a:r>
            <a:r>
              <a:rPr lang="en-US" sz="1600" b="1" dirty="0">
                <a:solidFill>
                  <a:prstClr val="black"/>
                </a:solidFill>
              </a:rPr>
              <a:t>adjacent  B lymphocytes</a:t>
            </a:r>
            <a:r>
              <a:rPr lang="en-US" sz="1600" dirty="0">
                <a:solidFill>
                  <a:prstClr val="black"/>
                </a:solidFill>
              </a:rPr>
              <a:t>.</a:t>
            </a:r>
          </a:p>
          <a:p>
            <a:pPr lvl="0"/>
            <a:r>
              <a:rPr lang="en-US" sz="1600" dirty="0">
                <a:solidFill>
                  <a:prstClr val="black"/>
                </a:solidFill>
              </a:rPr>
              <a:t> the antigen is </a:t>
            </a:r>
            <a:r>
              <a:rPr lang="en-US" sz="1600" b="1" dirty="0">
                <a:solidFill>
                  <a:prstClr val="black"/>
                </a:solidFill>
              </a:rPr>
              <a:t>presented to T cells </a:t>
            </a:r>
            <a:r>
              <a:rPr lang="en-US" sz="1600" dirty="0">
                <a:solidFill>
                  <a:prstClr val="black"/>
                </a:solidFill>
              </a:rPr>
              <a:t>at the same time, and activated T-helper cells are formed. These helper cells also contribute to extreme activation of the B lymphocytes. The B lymphocytes specific for the antigen immediately enlarge and take on the appearance of </a:t>
            </a:r>
            <a:r>
              <a:rPr lang="en-US" sz="1600" dirty="0" err="1">
                <a:solidFill>
                  <a:prstClr val="black"/>
                </a:solidFill>
              </a:rPr>
              <a:t>lymphoblasts</a:t>
            </a:r>
            <a:endParaRPr lang="en-US" sz="1600" dirty="0">
              <a:solidFill>
                <a:prstClr val="black"/>
              </a:solidFill>
            </a:endParaRPr>
          </a:p>
          <a:p>
            <a:pPr lvl="0"/>
            <a:r>
              <a:rPr lang="en-US" sz="1600" dirty="0">
                <a:solidFill>
                  <a:prstClr val="black"/>
                </a:solidFill>
              </a:rPr>
              <a:t> </a:t>
            </a:r>
          </a:p>
          <a:p>
            <a:pPr lvl="0"/>
            <a:r>
              <a:rPr lang="en-US" sz="1600" dirty="0">
                <a:solidFill>
                  <a:prstClr val="black"/>
                </a:solidFill>
              </a:rPr>
              <a:t>The mature plasma cell then produces gamma globulin antibodies at an extremely rapid rate—about 2000 molecules per second for each plasma cell.  the antibodies are secreted into the lymph and carried to the circulating blood. This process continues for several days or weeks until finally exhaustion and death of the plasma cells occur.</a:t>
            </a:r>
          </a:p>
        </p:txBody>
      </p:sp>
    </p:spTree>
    <p:extLst>
      <p:ext uri="{BB962C8B-B14F-4D97-AF65-F5344CB8AC3E}">
        <p14:creationId xmlns:p14="http://schemas.microsoft.com/office/powerpoint/2010/main" val="234691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609600"/>
            <a:ext cx="8305800" cy="1754326"/>
          </a:xfrm>
          <a:prstGeom prst="rect">
            <a:avLst/>
          </a:prstGeom>
        </p:spPr>
        <p:txBody>
          <a:bodyPr wrap="square">
            <a:spAutoFit/>
          </a:bodyPr>
          <a:lstStyle/>
          <a:p>
            <a:r>
              <a:rPr lang="en-US" b="1" dirty="0">
                <a:solidFill>
                  <a:srgbClr val="C10000"/>
                </a:solidFill>
                <a:latin typeface="Times New Roman"/>
              </a:rPr>
              <a:t>Antigen (Ag</a:t>
            </a:r>
            <a:r>
              <a:rPr lang="en-US" b="1" dirty="0" smtClean="0">
                <a:solidFill>
                  <a:srgbClr val="C10000"/>
                </a:solidFill>
                <a:latin typeface="Times New Roman"/>
              </a:rPr>
              <a:t>):</a:t>
            </a:r>
            <a:r>
              <a:rPr lang="en-US" dirty="0">
                <a:solidFill>
                  <a:srgbClr val="000000"/>
                </a:solidFill>
                <a:latin typeface="Times New Roman"/>
              </a:rPr>
              <a:t> </a:t>
            </a:r>
            <a:r>
              <a:rPr lang="en-US" dirty="0" smtClean="0">
                <a:solidFill>
                  <a:srgbClr val="000000"/>
                </a:solidFill>
                <a:latin typeface="Times New Roman"/>
              </a:rPr>
              <a:t>are </a:t>
            </a:r>
            <a:r>
              <a:rPr lang="en-US" dirty="0">
                <a:solidFill>
                  <a:srgbClr val="000000"/>
                </a:solidFill>
                <a:latin typeface="Times New Roman"/>
              </a:rPr>
              <a:t>the substances which induce </a:t>
            </a:r>
            <a:r>
              <a:rPr lang="en-US" b="1" dirty="0">
                <a:solidFill>
                  <a:srgbClr val="7030A1"/>
                </a:solidFill>
                <a:latin typeface="Times New Roman"/>
              </a:rPr>
              <a:t>specific immune </a:t>
            </a:r>
            <a:r>
              <a:rPr lang="en-US" dirty="0">
                <a:solidFill>
                  <a:srgbClr val="000000"/>
                </a:solidFill>
                <a:latin typeface="Times New Roman"/>
              </a:rPr>
              <a:t>reactions</a:t>
            </a:r>
          </a:p>
          <a:p>
            <a:r>
              <a:rPr lang="en-US" dirty="0">
                <a:solidFill>
                  <a:srgbClr val="000000"/>
                </a:solidFill>
                <a:latin typeface="Times New Roman"/>
              </a:rPr>
              <a:t>in the body.</a:t>
            </a:r>
          </a:p>
          <a:p>
            <a:r>
              <a:rPr lang="en-US" dirty="0">
                <a:solidFill>
                  <a:srgbClr val="000000"/>
                </a:solidFill>
                <a:latin typeface="Wingdings"/>
              </a:rPr>
              <a:t> </a:t>
            </a:r>
            <a:r>
              <a:rPr lang="en-US" dirty="0">
                <a:solidFill>
                  <a:srgbClr val="000000"/>
                </a:solidFill>
                <a:latin typeface="Times New Roman"/>
              </a:rPr>
              <a:t>It is foreign substance (</a:t>
            </a:r>
            <a:r>
              <a:rPr lang="en-US" dirty="0">
                <a:solidFill>
                  <a:srgbClr val="7030A1"/>
                </a:solidFill>
                <a:latin typeface="Times New Roman"/>
              </a:rPr>
              <a:t>organism, toxin, vaccine, or </a:t>
            </a:r>
            <a:r>
              <a:rPr lang="en-US" dirty="0" smtClean="0">
                <a:solidFill>
                  <a:srgbClr val="7030A1"/>
                </a:solidFill>
                <a:latin typeface="Times New Roman"/>
              </a:rPr>
              <a:t>any substance</a:t>
            </a:r>
            <a:r>
              <a:rPr lang="en-US" dirty="0">
                <a:solidFill>
                  <a:srgbClr val="000000"/>
                </a:solidFill>
                <a:latin typeface="Times New Roman"/>
              </a:rPr>
              <a:t>) that is recognized by one or more of its </a:t>
            </a:r>
            <a:r>
              <a:rPr lang="en-US" dirty="0" smtClean="0">
                <a:solidFill>
                  <a:srgbClr val="000000"/>
                </a:solidFill>
                <a:latin typeface="Times New Roman"/>
              </a:rPr>
              <a:t>chemical compound </a:t>
            </a:r>
            <a:r>
              <a:rPr lang="en-US" dirty="0">
                <a:solidFill>
                  <a:srgbClr val="000000"/>
                </a:solidFill>
                <a:latin typeface="Times New Roman"/>
              </a:rPr>
              <a:t>mainly surface protein or polysaccharides.</a:t>
            </a:r>
          </a:p>
          <a:p>
            <a:r>
              <a:rPr lang="en-US" dirty="0">
                <a:solidFill>
                  <a:srgbClr val="000000"/>
                </a:solidFill>
                <a:latin typeface="Times New Roman"/>
              </a:rPr>
              <a:t>Each Ag has multiple Ag determinants (</a:t>
            </a:r>
            <a:r>
              <a:rPr lang="en-US" b="1" dirty="0">
                <a:solidFill>
                  <a:srgbClr val="7030A1"/>
                </a:solidFill>
                <a:latin typeface="Times New Roman"/>
              </a:rPr>
              <a:t>epitopes</a:t>
            </a:r>
            <a:r>
              <a:rPr lang="en-US" dirty="0">
                <a:solidFill>
                  <a:srgbClr val="000000"/>
                </a:solidFill>
                <a:latin typeface="Times New Roman"/>
              </a:rPr>
              <a:t>) which </a:t>
            </a:r>
            <a:r>
              <a:rPr lang="en-US" dirty="0" smtClean="0">
                <a:solidFill>
                  <a:srgbClr val="000000"/>
                </a:solidFill>
                <a:latin typeface="Times New Roman"/>
              </a:rPr>
              <a:t>are </a:t>
            </a:r>
            <a:r>
              <a:rPr lang="en-US" b="1" dirty="0" smtClean="0">
                <a:solidFill>
                  <a:prstClr val="black">
                    <a:lumMod val="95000"/>
                    <a:lumOff val="5000"/>
                  </a:prstClr>
                </a:solidFill>
                <a:latin typeface="Times New Roman"/>
              </a:rPr>
              <a:t>the </a:t>
            </a:r>
            <a:r>
              <a:rPr lang="en-US" b="1" dirty="0">
                <a:solidFill>
                  <a:prstClr val="black">
                    <a:lumMod val="95000"/>
                    <a:lumOff val="5000"/>
                  </a:prstClr>
                </a:solidFill>
                <a:latin typeface="Times New Roman"/>
              </a:rPr>
              <a:t>part of an antigen that is actually bound by an </a:t>
            </a:r>
            <a:r>
              <a:rPr lang="en-US" b="1" dirty="0" err="1">
                <a:solidFill>
                  <a:prstClr val="black">
                    <a:lumMod val="95000"/>
                    <a:lumOff val="5000"/>
                  </a:prstClr>
                </a:solidFill>
                <a:latin typeface="Times New Roman"/>
              </a:rPr>
              <a:t>Ab</a:t>
            </a:r>
            <a:r>
              <a:rPr lang="en-US" b="1" dirty="0">
                <a:solidFill>
                  <a:prstClr val="black">
                    <a:lumMod val="95000"/>
                    <a:lumOff val="5000"/>
                  </a:prstClr>
                </a:solidFill>
                <a:latin typeface="Times New Roman"/>
              </a:rPr>
              <a:t> </a:t>
            </a:r>
            <a:r>
              <a:rPr lang="en-US" b="1" dirty="0" smtClean="0">
                <a:solidFill>
                  <a:prstClr val="black">
                    <a:lumMod val="95000"/>
                    <a:lumOff val="5000"/>
                  </a:prstClr>
                </a:solidFill>
                <a:latin typeface="Times New Roman"/>
              </a:rPr>
              <a:t>or lymphocyte </a:t>
            </a:r>
            <a:r>
              <a:rPr lang="en-US" b="1" dirty="0">
                <a:solidFill>
                  <a:prstClr val="black">
                    <a:lumMod val="95000"/>
                    <a:lumOff val="5000"/>
                  </a:prstClr>
                </a:solidFill>
                <a:latin typeface="Times New Roman"/>
              </a:rPr>
              <a:t>Ag receptor</a:t>
            </a:r>
            <a:r>
              <a:rPr lang="en-US" dirty="0">
                <a:solidFill>
                  <a:prstClr val="black">
                    <a:lumMod val="95000"/>
                    <a:lumOff val="5000"/>
                  </a:prstClr>
                </a:solidFill>
                <a:latin typeface="Times New Roman"/>
              </a:rPr>
              <a:t>.</a:t>
            </a:r>
            <a:endParaRPr lang="ar-SA" dirty="0">
              <a:solidFill>
                <a:prstClr val="black">
                  <a:lumMod val="95000"/>
                  <a:lumOff val="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77724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38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6019800"/>
          </a:xfrm>
          <a:prstGeom prst="rect">
            <a:avLst/>
          </a:prstGeom>
        </p:spPr>
        <p:txBody>
          <a:bodyPr wrap="square">
            <a:spAutoFit/>
          </a:bodyPr>
          <a:lstStyle/>
          <a:p>
            <a:endParaRPr lang="en-US" dirty="0"/>
          </a:p>
          <a:p>
            <a:r>
              <a:rPr lang="en-US" sz="2000" b="1" dirty="0" smtClean="0">
                <a:solidFill>
                  <a:srgbClr val="FF0000"/>
                </a:solidFill>
              </a:rPr>
              <a:t>Antibodies </a:t>
            </a:r>
            <a:r>
              <a:rPr lang="en-US" dirty="0"/>
              <a:t>are gamma globulins called </a:t>
            </a:r>
            <a:r>
              <a:rPr lang="en-US" dirty="0" err="1"/>
              <a:t>immunoglobulins</a:t>
            </a:r>
            <a:r>
              <a:rPr lang="en-US" dirty="0"/>
              <a:t> (</a:t>
            </a:r>
            <a:r>
              <a:rPr lang="en-US" dirty="0" err="1"/>
              <a:t>Ig</a:t>
            </a:r>
            <a:r>
              <a:rPr lang="en-US" dirty="0"/>
              <a:t>) that have molecular weights between 160,000 and 970,000 and constitute about 20 percent of all the plasma proteins. </a:t>
            </a:r>
            <a:endParaRPr lang="en-US" dirty="0" smtClean="0"/>
          </a:p>
          <a:p>
            <a:endParaRPr lang="en-US" dirty="0"/>
          </a:p>
          <a:p>
            <a:r>
              <a:rPr lang="en-US" dirty="0" smtClean="0"/>
              <a:t>All </a:t>
            </a:r>
            <a:r>
              <a:rPr lang="en-US" dirty="0"/>
              <a:t>the </a:t>
            </a:r>
            <a:r>
              <a:rPr lang="en-US" dirty="0" err="1"/>
              <a:t>immunoglobulins</a:t>
            </a:r>
            <a:r>
              <a:rPr lang="en-US" dirty="0"/>
              <a:t> are composed of combinations of</a:t>
            </a:r>
            <a:r>
              <a:rPr lang="en-US" dirty="0">
                <a:solidFill>
                  <a:srgbClr val="FF0000"/>
                </a:solidFill>
              </a:rPr>
              <a:t> light and heavy polypeptide chains</a:t>
            </a:r>
            <a:r>
              <a:rPr lang="en-US" dirty="0"/>
              <a:t>. Most are a combination of </a:t>
            </a:r>
            <a:r>
              <a:rPr lang="en-US" b="1" dirty="0"/>
              <a:t>two light and</a:t>
            </a:r>
            <a:r>
              <a:rPr lang="en-US" dirty="0"/>
              <a:t> </a:t>
            </a:r>
            <a:r>
              <a:rPr lang="en-US" b="1" dirty="0"/>
              <a:t>two heavy chains</a:t>
            </a:r>
            <a:r>
              <a:rPr lang="en-US" dirty="0" smtClean="0"/>
              <a:t>, </a:t>
            </a:r>
            <a:r>
              <a:rPr lang="en-US" dirty="0"/>
              <a:t>some of the </a:t>
            </a:r>
            <a:r>
              <a:rPr lang="en-US" dirty="0" err="1"/>
              <a:t>immunoglobulins</a:t>
            </a:r>
            <a:r>
              <a:rPr lang="en-US" dirty="0"/>
              <a:t> have combinations of as many as 10 heavy and 10 light chains, which give rise to high-molecular-weight </a:t>
            </a:r>
            <a:r>
              <a:rPr lang="en-US" dirty="0" err="1"/>
              <a:t>immunoglobulins</a:t>
            </a:r>
            <a:r>
              <a:rPr lang="en-US" dirty="0" smtClean="0"/>
              <a:t>. </a:t>
            </a:r>
            <a:r>
              <a:rPr lang="en-US" dirty="0"/>
              <a:t>in all </a:t>
            </a:r>
            <a:r>
              <a:rPr lang="en-US" dirty="0" err="1"/>
              <a:t>immunoglobulins</a:t>
            </a:r>
            <a:r>
              <a:rPr lang="en-US" dirty="0"/>
              <a:t>, each heavy chain is paralleled by a light chain at one of its ends, thus forming a heavy-light pair, and there are always at least 2 and as many as 10 such pairs in each immunoglobulin </a:t>
            </a:r>
            <a:r>
              <a:rPr lang="en-US" dirty="0" smtClean="0"/>
              <a:t>molecule</a:t>
            </a:r>
          </a:p>
          <a:p>
            <a:r>
              <a:rPr lang="en-US" dirty="0" smtClean="0"/>
              <a:t>.</a:t>
            </a:r>
          </a:p>
          <a:p>
            <a:r>
              <a:rPr lang="en-US" dirty="0" smtClean="0"/>
              <a:t> </a:t>
            </a:r>
            <a:r>
              <a:rPr lang="en-US" b="1" dirty="0" err="1" smtClean="0"/>
              <a:t>Ig</a:t>
            </a:r>
            <a:r>
              <a:rPr lang="en-US" b="1" dirty="0" smtClean="0"/>
              <a:t> as designated </a:t>
            </a:r>
            <a:r>
              <a:rPr lang="en-US" dirty="0"/>
              <a:t>end of each light and heavy chain, called the variable portion; the remainder of each chain is called the constant portion. T</a:t>
            </a:r>
            <a:r>
              <a:rPr lang="en-US" dirty="0">
                <a:solidFill>
                  <a:srgbClr val="FF0000"/>
                </a:solidFill>
              </a:rPr>
              <a:t>he variable portion </a:t>
            </a:r>
            <a:r>
              <a:rPr lang="en-US" dirty="0"/>
              <a:t>is different for each specific antibody, and it is this portion that attaches specifically to a particular type of antigen. </a:t>
            </a:r>
            <a:r>
              <a:rPr lang="en-US" dirty="0">
                <a:solidFill>
                  <a:srgbClr val="FF0000"/>
                </a:solidFill>
              </a:rPr>
              <a:t>The constant portion </a:t>
            </a:r>
            <a:r>
              <a:rPr lang="en-US" dirty="0"/>
              <a:t>of the antibody determines other properties of the antibody. A combination of </a:t>
            </a:r>
            <a:r>
              <a:rPr lang="en-US" dirty="0" err="1"/>
              <a:t>noncovalent</a:t>
            </a:r>
            <a:r>
              <a:rPr lang="en-US" dirty="0"/>
              <a:t> and covalent </a:t>
            </a:r>
            <a:r>
              <a:rPr lang="en-US" b="1" dirty="0"/>
              <a:t>bonds (disulfide</a:t>
            </a:r>
            <a:r>
              <a:rPr lang="en-US" dirty="0"/>
              <a:t>) holds the light and heavy chains together. </a:t>
            </a:r>
          </a:p>
        </p:txBody>
      </p:sp>
    </p:spTree>
    <p:extLst>
      <p:ext uri="{BB962C8B-B14F-4D97-AF65-F5344CB8AC3E}">
        <p14:creationId xmlns:p14="http://schemas.microsoft.com/office/powerpoint/2010/main" val="262328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666037" cy="402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457200"/>
            <a:ext cx="8153400" cy="923330"/>
          </a:xfrm>
          <a:prstGeom prst="rect">
            <a:avLst/>
          </a:prstGeom>
        </p:spPr>
        <p:txBody>
          <a:bodyPr wrap="square">
            <a:spAutoFit/>
          </a:bodyPr>
          <a:lstStyle/>
          <a:p>
            <a:r>
              <a:rPr lang="en-US" dirty="0"/>
              <a:t>Belong to the gamma-globulin fraction of serum </a:t>
            </a:r>
            <a:r>
              <a:rPr lang="en-US" dirty="0" smtClean="0"/>
              <a:t>proteins :</a:t>
            </a:r>
          </a:p>
          <a:p>
            <a:r>
              <a:rPr lang="en-US" dirty="0" smtClean="0"/>
              <a:t> Y-shaped</a:t>
            </a:r>
            <a:r>
              <a:rPr lang="en-US" dirty="0"/>
              <a:t> </a:t>
            </a:r>
            <a:r>
              <a:rPr lang="en-US" dirty="0" smtClean="0"/>
              <a:t> 2 </a:t>
            </a:r>
            <a:r>
              <a:rPr lang="en-US" dirty="0"/>
              <a:t>identical heavy </a:t>
            </a:r>
            <a:r>
              <a:rPr lang="en-US" dirty="0" smtClean="0"/>
              <a:t>chains 2 </a:t>
            </a:r>
            <a:r>
              <a:rPr lang="en-US" dirty="0"/>
              <a:t>identical light chains</a:t>
            </a:r>
          </a:p>
          <a:p>
            <a:r>
              <a:rPr lang="en-US" dirty="0"/>
              <a:t> All </a:t>
            </a:r>
            <a:r>
              <a:rPr lang="en-US" dirty="0" err="1"/>
              <a:t>immunoglobulins</a:t>
            </a:r>
            <a:r>
              <a:rPr lang="en-US" dirty="0"/>
              <a:t> are not </a:t>
            </a:r>
            <a:r>
              <a:rPr lang="en-US" dirty="0" smtClean="0"/>
              <a:t>antibodies</a:t>
            </a:r>
            <a:endParaRPr lang="en-US" dirty="0"/>
          </a:p>
        </p:txBody>
      </p:sp>
    </p:spTree>
    <p:extLst>
      <p:ext uri="{BB962C8B-B14F-4D97-AF65-F5344CB8AC3E}">
        <p14:creationId xmlns:p14="http://schemas.microsoft.com/office/powerpoint/2010/main" val="2512602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5890843"/>
          </a:xfrm>
          <a:prstGeom prst="rect">
            <a:avLst/>
          </a:prstGeom>
        </p:spPr>
        <p:txBody>
          <a:bodyPr wrap="square">
            <a:spAutoFit/>
          </a:bodyPr>
          <a:lstStyle/>
          <a:p>
            <a:pPr lvl="0"/>
            <a:r>
              <a:rPr lang="en-US" sz="1600" dirty="0">
                <a:solidFill>
                  <a:prstClr val="black"/>
                </a:solidFill>
              </a:rPr>
              <a:t>Five kinds of </a:t>
            </a:r>
            <a:r>
              <a:rPr lang="en-US" sz="1600" dirty="0" smtClean="0">
                <a:solidFill>
                  <a:prstClr val="black"/>
                </a:solidFill>
              </a:rPr>
              <a:t>antibodies     </a:t>
            </a:r>
            <a:r>
              <a:rPr lang="en-US" sz="1600" b="1" dirty="0" err="1" smtClean="0">
                <a:solidFill>
                  <a:srgbClr val="7030A0"/>
                </a:solidFill>
              </a:rPr>
              <a:t>IgG</a:t>
            </a:r>
            <a:r>
              <a:rPr lang="en-US" sz="1600" b="1" dirty="0">
                <a:solidFill>
                  <a:srgbClr val="7030A0"/>
                </a:solidFill>
              </a:rPr>
              <a:t>, </a:t>
            </a:r>
            <a:r>
              <a:rPr lang="en-US" sz="1600" b="1" dirty="0" err="1">
                <a:solidFill>
                  <a:srgbClr val="7030A0"/>
                </a:solidFill>
              </a:rPr>
              <a:t>IgM</a:t>
            </a:r>
            <a:r>
              <a:rPr lang="en-US" sz="1600" b="1" dirty="0">
                <a:solidFill>
                  <a:srgbClr val="7030A0"/>
                </a:solidFill>
              </a:rPr>
              <a:t>, IgA, </a:t>
            </a:r>
            <a:r>
              <a:rPr lang="en-US" sz="1600" b="1" dirty="0" err="1">
                <a:solidFill>
                  <a:srgbClr val="7030A0"/>
                </a:solidFill>
              </a:rPr>
              <a:t>IgD</a:t>
            </a:r>
            <a:r>
              <a:rPr lang="en-US" sz="1600" b="1" dirty="0">
                <a:solidFill>
                  <a:srgbClr val="7030A0"/>
                </a:solidFill>
              </a:rPr>
              <a:t>, </a:t>
            </a:r>
            <a:r>
              <a:rPr lang="en-US" sz="1600" b="1" dirty="0" err="1" smtClean="0">
                <a:solidFill>
                  <a:srgbClr val="7030A0"/>
                </a:solidFill>
              </a:rPr>
              <a:t>IgE</a:t>
            </a:r>
            <a:endParaRPr lang="en-US" sz="1600" dirty="0" smtClean="0">
              <a:solidFill>
                <a:srgbClr val="7030A0"/>
              </a:solidFill>
            </a:endParaRPr>
          </a:p>
          <a:p>
            <a:r>
              <a:rPr lang="en-US" sz="1600" dirty="0" smtClean="0"/>
              <a:t>these </a:t>
            </a:r>
            <a:r>
              <a:rPr lang="en-US" sz="1600" dirty="0"/>
              <a:t>classes of antibodies </a:t>
            </a:r>
            <a:r>
              <a:rPr lang="en-US" sz="1600" dirty="0" smtClean="0"/>
              <a:t>are</a:t>
            </a:r>
            <a:r>
              <a:rPr lang="en-US" sz="1600" b="1" kern="0" dirty="0" smtClean="0">
                <a:solidFill>
                  <a:prstClr val="black"/>
                </a:solidFill>
                <a:latin typeface="TimesNewRomanPS-BoldMT"/>
              </a:rPr>
              <a:t> </a:t>
            </a:r>
            <a:r>
              <a:rPr lang="en-US" sz="1600" b="1" kern="0" dirty="0">
                <a:solidFill>
                  <a:prstClr val="black"/>
                </a:solidFill>
                <a:latin typeface="TimesNewRomanPS-BoldMT"/>
              </a:rPr>
              <a:t>from B- cells :- </a:t>
            </a:r>
          </a:p>
          <a:p>
            <a:pPr lvl="0" rtl="1">
              <a:spcBef>
                <a:spcPct val="20000"/>
              </a:spcBef>
              <a:defRPr/>
            </a:pPr>
            <a:r>
              <a:rPr lang="en-US" sz="1600" kern="0" dirty="0">
                <a:solidFill>
                  <a:prstClr val="black"/>
                </a:solidFill>
                <a:latin typeface="TimesNewRomanPSMT"/>
              </a:rPr>
              <a:t>1. </a:t>
            </a:r>
            <a:r>
              <a:rPr lang="en-US" sz="1600" b="1" kern="0" dirty="0" err="1">
                <a:solidFill>
                  <a:prstClr val="black"/>
                </a:solidFill>
                <a:latin typeface="TimesNewRomanPS-BoldMT"/>
              </a:rPr>
              <a:t>IgG</a:t>
            </a:r>
            <a:r>
              <a:rPr lang="en-US" sz="1600" b="1" kern="0" dirty="0">
                <a:solidFill>
                  <a:prstClr val="black"/>
                </a:solidFill>
                <a:latin typeface="TimesNewRomanPS-BoldMT"/>
              </a:rPr>
              <a:t> :- it has high Ag affinity and can </a:t>
            </a:r>
            <a:r>
              <a:rPr lang="en-US" sz="1600" b="1" kern="0" dirty="0">
                <a:solidFill>
                  <a:srgbClr val="FF0000"/>
                </a:solidFill>
                <a:latin typeface="TimesNewRomanPS-BoldMT"/>
              </a:rPr>
              <a:t>cross the placenta </a:t>
            </a:r>
            <a:r>
              <a:rPr lang="en-US" sz="1600" b="1" kern="0" dirty="0">
                <a:solidFill>
                  <a:prstClr val="black"/>
                </a:solidFill>
                <a:latin typeface="TimesNewRomanPS-BoldMT"/>
              </a:rPr>
              <a:t>barrier and</a:t>
            </a:r>
          </a:p>
          <a:p>
            <a:pPr lvl="0" rtl="1">
              <a:spcBef>
                <a:spcPct val="20000"/>
              </a:spcBef>
              <a:defRPr/>
            </a:pPr>
            <a:r>
              <a:rPr lang="en-US" sz="1600" b="1" kern="0" dirty="0">
                <a:solidFill>
                  <a:prstClr val="black"/>
                </a:solidFill>
                <a:latin typeface="TimesNewRomanPS-BoldMT"/>
              </a:rPr>
              <a:t>protect the new born for a several months .</a:t>
            </a:r>
          </a:p>
          <a:p>
            <a:pPr lvl="0" rtl="1">
              <a:spcBef>
                <a:spcPct val="20000"/>
              </a:spcBef>
              <a:defRPr/>
            </a:pPr>
            <a:r>
              <a:rPr lang="en-US" sz="1600" kern="0" dirty="0">
                <a:solidFill>
                  <a:prstClr val="black"/>
                </a:solidFill>
                <a:latin typeface="TimesNewRomanPSMT"/>
              </a:rPr>
              <a:t>2. </a:t>
            </a:r>
            <a:r>
              <a:rPr lang="en-US" sz="1600" b="1" kern="0" dirty="0" err="1">
                <a:solidFill>
                  <a:prstClr val="black"/>
                </a:solidFill>
                <a:latin typeface="TimesNewRomanPS-BoldMT"/>
              </a:rPr>
              <a:t>IgM</a:t>
            </a:r>
            <a:r>
              <a:rPr lang="en-US" sz="1600" b="1" kern="0" dirty="0">
                <a:solidFill>
                  <a:prstClr val="black"/>
                </a:solidFill>
                <a:latin typeface="TimesNewRomanPS-BoldMT"/>
              </a:rPr>
              <a:t> :- its responsible </a:t>
            </a:r>
            <a:r>
              <a:rPr lang="en-US" sz="1600" b="1" kern="0" dirty="0">
                <a:solidFill>
                  <a:srgbClr val="FF0000"/>
                </a:solidFill>
                <a:latin typeface="TimesNewRomanPS-BoldMT"/>
              </a:rPr>
              <a:t>the primary immune </a:t>
            </a:r>
            <a:r>
              <a:rPr lang="en-US" sz="1600" b="1" kern="0" dirty="0">
                <a:solidFill>
                  <a:prstClr val="black"/>
                </a:solidFill>
                <a:latin typeface="TimesNewRomanPS-BoldMT"/>
              </a:rPr>
              <a:t>response and this type can not</a:t>
            </a:r>
          </a:p>
          <a:p>
            <a:pPr lvl="0" rtl="1">
              <a:spcBef>
                <a:spcPct val="20000"/>
              </a:spcBef>
              <a:defRPr/>
            </a:pPr>
            <a:r>
              <a:rPr lang="en-US" sz="1600" b="1" kern="0" dirty="0">
                <a:solidFill>
                  <a:prstClr val="black"/>
                </a:solidFill>
                <a:latin typeface="TimesNewRomanPS-BoldMT"/>
              </a:rPr>
              <a:t>cross the placenta barrier .</a:t>
            </a:r>
          </a:p>
          <a:p>
            <a:pPr lvl="0" rtl="1">
              <a:spcBef>
                <a:spcPct val="20000"/>
              </a:spcBef>
              <a:defRPr/>
            </a:pPr>
            <a:r>
              <a:rPr lang="en-US" sz="1600" kern="0" dirty="0">
                <a:solidFill>
                  <a:prstClr val="black"/>
                </a:solidFill>
                <a:latin typeface="TimesNewRomanPSMT"/>
              </a:rPr>
              <a:t>3. </a:t>
            </a:r>
            <a:r>
              <a:rPr lang="en-US" sz="1600" b="1" kern="0" dirty="0">
                <a:solidFill>
                  <a:prstClr val="black"/>
                </a:solidFill>
                <a:latin typeface="TimesNewRomanPS-BoldMT"/>
              </a:rPr>
              <a:t>IgA :- this type are present in equal a mounts in </a:t>
            </a:r>
            <a:r>
              <a:rPr lang="en-US" sz="1600" b="1" kern="0" dirty="0">
                <a:solidFill>
                  <a:srgbClr val="FF0000"/>
                </a:solidFill>
                <a:latin typeface="TimesNewRomanPS-BoldMT"/>
              </a:rPr>
              <a:t>secretion such as saliva </a:t>
            </a:r>
            <a:r>
              <a:rPr lang="en-US" sz="1600" b="1" kern="0" dirty="0">
                <a:solidFill>
                  <a:prstClr val="black"/>
                </a:solidFill>
                <a:latin typeface="TimesNewRomanPS-BoldMT"/>
              </a:rPr>
              <a:t>,</a:t>
            </a:r>
          </a:p>
          <a:p>
            <a:pPr lvl="0" rtl="1">
              <a:spcBef>
                <a:spcPct val="20000"/>
              </a:spcBef>
              <a:defRPr/>
            </a:pPr>
            <a:r>
              <a:rPr lang="en-US" sz="1600" b="1" kern="0" dirty="0">
                <a:solidFill>
                  <a:prstClr val="black"/>
                </a:solidFill>
                <a:latin typeface="TimesNewRomanPS-BoldMT"/>
              </a:rPr>
              <a:t>gastric juice , pancreatic and intestinal juice . it protect mucosal surface in</a:t>
            </a:r>
          </a:p>
          <a:p>
            <a:pPr lvl="0" rtl="1">
              <a:spcBef>
                <a:spcPct val="20000"/>
              </a:spcBef>
              <a:defRPr/>
            </a:pPr>
            <a:r>
              <a:rPr lang="en-US" sz="1600" b="1" kern="0" dirty="0">
                <a:solidFill>
                  <a:prstClr val="black"/>
                </a:solidFill>
                <a:latin typeface="TimesNewRomanPS-BoldMT"/>
              </a:rPr>
              <a:t>the guts respiratory and urinary tracts .</a:t>
            </a:r>
          </a:p>
          <a:p>
            <a:pPr lvl="0" rtl="1">
              <a:spcBef>
                <a:spcPct val="20000"/>
              </a:spcBef>
              <a:defRPr/>
            </a:pPr>
            <a:r>
              <a:rPr lang="en-US" sz="1600" kern="0" dirty="0">
                <a:solidFill>
                  <a:prstClr val="black"/>
                </a:solidFill>
                <a:latin typeface="TimesNewRomanPSMT"/>
              </a:rPr>
              <a:t>4. </a:t>
            </a:r>
            <a:r>
              <a:rPr lang="en-US" sz="1600" b="1" kern="0" dirty="0" err="1">
                <a:solidFill>
                  <a:prstClr val="black"/>
                </a:solidFill>
                <a:latin typeface="TimesNewRomanPS-BoldMT"/>
              </a:rPr>
              <a:t>IgE</a:t>
            </a:r>
            <a:r>
              <a:rPr lang="en-US" sz="1600" b="1" kern="0" dirty="0">
                <a:solidFill>
                  <a:prstClr val="black"/>
                </a:solidFill>
                <a:latin typeface="TimesNewRomanPS-BoldMT"/>
              </a:rPr>
              <a:t> :- it mainly bound to </a:t>
            </a:r>
            <a:r>
              <a:rPr lang="en-US" sz="1600" b="1" kern="0" dirty="0">
                <a:solidFill>
                  <a:srgbClr val="FF0000"/>
                </a:solidFill>
                <a:latin typeface="TimesNewRomanPS-BoldMT"/>
              </a:rPr>
              <a:t>basophiles and mast cells </a:t>
            </a:r>
            <a:r>
              <a:rPr lang="en-US" sz="1600" b="1" kern="0" dirty="0">
                <a:solidFill>
                  <a:prstClr val="black"/>
                </a:solidFill>
                <a:latin typeface="TimesNewRomanPS-BoldMT"/>
              </a:rPr>
              <a:t>and involved in the</a:t>
            </a:r>
          </a:p>
          <a:p>
            <a:pPr lvl="0" rtl="1">
              <a:spcBef>
                <a:spcPct val="20000"/>
              </a:spcBef>
              <a:defRPr/>
            </a:pPr>
            <a:r>
              <a:rPr lang="en-US" sz="1600" b="1" kern="0" dirty="0" smtClean="0">
                <a:solidFill>
                  <a:prstClr val="black"/>
                </a:solidFill>
                <a:latin typeface="TimesNewRomanPS-BoldMT"/>
              </a:rPr>
              <a:t>pathogenesis </a:t>
            </a:r>
            <a:r>
              <a:rPr lang="en-US" sz="1600" b="1" kern="0" dirty="0">
                <a:solidFill>
                  <a:prstClr val="black"/>
                </a:solidFill>
                <a:latin typeface="TimesNewRomanPS-BoldMT"/>
              </a:rPr>
              <a:t>of </a:t>
            </a:r>
            <a:r>
              <a:rPr lang="en-US" sz="1600" b="1" kern="0" dirty="0">
                <a:solidFill>
                  <a:srgbClr val="FF0000"/>
                </a:solidFill>
                <a:latin typeface="TimesNewRomanPS-BoldMT"/>
              </a:rPr>
              <a:t>allergic </a:t>
            </a:r>
            <a:r>
              <a:rPr lang="en-US" sz="1600" b="1" kern="0" dirty="0">
                <a:solidFill>
                  <a:prstClr val="black"/>
                </a:solidFill>
                <a:latin typeface="TimesNewRomanPS-BoldMT"/>
              </a:rPr>
              <a:t>disease </a:t>
            </a:r>
            <a:r>
              <a:rPr lang="en-US" sz="1600" b="1" kern="0" dirty="0" smtClean="0">
                <a:solidFill>
                  <a:prstClr val="black"/>
                </a:solidFill>
                <a:latin typeface="TimesNewRomanPS-BoldMT"/>
              </a:rPr>
              <a:t>.                                  </a:t>
            </a:r>
          </a:p>
          <a:p>
            <a:pPr lvl="0"/>
            <a:r>
              <a:rPr lang="en-US" sz="1600" dirty="0" smtClean="0">
                <a:solidFill>
                  <a:prstClr val="black"/>
                </a:solidFill>
              </a:rPr>
              <a:t>5.</a:t>
            </a:r>
            <a:r>
              <a:rPr lang="en-US" sz="1600" b="1" dirty="0" smtClean="0">
                <a:solidFill>
                  <a:prstClr val="black"/>
                </a:solidFill>
              </a:rPr>
              <a:t>IgD</a:t>
            </a:r>
            <a:r>
              <a:rPr lang="en-US" sz="1600" dirty="0" smtClean="0">
                <a:solidFill>
                  <a:prstClr val="black"/>
                </a:solidFill>
              </a:rPr>
              <a:t>:-</a:t>
            </a:r>
            <a:r>
              <a:rPr lang="en-US" sz="1600" b="1" dirty="0" smtClean="0">
                <a:solidFill>
                  <a:prstClr val="black"/>
                </a:solidFill>
              </a:rPr>
              <a:t> </a:t>
            </a:r>
            <a:r>
              <a:rPr lang="en-US" sz="1600" dirty="0" smtClean="0">
                <a:latin typeface="Times New Roman"/>
              </a:rPr>
              <a:t>act </a:t>
            </a:r>
            <a:r>
              <a:rPr lang="en-US" sz="1600" b="1" dirty="0">
                <a:latin typeface="Times New Roman"/>
              </a:rPr>
              <a:t>as receptor for B lymphocyte and </a:t>
            </a:r>
            <a:r>
              <a:rPr lang="en-US" sz="1600" b="1" dirty="0" smtClean="0">
                <a:latin typeface="Times New Roman"/>
              </a:rPr>
              <a:t>participate in </a:t>
            </a:r>
            <a:r>
              <a:rPr lang="en-US" sz="1600" b="1" dirty="0">
                <a:latin typeface="Times New Roman"/>
              </a:rPr>
              <a:t>their </a:t>
            </a:r>
            <a:r>
              <a:rPr lang="en-US" sz="1600" b="1" dirty="0" smtClean="0">
                <a:latin typeface="Times New Roman"/>
              </a:rPr>
              <a:t>activation</a:t>
            </a:r>
          </a:p>
          <a:p>
            <a:pPr lvl="0"/>
            <a:endParaRPr lang="en-US" sz="2400" b="1" dirty="0" smtClean="0">
              <a:latin typeface="Times New Roman"/>
            </a:endParaRPr>
          </a:p>
          <a:p>
            <a:pPr lvl="0"/>
            <a:r>
              <a:rPr lang="en-US" sz="1600" b="1" dirty="0" err="1" smtClean="0">
                <a:solidFill>
                  <a:srgbClr val="C10000"/>
                </a:solidFill>
                <a:latin typeface="Times New Roman"/>
              </a:rPr>
              <a:t>IgG</a:t>
            </a:r>
            <a:r>
              <a:rPr lang="en-US" sz="1600" dirty="0" smtClean="0">
                <a:solidFill>
                  <a:srgbClr val="000000"/>
                </a:solidFill>
                <a:latin typeface="Times New Roman"/>
              </a:rPr>
              <a:t> </a:t>
            </a:r>
            <a:r>
              <a:rPr lang="en-US" sz="1600" dirty="0" smtClean="0"/>
              <a:t>which </a:t>
            </a:r>
            <a:r>
              <a:rPr lang="en-US" sz="1600" dirty="0"/>
              <a:t>is a bivalent antibody and constitutes about </a:t>
            </a:r>
            <a:r>
              <a:rPr lang="en-US" sz="1600" dirty="0">
                <a:solidFill>
                  <a:srgbClr val="FF0000"/>
                </a:solidFill>
              </a:rPr>
              <a:t>75</a:t>
            </a:r>
            <a:r>
              <a:rPr lang="en-US" sz="1600" dirty="0"/>
              <a:t> percent of the antibodies of the normal person</a:t>
            </a:r>
            <a:r>
              <a:rPr lang="en-US" sz="1600" dirty="0" smtClean="0"/>
              <a:t>,</a:t>
            </a:r>
            <a:r>
              <a:rPr lang="en-US" sz="1600" b="1" dirty="0">
                <a:solidFill>
                  <a:srgbClr val="C10000"/>
                </a:solidFill>
                <a:latin typeface="Times New Roman"/>
              </a:rPr>
              <a:t> </a:t>
            </a:r>
            <a:r>
              <a:rPr lang="en-US" sz="1600" dirty="0" smtClean="0">
                <a:solidFill>
                  <a:srgbClr val="000000"/>
                </a:solidFill>
                <a:latin typeface="Times New Roman"/>
              </a:rPr>
              <a:t>provides </a:t>
            </a:r>
            <a:r>
              <a:rPr lang="en-US" sz="1600" b="1" dirty="0">
                <a:solidFill>
                  <a:srgbClr val="7030A1"/>
                </a:solidFill>
                <a:latin typeface="Times New Roman"/>
              </a:rPr>
              <a:t>natural </a:t>
            </a:r>
            <a:r>
              <a:rPr lang="en-US" sz="1600" b="1" dirty="0" smtClean="0">
                <a:solidFill>
                  <a:srgbClr val="7030A1"/>
                </a:solidFill>
                <a:latin typeface="Times New Roman"/>
              </a:rPr>
              <a:t>passive immunity </a:t>
            </a:r>
            <a:r>
              <a:rPr lang="en-US" sz="1600" dirty="0">
                <a:solidFill>
                  <a:srgbClr val="000000"/>
                </a:solidFill>
                <a:latin typeface="Times New Roman"/>
              </a:rPr>
              <a:t>to the </a:t>
            </a:r>
            <a:r>
              <a:rPr lang="en-US" sz="1600" dirty="0" smtClean="0">
                <a:solidFill>
                  <a:srgbClr val="000000"/>
                </a:solidFill>
                <a:latin typeface="Times New Roman"/>
              </a:rPr>
              <a:t>developing fetus </a:t>
            </a:r>
            <a:r>
              <a:rPr lang="en-US" sz="1600" dirty="0">
                <a:solidFill>
                  <a:srgbClr val="000000"/>
                </a:solidFill>
                <a:latin typeface="Times New Roman"/>
              </a:rPr>
              <a:t>by crossing the </a:t>
            </a:r>
            <a:r>
              <a:rPr lang="en-US" sz="1600" dirty="0" smtClean="0">
                <a:solidFill>
                  <a:srgbClr val="000000"/>
                </a:solidFill>
                <a:latin typeface="Times New Roman"/>
              </a:rPr>
              <a:t>placenta from </a:t>
            </a:r>
            <a:r>
              <a:rPr lang="en-US" sz="1600" dirty="0">
                <a:solidFill>
                  <a:srgbClr val="000000"/>
                </a:solidFill>
                <a:latin typeface="Times New Roman"/>
              </a:rPr>
              <a:t>mother to baby</a:t>
            </a:r>
            <a:r>
              <a:rPr lang="en-US" dirty="0">
                <a:solidFill>
                  <a:srgbClr val="000000"/>
                </a:solidFill>
                <a:latin typeface="Times New Roman"/>
              </a:rPr>
              <a:t>.</a:t>
            </a:r>
          </a:p>
          <a:p>
            <a:r>
              <a:rPr lang="en-US" dirty="0" smtClean="0"/>
              <a:t> </a:t>
            </a:r>
            <a:r>
              <a:rPr lang="en-US" sz="1600" b="1" dirty="0" err="1">
                <a:solidFill>
                  <a:srgbClr val="FF0000"/>
                </a:solidFill>
              </a:rPr>
              <a:t>IgE</a:t>
            </a:r>
            <a:r>
              <a:rPr lang="en-US" sz="1600" b="1" dirty="0">
                <a:solidFill>
                  <a:srgbClr val="FF0000"/>
                </a:solidFill>
              </a:rPr>
              <a:t>, </a:t>
            </a:r>
            <a:r>
              <a:rPr lang="en-US" sz="1600" dirty="0"/>
              <a:t>which constitutes only a small percentage of the antibodies but is especially involved in </a:t>
            </a:r>
            <a:r>
              <a:rPr lang="en-US" sz="1600" b="1" dirty="0"/>
              <a:t>allergy</a:t>
            </a:r>
            <a:r>
              <a:rPr lang="en-US" sz="1600" dirty="0"/>
              <a:t>. The </a:t>
            </a:r>
            <a:r>
              <a:rPr lang="en-US" sz="1600" b="1" dirty="0" err="1">
                <a:solidFill>
                  <a:srgbClr val="FF0000"/>
                </a:solidFill>
              </a:rPr>
              <a:t>IgM</a:t>
            </a:r>
            <a:r>
              <a:rPr lang="en-US" sz="1600" dirty="0"/>
              <a:t> class is </a:t>
            </a:r>
            <a:r>
              <a:rPr lang="en-US" sz="1600" dirty="0" smtClean="0"/>
              <a:t> </a:t>
            </a:r>
            <a:r>
              <a:rPr lang="en-US" sz="1600" dirty="0"/>
              <a:t>a large share of the antibodies formed during the primary response are of this type. These antibodies have 10 binding sites that make them exceedingly effective in protecting the body against invaders, even though there are not many </a:t>
            </a:r>
            <a:r>
              <a:rPr lang="en-US" sz="1600" dirty="0" err="1"/>
              <a:t>IgM</a:t>
            </a:r>
            <a:r>
              <a:rPr lang="en-US" sz="1600" dirty="0"/>
              <a:t> antibodies</a:t>
            </a:r>
          </a:p>
        </p:txBody>
      </p:sp>
    </p:spTree>
    <p:extLst>
      <p:ext uri="{BB962C8B-B14F-4D97-AF65-F5344CB8AC3E}">
        <p14:creationId xmlns:p14="http://schemas.microsoft.com/office/powerpoint/2010/main" val="110873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7696200" cy="7048083"/>
          </a:xfrm>
          <a:prstGeom prst="rect">
            <a:avLst/>
          </a:prstGeom>
        </p:spPr>
        <p:txBody>
          <a:bodyPr wrap="square">
            <a:spAutoFit/>
          </a:bodyPr>
          <a:lstStyle/>
          <a:p>
            <a:endParaRPr lang="en-US" dirty="0" smtClean="0"/>
          </a:p>
          <a:p>
            <a:endParaRPr lang="en-US" dirty="0"/>
          </a:p>
          <a:p>
            <a:endParaRPr lang="en-US" dirty="0" smtClean="0"/>
          </a:p>
          <a:p>
            <a:endParaRPr lang="en-US" dirty="0"/>
          </a:p>
          <a:p>
            <a:r>
              <a:rPr lang="en-US" sz="2000" b="1" dirty="0" smtClean="0">
                <a:solidFill>
                  <a:srgbClr val="FF0000"/>
                </a:solidFill>
              </a:rPr>
              <a:t>Mechanisms </a:t>
            </a:r>
            <a:r>
              <a:rPr lang="en-US" sz="2000" b="1" dirty="0">
                <a:solidFill>
                  <a:srgbClr val="FF0000"/>
                </a:solidFill>
              </a:rPr>
              <a:t>of Action of Antibodies </a:t>
            </a:r>
            <a:endParaRPr lang="en-US" sz="2000" b="1" dirty="0" smtClean="0">
              <a:solidFill>
                <a:srgbClr val="FF0000"/>
              </a:solidFill>
            </a:endParaRPr>
          </a:p>
          <a:p>
            <a:r>
              <a:rPr lang="en-US" dirty="0" smtClean="0"/>
              <a:t>Antibodies </a:t>
            </a:r>
            <a:r>
              <a:rPr lang="en-US" dirty="0"/>
              <a:t>act mainly in two ways to protect the body against invading agents: (1) by direct attack on the invader and (2) by activation of the “complement system” that then has multiple means of its own for destroying the invader.</a:t>
            </a:r>
          </a:p>
          <a:p>
            <a:r>
              <a:rPr lang="en-US" dirty="0" smtClean="0"/>
              <a:t> </a:t>
            </a:r>
            <a:r>
              <a:rPr lang="en-US" dirty="0"/>
              <a:t>Because of the bivalent nature of the antibodies and the multiple antigen sites on most invading agents, the antibodies can inactivate the invading agent in one of several ways, as follows: </a:t>
            </a:r>
            <a:endParaRPr lang="en-US" dirty="0" smtClean="0"/>
          </a:p>
          <a:p>
            <a:pPr marL="342900" indent="-342900">
              <a:buAutoNum type="arabicPeriod"/>
            </a:pPr>
            <a:r>
              <a:rPr lang="en-US" b="1" dirty="0" smtClean="0"/>
              <a:t>Agglutination</a:t>
            </a:r>
            <a:r>
              <a:rPr lang="en-US" dirty="0"/>
              <a:t>, in which multiple large particles with antigens on their surfaces, such as bacteria or red cells, are bound together into a </a:t>
            </a:r>
            <a:r>
              <a:rPr lang="en-US" dirty="0" smtClean="0"/>
              <a:t>clump</a:t>
            </a:r>
          </a:p>
          <a:p>
            <a:pPr marL="342900" indent="-342900">
              <a:buAutoNum type="arabicPeriod"/>
            </a:pPr>
            <a:r>
              <a:rPr lang="en-US" dirty="0" smtClean="0"/>
              <a:t>. </a:t>
            </a:r>
            <a:r>
              <a:rPr lang="en-US" b="1" dirty="0"/>
              <a:t>Precipitation</a:t>
            </a:r>
            <a:r>
              <a:rPr lang="en-US" dirty="0"/>
              <a:t>, in which the molecular complex of soluble antigen (such as tetanus toxin) and antibody becomes so large that it is rendered insoluble and precipitates </a:t>
            </a:r>
            <a:endParaRPr lang="en-US" dirty="0" smtClean="0"/>
          </a:p>
          <a:p>
            <a:pPr marL="342900" indent="-342900">
              <a:buAutoNum type="arabicPeriod"/>
            </a:pPr>
            <a:r>
              <a:rPr lang="en-US" b="1" dirty="0" smtClean="0"/>
              <a:t> </a:t>
            </a:r>
            <a:r>
              <a:rPr lang="en-US" b="1" dirty="0"/>
              <a:t>Neutralization</a:t>
            </a:r>
            <a:r>
              <a:rPr lang="en-US" dirty="0"/>
              <a:t>, in which the antibodies cover the toxic sites of the antigenic </a:t>
            </a:r>
            <a:r>
              <a:rPr lang="en-US" dirty="0" smtClean="0"/>
              <a:t>agent</a:t>
            </a:r>
          </a:p>
          <a:p>
            <a:r>
              <a:rPr lang="en-US" dirty="0" smtClean="0"/>
              <a:t>4. </a:t>
            </a:r>
            <a:r>
              <a:rPr lang="en-US" b="1" dirty="0" err="1"/>
              <a:t>Lysis</a:t>
            </a:r>
            <a:r>
              <a:rPr lang="en-US" b="1" dirty="0"/>
              <a:t>, </a:t>
            </a:r>
            <a:r>
              <a:rPr lang="en-US" dirty="0"/>
              <a:t>in which some potent antibodies are occasionally capable of directly attacking membranes </a:t>
            </a:r>
            <a:r>
              <a:rPr lang="en-US" dirty="0" smtClean="0"/>
              <a:t> </a:t>
            </a:r>
            <a:r>
              <a:rPr lang="en-US" dirty="0"/>
              <a:t>of cellular agents and thereby cause rupture of </a:t>
            </a:r>
            <a:r>
              <a:rPr lang="en-US" dirty="0" smtClean="0"/>
              <a:t> </a:t>
            </a:r>
            <a:r>
              <a:rPr lang="en-US" dirty="0"/>
              <a:t>the agent </a:t>
            </a:r>
            <a:endParaRPr lang="en-US" dirty="0" smtClean="0"/>
          </a:p>
          <a:p>
            <a:r>
              <a:rPr lang="en-US" dirty="0"/>
              <a:t>.</a:t>
            </a:r>
            <a:r>
              <a:rPr lang="en-US" dirty="0" smtClean="0"/>
              <a:t> </a:t>
            </a:r>
            <a:endParaRPr lang="en-US" dirty="0"/>
          </a:p>
        </p:txBody>
      </p:sp>
    </p:spTree>
    <p:extLst>
      <p:ext uri="{BB962C8B-B14F-4D97-AF65-F5344CB8AC3E}">
        <p14:creationId xmlns:p14="http://schemas.microsoft.com/office/powerpoint/2010/main" val="264048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28600" y="381000"/>
            <a:ext cx="8610600" cy="6050887"/>
          </a:xfrm>
          <a:prstGeom prst="rect">
            <a:avLst/>
          </a:prstGeom>
        </p:spPr>
        <p:txBody>
          <a:bodyPr wrap="square">
            <a:spAutoFit/>
          </a:bodyPr>
          <a:lstStyle/>
          <a:p>
            <a:pPr lvl="0">
              <a:spcBef>
                <a:spcPct val="20000"/>
              </a:spcBef>
              <a:buClr>
                <a:srgbClr val="FF388C"/>
              </a:buClr>
            </a:pPr>
            <a:r>
              <a:rPr lang="en-US" sz="1600" b="1" dirty="0">
                <a:solidFill>
                  <a:srgbClr val="FF0000"/>
                </a:solidFill>
                <a:latin typeface="Book Antiqua"/>
              </a:rPr>
              <a:t>The Complement System for Antibody Action</a:t>
            </a:r>
          </a:p>
          <a:p>
            <a:pPr lvl="0">
              <a:spcBef>
                <a:spcPct val="20000"/>
              </a:spcBef>
              <a:buClr>
                <a:srgbClr val="FF388C"/>
              </a:buClr>
            </a:pPr>
            <a:r>
              <a:rPr lang="en-US" sz="1600" dirty="0">
                <a:solidFill>
                  <a:prstClr val="black">
                    <a:lumMod val="85000"/>
                    <a:lumOff val="15000"/>
                  </a:prstClr>
                </a:solidFill>
                <a:latin typeface="Book Antiqua"/>
              </a:rPr>
              <a:t>"Complement" is a collective term to describe a system of about 20 different proteins, many of which are </a:t>
            </a:r>
            <a:r>
              <a:rPr lang="en-US" sz="1600" dirty="0">
                <a:solidFill>
                  <a:srgbClr val="FF0000"/>
                </a:solidFill>
                <a:latin typeface="Book Antiqua"/>
              </a:rPr>
              <a:t>enzyme precursors. </a:t>
            </a:r>
            <a:r>
              <a:rPr lang="en-US" sz="1600" dirty="0">
                <a:solidFill>
                  <a:prstClr val="black"/>
                </a:solidFill>
                <a:latin typeface="Book Antiqua"/>
              </a:rPr>
              <a:t>The principal actors in this system are 11 proteins designated C1 through C9, B, and D.</a:t>
            </a:r>
            <a:r>
              <a:rPr lang="en-US" sz="1600" dirty="0">
                <a:solidFill>
                  <a:srgbClr val="FF0000"/>
                </a:solidFill>
                <a:latin typeface="Book Antiqua"/>
              </a:rPr>
              <a:t> </a:t>
            </a:r>
            <a:r>
              <a:rPr lang="en-US" sz="1600" dirty="0">
                <a:solidFill>
                  <a:prstClr val="black">
                    <a:lumMod val="85000"/>
                    <a:lumOff val="15000"/>
                  </a:prstClr>
                </a:solidFill>
                <a:latin typeface="Book Antiqua"/>
              </a:rPr>
              <a:t>All these are present normally among the plasma proteins and also among the plasma proteins that leak out of the capillaries into the tissue spaces. The enzyme precursors are normally </a:t>
            </a:r>
            <a:r>
              <a:rPr lang="en-US" sz="1600" dirty="0">
                <a:solidFill>
                  <a:srgbClr val="FF0000"/>
                </a:solidFill>
                <a:latin typeface="Book Antiqua"/>
              </a:rPr>
              <a:t>inactive</a:t>
            </a:r>
            <a:r>
              <a:rPr lang="en-US" sz="1600" dirty="0">
                <a:solidFill>
                  <a:prstClr val="black">
                    <a:lumMod val="85000"/>
                    <a:lumOff val="15000"/>
                  </a:prstClr>
                </a:solidFill>
                <a:latin typeface="Book Antiqua"/>
              </a:rPr>
              <a:t>, but  Complement can be activated by two pathways: classical and </a:t>
            </a:r>
            <a:r>
              <a:rPr lang="en-US" sz="1600" dirty="0" smtClean="0">
                <a:solidFill>
                  <a:prstClr val="black">
                    <a:lumMod val="85000"/>
                    <a:lumOff val="15000"/>
                  </a:prstClr>
                </a:solidFill>
                <a:latin typeface="Book Antiqua"/>
              </a:rPr>
              <a:t>alternative</a:t>
            </a:r>
            <a:endParaRPr lang="en-US" sz="1600" dirty="0">
              <a:solidFill>
                <a:prstClr val="black">
                  <a:lumMod val="85000"/>
                  <a:lumOff val="15000"/>
                </a:prstClr>
              </a:solidFill>
              <a:latin typeface="Book Antiqua"/>
            </a:endParaRPr>
          </a:p>
          <a:p>
            <a:pPr lvl="0">
              <a:spcBef>
                <a:spcPct val="20000"/>
              </a:spcBef>
              <a:buClr>
                <a:srgbClr val="FF388C"/>
              </a:buClr>
            </a:pPr>
            <a:r>
              <a:rPr lang="en-US" sz="1600" b="1" dirty="0">
                <a:solidFill>
                  <a:srgbClr val="FF0000"/>
                </a:solidFill>
                <a:latin typeface="Book Antiqua"/>
              </a:rPr>
              <a:t>1- The Classical Pathway</a:t>
            </a:r>
          </a:p>
          <a:p>
            <a:pPr lvl="0">
              <a:spcBef>
                <a:spcPct val="20000"/>
              </a:spcBef>
              <a:buClr>
                <a:srgbClr val="FF388C"/>
              </a:buClr>
            </a:pPr>
            <a:r>
              <a:rPr lang="en-US" sz="1600" b="1" dirty="0">
                <a:solidFill>
                  <a:prstClr val="black">
                    <a:lumMod val="65000"/>
                    <a:lumOff val="35000"/>
                  </a:prstClr>
                </a:solidFill>
                <a:latin typeface="Book Antiqua"/>
              </a:rPr>
              <a:t>Classical pathway is linked to the immune system  , depends on the binding of antibodies to invading organisms  , Subsequent binding of C1 to the antigen-antibody complexes (complement </a:t>
            </a:r>
            <a:r>
              <a:rPr lang="en-US" sz="1600" b="1" dirty="0" smtClean="0">
                <a:solidFill>
                  <a:prstClr val="black">
                    <a:lumMod val="65000"/>
                    <a:lumOff val="35000"/>
                  </a:prstClr>
                </a:solidFill>
                <a:latin typeface="Book Antiqua"/>
              </a:rPr>
              <a:t>fixation)</a:t>
            </a:r>
            <a:r>
              <a:rPr lang="en-US" sz="1600" b="1" dirty="0">
                <a:solidFill>
                  <a:srgbClr val="FF0000"/>
                </a:solidFill>
                <a:latin typeface="Book Antiqua"/>
              </a:rPr>
              <a:t> </a:t>
            </a:r>
            <a:r>
              <a:rPr lang="en-US" sz="1600" dirty="0" smtClean="0">
                <a:solidFill>
                  <a:prstClr val="black">
                    <a:lumMod val="85000"/>
                    <a:lumOff val="15000"/>
                  </a:prstClr>
                </a:solidFill>
                <a:latin typeface="Book Antiqua"/>
              </a:rPr>
              <a:t>The </a:t>
            </a:r>
            <a:r>
              <a:rPr lang="en-US" sz="1600" dirty="0">
                <a:solidFill>
                  <a:prstClr val="black">
                    <a:lumMod val="85000"/>
                    <a:lumOff val="15000"/>
                  </a:prstClr>
                </a:solidFill>
                <a:latin typeface="Book Antiqua"/>
              </a:rPr>
              <a:t>classical pathway is activated by an antigen-antibody reaction. , when an antibody binds with an antigen, a specific reactive site on the "constant" portion of the antibody becomes uncovered, or </a:t>
            </a:r>
            <a:r>
              <a:rPr lang="en-US" sz="1600" dirty="0">
                <a:solidFill>
                  <a:srgbClr val="FF0000"/>
                </a:solidFill>
                <a:latin typeface="Book Antiqua"/>
              </a:rPr>
              <a:t>activated, </a:t>
            </a:r>
            <a:r>
              <a:rPr lang="en-US" sz="1600" dirty="0">
                <a:solidFill>
                  <a:prstClr val="black">
                    <a:lumMod val="85000"/>
                    <a:lumOff val="15000"/>
                  </a:prstClr>
                </a:solidFill>
                <a:latin typeface="Book Antiqua"/>
              </a:rPr>
              <a:t>and this in turn binds directly with the C1 molecule of the complement system, setting into motion a "</a:t>
            </a:r>
            <a:r>
              <a:rPr lang="en-US" sz="1600" dirty="0">
                <a:solidFill>
                  <a:srgbClr val="FF0000"/>
                </a:solidFill>
                <a:latin typeface="Book Antiqua"/>
              </a:rPr>
              <a:t>cascade</a:t>
            </a:r>
            <a:r>
              <a:rPr lang="en-US" sz="1600" dirty="0">
                <a:solidFill>
                  <a:prstClr val="black">
                    <a:lumMod val="85000"/>
                    <a:lumOff val="15000"/>
                  </a:prstClr>
                </a:solidFill>
                <a:latin typeface="Book Antiqua"/>
              </a:rPr>
              <a:t>" of sequential reactions</a:t>
            </a:r>
            <a:r>
              <a:rPr lang="en-US" sz="1600" dirty="0" smtClean="0">
                <a:solidFill>
                  <a:prstClr val="black">
                    <a:lumMod val="85000"/>
                    <a:lumOff val="15000"/>
                  </a:prstClr>
                </a:solidFill>
                <a:latin typeface="Book Antiqua"/>
              </a:rPr>
              <a:t>.</a:t>
            </a:r>
            <a:endParaRPr lang="en-US" sz="1600" dirty="0">
              <a:solidFill>
                <a:prstClr val="black">
                  <a:lumMod val="85000"/>
                  <a:lumOff val="15000"/>
                </a:prstClr>
              </a:solidFill>
              <a:latin typeface="Book Antiqua"/>
            </a:endParaRPr>
          </a:p>
          <a:p>
            <a:pPr lvl="0">
              <a:spcBef>
                <a:spcPct val="20000"/>
              </a:spcBef>
              <a:buClr>
                <a:srgbClr val="FF388C"/>
              </a:buClr>
            </a:pPr>
            <a:r>
              <a:rPr lang="en-US" sz="1600" b="1" dirty="0">
                <a:solidFill>
                  <a:srgbClr val="FF0000"/>
                </a:solidFill>
                <a:latin typeface="Book Antiqua"/>
              </a:rPr>
              <a:t>2- The Alternate Pathway</a:t>
            </a:r>
          </a:p>
          <a:p>
            <a:pPr lvl="0">
              <a:spcBef>
                <a:spcPct val="20000"/>
              </a:spcBef>
              <a:buClr>
                <a:srgbClr val="FF388C"/>
              </a:buClr>
            </a:pPr>
            <a:r>
              <a:rPr lang="en-US" sz="1600" b="1" dirty="0">
                <a:solidFill>
                  <a:prstClr val="black">
                    <a:lumMod val="65000"/>
                    <a:lumOff val="35000"/>
                  </a:prstClr>
                </a:solidFill>
                <a:latin typeface="Book Antiqua"/>
              </a:rPr>
              <a:t>Alternative pathway is triggered by interaction among factors B, D, and P, and polysaccharide molecules present on </a:t>
            </a:r>
            <a:r>
              <a:rPr lang="en-US" sz="1600" b="1" dirty="0" smtClean="0">
                <a:solidFill>
                  <a:prstClr val="black">
                    <a:lumMod val="65000"/>
                    <a:lumOff val="35000"/>
                  </a:prstClr>
                </a:solidFill>
                <a:latin typeface="Book Antiqua"/>
              </a:rPr>
              <a:t>microorganisms , </a:t>
            </a:r>
            <a:r>
              <a:rPr lang="en-US" sz="1600" dirty="0" smtClean="0">
                <a:solidFill>
                  <a:prstClr val="black">
                    <a:lumMod val="85000"/>
                    <a:lumOff val="15000"/>
                  </a:prstClr>
                </a:solidFill>
                <a:latin typeface="Book Antiqua"/>
              </a:rPr>
              <a:t>complement </a:t>
            </a:r>
            <a:r>
              <a:rPr lang="en-US" sz="1600" dirty="0">
                <a:solidFill>
                  <a:prstClr val="black">
                    <a:lumMod val="85000"/>
                    <a:lumOff val="15000"/>
                  </a:prstClr>
                </a:solidFill>
                <a:latin typeface="Book Antiqua"/>
              </a:rPr>
              <a:t>system sometimes is activated without the intermediation of an antigen-antibody reaction. This occurs especially in response to large polysaccharide molecules in the cell membranes of some invading microorganisms</a:t>
            </a:r>
          </a:p>
          <a:p>
            <a:r>
              <a:rPr lang="en-US" dirty="0">
                <a:solidFill>
                  <a:srgbClr val="FF0000"/>
                </a:solidFill>
                <a:latin typeface="Times New Roman"/>
              </a:rPr>
              <a:t>C3a , C4a &amp; C5a </a:t>
            </a:r>
            <a:r>
              <a:rPr lang="en-US" dirty="0">
                <a:latin typeface="Times New Roman"/>
              </a:rPr>
              <a:t>release histamine from these cells </a:t>
            </a:r>
            <a:r>
              <a:rPr lang="en-US" dirty="0" smtClean="0">
                <a:latin typeface="Times New Roman"/>
              </a:rPr>
              <a:t>to </a:t>
            </a:r>
            <a:r>
              <a:rPr lang="en-US" dirty="0">
                <a:latin typeface="Times New Roman"/>
              </a:rPr>
              <a:t>help </a:t>
            </a:r>
            <a:r>
              <a:rPr lang="en-US" dirty="0" smtClean="0">
                <a:latin typeface="Times New Roman"/>
              </a:rPr>
              <a:t>in </a:t>
            </a:r>
            <a:r>
              <a:rPr lang="en-US" dirty="0">
                <a:latin typeface="Times New Roman"/>
              </a:rPr>
              <a:t>immobilization of Ag from site of invasion </a:t>
            </a:r>
            <a:r>
              <a:rPr lang="en-US" dirty="0" smtClean="0">
                <a:latin typeface="Times New Roman"/>
              </a:rPr>
              <a:t>&amp; stimulate </a:t>
            </a:r>
            <a:r>
              <a:rPr lang="en-US" dirty="0">
                <a:latin typeface="Times New Roman"/>
              </a:rPr>
              <a:t>allergy &amp; local inflammation.</a:t>
            </a:r>
          </a:p>
          <a:p>
            <a:r>
              <a:rPr lang="en-US" dirty="0" smtClean="0">
                <a:latin typeface="Times New Roman"/>
              </a:rPr>
              <a:t> </a:t>
            </a:r>
            <a:r>
              <a:rPr lang="en-US" dirty="0" err="1">
                <a:solidFill>
                  <a:srgbClr val="FF0000"/>
                </a:solidFill>
                <a:latin typeface="Times New Roman"/>
              </a:rPr>
              <a:t>Chemotaxis</a:t>
            </a:r>
            <a:r>
              <a:rPr lang="en-US" dirty="0">
                <a:solidFill>
                  <a:srgbClr val="FF0000"/>
                </a:solidFill>
                <a:latin typeface="Times New Roman"/>
              </a:rPr>
              <a:t>: C5a </a:t>
            </a:r>
            <a:r>
              <a:rPr lang="en-US" dirty="0">
                <a:latin typeface="Times New Roman"/>
              </a:rPr>
              <a:t>is chemotactic substance to neutrophils </a:t>
            </a:r>
            <a:r>
              <a:rPr lang="en-US" dirty="0" smtClean="0">
                <a:latin typeface="Times New Roman"/>
              </a:rPr>
              <a:t>&amp; monocytes</a:t>
            </a:r>
            <a:r>
              <a:rPr lang="en-US" sz="1600" dirty="0">
                <a:solidFill>
                  <a:srgbClr val="000000"/>
                </a:solidFill>
                <a:latin typeface="Times New Roman"/>
              </a:rPr>
              <a:t>.</a:t>
            </a:r>
            <a:endParaRPr lang="ar-SA" sz="1600" dirty="0">
              <a:solidFill>
                <a:prstClr val="black">
                  <a:lumMod val="85000"/>
                  <a:lumOff val="15000"/>
                </a:prstClr>
              </a:solidFill>
              <a:latin typeface="Book Antiqua"/>
              <a:cs typeface="Times New Roman"/>
            </a:endParaRPr>
          </a:p>
        </p:txBody>
      </p:sp>
    </p:spTree>
    <p:extLst>
      <p:ext uri="{BB962C8B-B14F-4D97-AF65-F5344CB8AC3E}">
        <p14:creationId xmlns:p14="http://schemas.microsoft.com/office/powerpoint/2010/main" val="44075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 y="609600"/>
            <a:ext cx="8915401" cy="3046988"/>
          </a:xfrm>
          <a:prstGeom prst="rect">
            <a:avLst/>
          </a:prstGeom>
        </p:spPr>
        <p:txBody>
          <a:bodyPr wrap="square">
            <a:spAutoFit/>
          </a:bodyPr>
          <a:lstStyle/>
          <a:p>
            <a:r>
              <a:rPr lang="en-US" sz="2400" b="1" dirty="0" smtClean="0"/>
              <a:t>    </a:t>
            </a:r>
            <a:r>
              <a:rPr lang="en-US" sz="2400" b="1" dirty="0" smtClean="0">
                <a:solidFill>
                  <a:srgbClr val="FF0000"/>
                </a:solidFill>
              </a:rPr>
              <a:t>Immunity</a:t>
            </a:r>
            <a:r>
              <a:rPr lang="en-US" sz="2400" b="1" dirty="0" smtClean="0"/>
              <a:t> </a:t>
            </a:r>
            <a:r>
              <a:rPr lang="en-US" sz="2400" b="1" dirty="0"/>
              <a:t>is body's ability to resist or eliminate potentially harmful foreign materials or abnormal </a:t>
            </a:r>
            <a:r>
              <a:rPr lang="en-US" sz="2400" b="1" dirty="0" smtClean="0"/>
              <a:t>cells </a:t>
            </a:r>
            <a:r>
              <a:rPr lang="en-US" sz="2400" b="1" dirty="0"/>
              <a:t>like bacteria, virus, toxic </a:t>
            </a:r>
            <a:r>
              <a:rPr lang="en-US" sz="2400" b="1" dirty="0" smtClean="0"/>
              <a:t>substances</a:t>
            </a:r>
            <a:r>
              <a:rPr lang="en-US" sz="2400" b="1" dirty="0"/>
              <a:t>.</a:t>
            </a:r>
            <a:r>
              <a:rPr lang="en-US" sz="2400" b="1" dirty="0" smtClean="0"/>
              <a:t> </a:t>
            </a:r>
            <a:r>
              <a:rPr lang="en-US" sz="2400" b="1" dirty="0"/>
              <a:t>Immunity is of two types</a:t>
            </a:r>
            <a:r>
              <a:rPr lang="en-US" sz="2400" b="1" dirty="0" smtClean="0"/>
              <a:t>:</a:t>
            </a:r>
          </a:p>
          <a:p>
            <a:r>
              <a:rPr lang="en-US" sz="2400" b="1" dirty="0" smtClean="0"/>
              <a:t>      I</a:t>
            </a:r>
            <a:r>
              <a:rPr lang="en-US" sz="2400" b="1" dirty="0"/>
              <a:t>. Innate immunity. </a:t>
            </a:r>
            <a:endParaRPr lang="en-US" sz="2400" b="1" dirty="0" smtClean="0"/>
          </a:p>
          <a:p>
            <a:r>
              <a:rPr lang="en-US" sz="2400" b="1" dirty="0"/>
              <a:t> </a:t>
            </a:r>
            <a:r>
              <a:rPr lang="en-US" sz="2400" b="1" dirty="0" smtClean="0"/>
              <a:t>    II</a:t>
            </a:r>
            <a:r>
              <a:rPr lang="en-US" sz="2400" b="1" dirty="0"/>
              <a:t>. Acquired immunity.</a:t>
            </a:r>
          </a:p>
          <a:p>
            <a:endParaRPr lang="en-US" sz="2400" b="1" dirty="0" smtClean="0"/>
          </a:p>
          <a:p>
            <a:r>
              <a:rPr lang="en-US" sz="2400" b="1" dirty="0" smtClean="0"/>
              <a:t> </a:t>
            </a:r>
            <a:endParaRPr 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77" y="3124200"/>
            <a:ext cx="7331044" cy="312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52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1834"/>
            <a:ext cx="7924800" cy="599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6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001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90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يجة بحث الصور عن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4114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001000" cy="3970318"/>
          </a:xfrm>
          <a:prstGeom prst="rect">
            <a:avLst/>
          </a:prstGeom>
        </p:spPr>
        <p:txBody>
          <a:bodyPr wrap="square">
            <a:spAutoFit/>
          </a:bodyPr>
          <a:lstStyle/>
          <a:p>
            <a:r>
              <a:rPr lang="en-US" dirty="0">
                <a:solidFill>
                  <a:srgbClr val="FF0000"/>
                </a:solidFill>
                <a:latin typeface="Engravers MT" pitchFamily="18" charset="0"/>
              </a:rPr>
              <a:t>C</a:t>
            </a:r>
            <a:r>
              <a:rPr lang="en-US" dirty="0" smtClean="0">
                <a:solidFill>
                  <a:srgbClr val="FF0000"/>
                </a:solidFill>
                <a:latin typeface="Engravers MT" pitchFamily="18" charset="0"/>
              </a:rPr>
              <a:t>onsists </a:t>
            </a:r>
            <a:r>
              <a:rPr lang="en-US" dirty="0">
                <a:solidFill>
                  <a:srgbClr val="FF0000"/>
                </a:solidFill>
                <a:latin typeface="Engravers MT" pitchFamily="18" charset="0"/>
              </a:rPr>
              <a:t>of following activities: </a:t>
            </a:r>
          </a:p>
          <a:p>
            <a:r>
              <a:rPr lang="en-US" dirty="0"/>
              <a:t>Defense against invading pathogens (viruses &amp; bacteria) </a:t>
            </a:r>
          </a:p>
          <a:p>
            <a:r>
              <a:rPr lang="en-US" dirty="0"/>
              <a:t>Removal of 'worn-out' cells (e.g., old RBCs) &amp; tissue debris (e.g., from injury or disease) </a:t>
            </a:r>
          </a:p>
          <a:p>
            <a:r>
              <a:rPr lang="en-US" dirty="0"/>
              <a:t>Identification &amp; destruction of abnormal or mutant cells (primary defense against cancer) </a:t>
            </a:r>
          </a:p>
          <a:p>
            <a:r>
              <a:rPr lang="en-US" dirty="0"/>
              <a:t>Rejection of 'foreign' cells (e.g., organ transplant) </a:t>
            </a:r>
          </a:p>
          <a:p>
            <a:r>
              <a:rPr lang="en-US" dirty="0"/>
              <a:t>Inappropriate responses: </a:t>
            </a:r>
          </a:p>
          <a:p>
            <a:r>
              <a:rPr lang="en-US" dirty="0" smtClean="0"/>
              <a:t>       Allergies </a:t>
            </a:r>
            <a:r>
              <a:rPr lang="en-US" dirty="0"/>
              <a:t>- response to normally harmless substances </a:t>
            </a:r>
          </a:p>
          <a:p>
            <a:r>
              <a:rPr lang="en-US" dirty="0" smtClean="0"/>
              <a:t>        Autoimmune </a:t>
            </a:r>
            <a:r>
              <a:rPr lang="en-US" dirty="0"/>
              <a:t>diseases </a:t>
            </a:r>
            <a:endParaRPr lang="en-US" dirty="0" smtClean="0"/>
          </a:p>
          <a:p>
            <a:endParaRPr lang="en-US" dirty="0"/>
          </a:p>
          <a:p>
            <a:endParaRPr lang="en-US" dirty="0" smtClean="0"/>
          </a:p>
          <a:p>
            <a:endParaRPr lang="en-US" dirty="0"/>
          </a:p>
          <a:p>
            <a:r>
              <a:rPr lang="en-US" dirty="0" smtClean="0"/>
              <a:t>The immunity of 2  main types : Innate (natural)&amp; Acquired </a:t>
            </a:r>
            <a:endParaRPr lang="en-US" dirty="0"/>
          </a:p>
        </p:txBody>
      </p:sp>
    </p:spTree>
    <p:extLst>
      <p:ext uri="{BB962C8B-B14F-4D97-AF65-F5344CB8AC3E}">
        <p14:creationId xmlns:p14="http://schemas.microsoft.com/office/powerpoint/2010/main" val="255352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803275"/>
            <a:ext cx="8340725" cy="52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19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1"/>
            <a:ext cx="8153400" cy="8125301"/>
          </a:xfrm>
          <a:prstGeom prst="rect">
            <a:avLst/>
          </a:prstGeom>
        </p:spPr>
        <p:txBody>
          <a:bodyPr wrap="square">
            <a:spAutoFit/>
          </a:bodyPr>
          <a:lstStyle/>
          <a:p>
            <a:endParaRPr lang="en-US" dirty="0"/>
          </a:p>
          <a:p>
            <a:r>
              <a:rPr lang="en-US" dirty="0"/>
              <a:t>Innate immunity is the inborn capacity of the body to resist pathogens.  if the organisms enter the body, innate immunity eliminates them before the development of any disease.</a:t>
            </a:r>
          </a:p>
          <a:p>
            <a:r>
              <a:rPr lang="en-US" dirty="0"/>
              <a:t> It is  called the natural or non-specific immunity, represents the first line of defense against any type of </a:t>
            </a:r>
            <a:r>
              <a:rPr lang="en-US" dirty="0" smtClean="0"/>
              <a:t>pathogens</a:t>
            </a:r>
          </a:p>
          <a:p>
            <a:endParaRPr lang="en-US" dirty="0"/>
          </a:p>
          <a:p>
            <a:r>
              <a:rPr lang="en-US" dirty="0" smtClean="0">
                <a:solidFill>
                  <a:srgbClr val="FF0000"/>
                </a:solidFill>
              </a:rPr>
              <a:t>Innate or natural immunity involving:</a:t>
            </a:r>
          </a:p>
          <a:p>
            <a:endParaRPr lang="en-US" dirty="0" smtClean="0"/>
          </a:p>
          <a:p>
            <a:pPr marL="342900" indent="-342900">
              <a:buAutoNum type="arabicPeriod"/>
            </a:pPr>
            <a:r>
              <a:rPr lang="en-US" dirty="0" smtClean="0"/>
              <a:t>Phagocytosis </a:t>
            </a:r>
            <a:r>
              <a:rPr lang="en-US" dirty="0"/>
              <a:t>of bacteria and other invaders by white blood cells and cells of the tissue macrophage </a:t>
            </a:r>
            <a:r>
              <a:rPr lang="en-US" dirty="0" smtClean="0"/>
              <a:t>system</a:t>
            </a:r>
          </a:p>
          <a:p>
            <a:r>
              <a:rPr lang="en-US" dirty="0"/>
              <a:t>2</a:t>
            </a:r>
            <a:r>
              <a:rPr lang="en-US" dirty="0" smtClean="0"/>
              <a:t>. </a:t>
            </a:r>
            <a:r>
              <a:rPr lang="en-US" dirty="0"/>
              <a:t>Destruction of swallowed organisms by the acid secretions of the stomach and the digestive enzymes. </a:t>
            </a:r>
            <a:endParaRPr lang="en-US" dirty="0" smtClean="0"/>
          </a:p>
          <a:p>
            <a:r>
              <a:rPr lang="en-US" dirty="0" smtClean="0"/>
              <a:t>3</a:t>
            </a:r>
            <a:r>
              <a:rPr lang="en-US" dirty="0"/>
              <a:t>. Resistance of the skin to invasion by organisms. </a:t>
            </a:r>
            <a:endParaRPr lang="en-US" dirty="0" smtClean="0"/>
          </a:p>
          <a:p>
            <a:r>
              <a:rPr lang="en-US" dirty="0" smtClean="0"/>
              <a:t>4</a:t>
            </a:r>
            <a:r>
              <a:rPr lang="en-US" dirty="0"/>
              <a:t>. Presence in the blood of certain chemicals and cells that attach to foreign organisms or toxins and destroy them. </a:t>
            </a:r>
            <a:endParaRPr lang="en-US" dirty="0" smtClean="0"/>
          </a:p>
          <a:p>
            <a:endParaRPr lang="en-US" dirty="0"/>
          </a:p>
          <a:p>
            <a:r>
              <a:rPr lang="en-US" b="1" dirty="0">
                <a:solidFill>
                  <a:srgbClr val="00B0F0"/>
                </a:solidFill>
              </a:rPr>
              <a:t>Innate immunity </a:t>
            </a:r>
          </a:p>
          <a:p>
            <a:r>
              <a:rPr lang="en-US" dirty="0"/>
              <a:t>relies on mechanisms already existing before microbe infects host </a:t>
            </a:r>
          </a:p>
          <a:p>
            <a:r>
              <a:rPr lang="en-US" dirty="0"/>
              <a:t>is the first line of defense </a:t>
            </a:r>
          </a:p>
          <a:p>
            <a:r>
              <a:rPr lang="en-US" dirty="0"/>
              <a:t>has no memory for subsequent exposure</a:t>
            </a:r>
          </a:p>
          <a:p>
            <a:r>
              <a:rPr lang="en-US" dirty="0"/>
              <a:t>relies on non specific mechanisms </a:t>
            </a: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20295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74" y="381000"/>
            <a:ext cx="242570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42" y="2324976"/>
            <a:ext cx="1401763"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25" y="346868"/>
            <a:ext cx="2719387"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04800"/>
            <a:ext cx="3146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4272677"/>
            <a:ext cx="8304212" cy="2031325"/>
          </a:xfrm>
          <a:prstGeom prst="rect">
            <a:avLst/>
          </a:prstGeom>
        </p:spPr>
        <p:txBody>
          <a:bodyPr wrap="square">
            <a:spAutoFit/>
          </a:bodyPr>
          <a:lstStyle/>
          <a:p>
            <a:endParaRPr lang="en-US" dirty="0" smtClean="0"/>
          </a:p>
          <a:p>
            <a:endParaRPr lang="en-US" dirty="0"/>
          </a:p>
          <a:p>
            <a:r>
              <a:rPr lang="en-US" dirty="0" smtClean="0"/>
              <a:t>The </a:t>
            </a:r>
            <a:r>
              <a:rPr lang="en-US" dirty="0"/>
              <a:t>cells that mediate innate immunity include neutrophils, macrophages, and natural killer (NK) cells, large lymphocytes cytotoxic one . All these cells respond to lipid and carbohydrate sequences unique to bacterial cell walls and to other substances characteristic of tumor and transplant cells.</a:t>
            </a:r>
          </a:p>
        </p:txBody>
      </p:sp>
    </p:spTree>
    <p:extLst>
      <p:ext uri="{BB962C8B-B14F-4D97-AF65-F5344CB8AC3E}">
        <p14:creationId xmlns:p14="http://schemas.microsoft.com/office/powerpoint/2010/main" val="137627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7391400" cy="7294305"/>
          </a:xfrm>
          <a:prstGeom prst="rect">
            <a:avLst/>
          </a:prstGeom>
        </p:spPr>
        <p:txBody>
          <a:bodyPr wrap="square">
            <a:spAutoFit/>
          </a:bodyPr>
          <a:lstStyle/>
          <a:p>
            <a:endParaRPr lang="en-US" dirty="0" smtClean="0"/>
          </a:p>
          <a:p>
            <a:r>
              <a:rPr lang="en-US" dirty="0" smtClean="0"/>
              <a:t> </a:t>
            </a:r>
            <a:r>
              <a:rPr lang="en-US" dirty="0">
                <a:solidFill>
                  <a:srgbClr val="FF0000"/>
                </a:solidFill>
              </a:rPr>
              <a:t>ACQUIRED IMMUNITY OR SPECIFIC </a:t>
            </a:r>
            <a:r>
              <a:rPr lang="en-US" dirty="0" smtClean="0">
                <a:solidFill>
                  <a:srgbClr val="FF0000"/>
                </a:solidFill>
              </a:rPr>
              <a:t>IMMUNITY</a:t>
            </a:r>
          </a:p>
          <a:p>
            <a:endParaRPr lang="en-US" dirty="0">
              <a:solidFill>
                <a:srgbClr val="FF0000"/>
              </a:solidFill>
            </a:endParaRPr>
          </a:p>
          <a:p>
            <a:r>
              <a:rPr lang="en-US" dirty="0" smtClean="0">
                <a:solidFill>
                  <a:srgbClr val="FF0000"/>
                </a:solidFill>
              </a:rPr>
              <a:t> </a:t>
            </a:r>
            <a:r>
              <a:rPr lang="en-US" dirty="0"/>
              <a:t>Acquired immunity is the resistance developed in the body against any specific foreign body like bacteria, viruses, toxins, vaccines or transplanted </a:t>
            </a:r>
            <a:r>
              <a:rPr lang="en-US" dirty="0" smtClean="0"/>
              <a:t>tissues</a:t>
            </a:r>
            <a:r>
              <a:rPr lang="en-US" dirty="0"/>
              <a:t> </a:t>
            </a:r>
            <a:r>
              <a:rPr lang="en-US" dirty="0" smtClean="0"/>
              <a:t>,  </a:t>
            </a:r>
            <a:r>
              <a:rPr lang="en-US" dirty="0"/>
              <a:t>known as specific immunity. </a:t>
            </a:r>
            <a:endParaRPr lang="en-US" dirty="0" smtClean="0"/>
          </a:p>
          <a:p>
            <a:r>
              <a:rPr lang="en-US" dirty="0" smtClean="0"/>
              <a:t>It </a:t>
            </a:r>
            <a:r>
              <a:rPr lang="en-US" dirty="0"/>
              <a:t>is the most powerful immune mechanism that protects the body from the invading organisms or toxic substances. </a:t>
            </a:r>
            <a:r>
              <a:rPr lang="en-US" dirty="0">
                <a:solidFill>
                  <a:srgbClr val="FF0000"/>
                </a:solidFill>
              </a:rPr>
              <a:t>Lymphocytes </a:t>
            </a:r>
            <a:r>
              <a:rPr lang="en-US" dirty="0"/>
              <a:t>are responsible for acquired immunity </a:t>
            </a:r>
          </a:p>
          <a:p>
            <a:r>
              <a:rPr lang="en-US" dirty="0" smtClean="0"/>
              <a:t> </a:t>
            </a:r>
            <a:r>
              <a:rPr lang="en-US" dirty="0"/>
              <a:t>Two types of acquired immunity develop in the body: </a:t>
            </a:r>
            <a:endParaRPr lang="en-US" dirty="0" smtClean="0"/>
          </a:p>
          <a:p>
            <a:endParaRPr lang="en-US" dirty="0"/>
          </a:p>
          <a:p>
            <a:pPr marL="342900" indent="-342900">
              <a:buAutoNum type="arabicPeriod"/>
            </a:pPr>
            <a:r>
              <a:rPr lang="en-US" dirty="0" smtClean="0"/>
              <a:t>Cellular immunity</a:t>
            </a:r>
          </a:p>
          <a:p>
            <a:r>
              <a:rPr lang="en-US" dirty="0"/>
              <a:t>2</a:t>
            </a:r>
            <a:r>
              <a:rPr lang="en-US" dirty="0" smtClean="0"/>
              <a:t>. </a:t>
            </a:r>
            <a:r>
              <a:rPr lang="en-US" dirty="0" err="1"/>
              <a:t>Humoral</a:t>
            </a:r>
            <a:r>
              <a:rPr lang="en-US" dirty="0"/>
              <a:t> </a:t>
            </a:r>
            <a:r>
              <a:rPr lang="en-US" dirty="0" smtClean="0"/>
              <a:t>immunity</a:t>
            </a:r>
          </a:p>
          <a:p>
            <a:endParaRPr lang="en-US" dirty="0" smtClean="0"/>
          </a:p>
          <a:p>
            <a:r>
              <a:rPr lang="en-US" b="1" dirty="0">
                <a:solidFill>
                  <a:srgbClr val="00B0F0"/>
                </a:solidFill>
              </a:rPr>
              <a:t>Adaptive immunity </a:t>
            </a:r>
          </a:p>
          <a:p>
            <a:r>
              <a:rPr lang="en-US" dirty="0"/>
              <a:t>develops following entry of microbe into the host</a:t>
            </a:r>
          </a:p>
          <a:p>
            <a:r>
              <a:rPr lang="en-US" dirty="0"/>
              <a:t>comes into action after innate immunity fails to get rid of microbe</a:t>
            </a:r>
          </a:p>
          <a:p>
            <a:r>
              <a:rPr lang="en-US" dirty="0"/>
              <a:t>has memory to deal with subsequent exposure</a:t>
            </a:r>
          </a:p>
          <a:p>
            <a:r>
              <a:rPr lang="en-US" dirty="0"/>
              <a:t>happens through specific cells</a:t>
            </a:r>
          </a:p>
          <a:p>
            <a:r>
              <a:rPr lang="en-US" dirty="0"/>
              <a:t>T cells (cell mediated) </a:t>
            </a:r>
          </a:p>
          <a:p>
            <a:r>
              <a:rPr lang="en-US" dirty="0"/>
              <a:t>B cells (antibody mediated</a:t>
            </a:r>
          </a:p>
          <a:p>
            <a:endParaRPr lang="en-US" dirty="0" smtClean="0"/>
          </a:p>
          <a:p>
            <a:endParaRPr lang="en-US" dirty="0"/>
          </a:p>
        </p:txBody>
      </p:sp>
    </p:spTree>
    <p:extLst>
      <p:ext uri="{BB962C8B-B14F-4D97-AF65-F5344CB8AC3E}">
        <p14:creationId xmlns:p14="http://schemas.microsoft.com/office/powerpoint/2010/main" val="96487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534400" cy="5909310"/>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r>
              <a:rPr lang="en-US" dirty="0" err="1" smtClean="0">
                <a:solidFill>
                  <a:srgbClr val="FF0000"/>
                </a:solidFill>
              </a:rPr>
              <a:t>Humoral</a:t>
            </a:r>
            <a:r>
              <a:rPr lang="en-US" dirty="0" smtClean="0">
                <a:solidFill>
                  <a:srgbClr val="FF0000"/>
                </a:solidFill>
              </a:rPr>
              <a:t> </a:t>
            </a:r>
            <a:r>
              <a:rPr lang="en-US" dirty="0">
                <a:solidFill>
                  <a:srgbClr val="FF0000"/>
                </a:solidFill>
              </a:rPr>
              <a:t>immunity </a:t>
            </a:r>
            <a:r>
              <a:rPr lang="en-US" dirty="0"/>
              <a:t>is mediated by circulating immunoglobulin antibodies in the γ-globulin fraction of the plasma proteins. </a:t>
            </a:r>
            <a:r>
              <a:rPr lang="en-US" dirty="0" err="1"/>
              <a:t>Humoral</a:t>
            </a:r>
            <a:r>
              <a:rPr lang="en-US" dirty="0"/>
              <a:t> immunity is a major defense against bacterial infections. </a:t>
            </a:r>
            <a:endParaRPr lang="en-US" dirty="0" smtClean="0"/>
          </a:p>
          <a:p>
            <a:endParaRPr lang="en-US" dirty="0"/>
          </a:p>
          <a:p>
            <a:r>
              <a:rPr lang="en-US" dirty="0" err="1" smtClean="0">
                <a:solidFill>
                  <a:schemeClr val="accent2">
                    <a:lumMod val="75000"/>
                  </a:schemeClr>
                </a:solidFill>
              </a:rPr>
              <a:t>Immunoglobulins</a:t>
            </a:r>
            <a:r>
              <a:rPr lang="en-US" dirty="0" smtClean="0">
                <a:solidFill>
                  <a:schemeClr val="accent2">
                    <a:lumMod val="75000"/>
                  </a:schemeClr>
                </a:solidFill>
              </a:rPr>
              <a:t> </a:t>
            </a:r>
            <a:r>
              <a:rPr lang="en-US" dirty="0"/>
              <a:t>are produced by B lymphocytes, and they activate the complement system and attack and neutralize antigens</a:t>
            </a:r>
            <a:r>
              <a:rPr lang="en-US" dirty="0" smtClean="0"/>
              <a:t>.</a:t>
            </a:r>
          </a:p>
          <a:p>
            <a:r>
              <a:rPr lang="en-US" dirty="0" smtClean="0"/>
              <a:t> </a:t>
            </a:r>
          </a:p>
          <a:p>
            <a:endParaRPr lang="en-US" dirty="0"/>
          </a:p>
          <a:p>
            <a:r>
              <a:rPr lang="en-US" dirty="0" smtClean="0">
                <a:solidFill>
                  <a:srgbClr val="FF0000"/>
                </a:solidFill>
              </a:rPr>
              <a:t>Cellular </a:t>
            </a:r>
            <a:r>
              <a:rPr lang="en-US" dirty="0">
                <a:solidFill>
                  <a:srgbClr val="FF0000"/>
                </a:solidFill>
              </a:rPr>
              <a:t>immunity </a:t>
            </a:r>
            <a:r>
              <a:rPr lang="en-US" dirty="0"/>
              <a:t>is mediated by T lymphocytes. It is responsible for delayed allergic reactions and rejection of transplants of foreign tissue. </a:t>
            </a:r>
            <a:endParaRPr lang="en-US" dirty="0" smtClean="0"/>
          </a:p>
          <a:p>
            <a:endParaRPr lang="en-US" dirty="0"/>
          </a:p>
          <a:p>
            <a:r>
              <a:rPr lang="en-US" dirty="0" smtClean="0"/>
              <a:t>Cytotoxic </a:t>
            </a:r>
            <a:r>
              <a:rPr lang="en-US" dirty="0"/>
              <a:t>T cells attack and destroy cells that have the antigen which activated them</a:t>
            </a:r>
            <a:r>
              <a:rPr lang="en-US" dirty="0" smtClean="0"/>
              <a:t>. Cellular </a:t>
            </a:r>
            <a:r>
              <a:rPr lang="en-US" dirty="0"/>
              <a:t>immunity constitutes a major defense against infections due to viruses, fungi, and a few bacteria such as the tubercle bacillus. It also helps defend against tumors. </a:t>
            </a:r>
          </a:p>
        </p:txBody>
      </p:sp>
    </p:spTree>
    <p:extLst>
      <p:ext uri="{BB962C8B-B14F-4D97-AF65-F5344CB8AC3E}">
        <p14:creationId xmlns:p14="http://schemas.microsoft.com/office/powerpoint/2010/main" val="320763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8686800" cy="7109639"/>
          </a:xfrm>
          <a:prstGeom prst="rect">
            <a:avLst/>
          </a:prstGeom>
        </p:spPr>
        <p:txBody>
          <a:bodyPr wrap="square">
            <a:spAutoFit/>
          </a:bodyPr>
          <a:lstStyle/>
          <a:p>
            <a:endParaRPr lang="en-US" sz="2400" dirty="0" smtClean="0"/>
          </a:p>
          <a:p>
            <a:r>
              <a:rPr lang="en-US" sz="2400" dirty="0" smtClean="0"/>
              <a:t>     </a:t>
            </a:r>
            <a:r>
              <a:rPr lang="en-US" sz="2400" b="1" dirty="0" smtClean="0">
                <a:solidFill>
                  <a:srgbClr val="FF0000"/>
                </a:solidFill>
              </a:rPr>
              <a:t>Development </a:t>
            </a:r>
            <a:r>
              <a:rPr lang="en-US" sz="2400" b="1" dirty="0">
                <a:solidFill>
                  <a:srgbClr val="FF0000"/>
                </a:solidFill>
              </a:rPr>
              <a:t>of the Immune System </a:t>
            </a:r>
            <a:endParaRPr lang="en-US" sz="2400" b="1" dirty="0" smtClean="0">
              <a:solidFill>
                <a:srgbClr val="FF0000"/>
              </a:solidFill>
            </a:endParaRPr>
          </a:p>
          <a:p>
            <a:endParaRPr lang="en-US" sz="2400" dirty="0"/>
          </a:p>
          <a:p>
            <a:r>
              <a:rPr lang="en-US" sz="2400" dirty="0"/>
              <a:t>During fetal development, lymphocyte precursors come from the bone marrow. Those that populate </a:t>
            </a:r>
            <a:r>
              <a:rPr lang="en-US" sz="2400" dirty="0">
                <a:solidFill>
                  <a:srgbClr val="FF0000"/>
                </a:solidFill>
              </a:rPr>
              <a:t>the thymus </a:t>
            </a:r>
            <a:r>
              <a:rPr lang="en-US" sz="2400" dirty="0"/>
              <a:t>become transformed by the environment in this organ into the lymphocytes responsible for cellular immunity </a:t>
            </a:r>
            <a:r>
              <a:rPr lang="en-US" sz="2400" dirty="0">
                <a:solidFill>
                  <a:srgbClr val="FF0000"/>
                </a:solidFill>
              </a:rPr>
              <a:t>(T lymphocytes). </a:t>
            </a:r>
            <a:endParaRPr lang="en-US" sz="2400" dirty="0" smtClean="0">
              <a:solidFill>
                <a:srgbClr val="FF0000"/>
              </a:solidFill>
            </a:endParaRPr>
          </a:p>
          <a:p>
            <a:endParaRPr lang="en-US" sz="2400" dirty="0">
              <a:solidFill>
                <a:srgbClr val="FF0000"/>
              </a:solidFill>
            </a:endParaRPr>
          </a:p>
          <a:p>
            <a:r>
              <a:rPr lang="en-US" sz="2400" dirty="0" smtClean="0"/>
              <a:t> </a:t>
            </a:r>
            <a:r>
              <a:rPr lang="en-US" sz="2400" dirty="0" err="1" smtClean="0"/>
              <a:t>humoral</a:t>
            </a:r>
            <a:r>
              <a:rPr lang="en-US" sz="2400" dirty="0" smtClean="0"/>
              <a:t> </a:t>
            </a:r>
            <a:r>
              <a:rPr lang="en-US" sz="2400" dirty="0"/>
              <a:t>immunity </a:t>
            </a:r>
            <a:r>
              <a:rPr lang="en-US" sz="2400" dirty="0">
                <a:solidFill>
                  <a:srgbClr val="FF0000"/>
                </a:solidFill>
              </a:rPr>
              <a:t>(B lymphocytes </a:t>
            </a:r>
            <a:r>
              <a:rPr lang="en-US" sz="2400" dirty="0"/>
              <a:t>the transformation to B lymphocytes occurs in </a:t>
            </a:r>
            <a:r>
              <a:rPr lang="en-US" sz="2400" dirty="0" err="1">
                <a:solidFill>
                  <a:srgbClr val="FF0000"/>
                </a:solidFill>
              </a:rPr>
              <a:t>bursal</a:t>
            </a:r>
            <a:r>
              <a:rPr lang="en-US" sz="2400" dirty="0">
                <a:solidFill>
                  <a:srgbClr val="FF0000"/>
                </a:solidFill>
              </a:rPr>
              <a:t> equivalents</a:t>
            </a:r>
            <a:r>
              <a:rPr lang="en-US" sz="2400" dirty="0"/>
              <a:t>, </a:t>
            </a:r>
            <a:r>
              <a:rPr lang="en-US" sz="2400" dirty="0" err="1"/>
              <a:t>ie</a:t>
            </a:r>
            <a:r>
              <a:rPr lang="en-US" sz="2400" dirty="0"/>
              <a:t>, the fetal liver and, after birth, the </a:t>
            </a:r>
            <a:r>
              <a:rPr lang="en-US" sz="2400" dirty="0">
                <a:solidFill>
                  <a:srgbClr val="FF0000"/>
                </a:solidFill>
              </a:rPr>
              <a:t>bone</a:t>
            </a:r>
            <a:r>
              <a:rPr lang="en-US" sz="2400" dirty="0"/>
              <a:t> marrow. After residence in the thymus or liver, many of the T and B lymphocytes migrate to the lymph nodes and bone marrow. Most of the processing occurs during fetal and neonatal life. However, there is also a slow, continuous production of new lymphocytes from stem cells in adults. </a:t>
            </a:r>
          </a:p>
          <a:p>
            <a:endParaRPr lang="en-US" sz="2400" dirty="0"/>
          </a:p>
        </p:txBody>
      </p:sp>
    </p:spTree>
    <p:extLst>
      <p:ext uri="{BB962C8B-B14F-4D97-AF65-F5344CB8AC3E}">
        <p14:creationId xmlns:p14="http://schemas.microsoft.com/office/powerpoint/2010/main" val="1834085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26">
      <a:dk1>
        <a:sysClr val="windowText" lastClr="000000"/>
      </a:dk1>
      <a:lt1>
        <a:sysClr val="window" lastClr="FFFFFF"/>
      </a:lt1>
      <a:dk2>
        <a:srgbClr val="534949"/>
      </a:dk2>
      <a:lt2>
        <a:srgbClr val="B4563C"/>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380</TotalTime>
  <Words>2310</Words>
  <Application>Microsoft Office PowerPoint</Application>
  <PresentationFormat>عرض على الشاشة (3:4)‏</PresentationFormat>
  <Paragraphs>166</Paragraphs>
  <Slides>22</Slides>
  <Notes>1</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Aspect</vt:lpstr>
      <vt:lpstr>     Blood Physiology  Immunity            Lecture 7     Dr. Suroor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States of Brain Activity (Sleep &amp; BrainWaves)</dc:title>
  <dc:creator>aaa</dc:creator>
  <cp:lastModifiedBy>ALI SAHIUNY</cp:lastModifiedBy>
  <cp:revision>44</cp:revision>
  <dcterms:created xsi:type="dcterms:W3CDTF">2017-04-24T14:52:30Z</dcterms:created>
  <dcterms:modified xsi:type="dcterms:W3CDTF">2021-01-18T21:39:55Z</dcterms:modified>
</cp:coreProperties>
</file>