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0" r:id="rId30"/>
    <p:sldId id="291" r:id="rId31"/>
    <p:sldId id="292" r:id="rId32"/>
    <p:sldId id="293" r:id="rId33"/>
    <p:sldId id="295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96364" y="2481452"/>
            <a:ext cx="635127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52472" y="3797274"/>
            <a:ext cx="4639055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569465"/>
            <a:ext cx="3696335" cy="397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49804" y="461899"/>
            <a:ext cx="4643755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415667"/>
            <a:ext cx="3818254" cy="3135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elgassab@utq.edu.iq" TargetMode="External"/><Relationship Id="rId2" Type="http://schemas.openxmlformats.org/officeDocument/2006/relationships/hyperlink" Target="https://orcid.org/0000-0001-9084-103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238946-overview#a0104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medicine.medscape.com/article/237378-overview#a0104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990600"/>
            <a:ext cx="7057389" cy="6965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latin typeface="Carlito"/>
                <a:cs typeface="Carlito"/>
              </a:rPr>
              <a:t>Chronic complication </a:t>
            </a:r>
            <a:r>
              <a:rPr sz="4400" dirty="0">
                <a:latin typeface="Carlito"/>
                <a:cs typeface="Carlito"/>
              </a:rPr>
              <a:t>of</a:t>
            </a:r>
            <a:r>
              <a:rPr sz="4400" spc="10" dirty="0">
                <a:latin typeface="Carlito"/>
                <a:cs typeface="Carlito"/>
              </a:rPr>
              <a:t> </a:t>
            </a:r>
            <a:r>
              <a:rPr sz="4400" spc="-5" dirty="0">
                <a:latin typeface="Carlito"/>
                <a:cs typeface="Carlito"/>
              </a:rPr>
              <a:t>DM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685800" y="3810000"/>
            <a:ext cx="7848600" cy="19210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lvl="0" algn="l" rtl="0"/>
            <a:r>
              <a:rPr lang="en-US" sz="28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Adel Gassab Mohammed</a:t>
            </a:r>
            <a:endParaRPr lang="en-US" sz="2800" b="1" kern="1200" dirty="0">
              <a:solidFill>
                <a:prstClr val="black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just" rtl="0"/>
            <a:r>
              <a:rPr lang="en-US" sz="24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MD. CABMS. MSc </a:t>
            </a:r>
            <a:r>
              <a:rPr lang="en-US" sz="2400" b="1" kern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Specialist </a:t>
            </a:r>
            <a:r>
              <a:rPr lang="en-US" sz="24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Endocrinologist,</a:t>
            </a:r>
          </a:p>
          <a:p>
            <a:pPr lvl="0" algn="just" rtl="0"/>
            <a:r>
              <a:rPr lang="en-US" sz="24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College of medicine </a:t>
            </a:r>
            <a:endParaRPr lang="en-US" sz="2800" b="1" kern="1200" dirty="0">
              <a:solidFill>
                <a:prstClr val="black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just" rtl="0"/>
            <a:r>
              <a:rPr lang="en-US" sz="24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ORCID </a:t>
            </a:r>
            <a:r>
              <a:rPr lang="en-US" sz="2400" b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iD</a:t>
            </a:r>
            <a:r>
              <a:rPr lang="en-US" sz="24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 </a:t>
            </a:r>
            <a:r>
              <a:rPr lang="en-US" sz="24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  <a:hlinkClick r:id="rId2"/>
              </a:rPr>
              <a:t>https://orcid.org/0000-0001-9084-1038</a:t>
            </a:r>
            <a:r>
              <a:rPr lang="en-US" sz="24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 </a:t>
            </a:r>
            <a:endParaRPr lang="en-US" sz="2800" b="1" kern="1200" dirty="0">
              <a:solidFill>
                <a:prstClr val="black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just" rtl="0"/>
            <a:r>
              <a:rPr lang="en-US" sz="24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Email: </a:t>
            </a:r>
            <a:r>
              <a:rPr lang="en-US" sz="2400" b="1" kern="1200" dirty="0">
                <a:solidFill>
                  <a:srgbClr val="0000FF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  <a:hlinkClick r:id="rId3"/>
              </a:rPr>
              <a:t>adelgassab@utq.edu.iq</a:t>
            </a:r>
            <a:r>
              <a:rPr lang="en-US" sz="24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    </a:t>
            </a:r>
            <a:endParaRPr lang="en-US" sz="2800" b="1" kern="1200" dirty="0">
              <a:solidFill>
                <a:prstClr val="black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228600"/>
            <a:ext cx="576084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40" dirty="0"/>
              <a:t> </a:t>
            </a:r>
            <a:r>
              <a:rPr spc="-20" dirty="0"/>
              <a:t>retinopathy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844550"/>
            <a:ext cx="7765415" cy="5512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Management</a:t>
            </a:r>
            <a:endParaRPr sz="29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900" dirty="0">
                <a:latin typeface="Carlito"/>
                <a:cs typeface="Carlito"/>
              </a:rPr>
              <a:t>Good </a:t>
            </a:r>
            <a:r>
              <a:rPr sz="2900" spc="-5" dirty="0">
                <a:latin typeface="Carlito"/>
                <a:cs typeface="Carlito"/>
              </a:rPr>
              <a:t>glycemic </a:t>
            </a:r>
            <a:r>
              <a:rPr sz="2900" dirty="0">
                <a:latin typeface="Carlito"/>
                <a:cs typeface="Carlito"/>
              </a:rPr>
              <a:t>&amp; BP</a:t>
            </a:r>
            <a:r>
              <a:rPr sz="2900" spc="-95" dirty="0">
                <a:latin typeface="Carlito"/>
                <a:cs typeface="Carlito"/>
              </a:rPr>
              <a:t> </a:t>
            </a:r>
            <a:r>
              <a:rPr sz="2900" spc="-15" dirty="0">
                <a:latin typeface="Carlito"/>
                <a:cs typeface="Carlito"/>
              </a:rPr>
              <a:t>control</a:t>
            </a:r>
            <a:endParaRPr sz="29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900" spc="-5" dirty="0">
                <a:latin typeface="Carlito"/>
                <a:cs typeface="Carlito"/>
              </a:rPr>
              <a:t>HbA1c </a:t>
            </a:r>
            <a:r>
              <a:rPr sz="2900" dirty="0">
                <a:latin typeface="Carlito"/>
                <a:cs typeface="Carlito"/>
              </a:rPr>
              <a:t>– 53mmol/mol</a:t>
            </a:r>
            <a:r>
              <a:rPr sz="2900" spc="-70" dirty="0">
                <a:latin typeface="Carlito"/>
                <a:cs typeface="Carlito"/>
              </a:rPr>
              <a:t> </a:t>
            </a:r>
            <a:r>
              <a:rPr sz="2900" spc="-5" dirty="0">
                <a:latin typeface="Carlito"/>
                <a:cs typeface="Carlito"/>
              </a:rPr>
              <a:t>(7%)</a:t>
            </a:r>
            <a:endParaRPr sz="2900" dirty="0">
              <a:latin typeface="Carlito"/>
              <a:cs typeface="Carlito"/>
            </a:endParaRPr>
          </a:p>
          <a:p>
            <a:pPr marL="469900">
              <a:lnSpc>
                <a:spcPts val="3115"/>
              </a:lnSpc>
              <a:spcBef>
                <a:spcPts val="10"/>
              </a:spcBef>
            </a:pPr>
            <a:r>
              <a:rPr sz="2600" dirty="0">
                <a:latin typeface="Arial"/>
                <a:cs typeface="Arial"/>
              </a:rPr>
              <a:t>– </a:t>
            </a:r>
            <a:r>
              <a:rPr sz="2600" spc="-5" dirty="0">
                <a:latin typeface="Carlito"/>
                <a:cs typeface="Carlito"/>
              </a:rPr>
              <a:t>BP- &lt;130/80</a:t>
            </a:r>
            <a:r>
              <a:rPr sz="2600" spc="3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mmHg</a:t>
            </a:r>
            <a:endParaRPr sz="2600" dirty="0">
              <a:latin typeface="Carlito"/>
              <a:cs typeface="Carlito"/>
            </a:endParaRPr>
          </a:p>
          <a:p>
            <a:pPr marL="355600" indent="-342900">
              <a:lnSpc>
                <a:spcPts val="34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900" spc="-5" dirty="0">
                <a:latin typeface="Carlito"/>
                <a:cs typeface="Carlito"/>
              </a:rPr>
              <a:t>Ranibizumab- diabetic </a:t>
            </a:r>
            <a:r>
              <a:rPr sz="2900" dirty="0">
                <a:latin typeface="Carlito"/>
                <a:cs typeface="Carlito"/>
              </a:rPr>
              <a:t>macula</a:t>
            </a:r>
            <a:r>
              <a:rPr sz="2900" spc="-95" dirty="0">
                <a:latin typeface="Carlito"/>
                <a:cs typeface="Carlito"/>
              </a:rPr>
              <a:t> </a:t>
            </a:r>
            <a:r>
              <a:rPr sz="2900" spc="-5" dirty="0">
                <a:latin typeface="Carlito"/>
                <a:cs typeface="Carlito"/>
              </a:rPr>
              <a:t>edema</a:t>
            </a:r>
            <a:endParaRPr sz="29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900" spc="-10" dirty="0">
                <a:latin typeface="Carlito"/>
                <a:cs typeface="Carlito"/>
              </a:rPr>
              <a:t>Retinal</a:t>
            </a:r>
            <a:r>
              <a:rPr sz="2900" spc="-25" dirty="0">
                <a:latin typeface="Carlito"/>
                <a:cs typeface="Carlito"/>
              </a:rPr>
              <a:t> </a:t>
            </a:r>
            <a:r>
              <a:rPr sz="2900" spc="-5" dirty="0">
                <a:latin typeface="Carlito"/>
                <a:cs typeface="Carlito"/>
              </a:rPr>
              <a:t>photocoagulation</a:t>
            </a:r>
            <a:endParaRPr sz="29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900" spc="-20" dirty="0">
                <a:latin typeface="Carlito"/>
                <a:cs typeface="Carlito"/>
              </a:rPr>
              <a:t>Severe proliferative</a:t>
            </a:r>
            <a:endParaRPr sz="29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900" spc="-20" dirty="0">
                <a:latin typeface="Carlito"/>
                <a:cs typeface="Carlito"/>
              </a:rPr>
              <a:t>Severe non-proliferative</a:t>
            </a:r>
            <a:r>
              <a:rPr sz="2900" spc="-45" dirty="0">
                <a:latin typeface="Carlito"/>
                <a:cs typeface="Carlito"/>
              </a:rPr>
              <a:t> </a:t>
            </a:r>
            <a:r>
              <a:rPr sz="2900" spc="-10" dirty="0">
                <a:latin typeface="Carlito"/>
                <a:cs typeface="Carlito"/>
              </a:rPr>
              <a:t>retinopathy</a:t>
            </a:r>
            <a:endParaRPr sz="29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900" spc="-10" dirty="0">
                <a:latin typeface="Carlito"/>
                <a:cs typeface="Carlito"/>
              </a:rPr>
              <a:t>New </a:t>
            </a:r>
            <a:r>
              <a:rPr sz="2900" spc="-5" dirty="0">
                <a:latin typeface="Carlito"/>
                <a:cs typeface="Carlito"/>
              </a:rPr>
              <a:t>vessels+ vitreous</a:t>
            </a:r>
            <a:r>
              <a:rPr sz="2900" spc="-30" dirty="0">
                <a:latin typeface="Carlito"/>
                <a:cs typeface="Carlito"/>
              </a:rPr>
              <a:t> </a:t>
            </a:r>
            <a:r>
              <a:rPr sz="2900" spc="-10" dirty="0">
                <a:latin typeface="Carlito"/>
                <a:cs typeface="Carlito"/>
              </a:rPr>
              <a:t>hemorrhage</a:t>
            </a:r>
            <a:endParaRPr sz="29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900" spc="-5" dirty="0">
                <a:latin typeface="Carlito"/>
                <a:cs typeface="Carlito"/>
              </a:rPr>
              <a:t>New vessels- vitreous</a:t>
            </a:r>
            <a:r>
              <a:rPr sz="2900" spc="-65" dirty="0">
                <a:latin typeface="Carlito"/>
                <a:cs typeface="Carlito"/>
              </a:rPr>
              <a:t> </a:t>
            </a:r>
            <a:r>
              <a:rPr sz="2900" spc="-5" dirty="0">
                <a:latin typeface="Carlito"/>
                <a:cs typeface="Carlito"/>
              </a:rPr>
              <a:t>hemorrhage</a:t>
            </a:r>
            <a:endParaRPr sz="29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latin typeface="Carlito"/>
                <a:cs typeface="Carlito"/>
              </a:rPr>
              <a:t>CSMO</a:t>
            </a:r>
          </a:p>
          <a:p>
            <a:pPr marL="756285" marR="5080" indent="-287020">
              <a:lnSpc>
                <a:spcPct val="80000"/>
              </a:lnSpc>
              <a:spcBef>
                <a:spcPts val="625"/>
              </a:spcBef>
              <a:buFont typeface="Wingdings"/>
              <a:buChar char="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F(x): </a:t>
            </a:r>
            <a:r>
              <a:rPr sz="2600" spc="-10" dirty="0">
                <a:solidFill>
                  <a:srgbClr val="FF0000"/>
                </a:solidFill>
                <a:latin typeface="Carlito"/>
                <a:cs typeface="Carlito"/>
              </a:rPr>
              <a:t>treat </a:t>
            </a:r>
            <a:r>
              <a:rPr sz="2600" dirty="0">
                <a:solidFill>
                  <a:srgbClr val="FF0000"/>
                </a:solidFill>
                <a:latin typeface="Carlito"/>
                <a:cs typeface="Carlito"/>
              </a:rPr>
              <a:t>leaking </a:t>
            </a:r>
            <a:r>
              <a:rPr sz="2600" spc="-5" dirty="0">
                <a:solidFill>
                  <a:srgbClr val="FF0000"/>
                </a:solidFill>
                <a:latin typeface="Carlito"/>
                <a:cs typeface="Carlito"/>
              </a:rPr>
              <a:t>microaneurysm </a:t>
            </a:r>
            <a:r>
              <a:rPr sz="2600" dirty="0">
                <a:latin typeface="Carlito"/>
                <a:cs typeface="Carlito"/>
              </a:rPr>
              <a:t>&amp; </a:t>
            </a:r>
            <a:r>
              <a:rPr sz="2600" spc="-10" dirty="0">
                <a:latin typeface="Carlito"/>
                <a:cs typeface="Carlito"/>
              </a:rPr>
              <a:t>areas </a:t>
            </a:r>
            <a:r>
              <a:rPr sz="2600" spc="-5" dirty="0">
                <a:latin typeface="Carlito"/>
                <a:cs typeface="Carlito"/>
              </a:rPr>
              <a:t>of </a:t>
            </a:r>
            <a:r>
              <a:rPr sz="2600" spc="-10" dirty="0">
                <a:solidFill>
                  <a:srgbClr val="FF0000"/>
                </a:solidFill>
                <a:latin typeface="Carlito"/>
                <a:cs typeface="Carlito"/>
              </a:rPr>
              <a:t>retinal  thickening </a:t>
            </a:r>
            <a:r>
              <a:rPr sz="2600" dirty="0">
                <a:latin typeface="Carlito"/>
                <a:cs typeface="Carlito"/>
              </a:rPr>
              <a:t>in macular </a:t>
            </a:r>
            <a:r>
              <a:rPr sz="2600" spc="-10" dirty="0">
                <a:latin typeface="Carlito"/>
                <a:cs typeface="Carlito"/>
              </a:rPr>
              <a:t>area </a:t>
            </a:r>
            <a:r>
              <a:rPr sz="2600" dirty="0">
                <a:latin typeface="Carlito"/>
                <a:cs typeface="Carlito"/>
              </a:rPr>
              <a:t>&amp; </a:t>
            </a:r>
            <a:r>
              <a:rPr sz="2600" spc="-5" dirty="0">
                <a:solidFill>
                  <a:srgbClr val="FF0000"/>
                </a:solidFill>
                <a:latin typeface="Carlito"/>
                <a:cs typeface="Carlito"/>
              </a:rPr>
              <a:t>reduce </a:t>
            </a:r>
            <a:r>
              <a:rPr sz="2600" dirty="0">
                <a:solidFill>
                  <a:srgbClr val="FF0000"/>
                </a:solidFill>
                <a:latin typeface="Carlito"/>
                <a:cs typeface="Carlito"/>
              </a:rPr>
              <a:t>macular</a:t>
            </a:r>
            <a:r>
              <a:rPr sz="2600" spc="-6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600" dirty="0">
                <a:solidFill>
                  <a:srgbClr val="FF0000"/>
                </a:solidFill>
                <a:latin typeface="Carlito"/>
                <a:cs typeface="Carlito"/>
              </a:rPr>
              <a:t>edema</a:t>
            </a:r>
            <a:endParaRPr sz="26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09941"/>
            <a:ext cx="7504430" cy="2855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Destroy </a:t>
            </a:r>
            <a:r>
              <a:rPr sz="3200" spc="-10" dirty="0">
                <a:latin typeface="Carlito"/>
                <a:cs typeface="Carlito"/>
              </a:rPr>
              <a:t>areas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retinal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ischemia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Reduce </a:t>
            </a:r>
            <a:r>
              <a:rPr sz="3200" dirty="0">
                <a:latin typeface="Carlito"/>
                <a:cs typeface="Carlito"/>
              </a:rPr>
              <a:t>risk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recurrent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hemorrhage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Patients </a:t>
            </a:r>
            <a:r>
              <a:rPr sz="3200" spc="-5" dirty="0">
                <a:latin typeface="Carlito"/>
                <a:cs typeface="Carlito"/>
              </a:rPr>
              <a:t>should </a:t>
            </a:r>
            <a:r>
              <a:rPr sz="3200" spc="-10" dirty="0">
                <a:latin typeface="Carlito"/>
                <a:cs typeface="Carlito"/>
              </a:rPr>
              <a:t>reviewed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regularly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ts val="3820"/>
              </a:lnSpc>
              <a:spcBef>
                <a:spcPts val="9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Vitrectomy</a:t>
            </a:r>
            <a:r>
              <a:rPr sz="3200" spc="-15" dirty="0">
                <a:latin typeface="Wingdings"/>
                <a:cs typeface="Wingdings"/>
              </a:rPr>
              <a:t>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Carlito"/>
                <a:cs typeface="Carlito"/>
              </a:rPr>
              <a:t>advanced diabetic </a:t>
            </a:r>
            <a:r>
              <a:rPr sz="3200" spc="-20" dirty="0">
                <a:latin typeface="Carlito"/>
                <a:cs typeface="Carlito"/>
              </a:rPr>
              <a:t>eye </a:t>
            </a:r>
            <a:r>
              <a:rPr sz="3200" dirty="0">
                <a:latin typeface="Carlito"/>
                <a:cs typeface="Carlito"/>
              </a:rPr>
              <a:t>due</a:t>
            </a:r>
            <a:r>
              <a:rPr sz="3200" spc="-9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dirty="0">
                <a:latin typeface="Carlito"/>
                <a:cs typeface="Carlito"/>
              </a:rPr>
              <a:t>type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1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92150"/>
            <a:ext cx="776734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36800" marR="5080" indent="-2324735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Other causes </a:t>
            </a:r>
            <a:r>
              <a:rPr sz="4000" spc="-5" dirty="0"/>
              <a:t>of </a:t>
            </a:r>
            <a:r>
              <a:rPr sz="4000" spc="-10" dirty="0"/>
              <a:t>visual </a:t>
            </a:r>
            <a:r>
              <a:rPr sz="4000" spc="-5" dirty="0"/>
              <a:t>loss in </a:t>
            </a:r>
            <a:r>
              <a:rPr sz="4000" spc="-10" dirty="0"/>
              <a:t>people  </a:t>
            </a:r>
            <a:r>
              <a:rPr sz="4000" spc="-5" dirty="0"/>
              <a:t>with </a:t>
            </a:r>
            <a:r>
              <a:rPr sz="4000" spc="-15" dirty="0"/>
              <a:t>diabetes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6904355" cy="353822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Cataract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Age </a:t>
            </a:r>
            <a:r>
              <a:rPr sz="3200" spc="-15" dirty="0">
                <a:latin typeface="Carlito"/>
                <a:cs typeface="Carlito"/>
              </a:rPr>
              <a:t>related </a:t>
            </a:r>
            <a:r>
              <a:rPr sz="3200" dirty="0">
                <a:latin typeface="Carlito"/>
                <a:cs typeface="Carlito"/>
              </a:rPr>
              <a:t>macular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degeneration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Retinal vein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occlusion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Retinal </a:t>
            </a:r>
            <a:r>
              <a:rPr sz="3200" spc="-5" dirty="0">
                <a:latin typeface="Carlito"/>
                <a:cs typeface="Carlito"/>
              </a:rPr>
              <a:t>arterial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occlusion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Non </a:t>
            </a:r>
            <a:r>
              <a:rPr sz="3200" spc="-10" dirty="0">
                <a:latin typeface="Carlito"/>
                <a:cs typeface="Carlito"/>
              </a:rPr>
              <a:t>arteritic </a:t>
            </a:r>
            <a:r>
              <a:rPr sz="3200" spc="-5" dirty="0">
                <a:latin typeface="Carlito"/>
                <a:cs typeface="Carlito"/>
              </a:rPr>
              <a:t>ischemic optic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neuropathy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glaucoma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461899"/>
            <a:ext cx="604850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45" dirty="0"/>
              <a:t> </a:t>
            </a:r>
            <a:r>
              <a:rPr spc="-20" dirty="0"/>
              <a:t>nephropathy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331709" cy="431927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Cause </a:t>
            </a:r>
            <a:r>
              <a:rPr sz="3200" spc="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morbidity &amp;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mortality</a:t>
            </a:r>
            <a:endParaRPr sz="3200">
              <a:latin typeface="Carlito"/>
              <a:cs typeface="Carlito"/>
            </a:endParaRPr>
          </a:p>
          <a:p>
            <a:pPr marL="355600" marR="28829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Most </a:t>
            </a:r>
            <a:r>
              <a:rPr sz="3200" spc="-5" dirty="0">
                <a:latin typeface="Carlito"/>
                <a:cs typeface="Carlito"/>
              </a:rPr>
              <a:t>common causes of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end-stage </a:t>
            </a:r>
            <a:r>
              <a:rPr sz="3200" spc="-10" dirty="0">
                <a:solidFill>
                  <a:srgbClr val="FF0000"/>
                </a:solidFill>
                <a:latin typeface="Carlito"/>
                <a:cs typeface="Carlito"/>
              </a:rPr>
              <a:t>renal 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failure</a:t>
            </a:r>
            <a:endParaRPr sz="3200">
              <a:latin typeface="Carlito"/>
              <a:cs typeface="Carlito"/>
            </a:endParaRPr>
          </a:p>
          <a:p>
            <a:pPr marL="355600" marR="25463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About 30% </a:t>
            </a:r>
            <a:r>
              <a:rPr sz="3200" spc="-5" dirty="0">
                <a:latin typeface="Carlito"/>
                <a:cs typeface="Carlito"/>
              </a:rPr>
              <a:t>patients </a:t>
            </a:r>
            <a:r>
              <a:rPr sz="3200" dirty="0">
                <a:latin typeface="Carlito"/>
                <a:cs typeface="Carlito"/>
              </a:rPr>
              <a:t>with type 1 </a:t>
            </a:r>
            <a:r>
              <a:rPr sz="3200" spc="-10" dirty="0">
                <a:latin typeface="Carlito"/>
                <a:cs typeface="Carlito"/>
              </a:rPr>
              <a:t>diabetes  </a:t>
            </a:r>
            <a:r>
              <a:rPr sz="3200" spc="-5" dirty="0">
                <a:latin typeface="Carlito"/>
                <a:cs typeface="Carlito"/>
              </a:rPr>
              <a:t>developed </a:t>
            </a:r>
            <a:r>
              <a:rPr sz="3200" spc="-15" dirty="0">
                <a:latin typeface="Carlito"/>
                <a:cs typeface="Carlito"/>
              </a:rPr>
              <a:t>nephropathy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after </a:t>
            </a: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20 </a:t>
            </a:r>
            <a:r>
              <a:rPr sz="3200" spc="-20" dirty="0">
                <a:solidFill>
                  <a:srgbClr val="FF0000"/>
                </a:solidFill>
                <a:latin typeface="Carlito"/>
                <a:cs typeface="Carlito"/>
              </a:rPr>
              <a:t>years 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diagnosis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outset,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risk </a:t>
            </a: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is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not </a:t>
            </a: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equal </a:t>
            </a:r>
            <a:r>
              <a:rPr sz="3200" dirty="0">
                <a:latin typeface="Carlito"/>
                <a:cs typeface="Carlito"/>
              </a:rPr>
              <a:t>in all  </a:t>
            </a:r>
            <a:r>
              <a:rPr sz="3200" spc="-10" dirty="0">
                <a:latin typeface="Carlito"/>
                <a:cs typeface="Carlito"/>
              </a:rPr>
              <a:t>patients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620090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45" dirty="0"/>
              <a:t> </a:t>
            </a:r>
            <a:r>
              <a:rPr spc="-20" dirty="0"/>
              <a:t>nephropathy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925195"/>
            <a:ext cx="7900670" cy="4914806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  <a:tabLst>
                <a:tab pos="354965" algn="l"/>
                <a:tab pos="355600" algn="l"/>
              </a:tabLst>
            </a:pPr>
            <a:r>
              <a:rPr sz="3600" b="1" dirty="0">
                <a:latin typeface="Carlito"/>
                <a:cs typeface="Carlito"/>
              </a:rPr>
              <a:t>Risk</a:t>
            </a:r>
            <a:r>
              <a:rPr sz="3600" b="1" spc="-5" dirty="0">
                <a:latin typeface="Carlito"/>
                <a:cs typeface="Carlito"/>
              </a:rPr>
              <a:t> </a:t>
            </a:r>
            <a:r>
              <a:rPr sz="3600" b="1" spc="-25" dirty="0">
                <a:latin typeface="Carlito"/>
                <a:cs typeface="Carlito"/>
              </a:rPr>
              <a:t>factors</a:t>
            </a:r>
            <a:endParaRPr sz="3600" b="1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Poor </a:t>
            </a:r>
            <a:r>
              <a:rPr sz="3200" spc="-5" dirty="0">
                <a:latin typeface="Carlito"/>
                <a:cs typeface="Carlito"/>
              </a:rPr>
              <a:t>glycemic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control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Long </a:t>
            </a:r>
            <a:r>
              <a:rPr sz="3200" spc="-10" dirty="0">
                <a:latin typeface="Carlito"/>
                <a:cs typeface="Carlito"/>
              </a:rPr>
              <a:t>duration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diabetes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Presence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other </a:t>
            </a:r>
            <a:r>
              <a:rPr sz="3200" spc="-10" dirty="0">
                <a:latin typeface="Carlito"/>
                <a:cs typeface="Carlito"/>
              </a:rPr>
              <a:t>microvascular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complication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Ethnicity (Asians, </a:t>
            </a:r>
            <a:r>
              <a:rPr sz="3200" dirty="0">
                <a:latin typeface="Carlito"/>
                <a:cs typeface="Carlito"/>
              </a:rPr>
              <a:t>Pima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Indians)</a:t>
            </a: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Pre-existing</a:t>
            </a:r>
            <a:r>
              <a:rPr sz="3200" spc="-10" dirty="0">
                <a:latin typeface="Carlito"/>
                <a:cs typeface="Carlito"/>
              </a:rPr>
              <a:t> hypertension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Family </a:t>
            </a:r>
            <a:r>
              <a:rPr sz="3200" spc="-25" dirty="0">
                <a:latin typeface="Carlito"/>
                <a:cs typeface="Carlito"/>
              </a:rPr>
              <a:t>h/o </a:t>
            </a:r>
            <a:r>
              <a:rPr sz="3200" spc="-5" dirty="0">
                <a:latin typeface="Carlito"/>
                <a:cs typeface="Carlito"/>
              </a:rPr>
              <a:t>diabetic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nephropathy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Family </a:t>
            </a:r>
            <a:r>
              <a:rPr sz="3200" spc="-20" dirty="0">
                <a:latin typeface="Carlito"/>
                <a:cs typeface="Carlito"/>
              </a:rPr>
              <a:t>h/o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hypertension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604850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45" dirty="0"/>
              <a:t> </a:t>
            </a:r>
            <a:r>
              <a:rPr spc="-20" dirty="0"/>
              <a:t>nephropathy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925195"/>
            <a:ext cx="8021320" cy="432498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Pathogenesis</a:t>
            </a:r>
            <a:endParaRPr sz="3000" dirty="0">
              <a:latin typeface="Carlito"/>
              <a:cs typeface="Carlito"/>
            </a:endParaRPr>
          </a:p>
          <a:p>
            <a:pPr marL="355600" marR="498475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0000"/>
                </a:solidFill>
                <a:latin typeface="Carlito"/>
                <a:cs typeface="Carlito"/>
              </a:rPr>
              <a:t>mesangial </a:t>
            </a:r>
            <a:r>
              <a:rPr sz="3000" spc="-15" dirty="0">
                <a:solidFill>
                  <a:srgbClr val="FF0000"/>
                </a:solidFill>
                <a:latin typeface="Carlito"/>
                <a:cs typeface="Carlito"/>
              </a:rPr>
              <a:t>expansion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0" dirty="0">
                <a:latin typeface="Carlito"/>
                <a:cs typeface="Carlito"/>
              </a:rPr>
              <a:t>directly induced by  </a:t>
            </a:r>
            <a:r>
              <a:rPr sz="3000" spc="-15" dirty="0">
                <a:latin typeface="Carlito"/>
                <a:cs typeface="Carlito"/>
              </a:rPr>
              <a:t>hyperglycemia, </a:t>
            </a:r>
            <a:r>
              <a:rPr sz="3000" spc="-10" dirty="0">
                <a:latin typeface="Carlito"/>
                <a:cs typeface="Carlito"/>
              </a:rPr>
              <a:t>perhaps </a:t>
            </a:r>
            <a:r>
              <a:rPr sz="3000" dirty="0">
                <a:latin typeface="Carlito"/>
                <a:cs typeface="Carlito"/>
              </a:rPr>
              <a:t>via </a:t>
            </a:r>
            <a:r>
              <a:rPr sz="3000" spc="-5" dirty="0">
                <a:latin typeface="Carlito"/>
                <a:cs typeface="Carlito"/>
              </a:rPr>
              <a:t>increased matrix  </a:t>
            </a:r>
            <a:r>
              <a:rPr sz="3000" spc="-10" dirty="0">
                <a:latin typeface="Carlito"/>
                <a:cs typeface="Carlito"/>
              </a:rPr>
              <a:t>production </a:t>
            </a:r>
            <a:r>
              <a:rPr sz="3000" spc="-5" dirty="0">
                <a:latin typeface="Carlito"/>
                <a:cs typeface="Carlito"/>
              </a:rPr>
              <a:t>or </a:t>
            </a:r>
            <a:r>
              <a:rPr sz="3000" spc="-10" dirty="0">
                <a:latin typeface="Carlito"/>
                <a:cs typeface="Carlito"/>
              </a:rPr>
              <a:t>glycosylation </a:t>
            </a:r>
            <a:r>
              <a:rPr sz="3000" spc="-5" dirty="0">
                <a:latin typeface="Carlito"/>
                <a:cs typeface="Carlito"/>
              </a:rPr>
              <a:t>of matrix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proteins.</a:t>
            </a:r>
            <a:endParaRPr sz="3000" dirty="0">
              <a:latin typeface="Carlito"/>
              <a:cs typeface="Carlito"/>
            </a:endParaRPr>
          </a:p>
          <a:p>
            <a:pPr marL="355600">
              <a:lnSpc>
                <a:spcPts val="3035"/>
              </a:lnSpc>
            </a:pPr>
            <a:r>
              <a:rPr sz="3000" spc="-15" dirty="0">
                <a:latin typeface="Wingdings"/>
                <a:cs typeface="Wingdings"/>
              </a:rPr>
              <a:t></a:t>
            </a:r>
            <a:r>
              <a:rPr sz="3000" spc="-15" dirty="0">
                <a:solidFill>
                  <a:srgbClr val="FF0000"/>
                </a:solidFill>
                <a:latin typeface="Carlito"/>
                <a:cs typeface="Carlito"/>
              </a:rPr>
              <a:t>thickening </a:t>
            </a:r>
            <a:r>
              <a:rPr sz="3000" spc="-5" dirty="0">
                <a:solidFill>
                  <a:srgbClr val="FF0000"/>
                </a:solidFill>
                <a:latin typeface="Carlito"/>
                <a:cs typeface="Carlito"/>
              </a:rPr>
              <a:t>of </a:t>
            </a:r>
            <a:r>
              <a:rPr sz="3000" dirty="0">
                <a:solidFill>
                  <a:srgbClr val="FF0000"/>
                </a:solidFill>
                <a:latin typeface="Carlito"/>
                <a:cs typeface="Carlito"/>
              </a:rPr>
              <a:t>the glomerular</a:t>
            </a:r>
            <a:r>
              <a:rPr sz="3000" spc="-5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basement</a:t>
            </a:r>
            <a:endParaRPr sz="3000" dirty="0">
              <a:latin typeface="Carlito"/>
              <a:cs typeface="Carlito"/>
            </a:endParaRPr>
          </a:p>
          <a:p>
            <a:pPr marL="355600" marR="5080">
              <a:lnSpc>
                <a:spcPct val="89900"/>
              </a:lnSpc>
              <a:spcBef>
                <a:spcPts val="185"/>
              </a:spcBef>
            </a:pPr>
            <a:r>
              <a:rPr sz="3000" spc="-10" dirty="0">
                <a:latin typeface="Carlito"/>
                <a:cs typeface="Carlito"/>
              </a:rPr>
              <a:t>membrane </a:t>
            </a:r>
            <a:r>
              <a:rPr sz="3000" dirty="0">
                <a:latin typeface="Carlito"/>
                <a:cs typeface="Carlito"/>
              </a:rPr>
              <a:t>(GBM) </a:t>
            </a:r>
            <a:r>
              <a:rPr sz="3000" spc="-5" dirty="0">
                <a:latin typeface="Carlito"/>
                <a:cs typeface="Carlito"/>
              </a:rPr>
              <a:t>occurs</a:t>
            </a:r>
            <a:r>
              <a:rPr sz="3000" spc="-5" dirty="0">
                <a:latin typeface="Wingdings"/>
                <a:cs typeface="Wingdings"/>
              </a:rPr>
              <a:t></a:t>
            </a:r>
            <a:r>
              <a:rPr sz="3000" spc="-5" dirty="0">
                <a:solidFill>
                  <a:srgbClr val="FF0000"/>
                </a:solidFill>
                <a:latin typeface="Carlito"/>
                <a:cs typeface="Carlito"/>
              </a:rPr>
              <a:t>glomerular </a:t>
            </a:r>
            <a:r>
              <a:rPr sz="3000" spc="-15" dirty="0">
                <a:solidFill>
                  <a:srgbClr val="FF0000"/>
                </a:solidFill>
                <a:latin typeface="Carlito"/>
                <a:cs typeface="Carlito"/>
              </a:rPr>
              <a:t>sclerosis </a:t>
            </a:r>
            <a:r>
              <a:rPr sz="3000" dirty="0">
                <a:latin typeface="Carlito"/>
                <a:cs typeface="Carlito"/>
              </a:rPr>
              <a:t>is  </a:t>
            </a:r>
            <a:r>
              <a:rPr sz="3000" spc="-5" dirty="0">
                <a:latin typeface="Carlito"/>
                <a:cs typeface="Carlito"/>
              </a:rPr>
              <a:t>caused </a:t>
            </a:r>
            <a:r>
              <a:rPr sz="3000" spc="-15" dirty="0">
                <a:latin typeface="Carlito"/>
                <a:cs typeface="Carlito"/>
              </a:rPr>
              <a:t>by </a:t>
            </a:r>
            <a:r>
              <a:rPr sz="3000" spc="-10" dirty="0">
                <a:latin typeface="Carlito"/>
                <a:cs typeface="Carlito"/>
              </a:rPr>
              <a:t>intraglomerular hypertension </a:t>
            </a:r>
            <a:r>
              <a:rPr sz="3000" spc="-5" dirty="0">
                <a:latin typeface="Carlito"/>
                <a:cs typeface="Carlito"/>
              </a:rPr>
              <a:t>(induced  </a:t>
            </a:r>
            <a:r>
              <a:rPr sz="3000" spc="-10" dirty="0">
                <a:latin typeface="Carlito"/>
                <a:cs typeface="Carlito"/>
              </a:rPr>
              <a:t>by dilatation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25" dirty="0">
                <a:latin typeface="Carlito"/>
                <a:cs typeface="Carlito"/>
              </a:rPr>
              <a:t>afferent </a:t>
            </a:r>
            <a:r>
              <a:rPr sz="3000" spc="-10" dirty="0">
                <a:latin typeface="Carlito"/>
                <a:cs typeface="Carlito"/>
              </a:rPr>
              <a:t>renal </a:t>
            </a:r>
            <a:r>
              <a:rPr sz="3000" spc="-5" dirty="0">
                <a:latin typeface="Carlito"/>
                <a:cs typeface="Carlito"/>
              </a:rPr>
              <a:t>artery or </a:t>
            </a:r>
            <a:r>
              <a:rPr sz="3000" spc="-20" dirty="0">
                <a:latin typeface="Carlito"/>
                <a:cs typeface="Carlito"/>
              </a:rPr>
              <a:t>from  </a:t>
            </a:r>
            <a:r>
              <a:rPr sz="3000" dirty="0">
                <a:latin typeface="Carlito"/>
                <a:cs typeface="Carlito"/>
              </a:rPr>
              <a:t>ischemic injury </a:t>
            </a:r>
            <a:r>
              <a:rPr sz="3000" spc="-5" dirty="0">
                <a:latin typeface="Carlito"/>
                <a:cs typeface="Carlito"/>
              </a:rPr>
              <a:t>induced by </a:t>
            </a:r>
            <a:r>
              <a:rPr sz="3000" spc="-15" dirty="0">
                <a:latin typeface="Carlito"/>
                <a:cs typeface="Carlito"/>
              </a:rPr>
              <a:t>hyaline </a:t>
            </a:r>
            <a:r>
              <a:rPr sz="3000" spc="-10" dirty="0">
                <a:latin typeface="Carlito"/>
                <a:cs typeface="Carlito"/>
              </a:rPr>
              <a:t>narrowing </a:t>
            </a:r>
            <a:r>
              <a:rPr sz="3000" spc="-5" dirty="0">
                <a:latin typeface="Carlito"/>
                <a:cs typeface="Carlito"/>
              </a:rPr>
              <a:t>of 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5" dirty="0">
                <a:latin typeface="Carlito"/>
                <a:cs typeface="Carlito"/>
              </a:rPr>
              <a:t>vessels supplying </a:t>
            </a:r>
            <a:r>
              <a:rPr sz="3000" dirty="0">
                <a:latin typeface="Carlito"/>
                <a:cs typeface="Carlito"/>
              </a:rPr>
              <a:t>the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glomeruli).</a:t>
            </a:r>
            <a:endParaRPr sz="30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8076908" cy="6277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228600"/>
            <a:ext cx="635330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45" dirty="0"/>
              <a:t> </a:t>
            </a:r>
            <a:r>
              <a:rPr spc="-20" dirty="0"/>
              <a:t>nephropathy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925195"/>
            <a:ext cx="8149590" cy="48900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Diagnosis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&amp;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screening</a:t>
            </a:r>
            <a:endParaRPr sz="2400" b="1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rlito"/>
                <a:cs typeface="Carlito"/>
              </a:rPr>
              <a:t>Microalbuminuria</a:t>
            </a:r>
            <a:endParaRPr sz="2400" b="1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rlito"/>
                <a:cs typeface="Carlito"/>
              </a:rPr>
              <a:t>marcoalbuminuria</a:t>
            </a:r>
            <a:endParaRPr sz="2400" b="1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C00000"/>
                </a:solidFill>
                <a:latin typeface="Carlito"/>
                <a:cs typeface="Carlito"/>
              </a:rPr>
              <a:t>Who </a:t>
            </a: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to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screen</a:t>
            </a:r>
            <a:endParaRPr sz="2400" b="1" dirty="0">
              <a:latin typeface="Carlito"/>
              <a:cs typeface="Carlito"/>
            </a:endParaRPr>
          </a:p>
          <a:p>
            <a:pPr marL="756285" marR="411480" lvl="1" indent="-287020">
              <a:lnSpc>
                <a:spcPts val="23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000" b="1" spc="-15" dirty="0">
                <a:latin typeface="Carlito"/>
                <a:cs typeface="Carlito"/>
              </a:rPr>
              <a:t>Patients </a:t>
            </a:r>
            <a:r>
              <a:rPr sz="2000" b="1" dirty="0">
                <a:latin typeface="Carlito"/>
                <a:cs typeface="Carlito"/>
              </a:rPr>
              <a:t>with type 1 </a:t>
            </a:r>
            <a:r>
              <a:rPr sz="2000" b="1" spc="-10" dirty="0">
                <a:latin typeface="Carlito"/>
                <a:cs typeface="Carlito"/>
              </a:rPr>
              <a:t>diabetes </a:t>
            </a:r>
            <a:r>
              <a:rPr sz="2000" b="1" dirty="0">
                <a:latin typeface="Carlito"/>
                <a:cs typeface="Carlito"/>
              </a:rPr>
              <a:t>annually </a:t>
            </a:r>
            <a:r>
              <a:rPr sz="2000" b="1" spc="-15" dirty="0">
                <a:latin typeface="Carlito"/>
                <a:cs typeface="Carlito"/>
              </a:rPr>
              <a:t>from </a:t>
            </a:r>
            <a:r>
              <a:rPr sz="2000" b="1" dirty="0">
                <a:latin typeface="Carlito"/>
                <a:cs typeface="Carlito"/>
              </a:rPr>
              <a:t>5 </a:t>
            </a:r>
            <a:r>
              <a:rPr sz="2000" b="1" spc="-15" dirty="0">
                <a:latin typeface="Carlito"/>
                <a:cs typeface="Carlito"/>
              </a:rPr>
              <a:t>years </a:t>
            </a:r>
            <a:r>
              <a:rPr sz="2000" b="1" spc="-10" dirty="0">
                <a:latin typeface="Carlito"/>
                <a:cs typeface="Carlito"/>
              </a:rPr>
              <a:t>after  diagnosis</a:t>
            </a:r>
            <a:endParaRPr sz="2000" b="1" dirty="0">
              <a:latin typeface="Carlito"/>
              <a:cs typeface="Carlito"/>
            </a:endParaRPr>
          </a:p>
          <a:p>
            <a:pPr marL="756285" lvl="1" indent="-287020">
              <a:lnSpc>
                <a:spcPts val="2875"/>
              </a:lnSpc>
              <a:spcBef>
                <a:spcPts val="25"/>
              </a:spcBef>
              <a:buFont typeface="Arial"/>
              <a:buChar char="–"/>
              <a:tabLst>
                <a:tab pos="756920" algn="l"/>
              </a:tabLst>
            </a:pPr>
            <a:r>
              <a:rPr sz="2000" b="1" spc="-15" dirty="0">
                <a:latin typeface="Carlito"/>
                <a:cs typeface="Carlito"/>
              </a:rPr>
              <a:t>Patients </a:t>
            </a:r>
            <a:r>
              <a:rPr sz="2000" b="1" dirty="0">
                <a:latin typeface="Carlito"/>
                <a:cs typeface="Carlito"/>
              </a:rPr>
              <a:t>with type 2 </a:t>
            </a:r>
            <a:r>
              <a:rPr sz="2000" b="1" spc="-10" dirty="0">
                <a:latin typeface="Carlito"/>
                <a:cs typeface="Carlito"/>
              </a:rPr>
              <a:t>diabetes </a:t>
            </a:r>
            <a:r>
              <a:rPr sz="2000" b="1" dirty="0">
                <a:latin typeface="Carlito"/>
                <a:cs typeface="Carlito"/>
              </a:rPr>
              <a:t>anually </a:t>
            </a:r>
            <a:r>
              <a:rPr sz="2000" b="1" spc="-15" dirty="0">
                <a:latin typeface="Carlito"/>
                <a:cs typeface="Carlito"/>
              </a:rPr>
              <a:t>from </a:t>
            </a:r>
            <a:r>
              <a:rPr sz="2000" b="1" dirty="0">
                <a:latin typeface="Carlito"/>
                <a:cs typeface="Carlito"/>
              </a:rPr>
              <a:t>time </a:t>
            </a:r>
            <a:r>
              <a:rPr sz="2000" b="1" spc="-5" dirty="0">
                <a:latin typeface="Carlito"/>
                <a:cs typeface="Carlito"/>
              </a:rPr>
              <a:t>of</a:t>
            </a:r>
            <a:r>
              <a:rPr sz="2000" b="1" spc="-8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diagnosis</a:t>
            </a:r>
            <a:endParaRPr sz="2000" b="1" dirty="0">
              <a:latin typeface="Carlito"/>
              <a:cs typeface="Carlito"/>
            </a:endParaRPr>
          </a:p>
          <a:p>
            <a:pPr marL="355600" marR="410845" indent="-342900">
              <a:lnSpc>
                <a:spcPct val="8000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Carlito"/>
                <a:cs typeface="Carlito"/>
              </a:rPr>
              <a:t>Early </a:t>
            </a:r>
            <a:r>
              <a:rPr sz="2400" b="1" dirty="0">
                <a:latin typeface="Carlito"/>
                <a:cs typeface="Carlito"/>
              </a:rPr>
              <a:t>morning </a:t>
            </a:r>
            <a:r>
              <a:rPr sz="2400" b="1" spc="-5" dirty="0">
                <a:latin typeface="Carlito"/>
                <a:cs typeface="Carlito"/>
              </a:rPr>
              <a:t>urine measured </a:t>
            </a:r>
            <a:r>
              <a:rPr sz="2400" b="1" spc="-20" dirty="0">
                <a:latin typeface="Carlito"/>
                <a:cs typeface="Carlito"/>
              </a:rPr>
              <a:t>for</a:t>
            </a:r>
            <a:r>
              <a:rPr sz="2400" b="1" spc="-120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albumin:creatinine  </a:t>
            </a:r>
            <a:r>
              <a:rPr sz="2400" b="1" spc="-25" dirty="0">
                <a:latin typeface="Carlito"/>
                <a:cs typeface="Carlito"/>
              </a:rPr>
              <a:t>ratio, </a:t>
            </a:r>
            <a:r>
              <a:rPr sz="2400" b="1" spc="-10" dirty="0">
                <a:latin typeface="Carlito"/>
                <a:cs typeface="Carlito"/>
              </a:rPr>
              <a:t>Microalbuminuria </a:t>
            </a:r>
            <a:r>
              <a:rPr sz="2400" b="1" spc="-15" dirty="0">
                <a:latin typeface="Carlito"/>
                <a:cs typeface="Carlito"/>
              </a:rPr>
              <a:t>present</a:t>
            </a:r>
            <a:r>
              <a:rPr sz="2400" b="1" dirty="0">
                <a:latin typeface="Carlito"/>
                <a:cs typeface="Carlito"/>
              </a:rPr>
              <a:t> if</a:t>
            </a: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000" b="1" dirty="0">
                <a:latin typeface="Carlito"/>
                <a:cs typeface="Carlito"/>
              </a:rPr>
              <a:t>Male </a:t>
            </a:r>
            <a:r>
              <a:rPr sz="2000" b="1" spc="-5" dirty="0">
                <a:latin typeface="Carlito"/>
                <a:cs typeface="Carlito"/>
              </a:rPr>
              <a:t>ACR 2.5-30 </a:t>
            </a:r>
            <a:r>
              <a:rPr sz="2000" b="1" spc="10" dirty="0">
                <a:latin typeface="Carlito"/>
                <a:cs typeface="Carlito"/>
              </a:rPr>
              <a:t>mg/mmol</a:t>
            </a:r>
            <a:r>
              <a:rPr sz="2000" b="1" spc="-7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creatinine</a:t>
            </a:r>
            <a:endParaRPr sz="2000" b="1" dirty="0">
              <a:latin typeface="Carlito"/>
              <a:cs typeface="Carlito"/>
            </a:endParaRPr>
          </a:p>
          <a:p>
            <a:pPr marL="756285" lvl="1" indent="-287020">
              <a:lnSpc>
                <a:spcPts val="2875"/>
              </a:lnSpc>
              <a:buFont typeface="Arial"/>
              <a:buChar char="–"/>
              <a:tabLst>
                <a:tab pos="756920" algn="l"/>
              </a:tabLst>
            </a:pPr>
            <a:r>
              <a:rPr sz="2000" b="1" spc="-5" dirty="0">
                <a:latin typeface="Carlito"/>
                <a:cs typeface="Carlito"/>
              </a:rPr>
              <a:t>Female ACR </a:t>
            </a:r>
            <a:r>
              <a:rPr sz="2000" b="1" dirty="0">
                <a:latin typeface="Carlito"/>
                <a:cs typeface="Carlito"/>
              </a:rPr>
              <a:t>3.5-30mg/mmol</a:t>
            </a:r>
            <a:r>
              <a:rPr sz="2000" b="1" spc="-5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creatinine</a:t>
            </a:r>
            <a:endParaRPr sz="2000" b="1" dirty="0">
              <a:latin typeface="Carlito"/>
              <a:cs typeface="Carlito"/>
            </a:endParaRPr>
          </a:p>
          <a:p>
            <a:pPr marL="355600" indent="-342900">
              <a:lnSpc>
                <a:spcPts val="32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15" dirty="0">
                <a:latin typeface="Carlito"/>
                <a:cs typeface="Carlito"/>
              </a:rPr>
              <a:t>Elevated </a:t>
            </a:r>
            <a:r>
              <a:rPr sz="2400" b="1" spc="-10" dirty="0">
                <a:latin typeface="Carlito"/>
                <a:cs typeface="Carlito"/>
              </a:rPr>
              <a:t>ACR followed by repeat</a:t>
            </a:r>
            <a:r>
              <a:rPr sz="2400" b="1" spc="-35" dirty="0">
                <a:latin typeface="Carlito"/>
                <a:cs typeface="Carlito"/>
              </a:rPr>
              <a:t> </a:t>
            </a:r>
            <a:r>
              <a:rPr sz="2400" b="1" spc="-20" dirty="0">
                <a:latin typeface="Carlito"/>
                <a:cs typeface="Carlito"/>
              </a:rPr>
              <a:t>test</a:t>
            </a:r>
            <a:endParaRPr sz="2400" b="1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000" b="1" spc="-10" dirty="0">
                <a:latin typeface="Carlito"/>
                <a:cs typeface="Carlito"/>
              </a:rPr>
              <a:t>Microalbuminura establish </a:t>
            </a:r>
            <a:r>
              <a:rPr sz="2000" b="1" dirty="0">
                <a:latin typeface="Carlito"/>
                <a:cs typeface="Carlito"/>
              </a:rPr>
              <a:t>if 2 </a:t>
            </a:r>
            <a:r>
              <a:rPr sz="2000" b="1" spc="-5" dirty="0">
                <a:latin typeface="Carlito"/>
                <a:cs typeface="Carlito"/>
              </a:rPr>
              <a:t>out of </a:t>
            </a:r>
            <a:r>
              <a:rPr sz="2000" b="1" dirty="0">
                <a:latin typeface="Carlito"/>
                <a:cs typeface="Carlito"/>
              </a:rPr>
              <a:t>3 </a:t>
            </a:r>
            <a:r>
              <a:rPr sz="2000" b="1" spc="-15" dirty="0">
                <a:latin typeface="Carlito"/>
                <a:cs typeface="Carlito"/>
              </a:rPr>
              <a:t>tests</a:t>
            </a:r>
            <a:r>
              <a:rPr sz="2000" b="1" spc="-50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positive</a:t>
            </a:r>
            <a:endParaRPr sz="2000" b="1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52400"/>
            <a:ext cx="627710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45" dirty="0"/>
              <a:t> </a:t>
            </a:r>
            <a:r>
              <a:rPr spc="-20" dirty="0"/>
              <a:t>nephropathy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990600"/>
            <a:ext cx="8040370" cy="468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Management</a:t>
            </a:r>
            <a:endParaRPr sz="2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Reduce </a:t>
            </a:r>
            <a:r>
              <a:rPr sz="2200" dirty="0">
                <a:latin typeface="Carlito"/>
                <a:cs typeface="Carlito"/>
              </a:rPr>
              <a:t>risk of </a:t>
            </a:r>
            <a:r>
              <a:rPr sz="2200" spc="-10" dirty="0">
                <a:latin typeface="Carlito"/>
                <a:cs typeface="Carlito"/>
              </a:rPr>
              <a:t>progression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nephropathy </a:t>
            </a:r>
            <a:r>
              <a:rPr sz="2200" spc="-5" dirty="0">
                <a:latin typeface="Carlito"/>
                <a:cs typeface="Carlito"/>
              </a:rPr>
              <a:t>&amp; CVS</a:t>
            </a:r>
            <a:r>
              <a:rPr sz="2200" spc="6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disease</a:t>
            </a:r>
            <a:endParaRPr sz="22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Aggressive reduction of</a:t>
            </a:r>
            <a:r>
              <a:rPr sz="2000" spc="-1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BP</a:t>
            </a:r>
          </a:p>
          <a:p>
            <a:pPr marL="756285" lvl="1" indent="-287020">
              <a:lnSpc>
                <a:spcPts val="239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Aggressive CVS risk </a:t>
            </a:r>
            <a:r>
              <a:rPr sz="2000" spc="-10" dirty="0">
                <a:latin typeface="Carlito"/>
                <a:cs typeface="Carlito"/>
              </a:rPr>
              <a:t>factor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reduction</a:t>
            </a:r>
            <a:endParaRPr sz="2000" dirty="0">
              <a:latin typeface="Carlito"/>
              <a:cs typeface="Carlito"/>
            </a:endParaRPr>
          </a:p>
          <a:p>
            <a:pPr marL="355600" indent="-342900">
              <a:lnSpc>
                <a:spcPts val="26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30" dirty="0">
                <a:latin typeface="Carlito"/>
                <a:cs typeface="Carlito"/>
              </a:rPr>
              <a:t>Type </a:t>
            </a:r>
            <a:r>
              <a:rPr sz="2200" spc="-10" dirty="0">
                <a:latin typeface="Carlito"/>
                <a:cs typeface="Carlito"/>
              </a:rPr>
              <a:t>1-ACEI-reduction </a:t>
            </a:r>
            <a:r>
              <a:rPr sz="2200" spc="-5" dirty="0">
                <a:latin typeface="Carlito"/>
                <a:cs typeface="Carlito"/>
              </a:rPr>
              <a:t>of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BP</a:t>
            </a:r>
            <a:endParaRPr sz="2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30" dirty="0">
                <a:latin typeface="Carlito"/>
                <a:cs typeface="Carlito"/>
              </a:rPr>
              <a:t>Type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2-ARB</a:t>
            </a:r>
            <a:endParaRPr sz="2200" dirty="0">
              <a:latin typeface="Carlito"/>
              <a:cs typeface="Carlito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489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Blockade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renin </a:t>
            </a:r>
            <a:r>
              <a:rPr sz="2000" spc="-5" dirty="0">
                <a:latin typeface="Carlito"/>
                <a:cs typeface="Carlito"/>
              </a:rPr>
              <a:t>angiotensin </a:t>
            </a:r>
            <a:r>
              <a:rPr sz="2000" dirty="0">
                <a:latin typeface="Carlito"/>
                <a:cs typeface="Carlito"/>
              </a:rPr>
              <a:t>2 </a:t>
            </a:r>
            <a:r>
              <a:rPr sz="2000" spc="-10" dirty="0">
                <a:latin typeface="Carlito"/>
                <a:cs typeface="Carlito"/>
              </a:rPr>
              <a:t>mediated </a:t>
            </a:r>
            <a:r>
              <a:rPr sz="2000" spc="-5" dirty="0">
                <a:latin typeface="Carlito"/>
                <a:cs typeface="Carlito"/>
              </a:rPr>
              <a:t>vasoconstriction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20" dirty="0">
                <a:latin typeface="Carlito"/>
                <a:cs typeface="Carlito"/>
              </a:rPr>
              <a:t>efferent  </a:t>
            </a:r>
            <a:r>
              <a:rPr sz="2000" spc="-5" dirty="0">
                <a:latin typeface="Carlito"/>
                <a:cs typeface="Carlito"/>
              </a:rPr>
              <a:t>arterioles </a:t>
            </a:r>
            <a:r>
              <a:rPr sz="2000" dirty="0">
                <a:latin typeface="Carlito"/>
                <a:cs typeface="Carlito"/>
              </a:rPr>
              <a:t>in </a:t>
            </a:r>
            <a:r>
              <a:rPr sz="2000" spc="-5" dirty="0">
                <a:latin typeface="Carlito"/>
                <a:cs typeface="Carlito"/>
              </a:rPr>
              <a:t>glomeruli</a:t>
            </a:r>
            <a:r>
              <a:rPr sz="2000" spc="-5" dirty="0">
                <a:latin typeface="Wingdings"/>
                <a:cs typeface="Wingdings"/>
              </a:rPr>
              <a:t>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rlito"/>
                <a:cs typeface="Carlito"/>
              </a:rPr>
              <a:t>dilatation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these </a:t>
            </a:r>
            <a:r>
              <a:rPr sz="2000" spc="-10" dirty="0">
                <a:latin typeface="Carlito"/>
                <a:cs typeface="Carlito"/>
              </a:rPr>
              <a:t>vessels </a:t>
            </a:r>
            <a:r>
              <a:rPr sz="2000" spc="-5" dirty="0">
                <a:latin typeface="Carlito"/>
                <a:cs typeface="Carlito"/>
              </a:rPr>
              <a:t>decrease glomeruli  </a:t>
            </a:r>
            <a:r>
              <a:rPr sz="2000" spc="-10" dirty="0">
                <a:latin typeface="Carlito"/>
                <a:cs typeface="Carlito"/>
              </a:rPr>
              <a:t>filtration pressure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rlito"/>
                <a:cs typeface="Carlito"/>
              </a:rPr>
              <a:t>decrease </a:t>
            </a:r>
            <a:r>
              <a:rPr sz="2000" spc="-10" dirty="0">
                <a:latin typeface="Carlito"/>
                <a:cs typeface="Carlito"/>
              </a:rPr>
              <a:t>hyperfiltration </a:t>
            </a:r>
            <a:r>
              <a:rPr sz="2000" dirty="0">
                <a:latin typeface="Carlito"/>
                <a:cs typeface="Carlito"/>
              </a:rPr>
              <a:t>&amp; </a:t>
            </a:r>
            <a:r>
              <a:rPr sz="2000" spc="-15" dirty="0">
                <a:latin typeface="Carlito"/>
                <a:cs typeface="Carlito"/>
              </a:rPr>
              <a:t>protein</a:t>
            </a:r>
            <a:r>
              <a:rPr sz="2000" spc="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leak</a:t>
            </a: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CI </a:t>
            </a:r>
            <a:r>
              <a:rPr sz="2000" dirty="0">
                <a:latin typeface="Carlito"/>
                <a:cs typeface="Carlito"/>
              </a:rPr>
              <a:t>: </a:t>
            </a:r>
            <a:r>
              <a:rPr sz="2000" spc="-10" dirty="0">
                <a:latin typeface="Carlito"/>
                <a:cs typeface="Carlito"/>
              </a:rPr>
              <a:t>renal </a:t>
            </a:r>
            <a:r>
              <a:rPr sz="2000" spc="-5" dirty="0">
                <a:latin typeface="Carlito"/>
                <a:cs typeface="Carlito"/>
              </a:rPr>
              <a:t>artery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stenosis</a:t>
            </a:r>
            <a:endParaRPr sz="20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Electrolyte </a:t>
            </a:r>
            <a:r>
              <a:rPr sz="2000" dirty="0">
                <a:latin typeface="Carlito"/>
                <a:cs typeface="Carlito"/>
              </a:rPr>
              <a:t>&amp; </a:t>
            </a:r>
            <a:r>
              <a:rPr sz="2000" spc="-5" dirty="0">
                <a:latin typeface="Carlito"/>
                <a:cs typeface="Carlito"/>
              </a:rPr>
              <a:t>renal f(x) should be </a:t>
            </a:r>
            <a:r>
              <a:rPr sz="2000" dirty="0">
                <a:latin typeface="Carlito"/>
                <a:cs typeface="Carlito"/>
              </a:rPr>
              <a:t>check</a:t>
            </a:r>
          </a:p>
          <a:p>
            <a:pPr marL="756285" lvl="1" indent="-287020">
              <a:lnSpc>
                <a:spcPts val="239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rlito"/>
                <a:cs typeface="Carlito"/>
              </a:rPr>
              <a:t>Alternatives: diltiazem,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verapamil</a:t>
            </a:r>
            <a:endParaRPr sz="2000" dirty="0">
              <a:latin typeface="Carlito"/>
              <a:cs typeface="Carlito"/>
            </a:endParaRPr>
          </a:p>
          <a:p>
            <a:pPr marL="355600" indent="-342900">
              <a:lnSpc>
                <a:spcPts val="26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Renal replacement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therapy</a:t>
            </a:r>
            <a:endParaRPr sz="2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Renal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transplantation</a:t>
            </a:r>
            <a:endParaRPr sz="2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Pancreatic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transplantation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461899"/>
            <a:ext cx="57505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60" dirty="0"/>
              <a:t> </a:t>
            </a:r>
            <a:r>
              <a:rPr spc="-20" dirty="0"/>
              <a:t>neuropathy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295400"/>
            <a:ext cx="7992745" cy="414147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1153160" indent="-342900">
              <a:lnSpc>
                <a:spcPts val="324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Mainly </a:t>
            </a:r>
            <a:r>
              <a:rPr sz="3000" spc="-15" dirty="0">
                <a:latin typeface="Carlito"/>
                <a:cs typeface="Carlito"/>
              </a:rPr>
              <a:t>manifest </a:t>
            </a:r>
            <a:r>
              <a:rPr sz="3000" dirty="0">
                <a:latin typeface="Carlito"/>
                <a:cs typeface="Carlito"/>
              </a:rPr>
              <a:t>in the </a:t>
            </a:r>
            <a:r>
              <a:rPr sz="3000" spc="-15" dirty="0">
                <a:latin typeface="Carlito"/>
                <a:cs typeface="Carlito"/>
              </a:rPr>
              <a:t>peripheral </a:t>
            </a:r>
            <a:r>
              <a:rPr sz="3000" spc="-5" dirty="0">
                <a:latin typeface="Carlito"/>
                <a:cs typeface="Carlito"/>
              </a:rPr>
              <a:t>nervous  </a:t>
            </a:r>
            <a:r>
              <a:rPr sz="3000" spc="-20" dirty="0">
                <a:latin typeface="Carlito"/>
                <a:cs typeface="Carlito"/>
              </a:rPr>
              <a:t>system.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Causes </a:t>
            </a:r>
            <a:r>
              <a:rPr sz="3000" spc="-10" dirty="0">
                <a:latin typeface="Carlito"/>
                <a:cs typeface="Carlito"/>
              </a:rPr>
              <a:t>substantial </a:t>
            </a:r>
            <a:r>
              <a:rPr sz="3000" dirty="0">
                <a:latin typeface="Carlito"/>
                <a:cs typeface="Carlito"/>
              </a:rPr>
              <a:t>morbidity &amp;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mortality</a:t>
            </a:r>
            <a:endParaRPr sz="3000" dirty="0">
              <a:latin typeface="Carlito"/>
              <a:cs typeface="Carlito"/>
            </a:endParaRPr>
          </a:p>
          <a:p>
            <a:pPr marL="355600" marR="5080" indent="-342900">
              <a:lnSpc>
                <a:spcPts val="324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Diagnosed base on clinical sign </a:t>
            </a:r>
            <a:r>
              <a:rPr sz="3000" dirty="0">
                <a:latin typeface="Carlito"/>
                <a:cs typeface="Carlito"/>
              </a:rPr>
              <a:t>&amp; </a:t>
            </a:r>
            <a:r>
              <a:rPr sz="3000" spc="-10" dirty="0">
                <a:latin typeface="Carlito"/>
                <a:cs typeface="Carlito"/>
              </a:rPr>
              <a:t>symptoms after 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exclusion </a:t>
            </a:r>
            <a:r>
              <a:rPr sz="3000" dirty="0">
                <a:latin typeface="Carlito"/>
                <a:cs typeface="Carlito"/>
              </a:rPr>
              <a:t>of all </a:t>
            </a:r>
            <a:r>
              <a:rPr sz="3000" spc="-5" dirty="0">
                <a:latin typeface="Carlito"/>
                <a:cs typeface="Carlito"/>
              </a:rPr>
              <a:t>causes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spc="-35" dirty="0">
                <a:latin typeface="Carlito"/>
                <a:cs typeface="Carlito"/>
              </a:rPr>
              <a:t>neuropathy.</a:t>
            </a:r>
            <a:endParaRPr sz="3000" dirty="0">
              <a:latin typeface="Carlito"/>
              <a:cs typeface="Carlito"/>
            </a:endParaRPr>
          </a:p>
          <a:p>
            <a:pPr marL="355600" marR="93345" indent="-342900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rlito"/>
                <a:cs typeface="Carlito"/>
              </a:rPr>
              <a:t>Affect </a:t>
            </a:r>
            <a:r>
              <a:rPr sz="3000" spc="-5" dirty="0">
                <a:latin typeface="Carlito"/>
                <a:cs typeface="Carlito"/>
              </a:rPr>
              <a:t>50-90% of </a:t>
            </a:r>
            <a:r>
              <a:rPr sz="3000" spc="-10" dirty="0">
                <a:latin typeface="Carlito"/>
                <a:cs typeface="Carlito"/>
              </a:rPr>
              <a:t>patients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0" dirty="0">
                <a:latin typeface="Carlito"/>
                <a:cs typeface="Carlito"/>
              </a:rPr>
              <a:t>diabetes,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those  15-30% </a:t>
            </a:r>
            <a:r>
              <a:rPr sz="3000" spc="-15" dirty="0">
                <a:latin typeface="Carlito"/>
                <a:cs typeface="Carlito"/>
              </a:rPr>
              <a:t>having </a:t>
            </a:r>
            <a:r>
              <a:rPr sz="3000" spc="-10" dirty="0">
                <a:latin typeface="Carlito"/>
                <a:cs typeface="Carlito"/>
              </a:rPr>
              <a:t>painful diabetic </a:t>
            </a:r>
            <a:r>
              <a:rPr sz="3000" spc="-35" dirty="0">
                <a:latin typeface="Carlito"/>
                <a:cs typeface="Carlito"/>
              </a:rPr>
              <a:t>neuropathy.</a:t>
            </a:r>
            <a:endParaRPr sz="3000" dirty="0">
              <a:latin typeface="Carlito"/>
              <a:cs typeface="Carlito"/>
            </a:endParaRPr>
          </a:p>
          <a:p>
            <a:pPr marL="355600" marR="62865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Prevalence </a:t>
            </a:r>
            <a:r>
              <a:rPr sz="3000" spc="-15" dirty="0">
                <a:latin typeface="Carlito"/>
                <a:cs typeface="Carlito"/>
              </a:rPr>
              <a:t>–duration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diabetes </a:t>
            </a:r>
            <a:r>
              <a:rPr sz="3000" dirty="0">
                <a:latin typeface="Carlito"/>
                <a:cs typeface="Carlito"/>
              </a:rPr>
              <a:t>&amp; </a:t>
            </a:r>
            <a:r>
              <a:rPr sz="3000" spc="-10" dirty="0">
                <a:latin typeface="Carlito"/>
                <a:cs typeface="Carlito"/>
              </a:rPr>
              <a:t>degree </a:t>
            </a:r>
            <a:r>
              <a:rPr sz="3000" spc="-5" dirty="0">
                <a:latin typeface="Carlito"/>
                <a:cs typeface="Carlito"/>
              </a:rPr>
              <a:t>of  metabolic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control.</a:t>
            </a:r>
            <a:endParaRPr sz="30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50102"/>
            <a:ext cx="728598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Chronic complication </a:t>
            </a:r>
            <a:r>
              <a:rPr dirty="0"/>
              <a:t>of</a:t>
            </a:r>
            <a:r>
              <a:rPr spc="10" dirty="0"/>
              <a:t> </a:t>
            </a:r>
            <a:r>
              <a:rPr spc="-5" dirty="0"/>
              <a:t>DM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6280" y="1629773"/>
            <a:ext cx="3297554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/>
            </a:pPr>
            <a:r>
              <a:rPr lang="en-US" sz="2400" b="1" dirty="0" smtClean="0"/>
              <a:t>Retinopathy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4861560" y="1629773"/>
            <a:ext cx="3297554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3615" lvl="1" indent="-514350">
              <a:lnSpc>
                <a:spcPct val="100000"/>
              </a:lnSpc>
              <a:spcBef>
                <a:spcPts val="335"/>
              </a:spcBef>
              <a:buFont typeface="+mj-lt"/>
              <a:buAutoNum type="arabicPeriod" startAt="2"/>
              <a:tabLst>
                <a:tab pos="756920" algn="l"/>
              </a:tabLst>
            </a:pPr>
            <a:r>
              <a:rPr lang="en-US" sz="2800" spc="-20" dirty="0" smtClean="0">
                <a:latin typeface="Carlito"/>
                <a:cs typeface="Carlito"/>
              </a:rPr>
              <a:t>Nephropathy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6280" y="2468372"/>
            <a:ext cx="3297554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3615" lvl="1" indent="-514350">
              <a:lnSpc>
                <a:spcPct val="100000"/>
              </a:lnSpc>
              <a:spcBef>
                <a:spcPts val="335"/>
              </a:spcBef>
              <a:buFont typeface="+mj-lt"/>
              <a:buAutoNum type="arabicPeriod" startAt="3"/>
              <a:tabLst>
                <a:tab pos="756920" algn="l"/>
              </a:tabLst>
            </a:pPr>
            <a:r>
              <a:rPr lang="en-US" sz="2800" spc="-20" dirty="0" smtClean="0">
                <a:latin typeface="Carlito"/>
                <a:cs typeface="Carlito"/>
              </a:rPr>
              <a:t>Neuropathy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61560" y="2436141"/>
            <a:ext cx="3297554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3615" lvl="1" indent="-514350">
              <a:lnSpc>
                <a:spcPct val="100000"/>
              </a:lnSpc>
              <a:spcBef>
                <a:spcPts val="340"/>
              </a:spcBef>
              <a:buFont typeface="+mj-lt"/>
              <a:buAutoNum type="arabicPeriod" startAt="4"/>
              <a:tabLst>
                <a:tab pos="756920" algn="l"/>
              </a:tabLst>
            </a:pPr>
            <a:r>
              <a:rPr lang="en-US" sz="2800" spc="-15" dirty="0" smtClean="0">
                <a:latin typeface="Carlito"/>
                <a:cs typeface="Carlito"/>
              </a:rPr>
              <a:t>Foot</a:t>
            </a:r>
            <a:r>
              <a:rPr lang="en-US" sz="2800" spc="-5" dirty="0" smtClean="0">
                <a:latin typeface="Carlito"/>
                <a:cs typeface="Carlito"/>
              </a:rPr>
              <a:t> </a:t>
            </a:r>
            <a:r>
              <a:rPr lang="en-US" sz="2800" spc="-10" dirty="0">
                <a:latin typeface="Carlito"/>
                <a:cs typeface="Carlito"/>
              </a:rPr>
              <a:t>disease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781550"/>
            <a:ext cx="2747227" cy="52322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spc="-10" dirty="0">
                <a:solidFill>
                  <a:srgbClr val="FF0000"/>
                </a:solidFill>
                <a:latin typeface="Carlito"/>
                <a:cs typeface="Carlito"/>
              </a:rPr>
              <a:t>Microvascular</a:t>
            </a:r>
            <a:endParaRPr lang="en-US" sz="28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04874" y="4689509"/>
            <a:ext cx="3124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/>
            </a:pPr>
            <a:r>
              <a:rPr lang="en-US" sz="2000" b="1" spc="-150" dirty="0">
                <a:latin typeface="Carlito"/>
                <a:cs typeface="Carlito"/>
              </a:rPr>
              <a:t>Coronary circulation</a:t>
            </a:r>
            <a:endParaRPr lang="en-US" sz="2000" b="1" spc="-150" dirty="0"/>
          </a:p>
        </p:txBody>
      </p:sp>
      <p:sp>
        <p:nvSpPr>
          <p:cNvPr id="18" name="Rounded Rectangle 17"/>
          <p:cNvSpPr/>
          <p:nvPr/>
        </p:nvSpPr>
        <p:spPr>
          <a:xfrm>
            <a:off x="5334000" y="4689509"/>
            <a:ext cx="3124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 startAt="2"/>
            </a:pPr>
            <a:r>
              <a:rPr lang="en-US" sz="2400" dirty="0"/>
              <a:t>Cerebral circulation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04874" y="5572585"/>
            <a:ext cx="3124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 startAt="3"/>
            </a:pPr>
            <a:r>
              <a:rPr lang="en-US" sz="2000" b="1" dirty="0"/>
              <a:t>Peripheral circulation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04874" y="3589300"/>
            <a:ext cx="2965555" cy="52322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spc="-10" dirty="0" smtClean="0">
                <a:solidFill>
                  <a:srgbClr val="FF0000"/>
                </a:solidFill>
                <a:latin typeface="Carlito"/>
                <a:cs typeface="Carlito"/>
              </a:rPr>
              <a:t>Macro vascular</a:t>
            </a:r>
            <a:endParaRPr lang="en-US" sz="28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228600"/>
            <a:ext cx="58267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60" dirty="0"/>
              <a:t> </a:t>
            </a:r>
            <a:r>
              <a:rPr spc="-20" dirty="0"/>
              <a:t>neuropathy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762000"/>
            <a:ext cx="7595870" cy="425958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Pathogenesis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Occurs </a:t>
            </a:r>
            <a:r>
              <a:rPr sz="3200" spc="-5" dirty="0">
                <a:latin typeface="Carlito"/>
                <a:cs typeface="Carlito"/>
              </a:rPr>
              <a:t>secondary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metabolic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disturbance.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Pathological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features:</a:t>
            </a:r>
            <a:endParaRPr sz="3200">
              <a:latin typeface="Carlito"/>
              <a:cs typeface="Carlito"/>
            </a:endParaRPr>
          </a:p>
          <a:p>
            <a:pPr marL="756285" marR="21786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rlito"/>
                <a:cs typeface="Carlito"/>
              </a:rPr>
              <a:t>Axonal </a:t>
            </a:r>
            <a:r>
              <a:rPr sz="2800" spc="-15" dirty="0">
                <a:latin typeface="Carlito"/>
                <a:cs typeface="Carlito"/>
              </a:rPr>
              <a:t>degeneration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both  </a:t>
            </a:r>
            <a:r>
              <a:rPr sz="2800" spc="-20" dirty="0">
                <a:latin typeface="Carlito"/>
                <a:cs typeface="Carlito"/>
              </a:rPr>
              <a:t>myelinated+unmyelinated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fibres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thickening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schwann </a:t>
            </a:r>
            <a:r>
              <a:rPr sz="2800" spc="-5" dirty="0">
                <a:latin typeface="Carlito"/>
                <a:cs typeface="Carlito"/>
              </a:rPr>
              <a:t>cell basal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lamina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pacthy segmental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demyelination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abnormal </a:t>
            </a:r>
            <a:r>
              <a:rPr sz="2800" spc="-20" dirty="0">
                <a:latin typeface="Carlito"/>
                <a:cs typeface="Carlito"/>
              </a:rPr>
              <a:t>intraneural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capillaries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2077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60" dirty="0"/>
              <a:t> </a:t>
            </a:r>
            <a:r>
              <a:rPr spc="-20" dirty="0"/>
              <a:t>neuropathy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830897"/>
            <a:ext cx="28295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Classification</a:t>
            </a:r>
            <a:endParaRPr sz="3200" dirty="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338825"/>
              </p:ext>
            </p:extLst>
          </p:nvPr>
        </p:nvGraphicFramePr>
        <p:xfrm>
          <a:off x="1066800" y="1514982"/>
          <a:ext cx="6705600" cy="4093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0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67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somatic</a:t>
                      </a:r>
                      <a:endParaRPr sz="2400" dirty="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15" dirty="0">
                          <a:latin typeface="Carlito"/>
                          <a:cs typeface="Carlito"/>
                        </a:rPr>
                        <a:t>Polyneuropathy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Symmetrical-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mainly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sensory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&amp;</a:t>
                      </a:r>
                      <a:r>
                        <a:rPr sz="24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distal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Asymmetrical-mainly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motor&amp;</a:t>
                      </a:r>
                      <a:r>
                        <a:rPr sz="24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20" dirty="0">
                          <a:latin typeface="Carlito"/>
                          <a:cs typeface="Carlito"/>
                        </a:rPr>
                        <a:t>proximal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2400" spc="-15" dirty="0">
                          <a:latin typeface="Carlito"/>
                          <a:cs typeface="Carlito"/>
                        </a:rPr>
                        <a:t>(amyotrophy)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spc="-15" dirty="0">
                          <a:latin typeface="Carlito"/>
                          <a:cs typeface="Carlito"/>
                        </a:rPr>
                        <a:t>Mononeuropathy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(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mononeuritis</a:t>
                      </a:r>
                      <a:r>
                        <a:rPr sz="24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multiplex)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66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0" dirty="0">
                          <a:latin typeface="Carlito"/>
                          <a:cs typeface="Carlito"/>
                        </a:rPr>
                        <a:t>visceral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150">
                <a:tc>
                  <a:txBody>
                    <a:bodyPr/>
                    <a:lstStyle/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210"/>
                        </a:spcBef>
                        <a:buFont typeface="Arial"/>
                        <a:buChar char="•"/>
                        <a:tabLst>
                          <a:tab pos="377825" algn="l"/>
                          <a:tab pos="378460" algn="l"/>
                          <a:tab pos="4031615" algn="l"/>
                        </a:tabLst>
                      </a:pPr>
                      <a:r>
                        <a:rPr sz="2400" spc="-10" dirty="0">
                          <a:latin typeface="Carlito"/>
                          <a:cs typeface="Carlito"/>
                        </a:rPr>
                        <a:t>Cardiovascular	sudomotor</a:t>
                      </a:r>
                      <a:endParaRPr sz="2400" dirty="0">
                        <a:latin typeface="Carlito"/>
                        <a:cs typeface="Carlito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7825" algn="l"/>
                          <a:tab pos="378460" algn="l"/>
                          <a:tab pos="4043679" algn="l"/>
                        </a:tabLst>
                      </a:pPr>
                      <a:r>
                        <a:rPr sz="2400" spc="-10" dirty="0">
                          <a:latin typeface="Carlito"/>
                          <a:cs typeface="Carlito"/>
                        </a:rPr>
                        <a:t>Gastrointestinal	vasomotor</a:t>
                      </a:r>
                      <a:endParaRPr sz="2400" dirty="0">
                        <a:latin typeface="Carlito"/>
                        <a:cs typeface="Carlito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  <a:tab pos="378460" algn="l"/>
                          <a:tab pos="4079240" algn="l"/>
                        </a:tabLst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Genitourinary	pupillary</a:t>
                      </a:r>
                      <a:endParaRPr sz="2400" dirty="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0"/>
            <a:ext cx="5177155" cy="6965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60" dirty="0"/>
              <a:t> </a:t>
            </a:r>
            <a:r>
              <a:rPr spc="-20" dirty="0"/>
              <a:t>neuropathy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990600"/>
            <a:ext cx="4012565" cy="5475858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Clinical</a:t>
            </a:r>
            <a:r>
              <a:rPr b="1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features</a:t>
            </a:r>
            <a:endParaRPr b="1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b="1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Symmetrical</a:t>
            </a:r>
            <a:r>
              <a:rPr b="1" i="1" u="heavy" spc="-5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b="1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sensory</a:t>
            </a:r>
            <a:endParaRPr b="1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b="1" i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polyneuropathy</a:t>
            </a:r>
            <a:endParaRPr b="1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i="1" spc="-5" dirty="0">
                <a:latin typeface="Carlito"/>
                <a:cs typeface="Carlito"/>
              </a:rPr>
              <a:t>Asymtomatic</a:t>
            </a:r>
            <a:endParaRPr b="1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dirty="0">
                <a:latin typeface="Carlito"/>
                <a:cs typeface="Carlito"/>
              </a:rPr>
              <a:t>Mc </a:t>
            </a:r>
            <a:r>
              <a:rPr b="1" spc="-5" dirty="0">
                <a:latin typeface="Carlito"/>
                <a:cs typeface="Carlito"/>
              </a:rPr>
              <a:t>signs </a:t>
            </a:r>
            <a:r>
              <a:rPr b="1" dirty="0">
                <a:latin typeface="Carlito"/>
                <a:cs typeface="Carlito"/>
              </a:rPr>
              <a:t>:</a:t>
            </a:r>
          </a:p>
          <a:p>
            <a:pPr marL="756285" marR="34607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b="1" spc="-5" dirty="0">
                <a:latin typeface="Carlito"/>
                <a:cs typeface="Carlito"/>
              </a:rPr>
              <a:t>diminished perception of  </a:t>
            </a:r>
            <a:r>
              <a:rPr b="1" spc="-10" dirty="0">
                <a:latin typeface="Carlito"/>
                <a:cs typeface="Carlito"/>
              </a:rPr>
              <a:t>vibration </a:t>
            </a:r>
            <a:r>
              <a:rPr b="1" spc="-5" dirty="0">
                <a:latin typeface="Carlito"/>
                <a:cs typeface="Carlito"/>
              </a:rPr>
              <a:t>sensation</a:t>
            </a:r>
            <a:r>
              <a:rPr b="1" spc="-30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distally</a:t>
            </a:r>
            <a:endParaRPr b="1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b="1" spc="-10" dirty="0">
                <a:latin typeface="Carlito"/>
                <a:cs typeface="Carlito"/>
              </a:rPr>
              <a:t>Gloves </a:t>
            </a:r>
            <a:r>
              <a:rPr b="1" dirty="0">
                <a:latin typeface="Carlito"/>
                <a:cs typeface="Carlito"/>
              </a:rPr>
              <a:t>&amp; </a:t>
            </a:r>
            <a:r>
              <a:rPr b="1" spc="-10" dirty="0">
                <a:latin typeface="Carlito"/>
                <a:cs typeface="Carlito"/>
              </a:rPr>
              <a:t>stocking</a:t>
            </a:r>
            <a:r>
              <a:rPr b="1" spc="-5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impairment</a:t>
            </a:r>
            <a:endParaRPr b="1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b="1" spc="-5" dirty="0">
                <a:latin typeface="Carlito"/>
                <a:cs typeface="Carlito"/>
              </a:rPr>
              <a:t>Loss of tendon </a:t>
            </a:r>
            <a:r>
              <a:rPr b="1" spc="-20" dirty="0">
                <a:latin typeface="Carlito"/>
                <a:cs typeface="Carlito"/>
              </a:rPr>
              <a:t>reflexes </a:t>
            </a:r>
            <a:r>
              <a:rPr b="1" dirty="0">
                <a:latin typeface="Carlito"/>
                <a:cs typeface="Carlito"/>
              </a:rPr>
              <a:t>in</a:t>
            </a:r>
            <a:r>
              <a:rPr b="1" spc="-10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LL</a:t>
            </a:r>
            <a:endParaRPr b="1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2000" b="1" dirty="0">
              <a:latin typeface="Carlito"/>
              <a:cs typeface="Carlito"/>
            </a:endParaRPr>
          </a:p>
          <a:p>
            <a:pPr marL="355600" marR="1905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dirty="0">
                <a:latin typeface="Carlito"/>
                <a:cs typeface="Carlito"/>
              </a:rPr>
              <a:t>A </a:t>
            </a:r>
            <a:r>
              <a:rPr b="1" spc="-5" dirty="0">
                <a:latin typeface="Carlito"/>
                <a:cs typeface="Carlito"/>
              </a:rPr>
              <a:t>diffuse small </a:t>
            </a:r>
            <a:r>
              <a:rPr b="1" spc="-10" dirty="0">
                <a:latin typeface="Carlito"/>
                <a:cs typeface="Carlito"/>
              </a:rPr>
              <a:t>fibre neuropathy  altered </a:t>
            </a:r>
            <a:r>
              <a:rPr b="1" spc="-5" dirty="0">
                <a:latin typeface="Carlito"/>
                <a:cs typeface="Carlito"/>
              </a:rPr>
              <a:t>perception </a:t>
            </a:r>
            <a:r>
              <a:rPr b="1" dirty="0">
                <a:latin typeface="Carlito"/>
                <a:cs typeface="Carlito"/>
              </a:rPr>
              <a:t>of </a:t>
            </a:r>
            <a:r>
              <a:rPr b="1" spc="-5" dirty="0">
                <a:latin typeface="Carlito"/>
                <a:cs typeface="Carlito"/>
              </a:rPr>
              <a:t>pain </a:t>
            </a:r>
            <a:r>
              <a:rPr b="1" dirty="0">
                <a:latin typeface="Carlito"/>
                <a:cs typeface="Carlito"/>
              </a:rPr>
              <a:t>&amp;  </a:t>
            </a:r>
            <a:r>
              <a:rPr b="1" spc="-10" dirty="0">
                <a:latin typeface="Carlito"/>
                <a:cs typeface="Carlito"/>
              </a:rPr>
              <a:t>temperature, </a:t>
            </a:r>
            <a:r>
              <a:rPr b="1" dirty="0">
                <a:latin typeface="Carlito"/>
                <a:cs typeface="Carlito"/>
              </a:rPr>
              <a:t>a/w </a:t>
            </a:r>
            <a:r>
              <a:rPr b="1" spc="-10" dirty="0">
                <a:latin typeface="Carlito"/>
                <a:cs typeface="Carlito"/>
              </a:rPr>
              <a:t>symptomatic  </a:t>
            </a:r>
            <a:r>
              <a:rPr b="1" spc="-5" dirty="0">
                <a:latin typeface="Carlito"/>
                <a:cs typeface="Carlito"/>
              </a:rPr>
              <a:t>autonomic </a:t>
            </a:r>
            <a:r>
              <a:rPr b="1" spc="-10" dirty="0">
                <a:latin typeface="Carlito"/>
                <a:cs typeface="Carlito"/>
              </a:rPr>
              <a:t>neuropathy</a:t>
            </a:r>
            <a:r>
              <a:rPr b="1" spc="-10" dirty="0">
                <a:latin typeface="Wingdings"/>
                <a:cs typeface="Wingdings"/>
              </a:rPr>
              <a:t></a:t>
            </a:r>
            <a:r>
              <a:rPr b="1" spc="-10" dirty="0">
                <a:latin typeface="Carlito"/>
                <a:cs typeface="Carlito"/>
              </a:rPr>
              <a:t>foot  </a:t>
            </a:r>
            <a:r>
              <a:rPr b="1" spc="-5" dirty="0">
                <a:latin typeface="Carlito"/>
                <a:cs typeface="Carlito"/>
              </a:rPr>
              <a:t>ulcers </a:t>
            </a:r>
            <a:r>
              <a:rPr b="1" dirty="0">
                <a:latin typeface="Carlito"/>
                <a:cs typeface="Carlito"/>
              </a:rPr>
              <a:t>&amp; </a:t>
            </a:r>
            <a:r>
              <a:rPr b="1" spc="-5" dirty="0">
                <a:latin typeface="Carlito"/>
                <a:cs typeface="Carlito"/>
              </a:rPr>
              <a:t>Charcot  </a:t>
            </a:r>
            <a:r>
              <a:rPr b="1" spc="-10" dirty="0">
                <a:latin typeface="Carlito"/>
                <a:cs typeface="Carlito"/>
              </a:rPr>
              <a:t>neuroarthropathy</a:t>
            </a:r>
            <a:endParaRPr b="1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0" y="1443251"/>
            <a:ext cx="4264025" cy="4869923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b="1" i="1" spc="-10" dirty="0">
                <a:latin typeface="Carlito"/>
                <a:cs typeface="Carlito"/>
              </a:rPr>
              <a:t>Symtomatic</a:t>
            </a:r>
            <a:endParaRPr b="1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b="1" spc="-5" dirty="0">
                <a:latin typeface="Carlito"/>
                <a:cs typeface="Carlito"/>
              </a:rPr>
              <a:t>Sensory</a:t>
            </a:r>
            <a:r>
              <a:rPr b="1" spc="-10" dirty="0">
                <a:latin typeface="Carlito"/>
                <a:cs typeface="Carlito"/>
              </a:rPr>
              <a:t> </a:t>
            </a:r>
            <a:r>
              <a:rPr b="1" dirty="0">
                <a:latin typeface="Carlito"/>
                <a:cs typeface="Carlito"/>
              </a:rPr>
              <a:t>abnormalities</a:t>
            </a: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b="1" spc="-5" dirty="0">
                <a:latin typeface="Carlito"/>
                <a:cs typeface="Carlito"/>
              </a:rPr>
              <a:t>predominant</a:t>
            </a:r>
            <a:endParaRPr b="1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b="1" spc="-10" dirty="0">
                <a:latin typeface="Carlito"/>
                <a:cs typeface="Carlito"/>
              </a:rPr>
              <a:t>Paraesthesiae </a:t>
            </a:r>
            <a:r>
              <a:rPr b="1" dirty="0">
                <a:latin typeface="Carlito"/>
                <a:cs typeface="Carlito"/>
              </a:rPr>
              <a:t>in the</a:t>
            </a:r>
            <a:r>
              <a:rPr b="1" spc="30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feet</a:t>
            </a:r>
            <a:endParaRPr b="1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b="1" spc="-15" dirty="0">
                <a:latin typeface="Carlito"/>
                <a:cs typeface="Carlito"/>
              </a:rPr>
              <a:t>Pain </a:t>
            </a:r>
            <a:r>
              <a:rPr b="1" dirty="0">
                <a:latin typeface="Carlito"/>
                <a:cs typeface="Carlito"/>
              </a:rPr>
              <a:t>the</a:t>
            </a:r>
            <a:r>
              <a:rPr b="1" spc="10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LL</a:t>
            </a:r>
            <a:endParaRPr b="1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b="1" dirty="0">
                <a:latin typeface="Carlito"/>
                <a:cs typeface="Carlito"/>
              </a:rPr>
              <a:t>Burning </a:t>
            </a:r>
            <a:r>
              <a:rPr b="1" spc="-5" dirty="0">
                <a:latin typeface="Carlito"/>
                <a:cs typeface="Carlito"/>
              </a:rPr>
              <a:t>sensation </a:t>
            </a:r>
            <a:r>
              <a:rPr b="1" dirty="0">
                <a:latin typeface="Carlito"/>
                <a:cs typeface="Carlito"/>
              </a:rPr>
              <a:t>in the </a:t>
            </a:r>
            <a:r>
              <a:rPr b="1" spc="-5" dirty="0">
                <a:latin typeface="Carlito"/>
                <a:cs typeface="Carlito"/>
              </a:rPr>
              <a:t>soles</a:t>
            </a:r>
            <a:r>
              <a:rPr b="1" spc="-35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of</a:t>
            </a:r>
            <a:endParaRPr b="1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b="1" spc="-20" dirty="0">
                <a:latin typeface="Carlito"/>
                <a:cs typeface="Carlito"/>
              </a:rPr>
              <a:t>feet</a:t>
            </a:r>
            <a:endParaRPr b="1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b="1" spc="-5" dirty="0">
                <a:latin typeface="Carlito"/>
                <a:cs typeface="Carlito"/>
              </a:rPr>
              <a:t>Cutaneous</a:t>
            </a:r>
            <a:r>
              <a:rPr b="1" spc="-25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hyperaesthesiae</a:t>
            </a:r>
            <a:endParaRPr b="1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b="1" spc="-5" dirty="0">
                <a:latin typeface="Carlito"/>
                <a:cs typeface="Carlito"/>
              </a:rPr>
              <a:t>Abnormal </a:t>
            </a:r>
            <a:r>
              <a:rPr b="1" spc="-10" dirty="0">
                <a:latin typeface="Carlito"/>
                <a:cs typeface="Carlito"/>
              </a:rPr>
              <a:t>gait- </a:t>
            </a:r>
            <a:r>
              <a:rPr b="1" spc="-5" dirty="0">
                <a:latin typeface="Carlito"/>
                <a:cs typeface="Carlito"/>
              </a:rPr>
              <a:t>wide</a:t>
            </a:r>
            <a:r>
              <a:rPr b="1" spc="-15" dirty="0">
                <a:latin typeface="Carlito"/>
                <a:cs typeface="Carlito"/>
              </a:rPr>
              <a:t> </a:t>
            </a:r>
            <a:r>
              <a:rPr b="1" dirty="0">
                <a:latin typeface="Carlito"/>
                <a:cs typeface="Carlito"/>
              </a:rPr>
              <a:t>based</a:t>
            </a: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b="1" dirty="0">
                <a:latin typeface="Carlito"/>
                <a:cs typeface="Carlito"/>
              </a:rPr>
              <a:t>a/w numbness in the</a:t>
            </a:r>
            <a:r>
              <a:rPr b="1" spc="-45" dirty="0">
                <a:latin typeface="Carlito"/>
                <a:cs typeface="Carlito"/>
              </a:rPr>
              <a:t> </a:t>
            </a:r>
            <a:r>
              <a:rPr b="1" spc="-20" dirty="0">
                <a:latin typeface="Carlito"/>
                <a:cs typeface="Carlito"/>
              </a:rPr>
              <a:t>feet</a:t>
            </a:r>
            <a:endParaRPr b="1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b="1" spc="-5" dirty="0">
                <a:latin typeface="Carlito"/>
                <a:cs typeface="Carlito"/>
              </a:rPr>
              <a:t>Callus skin </a:t>
            </a:r>
            <a:r>
              <a:rPr b="1" spc="-15" dirty="0">
                <a:latin typeface="Carlito"/>
                <a:cs typeface="Carlito"/>
              </a:rPr>
              <a:t>at </a:t>
            </a:r>
            <a:r>
              <a:rPr b="1" spc="-10" dirty="0">
                <a:latin typeface="Carlito"/>
                <a:cs typeface="Carlito"/>
              </a:rPr>
              <a:t>pressure</a:t>
            </a:r>
            <a:r>
              <a:rPr b="1" spc="30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point</a:t>
            </a:r>
            <a:endParaRPr b="1" dirty="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b="1" spc="-10" dirty="0">
                <a:latin typeface="Carlito"/>
                <a:cs typeface="Carlito"/>
              </a:rPr>
              <a:t>Electrophysiological test-slow  </a:t>
            </a:r>
            <a:r>
              <a:rPr b="1" dirty="0">
                <a:latin typeface="Carlito"/>
                <a:cs typeface="Carlito"/>
              </a:rPr>
              <a:t>conduction </a:t>
            </a:r>
            <a:r>
              <a:rPr b="1" spc="-5" dirty="0">
                <a:latin typeface="Carlito"/>
                <a:cs typeface="Carlito"/>
              </a:rPr>
              <a:t>both motor </a:t>
            </a:r>
            <a:r>
              <a:rPr b="1" dirty="0">
                <a:latin typeface="Carlito"/>
                <a:cs typeface="Carlito"/>
              </a:rPr>
              <a:t>&amp;</a:t>
            </a:r>
            <a:r>
              <a:rPr b="1" spc="-125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sensory</a:t>
            </a:r>
            <a:endParaRPr b="1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b="1" spc="-55" dirty="0">
                <a:latin typeface="Carlito"/>
                <a:cs typeface="Carlito"/>
              </a:rPr>
              <a:t>Test </a:t>
            </a:r>
            <a:r>
              <a:rPr b="1" spc="-10" dirty="0">
                <a:latin typeface="Carlito"/>
                <a:cs typeface="Carlito"/>
              </a:rPr>
              <a:t>vibration </a:t>
            </a:r>
            <a:r>
              <a:rPr b="1" dirty="0">
                <a:latin typeface="Carlito"/>
                <a:cs typeface="Carlito"/>
              </a:rPr>
              <a:t>&amp;</a:t>
            </a:r>
            <a:r>
              <a:rPr b="1" spc="70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thermal</a:t>
            </a:r>
            <a:endParaRPr b="1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b="1" spc="-5" dirty="0">
                <a:latin typeface="Carlito"/>
                <a:cs typeface="Carlito"/>
              </a:rPr>
              <a:t>thresholds- </a:t>
            </a:r>
            <a:r>
              <a:rPr b="1" dirty="0">
                <a:latin typeface="Carlito"/>
                <a:cs typeface="Carlito"/>
              </a:rPr>
              <a:t>abnormal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4119"/>
            <a:ext cx="598042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Daibetic</a:t>
            </a:r>
            <a:r>
              <a:rPr spc="-55" dirty="0"/>
              <a:t> </a:t>
            </a:r>
            <a:r>
              <a:rPr spc="-20" dirty="0"/>
              <a:t>neuropathy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990600"/>
            <a:ext cx="7835265" cy="4140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i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Asymmetrical </a:t>
            </a:r>
            <a:r>
              <a:rPr sz="2500" b="1" i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motor </a:t>
            </a:r>
            <a:r>
              <a:rPr sz="2500" b="1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diabetic</a:t>
            </a:r>
            <a:r>
              <a:rPr sz="2500" b="1" i="1" u="heavy" spc="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500" b="1" i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neuropathy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Called as diabetic</a:t>
            </a:r>
            <a:r>
              <a:rPr sz="2500" spc="10" dirty="0">
                <a:latin typeface="Carlito"/>
                <a:cs typeface="Carlito"/>
              </a:rPr>
              <a:t> </a:t>
            </a:r>
            <a:r>
              <a:rPr sz="2500" spc="-20" dirty="0">
                <a:latin typeface="Carlito"/>
                <a:cs typeface="Carlito"/>
              </a:rPr>
              <a:t>amyothrophy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Progressive </a:t>
            </a:r>
            <a:r>
              <a:rPr sz="2500" spc="-5" dirty="0">
                <a:latin typeface="Carlito"/>
                <a:cs typeface="Carlito"/>
              </a:rPr>
              <a:t>weakness &amp; </a:t>
            </a:r>
            <a:r>
              <a:rPr sz="2500" spc="-10" dirty="0">
                <a:latin typeface="Carlito"/>
                <a:cs typeface="Carlito"/>
              </a:rPr>
              <a:t>wasting </a:t>
            </a:r>
            <a:r>
              <a:rPr sz="2500" dirty="0">
                <a:latin typeface="Carlito"/>
                <a:cs typeface="Carlito"/>
              </a:rPr>
              <a:t>of </a:t>
            </a:r>
            <a:r>
              <a:rPr sz="2500" spc="-15" dirty="0">
                <a:latin typeface="Carlito"/>
                <a:cs typeface="Carlito"/>
              </a:rPr>
              <a:t>proximal </a:t>
            </a:r>
            <a:r>
              <a:rPr sz="2500" spc="-5" dirty="0">
                <a:latin typeface="Carlito"/>
                <a:cs typeface="Carlito"/>
              </a:rPr>
              <a:t>muscles of</a:t>
            </a:r>
            <a:r>
              <a:rPr sz="2500" spc="6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LL</a:t>
            </a:r>
            <a:endParaRPr sz="2500">
              <a:latin typeface="Carlito"/>
              <a:cs typeface="Carlito"/>
            </a:endParaRPr>
          </a:p>
          <a:p>
            <a:pPr marL="355600" marR="821055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rlito"/>
                <a:cs typeface="Carlito"/>
              </a:rPr>
              <a:t>Severe </a:t>
            </a:r>
            <a:r>
              <a:rPr sz="2500" spc="-5" dirty="0">
                <a:latin typeface="Carlito"/>
                <a:cs typeface="Carlito"/>
              </a:rPr>
              <a:t>pain </a:t>
            </a:r>
            <a:r>
              <a:rPr sz="2500" spc="-10" dirty="0">
                <a:latin typeface="Carlito"/>
                <a:cs typeface="Carlito"/>
              </a:rPr>
              <a:t>–ant. Aspect </a:t>
            </a:r>
            <a:r>
              <a:rPr sz="2500" spc="-5" dirty="0">
                <a:latin typeface="Carlito"/>
                <a:cs typeface="Carlito"/>
              </a:rPr>
              <a:t>of legs </a:t>
            </a:r>
            <a:r>
              <a:rPr sz="2500" spc="-10" dirty="0">
                <a:latin typeface="Carlito"/>
                <a:cs typeface="Carlito"/>
              </a:rPr>
              <a:t>(hyperaesthesiae </a:t>
            </a:r>
            <a:r>
              <a:rPr sz="2500" spc="-5" dirty="0">
                <a:latin typeface="Carlito"/>
                <a:cs typeface="Carlito"/>
              </a:rPr>
              <a:t>&amp;  </a:t>
            </a:r>
            <a:r>
              <a:rPr sz="2500" spc="-10" dirty="0">
                <a:latin typeface="Carlito"/>
                <a:cs typeface="Carlito"/>
              </a:rPr>
              <a:t>paraaesthesiae)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Loss of </a:t>
            </a:r>
            <a:r>
              <a:rPr sz="2500" spc="-10" dirty="0">
                <a:latin typeface="Carlito"/>
                <a:cs typeface="Carlito"/>
              </a:rPr>
              <a:t>weight </a:t>
            </a:r>
            <a:r>
              <a:rPr sz="2500" spc="-5" dirty="0">
                <a:latin typeface="Carlito"/>
                <a:cs typeface="Carlito"/>
              </a:rPr>
              <a:t>( </a:t>
            </a:r>
            <a:r>
              <a:rPr sz="2500" spc="-10" dirty="0">
                <a:latin typeface="Carlito"/>
                <a:cs typeface="Carlito"/>
              </a:rPr>
              <a:t>neuropathic</a:t>
            </a:r>
            <a:r>
              <a:rPr sz="2500" spc="3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cachexia)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40" dirty="0">
                <a:latin typeface="Carlito"/>
                <a:cs typeface="Carlito"/>
              </a:rPr>
              <a:t>Tendon </a:t>
            </a:r>
            <a:r>
              <a:rPr sz="2500" spc="-25" dirty="0">
                <a:latin typeface="Carlito"/>
                <a:cs typeface="Carlito"/>
              </a:rPr>
              <a:t>reflexes</a:t>
            </a:r>
            <a:r>
              <a:rPr sz="2500" spc="1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–absent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Extensor </a:t>
            </a:r>
            <a:r>
              <a:rPr sz="2500" spc="-15" dirty="0">
                <a:latin typeface="Carlito"/>
                <a:cs typeface="Carlito"/>
              </a:rPr>
              <a:t>plantar </a:t>
            </a:r>
            <a:r>
              <a:rPr sz="2500" spc="-10" dirty="0">
                <a:latin typeface="Carlito"/>
                <a:cs typeface="Carlito"/>
              </a:rPr>
              <a:t>responses</a:t>
            </a:r>
            <a:r>
              <a:rPr sz="2500" spc="55" dirty="0">
                <a:latin typeface="Carlito"/>
                <a:cs typeface="Carlito"/>
              </a:rPr>
              <a:t> </a:t>
            </a:r>
            <a:r>
              <a:rPr sz="2500" spc="10" dirty="0">
                <a:latin typeface="Carlito"/>
                <a:cs typeface="Carlito"/>
              </a:rPr>
              <a:t>+++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CSF </a:t>
            </a:r>
            <a:r>
              <a:rPr sz="2500" spc="-10" dirty="0">
                <a:latin typeface="Carlito"/>
                <a:cs typeface="Carlito"/>
              </a:rPr>
              <a:t>protein</a:t>
            </a:r>
            <a:r>
              <a:rPr sz="2500" spc="-3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–raised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Management-mainly</a:t>
            </a:r>
            <a:r>
              <a:rPr sz="2500" spc="2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supportive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rlito"/>
                <a:cs typeface="Carlito"/>
              </a:rPr>
              <a:t>Recovery </a:t>
            </a:r>
            <a:r>
              <a:rPr sz="2500" dirty="0">
                <a:latin typeface="Carlito"/>
                <a:cs typeface="Carlito"/>
              </a:rPr>
              <a:t>within </a:t>
            </a:r>
            <a:r>
              <a:rPr sz="2500" spc="-5" dirty="0">
                <a:latin typeface="Carlito"/>
                <a:cs typeface="Carlito"/>
              </a:rPr>
              <a:t>12 </a:t>
            </a:r>
            <a:r>
              <a:rPr sz="2500" spc="-10" dirty="0">
                <a:latin typeface="Carlito"/>
                <a:cs typeface="Carlito"/>
              </a:rPr>
              <a:t>month, some deficit </a:t>
            </a:r>
            <a:r>
              <a:rPr sz="2500" spc="-20" dirty="0">
                <a:latin typeface="Carlito"/>
                <a:cs typeface="Carlito"/>
              </a:rPr>
              <a:t>may</a:t>
            </a:r>
            <a:r>
              <a:rPr sz="2500" spc="13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permanent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59791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60" dirty="0"/>
              <a:t> </a:t>
            </a:r>
            <a:r>
              <a:rPr spc="-20" dirty="0"/>
              <a:t>neuropathy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447800"/>
            <a:ext cx="7993380" cy="4100738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65"/>
              </a:spcBef>
            </a:pPr>
            <a:r>
              <a:rPr sz="2800" b="1" i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Mononeuropathy</a:t>
            </a:r>
            <a:endParaRPr sz="2800" dirty="0">
              <a:latin typeface="Carlito"/>
              <a:cs typeface="Carlito"/>
            </a:endParaRPr>
          </a:p>
          <a:p>
            <a:pPr marL="381000" marR="849630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800" spc="-5" dirty="0">
                <a:latin typeface="Carlito"/>
                <a:cs typeface="Carlito"/>
              </a:rPr>
              <a:t>Motor or sensory function </a:t>
            </a:r>
            <a:r>
              <a:rPr sz="2800" spc="-20" dirty="0">
                <a:latin typeface="Carlito"/>
                <a:cs typeface="Carlito"/>
              </a:rPr>
              <a:t>affected </a:t>
            </a:r>
            <a:r>
              <a:rPr sz="2800" dirty="0">
                <a:latin typeface="Carlito"/>
                <a:cs typeface="Carlito"/>
              </a:rPr>
              <a:t>within a  </a:t>
            </a:r>
            <a:r>
              <a:rPr sz="2800" spc="-5" dirty="0">
                <a:latin typeface="Carlito"/>
                <a:cs typeface="Carlito"/>
              </a:rPr>
              <a:t>single </a:t>
            </a:r>
            <a:r>
              <a:rPr sz="2800" spc="-15" dirty="0">
                <a:latin typeface="Carlito"/>
                <a:cs typeface="Carlito"/>
              </a:rPr>
              <a:t>peripheral </a:t>
            </a:r>
            <a:r>
              <a:rPr sz="2800" spc="-5" dirty="0">
                <a:latin typeface="Carlito"/>
                <a:cs typeface="Carlito"/>
              </a:rPr>
              <a:t>or </a:t>
            </a:r>
            <a:r>
              <a:rPr sz="2800" spc="-10" dirty="0">
                <a:latin typeface="Carlito"/>
                <a:cs typeface="Carlito"/>
              </a:rPr>
              <a:t>cranial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nerve</a:t>
            </a:r>
            <a:endParaRPr sz="2800" dirty="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800" spc="-15" dirty="0">
                <a:latin typeface="Carlito"/>
                <a:cs typeface="Carlito"/>
              </a:rPr>
              <a:t>Severe </a:t>
            </a:r>
            <a:r>
              <a:rPr sz="2800" dirty="0">
                <a:latin typeface="Carlito"/>
                <a:cs typeface="Carlito"/>
              </a:rPr>
              <a:t>&amp; </a:t>
            </a:r>
            <a:r>
              <a:rPr sz="2800" spc="-15" dirty="0">
                <a:latin typeface="Carlito"/>
                <a:cs typeface="Carlito"/>
              </a:rPr>
              <a:t>rapid </a:t>
            </a:r>
            <a:r>
              <a:rPr sz="2800" dirty="0">
                <a:latin typeface="Carlito"/>
                <a:cs typeface="Carlito"/>
              </a:rPr>
              <a:t>in </a:t>
            </a:r>
            <a:r>
              <a:rPr sz="2800" spc="-5" dirty="0">
                <a:latin typeface="Carlito"/>
                <a:cs typeface="Carlito"/>
              </a:rPr>
              <a:t>onset, but </a:t>
            </a:r>
            <a:r>
              <a:rPr sz="2800" spc="-10" dirty="0">
                <a:latin typeface="Carlito"/>
                <a:cs typeface="Carlito"/>
              </a:rPr>
              <a:t>eventually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recover</a:t>
            </a:r>
            <a:endParaRPr sz="2800" dirty="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800" spc="-10" dirty="0">
                <a:latin typeface="Carlito"/>
                <a:cs typeface="Carlito"/>
              </a:rPr>
              <a:t>Most </a:t>
            </a:r>
            <a:r>
              <a:rPr sz="2800" spc="-5" dirty="0">
                <a:latin typeface="Carlito"/>
                <a:cs typeface="Carlito"/>
              </a:rPr>
              <a:t>common CN </a:t>
            </a:r>
            <a:r>
              <a:rPr sz="2800" spc="-20" dirty="0">
                <a:latin typeface="Carlito"/>
                <a:cs typeface="Carlito"/>
              </a:rPr>
              <a:t>affected </a:t>
            </a:r>
            <a:r>
              <a:rPr sz="2800" dirty="0">
                <a:latin typeface="Carlito"/>
                <a:cs typeface="Carlito"/>
              </a:rPr>
              <a:t>: </a:t>
            </a:r>
            <a:r>
              <a:rPr sz="2800" spc="-20" dirty="0">
                <a:latin typeface="Carlito"/>
                <a:cs typeface="Carlito"/>
              </a:rPr>
              <a:t>3</a:t>
            </a:r>
            <a:r>
              <a:rPr sz="2800" spc="-30" baseline="25000" dirty="0">
                <a:latin typeface="Carlito"/>
                <a:cs typeface="Carlito"/>
              </a:rPr>
              <a:t>rd</a:t>
            </a:r>
            <a:r>
              <a:rPr sz="2800" spc="-20" dirty="0">
                <a:latin typeface="Carlito"/>
                <a:cs typeface="Carlito"/>
              </a:rPr>
              <a:t>&amp; </a:t>
            </a:r>
            <a:r>
              <a:rPr sz="2800" dirty="0">
                <a:latin typeface="Carlito"/>
                <a:cs typeface="Carlito"/>
              </a:rPr>
              <a:t>6</a:t>
            </a:r>
            <a:r>
              <a:rPr sz="2800" baseline="25000" dirty="0">
                <a:latin typeface="Carlito"/>
                <a:cs typeface="Carlito"/>
              </a:rPr>
              <a:t>th</a:t>
            </a:r>
            <a:r>
              <a:rPr sz="2800" spc="315" baseline="250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(diplopia)</a:t>
            </a:r>
            <a:endParaRPr sz="2800" dirty="0">
              <a:latin typeface="Carlito"/>
              <a:cs typeface="Carlito"/>
            </a:endParaRPr>
          </a:p>
          <a:p>
            <a:pPr marL="381000" marR="92710" indent="-342900">
              <a:lnSpc>
                <a:spcPct val="90300"/>
              </a:lnSpc>
              <a:spcBef>
                <a:spcPts val="71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800" spc="-5" dirty="0">
                <a:latin typeface="Carlito"/>
                <a:cs typeface="Carlito"/>
              </a:rPr>
              <a:t>Nerves </a:t>
            </a:r>
            <a:r>
              <a:rPr sz="2800" spc="-10" dirty="0">
                <a:latin typeface="Carlito"/>
                <a:cs typeface="Carlito"/>
              </a:rPr>
              <a:t>compression </a:t>
            </a:r>
            <a:r>
              <a:rPr sz="2800" dirty="0">
                <a:latin typeface="Carlito"/>
                <a:cs typeface="Carlito"/>
              </a:rPr>
              <a:t>palsies </a:t>
            </a:r>
            <a:r>
              <a:rPr sz="2800" spc="-5" dirty="0">
                <a:latin typeface="Carlito"/>
                <a:cs typeface="Carlito"/>
              </a:rPr>
              <a:t>most commonly  occur</a:t>
            </a:r>
            <a:r>
              <a:rPr sz="2800" spc="-5" dirty="0">
                <a:latin typeface="Wingdings"/>
                <a:cs typeface="Wingdings"/>
              </a:rPr>
              <a:t>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rlito"/>
                <a:cs typeface="Carlito"/>
              </a:rPr>
              <a:t>median nerve (carpal tunnel</a:t>
            </a:r>
            <a:r>
              <a:rPr sz="2800" spc="-12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syndrome),  </a:t>
            </a:r>
            <a:r>
              <a:rPr sz="2800" dirty="0">
                <a:latin typeface="Carlito"/>
                <a:cs typeface="Carlito"/>
              </a:rPr>
              <a:t>less </a:t>
            </a:r>
            <a:r>
              <a:rPr sz="2800" spc="-10" dirty="0">
                <a:latin typeface="Carlito"/>
                <a:cs typeface="Carlito"/>
              </a:rPr>
              <a:t>common</a:t>
            </a:r>
            <a:r>
              <a:rPr sz="2800" spc="-10" dirty="0">
                <a:latin typeface="Wingdings"/>
                <a:cs typeface="Wingdings"/>
              </a:rPr>
              <a:t>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rlito"/>
                <a:cs typeface="Carlito"/>
              </a:rPr>
              <a:t>ulnar</a:t>
            </a:r>
            <a:r>
              <a:rPr sz="2800" spc="-7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nerves</a:t>
            </a:r>
            <a:endParaRPr sz="2800" dirty="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800" spc="-20" dirty="0">
                <a:latin typeface="Carlito"/>
                <a:cs typeface="Carlito"/>
              </a:rPr>
              <a:t>Lateral </a:t>
            </a:r>
            <a:r>
              <a:rPr sz="2800" spc="-10" dirty="0">
                <a:latin typeface="Carlito"/>
                <a:cs typeface="Carlito"/>
              </a:rPr>
              <a:t>popliteal </a:t>
            </a:r>
            <a:r>
              <a:rPr sz="2800" spc="-5" dirty="0">
                <a:latin typeface="Carlito"/>
                <a:cs typeface="Carlito"/>
              </a:rPr>
              <a:t>nerves </a:t>
            </a:r>
            <a:r>
              <a:rPr sz="2800" spc="-15" dirty="0">
                <a:latin typeface="Carlito"/>
                <a:cs typeface="Carlito"/>
              </a:rPr>
              <a:t>compression</a:t>
            </a:r>
            <a:r>
              <a:rPr sz="2800" spc="-15" dirty="0">
                <a:latin typeface="Wingdings"/>
                <a:cs typeface="Wingdings"/>
              </a:rPr>
              <a:t>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rlito"/>
                <a:cs typeface="Carlito"/>
              </a:rPr>
              <a:t>foot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drop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228600"/>
            <a:ext cx="61315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60" dirty="0"/>
              <a:t> </a:t>
            </a:r>
            <a:r>
              <a:rPr spc="-20" dirty="0"/>
              <a:t>neuropathy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974330" cy="324548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b="1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Autonomic</a:t>
            </a:r>
            <a:r>
              <a:rPr sz="3200" b="1" i="1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i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neuropathy</a:t>
            </a:r>
            <a:endParaRPr sz="3200">
              <a:latin typeface="Carlito"/>
              <a:cs typeface="Carlito"/>
            </a:endParaRPr>
          </a:p>
          <a:p>
            <a:pPr marL="355600" marR="63817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Not </a:t>
            </a:r>
            <a:r>
              <a:rPr sz="3200" spc="-5" dirty="0">
                <a:latin typeface="Carlito"/>
                <a:cs typeface="Carlito"/>
              </a:rPr>
              <a:t>necessarily associated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10" dirty="0">
                <a:latin typeface="Carlito"/>
                <a:cs typeface="Carlito"/>
              </a:rPr>
              <a:t>peripheral  </a:t>
            </a:r>
            <a:r>
              <a:rPr sz="3200" spc="-5" dirty="0">
                <a:latin typeface="Carlito"/>
                <a:cs typeface="Carlito"/>
              </a:rPr>
              <a:t>somatic </a:t>
            </a:r>
            <a:r>
              <a:rPr sz="3200" spc="-35" dirty="0">
                <a:latin typeface="Carlito"/>
                <a:cs typeface="Carlito"/>
              </a:rPr>
              <a:t>neuropathy.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Parasympathetic </a:t>
            </a:r>
            <a:r>
              <a:rPr sz="3200" dirty="0">
                <a:latin typeface="Carlito"/>
                <a:cs typeface="Carlito"/>
              </a:rPr>
              <a:t>/ </a:t>
            </a:r>
            <a:r>
              <a:rPr sz="3200" spc="-10" dirty="0">
                <a:latin typeface="Carlito"/>
                <a:cs typeface="Carlito"/>
              </a:rPr>
              <a:t>sympathetic </a:t>
            </a:r>
            <a:r>
              <a:rPr sz="3200" spc="-5" dirty="0">
                <a:latin typeface="Carlito"/>
                <a:cs typeface="Carlito"/>
              </a:rPr>
              <a:t>nerves </a:t>
            </a:r>
            <a:r>
              <a:rPr sz="3200" spc="-20" dirty="0">
                <a:latin typeface="Carlito"/>
                <a:cs typeface="Carlito"/>
              </a:rPr>
              <a:t>may </a:t>
            </a:r>
            <a:r>
              <a:rPr sz="3200" spc="-5" dirty="0">
                <a:latin typeface="Carlito"/>
                <a:cs typeface="Carlito"/>
              </a:rPr>
              <a:t>be  predominantly </a:t>
            </a:r>
            <a:r>
              <a:rPr sz="3200" spc="-25" dirty="0">
                <a:latin typeface="Carlito"/>
                <a:cs typeface="Carlito"/>
              </a:rPr>
              <a:t>affected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one/ </a:t>
            </a:r>
            <a:r>
              <a:rPr sz="3200" spc="-10" dirty="0">
                <a:latin typeface="Carlito"/>
                <a:cs typeface="Carlito"/>
              </a:rPr>
              <a:t>more visceral  </a:t>
            </a:r>
            <a:r>
              <a:rPr sz="3200" spc="-25" dirty="0">
                <a:latin typeface="Carlito"/>
                <a:cs typeface="Carlito"/>
              </a:rPr>
              <a:t>system.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8159" y="403859"/>
            <a:ext cx="1335405" cy="1026160"/>
            <a:chOff x="518159" y="403859"/>
            <a:chExt cx="1335405" cy="1026160"/>
          </a:xfrm>
        </p:grpSpPr>
        <p:sp>
          <p:nvSpPr>
            <p:cNvPr id="3" name="object 3"/>
            <p:cNvSpPr/>
            <p:nvPr/>
          </p:nvSpPr>
          <p:spPr>
            <a:xfrm>
              <a:off x="531113" y="416813"/>
              <a:ext cx="1309370" cy="1000125"/>
            </a:xfrm>
            <a:custGeom>
              <a:avLst/>
              <a:gdLst/>
              <a:ahLst/>
              <a:cxnLst/>
              <a:rect l="l" t="t" r="r" b="b"/>
              <a:pathLst>
                <a:path w="1309370" h="1000125">
                  <a:moveTo>
                    <a:pt x="1309116" y="0"/>
                  </a:moveTo>
                  <a:lnTo>
                    <a:pt x="654558" y="499872"/>
                  </a:lnTo>
                  <a:lnTo>
                    <a:pt x="0" y="0"/>
                  </a:lnTo>
                  <a:lnTo>
                    <a:pt x="0" y="499872"/>
                  </a:lnTo>
                  <a:lnTo>
                    <a:pt x="654558" y="999744"/>
                  </a:lnTo>
                  <a:lnTo>
                    <a:pt x="1309116" y="499872"/>
                  </a:lnTo>
                  <a:lnTo>
                    <a:pt x="1309116" y="0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1113" y="416813"/>
              <a:ext cx="1309370" cy="1000125"/>
            </a:xfrm>
            <a:custGeom>
              <a:avLst/>
              <a:gdLst/>
              <a:ahLst/>
              <a:cxnLst/>
              <a:rect l="l" t="t" r="r" b="b"/>
              <a:pathLst>
                <a:path w="1309370" h="1000125">
                  <a:moveTo>
                    <a:pt x="1309116" y="0"/>
                  </a:moveTo>
                  <a:lnTo>
                    <a:pt x="1309116" y="499872"/>
                  </a:lnTo>
                  <a:lnTo>
                    <a:pt x="654558" y="999744"/>
                  </a:lnTo>
                  <a:lnTo>
                    <a:pt x="0" y="499872"/>
                  </a:lnTo>
                  <a:lnTo>
                    <a:pt x="0" y="0"/>
                  </a:lnTo>
                  <a:lnTo>
                    <a:pt x="654558" y="499872"/>
                  </a:lnTo>
                  <a:lnTo>
                    <a:pt x="1309116" y="0"/>
                  </a:lnTo>
                  <a:close/>
                </a:path>
              </a:pathLst>
            </a:custGeom>
            <a:ln w="25907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68769" y="787673"/>
            <a:ext cx="1611883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rlito"/>
                <a:cs typeface="Carlito"/>
              </a:rPr>
              <a:t>Cardiovascular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21814" y="328422"/>
            <a:ext cx="3241675" cy="828040"/>
          </a:xfrm>
          <a:custGeom>
            <a:avLst/>
            <a:gdLst/>
            <a:ahLst/>
            <a:cxnLst/>
            <a:rect l="l" t="t" r="r" b="b"/>
            <a:pathLst>
              <a:path w="3241675" h="828040">
                <a:moveTo>
                  <a:pt x="3241548" y="137922"/>
                </a:moveTo>
                <a:lnTo>
                  <a:pt x="3241548" y="689610"/>
                </a:lnTo>
                <a:lnTo>
                  <a:pt x="3234519" y="733214"/>
                </a:lnTo>
                <a:lnTo>
                  <a:pt x="3214945" y="771076"/>
                </a:lnTo>
                <a:lnTo>
                  <a:pt x="3185092" y="800929"/>
                </a:lnTo>
                <a:lnTo>
                  <a:pt x="3147230" y="820503"/>
                </a:lnTo>
                <a:lnTo>
                  <a:pt x="3103626" y="827531"/>
                </a:lnTo>
                <a:lnTo>
                  <a:pt x="0" y="827531"/>
                </a:lnTo>
                <a:lnTo>
                  <a:pt x="0" y="0"/>
                </a:lnTo>
                <a:lnTo>
                  <a:pt x="3103626" y="0"/>
                </a:lnTo>
                <a:lnTo>
                  <a:pt x="3147230" y="7028"/>
                </a:lnTo>
                <a:lnTo>
                  <a:pt x="3185092" y="26602"/>
                </a:lnTo>
                <a:lnTo>
                  <a:pt x="3214945" y="56455"/>
                </a:lnTo>
                <a:lnTo>
                  <a:pt x="3234519" y="94317"/>
                </a:lnTo>
                <a:lnTo>
                  <a:pt x="3241548" y="137922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22016" y="306172"/>
            <a:ext cx="2454783" cy="80581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29"/>
              </a:spcBef>
              <a:buChar char="•"/>
              <a:tabLst>
                <a:tab pos="185420" algn="l"/>
              </a:tabLst>
            </a:pPr>
            <a:r>
              <a:rPr sz="1600" spc="-15" dirty="0">
                <a:latin typeface="Carlito"/>
                <a:cs typeface="Carlito"/>
              </a:rPr>
              <a:t>Postural</a:t>
            </a:r>
            <a:r>
              <a:rPr sz="1600" spc="-6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hypotension</a:t>
            </a:r>
            <a:endParaRPr sz="1600" dirty="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30"/>
              </a:spcBef>
              <a:buChar char="•"/>
              <a:tabLst>
                <a:tab pos="185420" algn="l"/>
              </a:tabLst>
            </a:pPr>
            <a:r>
              <a:rPr sz="1600" spc="-10" dirty="0">
                <a:latin typeface="Carlito"/>
                <a:cs typeface="Carlito"/>
              </a:rPr>
              <a:t>Resting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tachycardia</a:t>
            </a:r>
            <a:endParaRPr sz="1600" dirty="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25"/>
              </a:spcBef>
              <a:buChar char="•"/>
              <a:tabLst>
                <a:tab pos="185420" algn="l"/>
              </a:tabLst>
            </a:pPr>
            <a:r>
              <a:rPr sz="1600" spc="-10" dirty="0">
                <a:latin typeface="Carlito"/>
                <a:cs typeface="Carlito"/>
              </a:rPr>
              <a:t>Fixed heart </a:t>
            </a:r>
            <a:r>
              <a:rPr sz="1600" spc="-20" dirty="0">
                <a:latin typeface="Carlito"/>
                <a:cs typeface="Carlito"/>
              </a:rPr>
              <a:t>rate</a:t>
            </a:r>
            <a:endParaRPr sz="1600" dirty="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18096" y="1479740"/>
            <a:ext cx="1460500" cy="1026160"/>
            <a:chOff x="518096" y="1479740"/>
            <a:chExt cx="1460500" cy="1026160"/>
          </a:xfrm>
        </p:grpSpPr>
        <p:sp>
          <p:nvSpPr>
            <p:cNvPr id="9" name="object 9"/>
            <p:cNvSpPr/>
            <p:nvPr/>
          </p:nvSpPr>
          <p:spPr>
            <a:xfrm>
              <a:off x="531113" y="1492757"/>
              <a:ext cx="1434465" cy="1000125"/>
            </a:xfrm>
            <a:custGeom>
              <a:avLst/>
              <a:gdLst/>
              <a:ahLst/>
              <a:cxnLst/>
              <a:rect l="l" t="t" r="r" b="b"/>
              <a:pathLst>
                <a:path w="1434464" h="1000125">
                  <a:moveTo>
                    <a:pt x="1434084" y="0"/>
                  </a:moveTo>
                  <a:lnTo>
                    <a:pt x="717042" y="499871"/>
                  </a:lnTo>
                  <a:lnTo>
                    <a:pt x="0" y="0"/>
                  </a:lnTo>
                  <a:lnTo>
                    <a:pt x="0" y="499871"/>
                  </a:lnTo>
                  <a:lnTo>
                    <a:pt x="717042" y="999743"/>
                  </a:lnTo>
                  <a:lnTo>
                    <a:pt x="1434084" y="499871"/>
                  </a:lnTo>
                  <a:lnTo>
                    <a:pt x="1434084" y="0"/>
                  </a:lnTo>
                  <a:close/>
                </a:path>
              </a:pathLst>
            </a:custGeom>
            <a:solidFill>
              <a:srgbClr val="48D1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1113" y="1492757"/>
              <a:ext cx="1434465" cy="1000125"/>
            </a:xfrm>
            <a:custGeom>
              <a:avLst/>
              <a:gdLst/>
              <a:ahLst/>
              <a:cxnLst/>
              <a:rect l="l" t="t" r="r" b="b"/>
              <a:pathLst>
                <a:path w="1434464" h="1000125">
                  <a:moveTo>
                    <a:pt x="1434084" y="0"/>
                  </a:moveTo>
                  <a:lnTo>
                    <a:pt x="1434084" y="499871"/>
                  </a:lnTo>
                  <a:lnTo>
                    <a:pt x="717042" y="999743"/>
                  </a:lnTo>
                  <a:lnTo>
                    <a:pt x="0" y="499871"/>
                  </a:lnTo>
                  <a:lnTo>
                    <a:pt x="0" y="0"/>
                  </a:lnTo>
                  <a:lnTo>
                    <a:pt x="717042" y="499871"/>
                  </a:lnTo>
                  <a:lnTo>
                    <a:pt x="1434084" y="0"/>
                  </a:lnTo>
                  <a:close/>
                </a:path>
              </a:pathLst>
            </a:custGeom>
            <a:ln w="25908">
              <a:solidFill>
                <a:srgbClr val="48D1A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68769" y="1889948"/>
            <a:ext cx="168130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rlito"/>
                <a:cs typeface="Carlito"/>
              </a:rPr>
              <a:t>Gastrointestinal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74570" y="1328166"/>
            <a:ext cx="6140450" cy="978535"/>
          </a:xfrm>
          <a:custGeom>
            <a:avLst/>
            <a:gdLst/>
            <a:ahLst/>
            <a:cxnLst/>
            <a:rect l="l" t="t" r="r" b="b"/>
            <a:pathLst>
              <a:path w="6140450" h="978535">
                <a:moveTo>
                  <a:pt x="6140196" y="163068"/>
                </a:moveTo>
                <a:lnTo>
                  <a:pt x="6140196" y="815339"/>
                </a:lnTo>
                <a:lnTo>
                  <a:pt x="6134369" y="858684"/>
                </a:lnTo>
                <a:lnTo>
                  <a:pt x="6117928" y="897636"/>
                </a:lnTo>
                <a:lnTo>
                  <a:pt x="6092428" y="930640"/>
                </a:lnTo>
                <a:lnTo>
                  <a:pt x="6059424" y="956140"/>
                </a:lnTo>
                <a:lnTo>
                  <a:pt x="6020472" y="972581"/>
                </a:lnTo>
                <a:lnTo>
                  <a:pt x="5977128" y="978408"/>
                </a:lnTo>
                <a:lnTo>
                  <a:pt x="0" y="978408"/>
                </a:lnTo>
                <a:lnTo>
                  <a:pt x="0" y="0"/>
                </a:lnTo>
                <a:lnTo>
                  <a:pt x="5977128" y="0"/>
                </a:lnTo>
                <a:lnTo>
                  <a:pt x="6020472" y="5826"/>
                </a:lnTo>
                <a:lnTo>
                  <a:pt x="6059424" y="22267"/>
                </a:lnTo>
                <a:lnTo>
                  <a:pt x="6092428" y="47767"/>
                </a:lnTo>
                <a:lnTo>
                  <a:pt x="6117928" y="80772"/>
                </a:lnTo>
                <a:lnTo>
                  <a:pt x="6134369" y="119723"/>
                </a:lnTo>
                <a:lnTo>
                  <a:pt x="6140196" y="163068"/>
                </a:lnTo>
                <a:close/>
              </a:path>
            </a:pathLst>
          </a:custGeom>
          <a:ln w="25908">
            <a:solidFill>
              <a:srgbClr val="48D1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74772" y="1251610"/>
            <a:ext cx="4330827" cy="106680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29"/>
              </a:spcBef>
              <a:buChar char="•"/>
              <a:tabLst>
                <a:tab pos="185420" algn="l"/>
              </a:tabLst>
            </a:pPr>
            <a:r>
              <a:rPr sz="1600" spc="-5" dirty="0">
                <a:latin typeface="Carlito"/>
                <a:cs typeface="Carlito"/>
              </a:rPr>
              <a:t>Dysphagia</a:t>
            </a:r>
            <a:endParaRPr sz="160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35"/>
              </a:spcBef>
              <a:buChar char="•"/>
              <a:tabLst>
                <a:tab pos="185420" algn="l"/>
              </a:tabLst>
            </a:pPr>
            <a:r>
              <a:rPr sz="1600" spc="-5" dirty="0">
                <a:latin typeface="Carlito"/>
                <a:cs typeface="Carlito"/>
              </a:rPr>
              <a:t>Abdominal fullness, </a:t>
            </a:r>
            <a:r>
              <a:rPr sz="1600" spc="-10" dirty="0">
                <a:latin typeface="Carlito"/>
                <a:cs typeface="Carlito"/>
              </a:rPr>
              <a:t>nausea </a:t>
            </a:r>
            <a:r>
              <a:rPr sz="1600" spc="-5" dirty="0">
                <a:latin typeface="Carlito"/>
                <a:cs typeface="Carlito"/>
              </a:rPr>
              <a:t>,</a:t>
            </a:r>
            <a:r>
              <a:rPr sz="1600" spc="2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vomiting</a:t>
            </a:r>
            <a:endParaRPr sz="160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20"/>
              </a:spcBef>
              <a:buChar char="•"/>
              <a:tabLst>
                <a:tab pos="185420" algn="l"/>
              </a:tabLst>
            </a:pPr>
            <a:r>
              <a:rPr sz="1600" spc="-5" dirty="0">
                <a:latin typeface="Carlito"/>
                <a:cs typeface="Carlito"/>
              </a:rPr>
              <a:t>Nocturnal diarrhea + </a:t>
            </a:r>
            <a:r>
              <a:rPr sz="1600" spc="-15" dirty="0">
                <a:latin typeface="Carlito"/>
                <a:cs typeface="Carlito"/>
              </a:rPr>
              <a:t>fecal</a:t>
            </a:r>
            <a:r>
              <a:rPr sz="1600" spc="2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incontinence</a:t>
            </a:r>
            <a:endParaRPr sz="160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30"/>
              </a:spcBef>
              <a:buChar char="•"/>
              <a:tabLst>
                <a:tab pos="185420" algn="l"/>
              </a:tabLst>
            </a:pPr>
            <a:r>
              <a:rPr sz="1600" spc="-10" dirty="0">
                <a:latin typeface="Carlito"/>
                <a:cs typeface="Carlito"/>
              </a:rPr>
              <a:t>constipation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18096" y="2391092"/>
            <a:ext cx="1515110" cy="1026160"/>
            <a:chOff x="518096" y="2391092"/>
            <a:chExt cx="1515110" cy="1026160"/>
          </a:xfrm>
        </p:grpSpPr>
        <p:sp>
          <p:nvSpPr>
            <p:cNvPr id="15" name="object 15"/>
            <p:cNvSpPr/>
            <p:nvPr/>
          </p:nvSpPr>
          <p:spPr>
            <a:xfrm>
              <a:off x="531113" y="2404109"/>
              <a:ext cx="1489075" cy="1000125"/>
            </a:xfrm>
            <a:custGeom>
              <a:avLst/>
              <a:gdLst/>
              <a:ahLst/>
              <a:cxnLst/>
              <a:rect l="l" t="t" r="r" b="b"/>
              <a:pathLst>
                <a:path w="1489075" h="1000125">
                  <a:moveTo>
                    <a:pt x="1488948" y="0"/>
                  </a:moveTo>
                  <a:lnTo>
                    <a:pt x="744474" y="499872"/>
                  </a:lnTo>
                  <a:lnTo>
                    <a:pt x="0" y="0"/>
                  </a:lnTo>
                  <a:lnTo>
                    <a:pt x="0" y="499872"/>
                  </a:lnTo>
                  <a:lnTo>
                    <a:pt x="744474" y="999743"/>
                  </a:lnTo>
                  <a:lnTo>
                    <a:pt x="1488948" y="499872"/>
                  </a:lnTo>
                  <a:lnTo>
                    <a:pt x="1488948" y="0"/>
                  </a:lnTo>
                  <a:close/>
                </a:path>
              </a:pathLst>
            </a:custGeom>
            <a:solidFill>
              <a:srgbClr val="46D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1113" y="2404109"/>
              <a:ext cx="1489075" cy="1000125"/>
            </a:xfrm>
            <a:custGeom>
              <a:avLst/>
              <a:gdLst/>
              <a:ahLst/>
              <a:cxnLst/>
              <a:rect l="l" t="t" r="r" b="b"/>
              <a:pathLst>
                <a:path w="1489075" h="1000125">
                  <a:moveTo>
                    <a:pt x="1488948" y="0"/>
                  </a:moveTo>
                  <a:lnTo>
                    <a:pt x="1488948" y="499872"/>
                  </a:lnTo>
                  <a:lnTo>
                    <a:pt x="744474" y="999743"/>
                  </a:lnTo>
                  <a:lnTo>
                    <a:pt x="0" y="499872"/>
                  </a:lnTo>
                  <a:lnTo>
                    <a:pt x="0" y="0"/>
                  </a:lnTo>
                  <a:lnTo>
                    <a:pt x="744474" y="499872"/>
                  </a:lnTo>
                  <a:lnTo>
                    <a:pt x="1488948" y="0"/>
                  </a:lnTo>
                  <a:close/>
                </a:path>
              </a:pathLst>
            </a:custGeom>
            <a:ln w="25908">
              <a:solidFill>
                <a:srgbClr val="46DC5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62697" y="2894221"/>
            <a:ext cx="1371296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rlito"/>
                <a:cs typeface="Carlito"/>
              </a:rPr>
              <a:t>Genitourinary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47138" y="2404110"/>
            <a:ext cx="6414770" cy="649605"/>
          </a:xfrm>
          <a:custGeom>
            <a:avLst/>
            <a:gdLst/>
            <a:ahLst/>
            <a:cxnLst/>
            <a:rect l="l" t="t" r="r" b="b"/>
            <a:pathLst>
              <a:path w="6414770" h="649605">
                <a:moveTo>
                  <a:pt x="6414516" y="108203"/>
                </a:moveTo>
                <a:lnTo>
                  <a:pt x="6414516" y="541019"/>
                </a:lnTo>
                <a:lnTo>
                  <a:pt x="6406020" y="583162"/>
                </a:lnTo>
                <a:lnTo>
                  <a:pt x="6382845" y="617553"/>
                </a:lnTo>
                <a:lnTo>
                  <a:pt x="6348454" y="640728"/>
                </a:lnTo>
                <a:lnTo>
                  <a:pt x="6306312" y="649224"/>
                </a:lnTo>
                <a:lnTo>
                  <a:pt x="0" y="649224"/>
                </a:lnTo>
                <a:lnTo>
                  <a:pt x="0" y="0"/>
                </a:lnTo>
                <a:lnTo>
                  <a:pt x="6306312" y="0"/>
                </a:lnTo>
                <a:lnTo>
                  <a:pt x="6348454" y="8495"/>
                </a:lnTo>
                <a:lnTo>
                  <a:pt x="6382845" y="31670"/>
                </a:lnTo>
                <a:lnTo>
                  <a:pt x="6406020" y="66061"/>
                </a:lnTo>
                <a:lnTo>
                  <a:pt x="6414516" y="108203"/>
                </a:lnTo>
                <a:close/>
              </a:path>
            </a:pathLst>
          </a:custGeom>
          <a:ln w="25908">
            <a:solidFill>
              <a:srgbClr val="46DC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47722" y="2423566"/>
            <a:ext cx="6067298" cy="54673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29"/>
              </a:spcBef>
              <a:buChar char="•"/>
              <a:tabLst>
                <a:tab pos="185420" algn="l"/>
              </a:tabLst>
            </a:pPr>
            <a:r>
              <a:rPr sz="1600" spc="-5" dirty="0">
                <a:latin typeface="Carlito"/>
                <a:cs typeface="Carlito"/>
              </a:rPr>
              <a:t>Difficulty in micturition, urinary incontinence, </a:t>
            </a:r>
            <a:r>
              <a:rPr sz="1600" spc="-10" dirty="0">
                <a:latin typeface="Carlito"/>
                <a:cs typeface="Carlito"/>
              </a:rPr>
              <a:t>recurrent</a:t>
            </a:r>
            <a:r>
              <a:rPr sz="1600" spc="7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infection</a:t>
            </a:r>
            <a:endParaRPr sz="1600" dirty="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35"/>
              </a:spcBef>
              <a:buChar char="•"/>
              <a:tabLst>
                <a:tab pos="185420" algn="l"/>
              </a:tabLst>
            </a:pPr>
            <a:r>
              <a:rPr sz="1600" spc="-5" dirty="0">
                <a:latin typeface="Carlito"/>
                <a:cs typeface="Carlito"/>
              </a:rPr>
              <a:t>Erectile dysfunction &amp; </a:t>
            </a:r>
            <a:r>
              <a:rPr sz="1600" spc="-15" dirty="0">
                <a:latin typeface="Carlito"/>
                <a:cs typeface="Carlito"/>
              </a:rPr>
              <a:t>retrograde</a:t>
            </a:r>
            <a:r>
              <a:rPr sz="1600" spc="5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ejaculation</a:t>
            </a:r>
            <a:endParaRPr sz="1600" dirty="0">
              <a:latin typeface="Carlito"/>
              <a:cs typeface="Carlito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18096" y="3389312"/>
            <a:ext cx="1542415" cy="1026160"/>
            <a:chOff x="518096" y="3389312"/>
            <a:chExt cx="1542415" cy="1026160"/>
          </a:xfrm>
        </p:grpSpPr>
        <p:sp>
          <p:nvSpPr>
            <p:cNvPr id="21" name="object 21"/>
            <p:cNvSpPr/>
            <p:nvPr/>
          </p:nvSpPr>
          <p:spPr>
            <a:xfrm>
              <a:off x="531113" y="3402329"/>
              <a:ext cx="1516380" cy="1000125"/>
            </a:xfrm>
            <a:custGeom>
              <a:avLst/>
              <a:gdLst/>
              <a:ahLst/>
              <a:cxnLst/>
              <a:rect l="l" t="t" r="r" b="b"/>
              <a:pathLst>
                <a:path w="1516380" h="1000125">
                  <a:moveTo>
                    <a:pt x="1516380" y="0"/>
                  </a:moveTo>
                  <a:lnTo>
                    <a:pt x="758190" y="499872"/>
                  </a:lnTo>
                  <a:lnTo>
                    <a:pt x="0" y="0"/>
                  </a:lnTo>
                  <a:lnTo>
                    <a:pt x="0" y="499872"/>
                  </a:lnTo>
                  <a:lnTo>
                    <a:pt x="758190" y="999744"/>
                  </a:lnTo>
                  <a:lnTo>
                    <a:pt x="1516380" y="499872"/>
                  </a:lnTo>
                  <a:lnTo>
                    <a:pt x="1516380" y="0"/>
                  </a:lnTo>
                  <a:close/>
                </a:path>
              </a:pathLst>
            </a:custGeom>
            <a:solidFill>
              <a:srgbClr val="8DE6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1113" y="3402329"/>
              <a:ext cx="1516380" cy="1000125"/>
            </a:xfrm>
            <a:custGeom>
              <a:avLst/>
              <a:gdLst/>
              <a:ahLst/>
              <a:cxnLst/>
              <a:rect l="l" t="t" r="r" b="b"/>
              <a:pathLst>
                <a:path w="1516380" h="1000125">
                  <a:moveTo>
                    <a:pt x="1516380" y="0"/>
                  </a:moveTo>
                  <a:lnTo>
                    <a:pt x="1516380" y="499872"/>
                  </a:lnTo>
                  <a:lnTo>
                    <a:pt x="758190" y="999744"/>
                  </a:lnTo>
                  <a:lnTo>
                    <a:pt x="0" y="499872"/>
                  </a:lnTo>
                  <a:lnTo>
                    <a:pt x="0" y="0"/>
                  </a:lnTo>
                  <a:lnTo>
                    <a:pt x="758190" y="499872"/>
                  </a:lnTo>
                  <a:lnTo>
                    <a:pt x="1516380" y="0"/>
                  </a:lnTo>
                  <a:close/>
                </a:path>
              </a:pathLst>
            </a:custGeom>
            <a:ln w="25908">
              <a:solidFill>
                <a:srgbClr val="8DE6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56614" y="3894747"/>
            <a:ext cx="1157299" cy="2612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rlito"/>
                <a:cs typeface="Carlito"/>
              </a:rPr>
              <a:t>s</a:t>
            </a:r>
            <a:r>
              <a:rPr sz="1600" b="1" spc="-15" dirty="0">
                <a:latin typeface="Carlito"/>
                <a:cs typeface="Carlito"/>
              </a:rPr>
              <a:t>ud</a:t>
            </a:r>
            <a:r>
              <a:rPr sz="1600" b="1" spc="-5" dirty="0">
                <a:latin typeface="Carlito"/>
                <a:cs typeface="Carlito"/>
              </a:rPr>
              <a:t>omo</a:t>
            </a:r>
            <a:r>
              <a:rPr sz="1600" b="1" spc="-15" dirty="0">
                <a:latin typeface="Carlito"/>
                <a:cs typeface="Carlito"/>
              </a:rPr>
              <a:t>t</a:t>
            </a:r>
            <a:r>
              <a:rPr sz="1600" b="1" spc="-5" dirty="0">
                <a:latin typeface="Carlito"/>
                <a:cs typeface="Carlito"/>
              </a:rPr>
              <a:t>or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57222" y="3315461"/>
            <a:ext cx="6914515" cy="824865"/>
          </a:xfrm>
          <a:custGeom>
            <a:avLst/>
            <a:gdLst/>
            <a:ahLst/>
            <a:cxnLst/>
            <a:rect l="l" t="t" r="r" b="b"/>
            <a:pathLst>
              <a:path w="6914515" h="824864">
                <a:moveTo>
                  <a:pt x="6914387" y="137413"/>
                </a:moveTo>
                <a:lnTo>
                  <a:pt x="6914387" y="687069"/>
                </a:lnTo>
                <a:lnTo>
                  <a:pt x="6907387" y="730524"/>
                </a:lnTo>
                <a:lnTo>
                  <a:pt x="6887890" y="768248"/>
                </a:lnTo>
                <a:lnTo>
                  <a:pt x="6858152" y="797986"/>
                </a:lnTo>
                <a:lnTo>
                  <a:pt x="6820428" y="817483"/>
                </a:lnTo>
                <a:lnTo>
                  <a:pt x="6776974" y="824483"/>
                </a:lnTo>
                <a:lnTo>
                  <a:pt x="0" y="824483"/>
                </a:lnTo>
                <a:lnTo>
                  <a:pt x="0" y="0"/>
                </a:lnTo>
                <a:lnTo>
                  <a:pt x="6776974" y="0"/>
                </a:lnTo>
                <a:lnTo>
                  <a:pt x="6820428" y="7000"/>
                </a:lnTo>
                <a:lnTo>
                  <a:pt x="6858152" y="26497"/>
                </a:lnTo>
                <a:lnTo>
                  <a:pt x="6887890" y="56235"/>
                </a:lnTo>
                <a:lnTo>
                  <a:pt x="6907387" y="93959"/>
                </a:lnTo>
                <a:lnTo>
                  <a:pt x="6914387" y="137413"/>
                </a:lnTo>
                <a:close/>
              </a:path>
            </a:pathLst>
          </a:custGeom>
          <a:ln w="25908">
            <a:solidFill>
              <a:srgbClr val="8DE6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258694" y="3291992"/>
            <a:ext cx="3913505" cy="80581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29"/>
              </a:spcBef>
              <a:buChar char="•"/>
              <a:tabLst>
                <a:tab pos="185420" algn="l"/>
              </a:tabLst>
            </a:pPr>
            <a:r>
              <a:rPr sz="1600" spc="-5" dirty="0">
                <a:latin typeface="Carlito"/>
                <a:cs typeface="Carlito"/>
              </a:rPr>
              <a:t>Nocturnal </a:t>
            </a:r>
            <a:r>
              <a:rPr sz="1600" spc="-15" dirty="0">
                <a:latin typeface="Carlito"/>
                <a:cs typeface="Carlito"/>
              </a:rPr>
              <a:t>sweat w/o</a:t>
            </a:r>
            <a:r>
              <a:rPr sz="1600" spc="2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hypoglycemia</a:t>
            </a:r>
            <a:endParaRPr sz="1600" dirty="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35"/>
              </a:spcBef>
              <a:buChar char="•"/>
              <a:tabLst>
                <a:tab pos="185420" algn="l"/>
              </a:tabLst>
            </a:pPr>
            <a:r>
              <a:rPr sz="1600" spc="-10" dirty="0">
                <a:latin typeface="Carlito"/>
                <a:cs typeface="Carlito"/>
              </a:rPr>
              <a:t>Gustatory</a:t>
            </a:r>
            <a:r>
              <a:rPr sz="1600" spc="-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sweating</a:t>
            </a:r>
            <a:endParaRPr sz="1600" dirty="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20"/>
              </a:spcBef>
              <a:buChar char="•"/>
              <a:tabLst>
                <a:tab pos="185420" algn="l"/>
              </a:tabLst>
            </a:pPr>
            <a:r>
              <a:rPr sz="1600" spc="-15" dirty="0">
                <a:latin typeface="Carlito"/>
                <a:cs typeface="Carlito"/>
              </a:rPr>
              <a:t>anhydrosis</a:t>
            </a:r>
            <a:endParaRPr sz="1600" dirty="0">
              <a:latin typeface="Carlito"/>
              <a:cs typeface="Carlito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18096" y="4381436"/>
            <a:ext cx="1640205" cy="1026160"/>
            <a:chOff x="518096" y="4381436"/>
            <a:chExt cx="1640205" cy="1026160"/>
          </a:xfrm>
        </p:grpSpPr>
        <p:sp>
          <p:nvSpPr>
            <p:cNvPr id="27" name="object 27"/>
            <p:cNvSpPr/>
            <p:nvPr/>
          </p:nvSpPr>
          <p:spPr>
            <a:xfrm>
              <a:off x="531113" y="4394453"/>
              <a:ext cx="1614170" cy="1000125"/>
            </a:xfrm>
            <a:custGeom>
              <a:avLst/>
              <a:gdLst/>
              <a:ahLst/>
              <a:cxnLst/>
              <a:rect l="l" t="t" r="r" b="b"/>
              <a:pathLst>
                <a:path w="1614170" h="1000125">
                  <a:moveTo>
                    <a:pt x="1613916" y="0"/>
                  </a:moveTo>
                  <a:lnTo>
                    <a:pt x="806958" y="499872"/>
                  </a:lnTo>
                  <a:lnTo>
                    <a:pt x="0" y="0"/>
                  </a:lnTo>
                  <a:lnTo>
                    <a:pt x="0" y="499872"/>
                  </a:lnTo>
                  <a:lnTo>
                    <a:pt x="806958" y="999744"/>
                  </a:lnTo>
                  <a:lnTo>
                    <a:pt x="1613916" y="499872"/>
                  </a:lnTo>
                  <a:lnTo>
                    <a:pt x="1613916" y="0"/>
                  </a:lnTo>
                  <a:close/>
                </a:path>
              </a:pathLst>
            </a:custGeom>
            <a:solidFill>
              <a:srgbClr val="EDE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1113" y="4394453"/>
              <a:ext cx="1614170" cy="1000125"/>
            </a:xfrm>
            <a:custGeom>
              <a:avLst/>
              <a:gdLst/>
              <a:ahLst/>
              <a:cxnLst/>
              <a:rect l="l" t="t" r="r" b="b"/>
              <a:pathLst>
                <a:path w="1614170" h="1000125">
                  <a:moveTo>
                    <a:pt x="1613916" y="0"/>
                  </a:moveTo>
                  <a:lnTo>
                    <a:pt x="1613916" y="499872"/>
                  </a:lnTo>
                  <a:lnTo>
                    <a:pt x="806958" y="999744"/>
                  </a:lnTo>
                  <a:lnTo>
                    <a:pt x="0" y="499872"/>
                  </a:lnTo>
                  <a:lnTo>
                    <a:pt x="0" y="0"/>
                  </a:lnTo>
                  <a:lnTo>
                    <a:pt x="806958" y="499872"/>
                  </a:lnTo>
                  <a:lnTo>
                    <a:pt x="1613916" y="0"/>
                  </a:lnTo>
                  <a:close/>
                </a:path>
              </a:pathLst>
            </a:custGeom>
            <a:ln w="25907">
              <a:solidFill>
                <a:srgbClr val="EDEE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814421" y="4879440"/>
            <a:ext cx="119540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rlito"/>
                <a:cs typeface="Carlito"/>
              </a:rPr>
              <a:t>vasomotor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242566" y="4313682"/>
            <a:ext cx="6739255" cy="810895"/>
          </a:xfrm>
          <a:custGeom>
            <a:avLst/>
            <a:gdLst/>
            <a:ahLst/>
            <a:cxnLst/>
            <a:rect l="l" t="t" r="r" b="b"/>
            <a:pathLst>
              <a:path w="6739255" h="810895">
                <a:moveTo>
                  <a:pt x="6739128" y="135128"/>
                </a:moveTo>
                <a:lnTo>
                  <a:pt x="6739128" y="675640"/>
                </a:lnTo>
                <a:lnTo>
                  <a:pt x="6732243" y="718368"/>
                </a:lnTo>
                <a:lnTo>
                  <a:pt x="6713069" y="755465"/>
                </a:lnTo>
                <a:lnTo>
                  <a:pt x="6683825" y="784709"/>
                </a:lnTo>
                <a:lnTo>
                  <a:pt x="6646728" y="803883"/>
                </a:lnTo>
                <a:lnTo>
                  <a:pt x="6604000" y="810768"/>
                </a:lnTo>
                <a:lnTo>
                  <a:pt x="0" y="810768"/>
                </a:lnTo>
                <a:lnTo>
                  <a:pt x="0" y="0"/>
                </a:lnTo>
                <a:lnTo>
                  <a:pt x="6604000" y="0"/>
                </a:lnTo>
                <a:lnTo>
                  <a:pt x="6646728" y="6884"/>
                </a:lnTo>
                <a:lnTo>
                  <a:pt x="6683825" y="26058"/>
                </a:lnTo>
                <a:lnTo>
                  <a:pt x="6713069" y="55302"/>
                </a:lnTo>
                <a:lnTo>
                  <a:pt x="6732243" y="92399"/>
                </a:lnTo>
                <a:lnTo>
                  <a:pt x="6739128" y="135128"/>
                </a:lnTo>
                <a:close/>
              </a:path>
            </a:pathLst>
          </a:custGeom>
          <a:ln w="25907">
            <a:solidFill>
              <a:srgbClr val="EDEE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344039" y="4284116"/>
            <a:ext cx="2532761" cy="80645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29"/>
              </a:spcBef>
              <a:buChar char="•"/>
              <a:tabLst>
                <a:tab pos="185420" algn="l"/>
              </a:tabLst>
            </a:pPr>
            <a:r>
              <a:rPr sz="1600" spc="-15" dirty="0">
                <a:latin typeface="Carlito"/>
                <a:cs typeface="Carlito"/>
              </a:rPr>
              <a:t>Feet feel</a:t>
            </a:r>
            <a:r>
              <a:rPr sz="1600" spc="10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cold</a:t>
            </a:r>
            <a:endParaRPr sz="1600" dirty="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35"/>
              </a:spcBef>
              <a:buChar char="•"/>
              <a:tabLst>
                <a:tab pos="185420" algn="l"/>
              </a:tabLst>
            </a:pPr>
            <a:r>
              <a:rPr sz="1600" spc="-10" dirty="0">
                <a:latin typeface="Carlito"/>
                <a:cs typeface="Carlito"/>
              </a:rPr>
              <a:t>Dependent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edema</a:t>
            </a:r>
            <a:endParaRPr sz="1600" dirty="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20"/>
              </a:spcBef>
              <a:buChar char="•"/>
              <a:tabLst>
                <a:tab pos="185420" algn="l"/>
              </a:tabLst>
            </a:pPr>
            <a:r>
              <a:rPr sz="1600" spc="-5" dirty="0">
                <a:latin typeface="Carlito"/>
                <a:cs typeface="Carlito"/>
              </a:rPr>
              <a:t>Bullous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formation</a:t>
            </a:r>
            <a:endParaRPr sz="1600" dirty="0">
              <a:latin typeface="Carlito"/>
              <a:cs typeface="Carlito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518159" y="5366003"/>
            <a:ext cx="1640205" cy="1026160"/>
            <a:chOff x="518159" y="5366003"/>
            <a:chExt cx="1640205" cy="1026160"/>
          </a:xfrm>
        </p:grpSpPr>
        <p:sp>
          <p:nvSpPr>
            <p:cNvPr id="33" name="object 33"/>
            <p:cNvSpPr/>
            <p:nvPr/>
          </p:nvSpPr>
          <p:spPr>
            <a:xfrm>
              <a:off x="531113" y="5378957"/>
              <a:ext cx="1614170" cy="1000125"/>
            </a:xfrm>
            <a:custGeom>
              <a:avLst/>
              <a:gdLst/>
              <a:ahLst/>
              <a:cxnLst/>
              <a:rect l="l" t="t" r="r" b="b"/>
              <a:pathLst>
                <a:path w="1614170" h="1000125">
                  <a:moveTo>
                    <a:pt x="1613916" y="0"/>
                  </a:moveTo>
                  <a:lnTo>
                    <a:pt x="806958" y="499871"/>
                  </a:lnTo>
                  <a:lnTo>
                    <a:pt x="0" y="0"/>
                  </a:lnTo>
                  <a:lnTo>
                    <a:pt x="0" y="499871"/>
                  </a:lnTo>
                  <a:lnTo>
                    <a:pt x="806958" y="999743"/>
                  </a:lnTo>
                  <a:lnTo>
                    <a:pt x="1613916" y="499871"/>
                  </a:lnTo>
                  <a:lnTo>
                    <a:pt x="1613916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31113" y="5378957"/>
              <a:ext cx="1614170" cy="1000125"/>
            </a:xfrm>
            <a:custGeom>
              <a:avLst/>
              <a:gdLst/>
              <a:ahLst/>
              <a:cxnLst/>
              <a:rect l="l" t="t" r="r" b="b"/>
              <a:pathLst>
                <a:path w="1614170" h="1000125">
                  <a:moveTo>
                    <a:pt x="1613916" y="0"/>
                  </a:moveTo>
                  <a:lnTo>
                    <a:pt x="1613916" y="499871"/>
                  </a:lnTo>
                  <a:lnTo>
                    <a:pt x="806958" y="999743"/>
                  </a:lnTo>
                  <a:lnTo>
                    <a:pt x="0" y="499871"/>
                  </a:lnTo>
                  <a:lnTo>
                    <a:pt x="0" y="0"/>
                  </a:lnTo>
                  <a:lnTo>
                    <a:pt x="806958" y="499871"/>
                  </a:lnTo>
                  <a:lnTo>
                    <a:pt x="1613916" y="0"/>
                  </a:lnTo>
                  <a:close/>
                </a:path>
              </a:pathLst>
            </a:custGeom>
            <a:ln w="25907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893393" y="5834473"/>
            <a:ext cx="883742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rlito"/>
                <a:cs typeface="Carlito"/>
              </a:rPr>
              <a:t>Pupillary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364485" y="5452109"/>
            <a:ext cx="6140450" cy="795655"/>
          </a:xfrm>
          <a:custGeom>
            <a:avLst/>
            <a:gdLst/>
            <a:ahLst/>
            <a:cxnLst/>
            <a:rect l="l" t="t" r="r" b="b"/>
            <a:pathLst>
              <a:path w="6140450" h="795654">
                <a:moveTo>
                  <a:pt x="6140195" y="132587"/>
                </a:moveTo>
                <a:lnTo>
                  <a:pt x="6140195" y="662939"/>
                </a:lnTo>
                <a:lnTo>
                  <a:pt x="6133441" y="704848"/>
                </a:lnTo>
                <a:lnTo>
                  <a:pt x="6114629" y="741245"/>
                </a:lnTo>
                <a:lnTo>
                  <a:pt x="6085935" y="769946"/>
                </a:lnTo>
                <a:lnTo>
                  <a:pt x="6049536" y="788768"/>
                </a:lnTo>
                <a:lnTo>
                  <a:pt x="6007608" y="795527"/>
                </a:lnTo>
                <a:lnTo>
                  <a:pt x="0" y="795527"/>
                </a:lnTo>
                <a:lnTo>
                  <a:pt x="0" y="0"/>
                </a:lnTo>
                <a:lnTo>
                  <a:pt x="6007608" y="0"/>
                </a:lnTo>
                <a:lnTo>
                  <a:pt x="6049536" y="6754"/>
                </a:lnTo>
                <a:lnTo>
                  <a:pt x="6085935" y="25566"/>
                </a:lnTo>
                <a:lnTo>
                  <a:pt x="6114629" y="54260"/>
                </a:lnTo>
                <a:lnTo>
                  <a:pt x="6133441" y="90659"/>
                </a:lnTo>
                <a:lnTo>
                  <a:pt x="6140195" y="132587"/>
                </a:lnTo>
                <a:close/>
              </a:path>
            </a:pathLst>
          </a:custGeom>
          <a:ln w="25908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464689" y="5413383"/>
            <a:ext cx="3707510" cy="80708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35"/>
              </a:spcBef>
              <a:buChar char="•"/>
              <a:tabLst>
                <a:tab pos="185420" algn="l"/>
              </a:tabLst>
            </a:pPr>
            <a:r>
              <a:rPr sz="1600" spc="-10" dirty="0">
                <a:latin typeface="Carlito"/>
                <a:cs typeface="Carlito"/>
              </a:rPr>
              <a:t>Decreased </a:t>
            </a:r>
            <a:r>
              <a:rPr sz="1600" spc="-5" dirty="0">
                <a:latin typeface="Carlito"/>
                <a:cs typeface="Carlito"/>
              </a:rPr>
              <a:t>pupil</a:t>
            </a:r>
            <a:r>
              <a:rPr sz="1600" spc="25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size</a:t>
            </a:r>
            <a:endParaRPr sz="1600" dirty="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35"/>
              </a:spcBef>
              <a:buChar char="•"/>
              <a:tabLst>
                <a:tab pos="185420" algn="l"/>
              </a:tabLst>
            </a:pPr>
            <a:r>
              <a:rPr sz="1600" spc="-10" dirty="0">
                <a:latin typeface="Carlito"/>
                <a:cs typeface="Carlito"/>
              </a:rPr>
              <a:t>Resistance to </a:t>
            </a:r>
            <a:r>
              <a:rPr sz="1600" spc="-15" dirty="0">
                <a:latin typeface="Carlito"/>
                <a:cs typeface="Carlito"/>
              </a:rPr>
              <a:t>mydriatics</a:t>
            </a:r>
            <a:endParaRPr sz="1600" dirty="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20"/>
              </a:spcBef>
              <a:buChar char="•"/>
              <a:tabLst>
                <a:tab pos="185420" algn="l"/>
              </a:tabLst>
            </a:pPr>
            <a:r>
              <a:rPr sz="1600" spc="-10" dirty="0">
                <a:latin typeface="Carlito"/>
                <a:cs typeface="Carlito"/>
              </a:rPr>
              <a:t>Delayed/ absent </a:t>
            </a:r>
            <a:r>
              <a:rPr sz="1600" spc="-20" dirty="0">
                <a:latin typeface="Carlito"/>
                <a:cs typeface="Carlito"/>
              </a:rPr>
              <a:t>reflexes </a:t>
            </a:r>
            <a:r>
              <a:rPr sz="1600" spc="-10" dirty="0">
                <a:latin typeface="Carlito"/>
                <a:cs typeface="Carlito"/>
              </a:rPr>
              <a:t>to</a:t>
            </a:r>
            <a:r>
              <a:rPr sz="1600" spc="1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light</a:t>
            </a:r>
            <a:endParaRPr sz="16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6754" y="112012"/>
            <a:ext cx="57505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60" dirty="0"/>
              <a:t> </a:t>
            </a:r>
            <a:r>
              <a:rPr spc="-20" dirty="0"/>
              <a:t>neuropathy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3215" y="1490611"/>
            <a:ext cx="4651375" cy="5777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5"/>
              </a:spcBef>
            </a:pPr>
            <a:r>
              <a:rPr sz="2000" b="1" spc="-10" dirty="0">
                <a:latin typeface="Carlito"/>
                <a:cs typeface="Carlito"/>
              </a:rPr>
              <a:t>Pain </a:t>
            </a:r>
            <a:r>
              <a:rPr sz="2000" b="1" spc="-5" dirty="0">
                <a:latin typeface="Carlito"/>
                <a:cs typeface="Carlito"/>
              </a:rPr>
              <a:t>&amp;paraesthesia </a:t>
            </a:r>
            <a:r>
              <a:rPr sz="2000" b="1" spc="-10" dirty="0">
                <a:latin typeface="Carlito"/>
                <a:cs typeface="Carlito"/>
              </a:rPr>
              <a:t>from</a:t>
            </a:r>
            <a:r>
              <a:rPr sz="2000" b="1" spc="-9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peripheral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ts val="2160"/>
              </a:lnSpc>
            </a:pPr>
            <a:r>
              <a:rPr sz="2000" b="1" spc="-5" dirty="0">
                <a:latin typeface="Carlito"/>
                <a:cs typeface="Carlito"/>
              </a:rPr>
              <a:t>somatic</a:t>
            </a:r>
            <a:r>
              <a:rPr sz="2000" b="1" spc="-2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neuropathies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73215" y="2104727"/>
            <a:ext cx="3818254" cy="31356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0" dirty="0"/>
              <a:t>Intensive </a:t>
            </a:r>
            <a:r>
              <a:rPr dirty="0"/>
              <a:t>insulin</a:t>
            </a:r>
            <a:r>
              <a:rPr spc="30" dirty="0"/>
              <a:t> </a:t>
            </a:r>
            <a:r>
              <a:rPr spc="-5" dirty="0"/>
              <a:t>therapy</a:t>
            </a:r>
          </a:p>
          <a:p>
            <a:pPr marL="355600" marR="448309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Anticonvulsants (gabapentin,  pregabalin, carbamazepin,  phenytoin)</a:t>
            </a:r>
          </a:p>
          <a:p>
            <a:pPr marL="35560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5" dirty="0"/>
              <a:t>Tricyclic</a:t>
            </a:r>
            <a:r>
              <a:rPr spc="-5" dirty="0"/>
              <a:t> antidepressants</a:t>
            </a:r>
          </a:p>
          <a:p>
            <a:pPr marL="355600">
              <a:lnSpc>
                <a:spcPts val="2160"/>
              </a:lnSpc>
            </a:pPr>
            <a:r>
              <a:rPr spc="-5" dirty="0"/>
              <a:t>(amytriptyline,</a:t>
            </a:r>
            <a:r>
              <a:rPr dirty="0"/>
              <a:t> </a:t>
            </a:r>
            <a:r>
              <a:rPr spc="-5" dirty="0"/>
              <a:t>imipramine)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Other</a:t>
            </a:r>
            <a:r>
              <a:rPr spc="-60" dirty="0"/>
              <a:t> </a:t>
            </a:r>
            <a:r>
              <a:rPr spc="-5" dirty="0"/>
              <a:t>antidepressant(duloxetine)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Opiates </a:t>
            </a:r>
            <a:r>
              <a:rPr dirty="0"/>
              <a:t>( </a:t>
            </a:r>
            <a:r>
              <a:rPr spc="-5" dirty="0"/>
              <a:t>tramadol, </a:t>
            </a:r>
            <a:r>
              <a:rPr spc="-10" dirty="0"/>
              <a:t>oxycodone)</a:t>
            </a:r>
          </a:p>
          <a:p>
            <a:pPr marL="35560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Membrane </a:t>
            </a:r>
            <a:r>
              <a:rPr spc="-10" dirty="0"/>
              <a:t>stabilisers</a:t>
            </a:r>
            <a:r>
              <a:rPr spc="30" dirty="0"/>
              <a:t> </a:t>
            </a:r>
            <a:r>
              <a:rPr dirty="0"/>
              <a:t>(</a:t>
            </a:r>
          </a:p>
          <a:p>
            <a:pPr marL="355600">
              <a:lnSpc>
                <a:spcPts val="2160"/>
              </a:lnSpc>
            </a:pPr>
            <a:r>
              <a:rPr spc="-10" dirty="0"/>
              <a:t>mexiletine, </a:t>
            </a:r>
            <a:r>
              <a:rPr dirty="0"/>
              <a:t>IV</a:t>
            </a:r>
            <a:r>
              <a:rPr spc="20" dirty="0"/>
              <a:t> </a:t>
            </a:r>
            <a:r>
              <a:rPr spc="-5" dirty="0"/>
              <a:t>lidocaine)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0" dirty="0"/>
              <a:t>Antioxidant </a:t>
            </a:r>
            <a:r>
              <a:rPr spc="-5" dirty="0"/>
              <a:t>(α-lipoic</a:t>
            </a:r>
            <a:r>
              <a:rPr spc="15" dirty="0"/>
              <a:t> </a:t>
            </a:r>
            <a:r>
              <a:rPr dirty="0"/>
              <a:t>acid)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12667" y="1046965"/>
            <a:ext cx="7178732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4203700" algn="l"/>
              </a:tabLst>
            </a:pPr>
            <a:r>
              <a:rPr sz="2000" dirty="0">
                <a:latin typeface="Carlito"/>
                <a:cs typeface="Carlito"/>
              </a:rPr>
              <a:t>Management	</a:t>
            </a:r>
            <a:r>
              <a:rPr lang="en-US" sz="2000" dirty="0" smtClean="0">
                <a:latin typeface="Carlito"/>
                <a:cs typeface="Carlito"/>
              </a:rPr>
              <a:t>   </a:t>
            </a:r>
            <a:r>
              <a:rPr sz="2000" b="1" spc="-15" dirty="0" smtClean="0">
                <a:latin typeface="Carlito"/>
                <a:cs typeface="Carlito"/>
              </a:rPr>
              <a:t>Postural</a:t>
            </a:r>
            <a:r>
              <a:rPr sz="2000" b="1" spc="-70" dirty="0" smtClean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hypotension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53023" y="1457150"/>
            <a:ext cx="2803525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rlito"/>
                <a:cs typeface="Carlito"/>
              </a:rPr>
              <a:t>Support</a:t>
            </a:r>
            <a:r>
              <a:rPr sz="2000" spc="-3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stockings</a:t>
            </a:r>
            <a:endParaRPr sz="20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10" dirty="0">
                <a:latin typeface="Carlito"/>
                <a:cs typeface="Carlito"/>
              </a:rPr>
              <a:t>Fludrocortison</a:t>
            </a:r>
            <a:endParaRPr sz="20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rlito"/>
                <a:cs typeface="Carlito"/>
              </a:rPr>
              <a:t>NSAIDS</a:t>
            </a:r>
          </a:p>
          <a:p>
            <a:pPr marL="355600" marR="5080" indent="-343535">
              <a:lnSpc>
                <a:spcPts val="192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rlito"/>
                <a:cs typeface="Carlito"/>
              </a:rPr>
              <a:t>α-adrenoceptor</a:t>
            </a:r>
            <a:r>
              <a:rPr sz="2000" spc="-6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agonist  </a:t>
            </a:r>
            <a:r>
              <a:rPr sz="2000" spc="-5" dirty="0">
                <a:latin typeface="Carlito"/>
                <a:cs typeface="Carlito"/>
              </a:rPr>
              <a:t>(midodrine)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6175" y="3278290"/>
            <a:ext cx="1316991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rlito"/>
                <a:cs typeface="Carlito"/>
              </a:rPr>
              <a:t>Di</a:t>
            </a:r>
            <a:r>
              <a:rPr sz="2000" b="1" spc="-15" dirty="0">
                <a:latin typeface="Carlito"/>
                <a:cs typeface="Carlito"/>
              </a:rPr>
              <a:t>a</a:t>
            </a:r>
            <a:r>
              <a:rPr sz="2000" b="1" spc="-5" dirty="0">
                <a:latin typeface="Carlito"/>
                <a:cs typeface="Carlito"/>
              </a:rPr>
              <a:t>r</a:t>
            </a:r>
            <a:r>
              <a:rPr sz="2000" b="1" spc="-10" dirty="0">
                <a:latin typeface="Carlito"/>
                <a:cs typeface="Carlito"/>
              </a:rPr>
              <a:t>r</a:t>
            </a:r>
            <a:r>
              <a:rPr sz="2000" b="1" dirty="0">
                <a:latin typeface="Carlito"/>
                <a:cs typeface="Carlito"/>
              </a:rPr>
              <a:t>hea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34000" y="3853934"/>
            <a:ext cx="3654425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10" dirty="0">
                <a:latin typeface="Carlito"/>
                <a:cs typeface="Carlito"/>
              </a:rPr>
              <a:t>Loperamide</a:t>
            </a:r>
            <a:endParaRPr sz="20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10" dirty="0">
                <a:latin typeface="Carlito"/>
                <a:cs typeface="Carlito"/>
              </a:rPr>
              <a:t>Broad </a:t>
            </a:r>
            <a:r>
              <a:rPr sz="2000" spc="-5" dirty="0">
                <a:latin typeface="Carlito"/>
                <a:cs typeface="Carlito"/>
              </a:rPr>
              <a:t>spectrum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antibiotiics</a:t>
            </a:r>
            <a:endParaRPr sz="20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rlito"/>
                <a:cs typeface="Carlito"/>
              </a:rPr>
              <a:t>Clonidine</a:t>
            </a:r>
            <a:endParaRPr sz="20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rlito"/>
                <a:cs typeface="Carlito"/>
              </a:rPr>
              <a:t>octreotide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228600"/>
            <a:ext cx="53695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60" dirty="0"/>
              <a:t> </a:t>
            </a:r>
            <a:r>
              <a:rPr spc="-20" dirty="0"/>
              <a:t>neuropathy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457200" y="1143000"/>
            <a:ext cx="3696335" cy="3977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Gastroparesis</a:t>
            </a:r>
          </a:p>
          <a:p>
            <a:pPr marL="355600" marR="340995" indent="-342900">
              <a:lnSpc>
                <a:spcPts val="1730"/>
              </a:lnSpc>
              <a:spcBef>
                <a:spcPts val="4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5" dirty="0">
                <a:latin typeface="Carlito"/>
                <a:cs typeface="Carlito"/>
              </a:rPr>
              <a:t>Dopamine </a:t>
            </a:r>
            <a:r>
              <a:rPr b="0" spc="-10" dirty="0">
                <a:latin typeface="Carlito"/>
                <a:cs typeface="Carlito"/>
              </a:rPr>
              <a:t>antagonist </a:t>
            </a:r>
            <a:r>
              <a:rPr b="0" dirty="0">
                <a:latin typeface="Carlito"/>
                <a:cs typeface="Carlito"/>
              </a:rPr>
              <a:t>(  </a:t>
            </a:r>
            <a:r>
              <a:rPr b="0" spc="-10" dirty="0">
                <a:latin typeface="Carlito"/>
                <a:cs typeface="Carlito"/>
              </a:rPr>
              <a:t>metoclopromide,</a:t>
            </a:r>
            <a:r>
              <a:rPr b="0" spc="10" dirty="0">
                <a:latin typeface="Carlito"/>
                <a:cs typeface="Carlito"/>
              </a:rPr>
              <a:t> </a:t>
            </a:r>
            <a:r>
              <a:rPr b="0" spc="-5" dirty="0">
                <a:latin typeface="Carlito"/>
                <a:cs typeface="Carlito"/>
              </a:rPr>
              <a:t>domperidone)</a:t>
            </a:r>
          </a:p>
          <a:p>
            <a:pPr marL="355600" indent="-34290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10" dirty="0">
                <a:latin typeface="Carlito"/>
                <a:cs typeface="Carlito"/>
              </a:rPr>
              <a:t>Erythmycin</a:t>
            </a:r>
          </a:p>
          <a:p>
            <a:pPr marL="355600" marR="367665" indent="-342900">
              <a:lnSpc>
                <a:spcPct val="8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5" dirty="0">
                <a:latin typeface="Carlito"/>
                <a:cs typeface="Carlito"/>
              </a:rPr>
              <a:t>Gastric </a:t>
            </a:r>
            <a:r>
              <a:rPr b="0" spc="-25" dirty="0">
                <a:latin typeface="Carlito"/>
                <a:cs typeface="Carlito"/>
              </a:rPr>
              <a:t>pacemaker, </a:t>
            </a:r>
            <a:r>
              <a:rPr b="0" spc="-10" dirty="0">
                <a:latin typeface="Carlito"/>
                <a:cs typeface="Carlito"/>
              </a:rPr>
              <a:t>percutaneus  </a:t>
            </a:r>
            <a:r>
              <a:rPr b="0" spc="-15" dirty="0">
                <a:latin typeface="Carlito"/>
                <a:cs typeface="Carlito"/>
              </a:rPr>
              <a:t>enteral</a:t>
            </a:r>
            <a:r>
              <a:rPr b="0" dirty="0">
                <a:latin typeface="Carlito"/>
                <a:cs typeface="Carlito"/>
              </a:rPr>
              <a:t> </a:t>
            </a:r>
            <a:r>
              <a:rPr b="0" spc="-10" dirty="0">
                <a:latin typeface="Carlito"/>
                <a:cs typeface="Carlito"/>
              </a:rPr>
              <a:t>feeding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Constipation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5" dirty="0">
                <a:latin typeface="Carlito"/>
                <a:cs typeface="Carlito"/>
              </a:rPr>
              <a:t>Stimulant</a:t>
            </a:r>
            <a:r>
              <a:rPr b="0" spc="-10" dirty="0">
                <a:latin typeface="Carlito"/>
                <a:cs typeface="Carlito"/>
              </a:rPr>
              <a:t> laxatives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Erectile</a:t>
            </a:r>
            <a:r>
              <a:rPr spc="-25" dirty="0"/>
              <a:t> </a:t>
            </a:r>
            <a:r>
              <a:rPr spc="-5" dirty="0"/>
              <a:t>dysfuction</a:t>
            </a:r>
          </a:p>
          <a:p>
            <a:pPr marL="355600" marR="5080" indent="-342900">
              <a:lnSpc>
                <a:spcPct val="8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10" dirty="0">
                <a:latin typeface="Carlito"/>
                <a:cs typeface="Carlito"/>
              </a:rPr>
              <a:t>Phosphodiesterase </a:t>
            </a:r>
            <a:r>
              <a:rPr b="0" dirty="0">
                <a:latin typeface="Carlito"/>
                <a:cs typeface="Carlito"/>
              </a:rPr>
              <a:t>type 5 </a:t>
            </a:r>
            <a:r>
              <a:rPr b="0" spc="-10" dirty="0">
                <a:latin typeface="Carlito"/>
                <a:cs typeface="Carlito"/>
              </a:rPr>
              <a:t>inhibitors  </a:t>
            </a:r>
            <a:r>
              <a:rPr b="0" spc="-5" dirty="0">
                <a:latin typeface="Carlito"/>
                <a:cs typeface="Carlito"/>
              </a:rPr>
              <a:t>(sildenafil, </a:t>
            </a:r>
            <a:r>
              <a:rPr b="0" spc="-10" dirty="0">
                <a:latin typeface="Carlito"/>
                <a:cs typeface="Carlito"/>
              </a:rPr>
              <a:t>vardenafil,</a:t>
            </a:r>
            <a:r>
              <a:rPr b="0" spc="25" dirty="0">
                <a:latin typeface="Carlito"/>
                <a:cs typeface="Carlito"/>
              </a:rPr>
              <a:t> </a:t>
            </a:r>
            <a:r>
              <a:rPr b="0" spc="-10" dirty="0">
                <a:latin typeface="Carlito"/>
                <a:cs typeface="Carlito"/>
              </a:rPr>
              <a:t>tadalafil)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5" dirty="0">
                <a:latin typeface="Carlito"/>
                <a:cs typeface="Carlito"/>
              </a:rPr>
              <a:t>Dopamine agonist</a:t>
            </a:r>
            <a:r>
              <a:rPr b="0" spc="10" dirty="0">
                <a:latin typeface="Carlito"/>
                <a:cs typeface="Carlito"/>
              </a:rPr>
              <a:t> </a:t>
            </a:r>
            <a:r>
              <a:rPr b="0" spc="-5" dirty="0">
                <a:latin typeface="Carlito"/>
                <a:cs typeface="Carlito"/>
              </a:rPr>
              <a:t>(apomorphine)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10" dirty="0">
                <a:latin typeface="Carlito"/>
                <a:cs typeface="Carlito"/>
              </a:rPr>
              <a:t>Prostalglandin </a:t>
            </a:r>
            <a:r>
              <a:rPr b="0" spc="-5" dirty="0">
                <a:latin typeface="Carlito"/>
                <a:cs typeface="Carlito"/>
              </a:rPr>
              <a:t>E1 </a:t>
            </a:r>
            <a:r>
              <a:rPr b="0" dirty="0">
                <a:latin typeface="Carlito"/>
                <a:cs typeface="Carlito"/>
              </a:rPr>
              <a:t>(</a:t>
            </a:r>
            <a:r>
              <a:rPr b="0" spc="20" dirty="0">
                <a:latin typeface="Carlito"/>
                <a:cs typeface="Carlito"/>
              </a:rPr>
              <a:t> </a:t>
            </a:r>
            <a:r>
              <a:rPr b="0" spc="-10" dirty="0">
                <a:latin typeface="Carlito"/>
                <a:cs typeface="Carlito"/>
              </a:rPr>
              <a:t>alprostadil)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15" dirty="0">
                <a:latin typeface="Carlito"/>
                <a:cs typeface="Carlito"/>
              </a:rPr>
              <a:t>Vacuum </a:t>
            </a:r>
            <a:r>
              <a:rPr b="0" dirty="0">
                <a:latin typeface="Carlito"/>
                <a:cs typeface="Carlito"/>
              </a:rPr>
              <a:t>tumescence</a:t>
            </a:r>
            <a:r>
              <a:rPr b="0" spc="30" dirty="0">
                <a:latin typeface="Carlito"/>
                <a:cs typeface="Carlito"/>
              </a:rPr>
              <a:t> </a:t>
            </a:r>
            <a:r>
              <a:rPr b="0" spc="-5" dirty="0">
                <a:latin typeface="Carlito"/>
                <a:cs typeface="Carlito"/>
              </a:rPr>
              <a:t>devices</a:t>
            </a: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10" dirty="0">
                <a:latin typeface="Carlito"/>
                <a:cs typeface="Carlito"/>
              </a:rPr>
              <a:t>Psychological</a:t>
            </a:r>
            <a:r>
              <a:rPr b="0" spc="15" dirty="0">
                <a:latin typeface="Carlito"/>
                <a:cs typeface="Carlito"/>
              </a:rPr>
              <a:t> </a:t>
            </a:r>
            <a:r>
              <a:rPr b="0" spc="-5" dirty="0">
                <a:latin typeface="Carlito"/>
                <a:cs typeface="Carlito"/>
              </a:rPr>
              <a:t>counselling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24400" y="1371600"/>
            <a:ext cx="3813886" cy="2331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Carlito"/>
                <a:cs typeface="Carlito"/>
              </a:rPr>
              <a:t>Atonic</a:t>
            </a:r>
            <a:r>
              <a:rPr sz="1800" b="1" spc="-35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bladder</a:t>
            </a:r>
            <a:endParaRPr sz="18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spc="-10" dirty="0">
                <a:latin typeface="Carlito"/>
                <a:cs typeface="Carlito"/>
              </a:rPr>
              <a:t>Intermittent </a:t>
            </a:r>
            <a:r>
              <a:rPr sz="1800" spc="-5" dirty="0">
                <a:latin typeface="Carlito"/>
                <a:cs typeface="Carlito"/>
              </a:rPr>
              <a:t>self</a:t>
            </a:r>
            <a:r>
              <a:rPr sz="1800" spc="-10" dirty="0">
                <a:latin typeface="Carlito"/>
                <a:cs typeface="Carlito"/>
              </a:rPr>
              <a:t> catheterization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rlito"/>
                <a:cs typeface="Carlito"/>
              </a:rPr>
              <a:t>Excessive</a:t>
            </a:r>
            <a:r>
              <a:rPr sz="1800" b="1" spc="-15" dirty="0">
                <a:latin typeface="Carlito"/>
                <a:cs typeface="Carlito"/>
              </a:rPr>
              <a:t> </a:t>
            </a:r>
            <a:r>
              <a:rPr sz="1800" b="1" spc="-10" dirty="0">
                <a:latin typeface="Carlito"/>
                <a:cs typeface="Carlito"/>
              </a:rPr>
              <a:t>sweating</a:t>
            </a:r>
            <a:endParaRPr sz="1800" dirty="0">
              <a:latin typeface="Carlito"/>
              <a:cs typeface="Carlito"/>
            </a:endParaRPr>
          </a:p>
          <a:p>
            <a:pPr marL="355600" marR="5080" indent="-343535">
              <a:lnSpc>
                <a:spcPct val="80000"/>
              </a:lnSpc>
              <a:spcBef>
                <a:spcPts val="43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spc="-10" dirty="0">
                <a:latin typeface="Carlito"/>
                <a:cs typeface="Carlito"/>
              </a:rPr>
              <a:t>Anticholinergic </a:t>
            </a:r>
            <a:r>
              <a:rPr sz="1800" spc="-5" dirty="0">
                <a:latin typeface="Carlito"/>
                <a:cs typeface="Carlito"/>
              </a:rPr>
              <a:t>drugs </a:t>
            </a:r>
            <a:r>
              <a:rPr sz="1800" dirty="0">
                <a:latin typeface="Carlito"/>
                <a:cs typeface="Carlito"/>
              </a:rPr>
              <a:t>( </a:t>
            </a:r>
            <a:r>
              <a:rPr sz="1800" spc="-10" dirty="0">
                <a:latin typeface="Carlito"/>
                <a:cs typeface="Carlito"/>
              </a:rPr>
              <a:t>propantheline,  poldine,oxybutinin)</a:t>
            </a:r>
            <a:endParaRPr sz="18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spc="-10" dirty="0">
                <a:latin typeface="Carlito"/>
                <a:cs typeface="Carlito"/>
              </a:rPr>
              <a:t>Clonidine</a:t>
            </a:r>
            <a:endParaRPr sz="1800" dirty="0">
              <a:latin typeface="Carlito"/>
              <a:cs typeface="Carlito"/>
            </a:endParaRPr>
          </a:p>
          <a:p>
            <a:pPr marL="355600" marR="782320" indent="-343535">
              <a:lnSpc>
                <a:spcPct val="8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spc="-30" dirty="0">
                <a:latin typeface="Carlito"/>
                <a:cs typeface="Carlito"/>
              </a:rPr>
              <a:t>Topical </a:t>
            </a:r>
            <a:r>
              <a:rPr sz="1800" spc="-5" dirty="0">
                <a:latin typeface="Carlito"/>
                <a:cs typeface="Carlito"/>
              </a:rPr>
              <a:t>antimuscurinic agents  </a:t>
            </a:r>
            <a:r>
              <a:rPr sz="1800" spc="-10" dirty="0">
                <a:latin typeface="Carlito"/>
                <a:cs typeface="Carlito"/>
              </a:rPr>
              <a:t>(glycopyrrolate</a:t>
            </a:r>
            <a:r>
              <a:rPr sz="1800" spc="2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cream)</a:t>
            </a:r>
            <a:endParaRPr sz="1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28600" y="457200"/>
            <a:ext cx="8610600" cy="633611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000" b="1" dirty="0">
                <a:cs typeface="Times New Roman"/>
              </a:rPr>
              <a:t>Macrovascular Disease Due to Diabetes</a:t>
            </a:r>
            <a:endParaRPr sz="4000" dirty="0">
              <a:cs typeface="Times New Roman"/>
            </a:endParaRPr>
          </a:p>
          <a:p>
            <a:pPr marL="8659" marR="172311" indent="-433" algn="just">
              <a:spcBef>
                <a:spcPts val="978"/>
              </a:spcBef>
            </a:pPr>
            <a:r>
              <a:rPr sz="3200" i="1" dirty="0" smtClean="0">
                <a:cs typeface="Times New Roman"/>
              </a:rPr>
              <a:t>greater </a:t>
            </a:r>
            <a:r>
              <a:rPr sz="3200" i="1" dirty="0">
                <a:cs typeface="Times New Roman"/>
              </a:rPr>
              <a:t>risk for heart attacks, strokes and poor circulation  to the legs.</a:t>
            </a:r>
            <a:endParaRPr sz="3200" dirty="0">
              <a:cs typeface="Times New Roman"/>
            </a:endParaRPr>
          </a:p>
          <a:p>
            <a:pPr marL="8659" marR="35501" algn="just">
              <a:spcBef>
                <a:spcPts val="972"/>
              </a:spcBef>
            </a:pPr>
            <a:r>
              <a:rPr sz="2400" dirty="0">
                <a:cs typeface="Times New Roman"/>
              </a:rPr>
              <a:t>People with diabetes can have problems with their blood vessels. It is common for  the arteries to get narrow. This can lead to disorders all through the body.</a:t>
            </a:r>
          </a:p>
          <a:p>
            <a:pPr marL="8659">
              <a:spcBef>
                <a:spcPts val="880"/>
              </a:spcBef>
            </a:pPr>
            <a:r>
              <a:rPr sz="3200" b="1" dirty="0">
                <a:cs typeface="Times New Roman"/>
              </a:rPr>
              <a:t>The Metabolic Syndrome</a:t>
            </a:r>
            <a:endParaRPr sz="3200" dirty="0">
              <a:cs typeface="Times New Roman"/>
            </a:endParaRPr>
          </a:p>
          <a:p>
            <a:pPr marL="8659">
              <a:spcBef>
                <a:spcPts val="890"/>
              </a:spcBef>
            </a:pPr>
            <a:r>
              <a:rPr sz="2400" dirty="0">
                <a:cs typeface="Times New Roman"/>
              </a:rPr>
              <a:t>This is a group of problems:</a:t>
            </a:r>
          </a:p>
          <a:p>
            <a:pPr marL="320378" indent="-155859">
              <a:spcBef>
                <a:spcPts val="917"/>
              </a:spcBef>
              <a:buSzPct val="85714"/>
              <a:buFont typeface="Symbol"/>
              <a:buChar char=""/>
              <a:tabLst>
                <a:tab pos="319945" algn="l"/>
                <a:tab pos="320378" algn="l"/>
              </a:tabLst>
            </a:pPr>
            <a:r>
              <a:rPr sz="2400" dirty="0">
                <a:cs typeface="Times New Roman"/>
              </a:rPr>
              <a:t>too much belly fat</a:t>
            </a:r>
          </a:p>
          <a:p>
            <a:pPr marL="320378" indent="-155859">
              <a:buSzPct val="85714"/>
              <a:buFont typeface="Symbol"/>
              <a:buChar char=""/>
              <a:tabLst>
                <a:tab pos="319945" algn="l"/>
                <a:tab pos="320378" algn="l"/>
              </a:tabLst>
            </a:pPr>
            <a:r>
              <a:rPr sz="2400" dirty="0">
                <a:cs typeface="Times New Roman"/>
              </a:rPr>
              <a:t>high blood pressure</a:t>
            </a:r>
          </a:p>
          <a:p>
            <a:pPr marL="320378" indent="-155859">
              <a:buSzPct val="85714"/>
              <a:buFont typeface="Symbol"/>
              <a:buChar char=""/>
              <a:tabLst>
                <a:tab pos="319945" algn="l"/>
                <a:tab pos="320378" algn="l"/>
              </a:tabLst>
            </a:pPr>
            <a:r>
              <a:rPr sz="2400" dirty="0">
                <a:cs typeface="Times New Roman"/>
              </a:rPr>
              <a:t>high blood fats (“triglycerides”)</a:t>
            </a:r>
          </a:p>
          <a:p>
            <a:pPr marL="320378" indent="-155859">
              <a:buSzPct val="85714"/>
              <a:buFont typeface="Symbol"/>
              <a:buChar char=""/>
              <a:tabLst>
                <a:tab pos="319945" algn="l"/>
                <a:tab pos="320378" algn="l"/>
              </a:tabLst>
            </a:pPr>
            <a:r>
              <a:rPr sz="2400" dirty="0">
                <a:cs typeface="Times New Roman"/>
              </a:rPr>
              <a:t>low HDL (“good”) cholesterol</a:t>
            </a:r>
          </a:p>
          <a:p>
            <a:pPr marL="320378" indent="-155859">
              <a:buSzPct val="85714"/>
              <a:buFont typeface="Symbol"/>
              <a:buChar char=""/>
              <a:tabLst>
                <a:tab pos="319945" algn="l"/>
                <a:tab pos="320378" algn="l"/>
              </a:tabLst>
            </a:pPr>
            <a:r>
              <a:rPr sz="2400" dirty="0">
                <a:cs typeface="Times New Roman"/>
              </a:rPr>
              <a:t>high blood sugar</a:t>
            </a:r>
          </a:p>
          <a:p>
            <a:pPr>
              <a:spcBef>
                <a:spcPts val="34"/>
              </a:spcBef>
            </a:pPr>
            <a:endParaRPr sz="20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45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81648"/>
            <a:ext cx="598944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40" dirty="0"/>
              <a:t> </a:t>
            </a:r>
            <a:r>
              <a:rPr spc="-20" dirty="0"/>
              <a:t>retinopathy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371600"/>
            <a:ext cx="8839200" cy="43633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0675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One of the </a:t>
            </a:r>
            <a:r>
              <a:rPr sz="3200" spc="-5" dirty="0">
                <a:latin typeface="Carlito"/>
                <a:cs typeface="Carlito"/>
              </a:rPr>
              <a:t>common causes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blindness </a:t>
            </a:r>
            <a:r>
              <a:rPr sz="3200" dirty="0">
                <a:latin typeface="Carlito"/>
                <a:cs typeface="Carlito"/>
              </a:rPr>
              <a:t>in  adults </a:t>
            </a:r>
            <a:r>
              <a:rPr sz="3200" spc="-5" dirty="0">
                <a:latin typeface="Carlito"/>
                <a:cs typeface="Carlito"/>
              </a:rPr>
              <a:t>between </a:t>
            </a:r>
            <a:r>
              <a:rPr sz="3200" spc="-10" dirty="0">
                <a:latin typeface="Carlito"/>
                <a:cs typeface="Carlito"/>
              </a:rPr>
              <a:t>30-65 </a:t>
            </a:r>
            <a:r>
              <a:rPr sz="3200" spc="-20" dirty="0">
                <a:latin typeface="Carlito"/>
                <a:cs typeface="Carlito"/>
              </a:rPr>
              <a:t>years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age</a:t>
            </a:r>
            <a:endParaRPr sz="3200" dirty="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Prevalence </a:t>
            </a:r>
            <a:r>
              <a:rPr sz="3200" spc="-5" dirty="0">
                <a:latin typeface="Carlito"/>
                <a:cs typeface="Carlito"/>
              </a:rPr>
              <a:t>increases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10" dirty="0">
                <a:latin typeface="Carlito"/>
                <a:cs typeface="Carlito"/>
              </a:rPr>
              <a:t>duration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diabetes</a:t>
            </a:r>
            <a:endParaRPr sz="3200" dirty="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Almost </a:t>
            </a:r>
            <a:r>
              <a:rPr sz="3200" dirty="0">
                <a:latin typeface="Carlito"/>
                <a:cs typeface="Carlito"/>
              </a:rPr>
              <a:t>all individual with type 1</a:t>
            </a:r>
            <a:r>
              <a:rPr sz="3200" spc="9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diabetes</a:t>
            </a:r>
            <a:endParaRPr sz="3200" dirty="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latin typeface="Carlito"/>
                <a:cs typeface="Carlito"/>
              </a:rPr>
              <a:t>Type </a:t>
            </a:r>
            <a:r>
              <a:rPr sz="3200" dirty="0">
                <a:latin typeface="Carlito"/>
                <a:cs typeface="Carlito"/>
              </a:rPr>
              <a:t>2 will </a:t>
            </a:r>
            <a:r>
              <a:rPr sz="3200" spc="-20" dirty="0">
                <a:latin typeface="Carlito"/>
                <a:cs typeface="Carlito"/>
              </a:rPr>
              <a:t>have </a:t>
            </a:r>
            <a:r>
              <a:rPr sz="3200" spc="-5" dirty="0">
                <a:latin typeface="Carlito"/>
                <a:cs typeface="Carlito"/>
              </a:rPr>
              <a:t>some degree </a:t>
            </a:r>
            <a:r>
              <a:rPr sz="3200" spc="-15" dirty="0">
                <a:latin typeface="Carlito"/>
                <a:cs typeface="Carlito"/>
              </a:rPr>
              <a:t>after </a:t>
            </a:r>
            <a:r>
              <a:rPr sz="3200" dirty="0">
                <a:latin typeface="Carlito"/>
                <a:cs typeface="Carlito"/>
              </a:rPr>
              <a:t>20</a:t>
            </a:r>
            <a:r>
              <a:rPr sz="3200" spc="6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years.</a:t>
            </a:r>
            <a:endParaRPr sz="3200" dirty="0">
              <a:latin typeface="Carlito"/>
              <a:cs typeface="Carlito"/>
            </a:endParaRPr>
          </a:p>
          <a:p>
            <a:pPr marL="355600" marR="706755" indent="-342900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Risk </a:t>
            </a:r>
            <a:r>
              <a:rPr sz="3200" spc="-20" dirty="0">
                <a:latin typeface="Carlito"/>
                <a:cs typeface="Carlito"/>
              </a:rPr>
              <a:t>factors: </a:t>
            </a:r>
            <a:r>
              <a:rPr sz="3200" dirty="0">
                <a:latin typeface="Carlito"/>
                <a:cs typeface="Carlito"/>
              </a:rPr>
              <a:t>long </a:t>
            </a:r>
            <a:r>
              <a:rPr sz="3200" spc="-10" dirty="0">
                <a:latin typeface="Carlito"/>
                <a:cs typeface="Carlito"/>
              </a:rPr>
              <a:t>duration, </a:t>
            </a:r>
            <a:r>
              <a:rPr sz="3200" dirty="0">
                <a:latin typeface="Carlito"/>
                <a:cs typeface="Carlito"/>
              </a:rPr>
              <a:t>poor </a:t>
            </a:r>
            <a:r>
              <a:rPr sz="3200" spc="-5" dirty="0">
                <a:latin typeface="Carlito"/>
                <a:cs typeface="Carlito"/>
              </a:rPr>
              <a:t>glycemic  </a:t>
            </a:r>
            <a:r>
              <a:rPr sz="3200" spc="-15" dirty="0">
                <a:latin typeface="Carlito"/>
                <a:cs typeface="Carlito"/>
              </a:rPr>
              <a:t>control, </a:t>
            </a:r>
            <a:r>
              <a:rPr sz="3200" spc="-10" dirty="0">
                <a:latin typeface="Carlito"/>
                <a:cs typeface="Carlito"/>
              </a:rPr>
              <a:t>hypertension, </a:t>
            </a:r>
            <a:r>
              <a:rPr sz="3200" spc="-5" dirty="0">
                <a:latin typeface="Carlito"/>
                <a:cs typeface="Carlito"/>
              </a:rPr>
              <a:t>hyperlipidemia,  </a:t>
            </a:r>
            <a:r>
              <a:rPr sz="3200" spc="-30" dirty="0">
                <a:latin typeface="Carlito"/>
                <a:cs typeface="Carlito"/>
              </a:rPr>
              <a:t>pregnancy, </a:t>
            </a:r>
            <a:r>
              <a:rPr sz="3200" spc="-10" dirty="0">
                <a:latin typeface="Carlito"/>
                <a:cs typeface="Carlito"/>
              </a:rPr>
              <a:t>renal </a:t>
            </a:r>
            <a:r>
              <a:rPr sz="3200" spc="-5" dirty="0">
                <a:latin typeface="Carlito"/>
                <a:cs typeface="Carlito"/>
              </a:rPr>
              <a:t>disease, </a:t>
            </a:r>
            <a:r>
              <a:rPr sz="3200" spc="-35" dirty="0">
                <a:latin typeface="Carlito"/>
                <a:cs typeface="Carlito"/>
              </a:rPr>
              <a:t>obesity,</a:t>
            </a:r>
            <a:r>
              <a:rPr sz="3200" spc="9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smoking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600" b="1" dirty="0"/>
          </a:p>
          <a:p>
            <a:pPr algn="just"/>
            <a:r>
              <a:rPr lang="en-US" sz="3600" b="1" dirty="0"/>
              <a:t>Each of the problems listed above raises the risk of CHD (coronary heart disease).  And they may play roles in strokes and PAD (peripheral artery disease). High  insulin levels and a large waist boost the risk of death from CHD. </a:t>
            </a:r>
          </a:p>
        </p:txBody>
      </p:sp>
    </p:spTree>
    <p:extLst>
      <p:ext uri="{BB962C8B-B14F-4D97-AF65-F5344CB8AC3E}">
        <p14:creationId xmlns:p14="http://schemas.microsoft.com/office/powerpoint/2010/main" val="6784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360" y="152400"/>
            <a:ext cx="8625840" cy="608733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>
              <a:spcBef>
                <a:spcPts val="10"/>
              </a:spcBef>
            </a:pPr>
            <a:endParaRPr sz="4000" dirty="0">
              <a:latin typeface="Times New Roman"/>
              <a:cs typeface="Times New Roman"/>
            </a:endParaRPr>
          </a:p>
          <a:p>
            <a:pPr marL="8659">
              <a:spcBef>
                <a:spcPts val="3"/>
              </a:spcBef>
            </a:pPr>
            <a:r>
              <a:rPr sz="3200" b="1" spc="-3" dirty="0">
                <a:latin typeface="Times New Roman"/>
                <a:cs typeface="Times New Roman"/>
              </a:rPr>
              <a:t>Coronary Heart</a:t>
            </a:r>
            <a:r>
              <a:rPr sz="3200" b="1" spc="3" dirty="0">
                <a:latin typeface="Times New Roman"/>
                <a:cs typeface="Times New Roman"/>
              </a:rPr>
              <a:t> </a:t>
            </a:r>
            <a:r>
              <a:rPr sz="3200" b="1" spc="-3" dirty="0">
                <a:latin typeface="Times New Roman"/>
                <a:cs typeface="Times New Roman"/>
              </a:rPr>
              <a:t>Disease</a:t>
            </a:r>
            <a:endParaRPr sz="3200" dirty="0">
              <a:latin typeface="Times New Roman"/>
              <a:cs typeface="Times New Roman"/>
            </a:endParaRPr>
          </a:p>
          <a:p>
            <a:pPr marL="8659" marR="69704">
              <a:spcBef>
                <a:spcPts val="948"/>
              </a:spcBef>
            </a:pPr>
            <a:r>
              <a:rPr sz="2400" spc="-3" dirty="0">
                <a:latin typeface="Times New Roman"/>
                <a:cs typeface="Times New Roman"/>
              </a:rPr>
              <a:t>Some </a:t>
            </a:r>
            <a:r>
              <a:rPr sz="2400" dirty="0">
                <a:latin typeface="Times New Roman"/>
                <a:cs typeface="Times New Roman"/>
              </a:rPr>
              <a:t>arteries carry </a:t>
            </a:r>
            <a:r>
              <a:rPr sz="2400" spc="-3" dirty="0">
                <a:latin typeface="Times New Roman"/>
                <a:cs typeface="Times New Roman"/>
              </a:rPr>
              <a:t>blood to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3" dirty="0">
                <a:latin typeface="Times New Roman"/>
                <a:cs typeface="Times New Roman"/>
              </a:rPr>
              <a:t>heart.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3" dirty="0">
                <a:latin typeface="Times New Roman"/>
                <a:cs typeface="Times New Roman"/>
              </a:rPr>
              <a:t>CHD, </a:t>
            </a:r>
            <a:r>
              <a:rPr sz="2400" dirty="0">
                <a:latin typeface="Times New Roman"/>
                <a:cs typeface="Times New Roman"/>
              </a:rPr>
              <a:t>these </a:t>
            </a:r>
            <a:r>
              <a:rPr sz="2400" spc="-3" dirty="0">
                <a:latin typeface="Times New Roman"/>
                <a:cs typeface="Times New Roman"/>
              </a:rPr>
              <a:t>arteries get narrow. </a:t>
            </a:r>
            <a:r>
              <a:rPr sz="2400" dirty="0">
                <a:latin typeface="Times New Roman"/>
                <a:cs typeface="Times New Roman"/>
              </a:rPr>
              <a:t>People  who have </a:t>
            </a:r>
            <a:r>
              <a:rPr sz="2400" spc="-3" dirty="0">
                <a:latin typeface="Times New Roman"/>
                <a:cs typeface="Times New Roman"/>
              </a:rPr>
              <a:t>diabetes are </a:t>
            </a:r>
            <a:r>
              <a:rPr sz="2400" dirty="0">
                <a:latin typeface="Times New Roman"/>
                <a:cs typeface="Times New Roman"/>
              </a:rPr>
              <a:t>at </a:t>
            </a:r>
            <a:r>
              <a:rPr sz="2400" spc="-3" dirty="0">
                <a:latin typeface="Times New Roman"/>
                <a:cs typeface="Times New Roman"/>
              </a:rPr>
              <a:t>risk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3" dirty="0">
                <a:latin typeface="Times New Roman"/>
                <a:cs typeface="Times New Roman"/>
              </a:rPr>
              <a:t>CHD. Women </a:t>
            </a:r>
            <a:r>
              <a:rPr sz="2400" dirty="0">
                <a:latin typeface="Times New Roman"/>
                <a:cs typeface="Times New Roman"/>
              </a:rPr>
              <a:t>who have diabetes </a:t>
            </a:r>
            <a:r>
              <a:rPr sz="2400" spc="-3" dirty="0">
                <a:latin typeface="Times New Roman"/>
                <a:cs typeface="Times New Roman"/>
              </a:rPr>
              <a:t>are </a:t>
            </a:r>
            <a:r>
              <a:rPr sz="2400" dirty="0">
                <a:latin typeface="Times New Roman"/>
                <a:cs typeface="Times New Roman"/>
              </a:rPr>
              <a:t>at </a:t>
            </a:r>
            <a:r>
              <a:rPr sz="2400" spc="-3" dirty="0">
                <a:latin typeface="Times New Roman"/>
                <a:cs typeface="Times New Roman"/>
              </a:rPr>
              <a:t>high risk 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3" dirty="0">
                <a:latin typeface="Times New Roman"/>
                <a:cs typeface="Times New Roman"/>
              </a:rPr>
              <a:t>heart</a:t>
            </a:r>
            <a:r>
              <a:rPr sz="2400" spc="-7" dirty="0">
                <a:latin typeface="Times New Roman"/>
                <a:cs typeface="Times New Roman"/>
              </a:rPr>
              <a:t> </a:t>
            </a:r>
            <a:r>
              <a:rPr sz="2400" spc="-3" dirty="0">
                <a:latin typeface="Times New Roman"/>
                <a:cs typeface="Times New Roman"/>
              </a:rPr>
              <a:t>attacks.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14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8659" marR="41563" algn="just"/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3" dirty="0">
                <a:latin typeface="Times New Roman"/>
                <a:cs typeface="Times New Roman"/>
              </a:rPr>
              <a:t>arteries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3" dirty="0">
                <a:latin typeface="Times New Roman"/>
                <a:cs typeface="Times New Roman"/>
              </a:rPr>
              <a:t>the </a:t>
            </a:r>
            <a:r>
              <a:rPr sz="2400" spc="-3" dirty="0">
                <a:latin typeface="Times New Roman"/>
                <a:cs typeface="Times New Roman"/>
              </a:rPr>
              <a:t>heart tend to get wider </a:t>
            </a:r>
            <a:r>
              <a:rPr sz="2400" dirty="0">
                <a:latin typeface="Times New Roman"/>
                <a:cs typeface="Times New Roman"/>
              </a:rPr>
              <a:t>when </a:t>
            </a:r>
            <a:r>
              <a:rPr sz="2400" spc="-3" dirty="0">
                <a:latin typeface="Times New Roman"/>
                <a:cs typeface="Times New Roman"/>
              </a:rPr>
              <a:t>you exercise. This increases </a:t>
            </a:r>
            <a:r>
              <a:rPr sz="2400" dirty="0">
                <a:latin typeface="Times New Roman"/>
                <a:cs typeface="Times New Roman"/>
              </a:rPr>
              <a:t>blood  flow to </a:t>
            </a:r>
            <a:r>
              <a:rPr sz="2400" spc="3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heart. </a:t>
            </a:r>
            <a:r>
              <a:rPr sz="2400" spc="-3" dirty="0">
                <a:latin typeface="Times New Roman"/>
                <a:cs typeface="Times New Roman"/>
              </a:rPr>
              <a:t>But </a:t>
            </a:r>
            <a:r>
              <a:rPr sz="2400" dirty="0">
                <a:latin typeface="Times New Roman"/>
                <a:cs typeface="Times New Roman"/>
              </a:rPr>
              <a:t>in people </a:t>
            </a:r>
            <a:r>
              <a:rPr sz="2400" spc="-3" dirty="0">
                <a:latin typeface="Times New Roman"/>
                <a:cs typeface="Times New Roman"/>
              </a:rPr>
              <a:t>with diabetes, </a:t>
            </a:r>
            <a:r>
              <a:rPr sz="2400" dirty="0">
                <a:latin typeface="Times New Roman"/>
                <a:cs typeface="Times New Roman"/>
              </a:rPr>
              <a:t>these </a:t>
            </a:r>
            <a:r>
              <a:rPr sz="2400" spc="-3" dirty="0">
                <a:latin typeface="Times New Roman"/>
                <a:cs typeface="Times New Roman"/>
              </a:rPr>
              <a:t>arteries </a:t>
            </a:r>
            <a:r>
              <a:rPr sz="2400" dirty="0">
                <a:latin typeface="Times New Roman"/>
                <a:cs typeface="Times New Roman"/>
              </a:rPr>
              <a:t>do not </a:t>
            </a:r>
            <a:r>
              <a:rPr sz="2400" spc="-3" dirty="0">
                <a:latin typeface="Times New Roman"/>
                <a:cs typeface="Times New Roman"/>
              </a:rPr>
              <a:t>get </a:t>
            </a:r>
            <a:r>
              <a:rPr sz="2400" dirty="0">
                <a:latin typeface="Times New Roman"/>
                <a:cs typeface="Times New Roman"/>
              </a:rPr>
              <a:t>as </a:t>
            </a:r>
            <a:r>
              <a:rPr sz="2400" spc="-3" dirty="0">
                <a:latin typeface="Times New Roman"/>
                <a:cs typeface="Times New Roman"/>
              </a:rPr>
              <a:t>wide. So,  </a:t>
            </a:r>
            <a:r>
              <a:rPr sz="2400" dirty="0">
                <a:latin typeface="Times New Roman"/>
                <a:cs typeface="Times New Roman"/>
              </a:rPr>
              <a:t>such people are </a:t>
            </a:r>
            <a:r>
              <a:rPr sz="2400" spc="-7" dirty="0">
                <a:latin typeface="Times New Roman"/>
                <a:cs typeface="Times New Roman"/>
              </a:rPr>
              <a:t>at</a:t>
            </a:r>
            <a:r>
              <a:rPr sz="2400" spc="-14" dirty="0">
                <a:latin typeface="Times New Roman"/>
                <a:cs typeface="Times New Roman"/>
              </a:rPr>
              <a:t> </a:t>
            </a:r>
            <a:r>
              <a:rPr sz="2400" spc="-3" dirty="0">
                <a:latin typeface="Times New Roman"/>
                <a:cs typeface="Times New Roman"/>
              </a:rPr>
              <a:t>risk</a:t>
            </a:r>
            <a:endParaRPr sz="2400" dirty="0">
              <a:latin typeface="Times New Roman"/>
              <a:cs typeface="Times New Roman"/>
            </a:endParaRPr>
          </a:p>
          <a:p>
            <a:pPr marL="8659" marR="18617" algn="just">
              <a:spcBef>
                <a:spcPts val="10"/>
              </a:spcBef>
            </a:pP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3" dirty="0">
                <a:latin typeface="Times New Roman"/>
                <a:cs typeface="Times New Roman"/>
              </a:rPr>
              <a:t>chest </a:t>
            </a:r>
            <a:r>
              <a:rPr sz="2400" dirty="0">
                <a:latin typeface="Times New Roman"/>
                <a:cs typeface="Times New Roman"/>
              </a:rPr>
              <a:t>pain </a:t>
            </a:r>
            <a:r>
              <a:rPr sz="2400" spc="-3" dirty="0">
                <a:latin typeface="Times New Roman"/>
                <a:cs typeface="Times New Roman"/>
              </a:rPr>
              <a:t>(”angina”). </a:t>
            </a:r>
            <a:r>
              <a:rPr sz="2400" dirty="0">
                <a:latin typeface="Times New Roman"/>
                <a:cs typeface="Times New Roman"/>
              </a:rPr>
              <a:t>And they are at risk </a:t>
            </a:r>
            <a:r>
              <a:rPr sz="2400" spc="-3" dirty="0">
                <a:latin typeface="Times New Roman"/>
                <a:cs typeface="Times New Roman"/>
              </a:rPr>
              <a:t>for heart attacks. Diabetes is just </a:t>
            </a:r>
            <a:r>
              <a:rPr sz="2400" spc="3" dirty="0">
                <a:latin typeface="Times New Roman"/>
                <a:cs typeface="Times New Roman"/>
              </a:rPr>
              <a:t>one  </a:t>
            </a:r>
            <a:r>
              <a:rPr sz="2400" dirty="0">
                <a:latin typeface="Times New Roman"/>
                <a:cs typeface="Times New Roman"/>
              </a:rPr>
              <a:t>risk </a:t>
            </a:r>
            <a:r>
              <a:rPr sz="2400" spc="-3" dirty="0">
                <a:latin typeface="Times New Roman"/>
                <a:cs typeface="Times New Roman"/>
              </a:rPr>
              <a:t>factor for CHD. </a:t>
            </a:r>
            <a:r>
              <a:rPr sz="2400" dirty="0">
                <a:latin typeface="Times New Roman"/>
                <a:cs typeface="Times New Roman"/>
              </a:rPr>
              <a:t>There are other </a:t>
            </a:r>
            <a:r>
              <a:rPr sz="2400" spc="-3" dirty="0">
                <a:latin typeface="Times New Roman"/>
                <a:cs typeface="Times New Roman"/>
              </a:rPr>
              <a:t>risk</a:t>
            </a:r>
            <a:r>
              <a:rPr sz="2400" spc="-14" dirty="0">
                <a:latin typeface="Times New Roman"/>
                <a:cs typeface="Times New Roman"/>
              </a:rPr>
              <a:t> </a:t>
            </a:r>
            <a:r>
              <a:rPr sz="2400" spc="-3" dirty="0">
                <a:latin typeface="Times New Roman"/>
                <a:cs typeface="Times New Roman"/>
              </a:rPr>
              <a:t>factors:</a:t>
            </a:r>
            <a:endParaRPr sz="2400" dirty="0">
              <a:latin typeface="Times New Roman"/>
              <a:cs typeface="Times New Roman"/>
            </a:endParaRPr>
          </a:p>
          <a:p>
            <a:pPr marL="320378" indent="-156292">
              <a:spcBef>
                <a:spcPts val="886"/>
              </a:spcBef>
              <a:buSzPct val="85714"/>
              <a:buFont typeface="Symbol"/>
              <a:buChar char=""/>
              <a:tabLst>
                <a:tab pos="320378" algn="l"/>
                <a:tab pos="320810" algn="l"/>
              </a:tabLst>
            </a:pPr>
            <a:r>
              <a:rPr sz="2400" spc="-3" dirty="0">
                <a:latin typeface="Times New Roman"/>
                <a:cs typeface="Times New Roman"/>
              </a:rPr>
              <a:t>smoking</a:t>
            </a:r>
            <a:endParaRPr sz="2400" dirty="0">
              <a:latin typeface="Times New Roman"/>
              <a:cs typeface="Times New Roman"/>
            </a:endParaRPr>
          </a:p>
          <a:p>
            <a:pPr marL="320378" indent="-156292">
              <a:buSzPct val="85714"/>
              <a:buFont typeface="Symbol"/>
              <a:buChar char=""/>
              <a:tabLst>
                <a:tab pos="320378" algn="l"/>
                <a:tab pos="320810" algn="l"/>
              </a:tabLst>
            </a:pPr>
            <a:r>
              <a:rPr sz="2400" spc="-3" dirty="0">
                <a:latin typeface="Times New Roman"/>
                <a:cs typeface="Times New Roman"/>
              </a:rPr>
              <a:t>high blood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" dirty="0">
                <a:latin typeface="Times New Roman"/>
                <a:cs typeface="Times New Roman"/>
              </a:rPr>
              <a:t>pressure</a:t>
            </a:r>
            <a:endParaRPr sz="2400" dirty="0">
              <a:latin typeface="Times New Roman"/>
              <a:cs typeface="Times New Roman"/>
            </a:endParaRPr>
          </a:p>
          <a:p>
            <a:pPr marL="320378" indent="-156292">
              <a:buSzPct val="85714"/>
              <a:buFont typeface="Symbol"/>
              <a:buChar char=""/>
              <a:tabLst>
                <a:tab pos="320378" algn="l"/>
                <a:tab pos="320810" algn="l"/>
              </a:tabLst>
            </a:pPr>
            <a:r>
              <a:rPr sz="2400" spc="-3" dirty="0">
                <a:latin typeface="Times New Roman"/>
                <a:cs typeface="Times New Roman"/>
              </a:rPr>
              <a:t>high LDL </a:t>
            </a:r>
            <a:r>
              <a:rPr sz="2400" dirty="0">
                <a:latin typeface="Times New Roman"/>
                <a:cs typeface="Times New Roman"/>
              </a:rPr>
              <a:t>(“bad”)</a:t>
            </a:r>
            <a:r>
              <a:rPr sz="2400" spc="-7" dirty="0">
                <a:latin typeface="Times New Roman"/>
                <a:cs typeface="Times New Roman"/>
              </a:rPr>
              <a:t> </a:t>
            </a:r>
            <a:r>
              <a:rPr sz="2400" spc="-3" dirty="0">
                <a:latin typeface="Times New Roman"/>
                <a:cs typeface="Times New Roman"/>
              </a:rPr>
              <a:t>cholesterol</a:t>
            </a:r>
            <a:endParaRPr sz="2400" dirty="0">
              <a:latin typeface="Times New Roman"/>
              <a:cs typeface="Times New Roman"/>
            </a:endParaRPr>
          </a:p>
          <a:p>
            <a:pPr marL="320378" indent="-156292">
              <a:buSzPct val="85714"/>
              <a:buFont typeface="Symbol"/>
              <a:buChar char=""/>
              <a:tabLst>
                <a:tab pos="320378" algn="l"/>
                <a:tab pos="320810" algn="l"/>
              </a:tabLst>
            </a:pPr>
            <a:r>
              <a:rPr sz="2400" spc="3" dirty="0">
                <a:latin typeface="Times New Roman"/>
                <a:cs typeface="Times New Roman"/>
              </a:rPr>
              <a:t>low </a:t>
            </a:r>
            <a:r>
              <a:rPr sz="2400" spc="-3" dirty="0">
                <a:latin typeface="Times New Roman"/>
                <a:cs typeface="Times New Roman"/>
              </a:rPr>
              <a:t>HDL </a:t>
            </a:r>
            <a:r>
              <a:rPr sz="2400" dirty="0">
                <a:latin typeface="Times New Roman"/>
                <a:cs typeface="Times New Roman"/>
              </a:rPr>
              <a:t>(“good”)</a:t>
            </a:r>
            <a:r>
              <a:rPr sz="2400" spc="-17" dirty="0">
                <a:latin typeface="Times New Roman"/>
                <a:cs typeface="Times New Roman"/>
              </a:rPr>
              <a:t> </a:t>
            </a:r>
            <a:r>
              <a:rPr sz="2400" spc="-3" dirty="0" smtClean="0">
                <a:latin typeface="Times New Roman"/>
                <a:cs typeface="Times New Roman"/>
              </a:rPr>
              <a:t>cholesterol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540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378" indent="-156292">
              <a:spcBef>
                <a:spcPts val="917"/>
              </a:spcBef>
              <a:buSzPct val="85714"/>
              <a:buFont typeface="Symbol"/>
              <a:buChar char=""/>
              <a:tabLst>
                <a:tab pos="320378" algn="l"/>
                <a:tab pos="320810" algn="l"/>
              </a:tabLst>
            </a:pPr>
            <a:r>
              <a:rPr lang="en-US" sz="2000" b="1" dirty="0" smtClean="0">
                <a:latin typeface="Times New Roman"/>
                <a:cs typeface="Times New Roman"/>
              </a:rPr>
              <a:t>people </a:t>
            </a:r>
            <a:r>
              <a:rPr lang="en-US" sz="2000" b="1" spc="-3" dirty="0">
                <a:latin typeface="Times New Roman"/>
                <a:cs typeface="Times New Roman"/>
              </a:rPr>
              <a:t>with type </a:t>
            </a:r>
            <a:r>
              <a:rPr lang="en-US" sz="2000" b="1" dirty="0">
                <a:latin typeface="Times New Roman"/>
                <a:cs typeface="Times New Roman"/>
              </a:rPr>
              <a:t>2 </a:t>
            </a:r>
            <a:r>
              <a:rPr lang="en-US" sz="2000" b="1" spc="-3" dirty="0">
                <a:latin typeface="Times New Roman"/>
                <a:cs typeface="Times New Roman"/>
              </a:rPr>
              <a:t>diabetes and no history </a:t>
            </a:r>
            <a:r>
              <a:rPr lang="en-US" sz="2000" b="1" dirty="0">
                <a:latin typeface="Times New Roman"/>
                <a:cs typeface="Times New Roman"/>
              </a:rPr>
              <a:t>of</a:t>
            </a:r>
            <a:r>
              <a:rPr lang="en-US" sz="2000" b="1" spc="-20" dirty="0">
                <a:latin typeface="Times New Roman"/>
                <a:cs typeface="Times New Roman"/>
              </a:rPr>
              <a:t> </a:t>
            </a:r>
            <a:r>
              <a:rPr lang="en-US" sz="2000" b="1" spc="-3" dirty="0">
                <a:latin typeface="Times New Roman"/>
                <a:cs typeface="Times New Roman"/>
              </a:rPr>
              <a:t>CHD</a:t>
            </a:r>
            <a:endParaRPr lang="en-US" sz="2000" b="1" dirty="0">
              <a:latin typeface="Times New Roman"/>
              <a:cs typeface="Times New Roman"/>
            </a:endParaRPr>
          </a:p>
          <a:p>
            <a:pPr marL="320378" indent="-156292">
              <a:buSzPct val="85714"/>
              <a:buFont typeface="Symbol"/>
              <a:buChar char=""/>
              <a:tabLst>
                <a:tab pos="320378" algn="l"/>
                <a:tab pos="320810" algn="l"/>
              </a:tabLst>
            </a:pPr>
            <a:r>
              <a:rPr lang="en-US" sz="2000" b="1" dirty="0">
                <a:latin typeface="Times New Roman"/>
                <a:cs typeface="Times New Roman"/>
              </a:rPr>
              <a:t>people </a:t>
            </a:r>
            <a:r>
              <a:rPr lang="en-US" sz="2000" b="1" spc="-3" dirty="0">
                <a:latin typeface="Times New Roman"/>
                <a:cs typeface="Times New Roman"/>
              </a:rPr>
              <a:t>without diabetes who had already </a:t>
            </a:r>
            <a:r>
              <a:rPr lang="en-US" sz="2000" b="1" dirty="0">
                <a:latin typeface="Times New Roman"/>
                <a:cs typeface="Times New Roman"/>
              </a:rPr>
              <a:t>suffered a </a:t>
            </a:r>
            <a:r>
              <a:rPr lang="en-US" sz="2000" b="1" spc="-3" dirty="0">
                <a:latin typeface="Times New Roman"/>
                <a:cs typeface="Times New Roman"/>
              </a:rPr>
              <a:t>heart</a:t>
            </a:r>
            <a:r>
              <a:rPr lang="en-US" sz="2000" b="1" spc="-10" dirty="0">
                <a:latin typeface="Times New Roman"/>
                <a:cs typeface="Times New Roman"/>
              </a:rPr>
              <a:t> </a:t>
            </a:r>
            <a:r>
              <a:rPr lang="en-US" sz="2000" b="1" spc="-3" dirty="0">
                <a:latin typeface="Times New Roman"/>
                <a:cs typeface="Times New Roman"/>
              </a:rPr>
              <a:t>attack</a:t>
            </a:r>
            <a:endParaRPr lang="en-US" sz="2000" b="1" dirty="0">
              <a:latin typeface="Times New Roman"/>
              <a:cs typeface="Times New Roman"/>
            </a:endParaRPr>
          </a:p>
          <a:p>
            <a:pPr>
              <a:spcBef>
                <a:spcPts val="34"/>
              </a:spcBef>
              <a:buFont typeface="Symbol"/>
              <a:buChar char=""/>
            </a:pPr>
            <a:endParaRPr lang="en-US" b="1" dirty="0">
              <a:latin typeface="Times New Roman"/>
              <a:cs typeface="Times New Roman"/>
            </a:endParaRPr>
          </a:p>
          <a:p>
            <a:pPr marL="8659" marR="126419"/>
            <a:r>
              <a:rPr lang="en-US" sz="2000" b="1" dirty="0">
                <a:latin typeface="Times New Roman"/>
                <a:cs typeface="Times New Roman"/>
              </a:rPr>
              <a:t>Both groups </a:t>
            </a:r>
            <a:r>
              <a:rPr lang="en-US" sz="2000" b="1" spc="-3" dirty="0">
                <a:latin typeface="Times New Roman"/>
                <a:cs typeface="Times New Roman"/>
              </a:rPr>
              <a:t>had </a:t>
            </a:r>
            <a:r>
              <a:rPr lang="en-US" sz="2000" b="1" dirty="0">
                <a:latin typeface="Times New Roman"/>
                <a:cs typeface="Times New Roman"/>
              </a:rPr>
              <a:t>the </a:t>
            </a:r>
            <a:r>
              <a:rPr lang="en-US" sz="2000" b="1" spc="-3" dirty="0">
                <a:latin typeface="Times New Roman"/>
                <a:cs typeface="Times New Roman"/>
              </a:rPr>
              <a:t>same </a:t>
            </a:r>
            <a:r>
              <a:rPr lang="en-US" sz="2000" b="1" dirty="0">
                <a:latin typeface="Times New Roman"/>
                <a:cs typeface="Times New Roman"/>
              </a:rPr>
              <a:t>risk of a </a:t>
            </a:r>
            <a:r>
              <a:rPr lang="en-US" sz="2000" b="1" spc="-3" dirty="0">
                <a:latin typeface="Times New Roman"/>
                <a:cs typeface="Times New Roman"/>
              </a:rPr>
              <a:t>heart attack. </a:t>
            </a:r>
            <a:r>
              <a:rPr lang="en-US" sz="2000" b="1" dirty="0">
                <a:latin typeface="Times New Roman"/>
                <a:cs typeface="Times New Roman"/>
              </a:rPr>
              <a:t>People </a:t>
            </a:r>
            <a:r>
              <a:rPr lang="en-US" sz="2000" b="1" spc="-7" dirty="0">
                <a:latin typeface="Times New Roman"/>
                <a:cs typeface="Times New Roman"/>
              </a:rPr>
              <a:t>with </a:t>
            </a:r>
            <a:r>
              <a:rPr lang="en-US" sz="2000" b="1" spc="-3" dirty="0">
                <a:latin typeface="Times New Roman"/>
                <a:cs typeface="Times New Roman"/>
              </a:rPr>
              <a:t>diabetes should deal  with </a:t>
            </a:r>
            <a:r>
              <a:rPr lang="en-US" sz="2000" b="1" dirty="0">
                <a:latin typeface="Times New Roman"/>
                <a:cs typeface="Times New Roman"/>
              </a:rPr>
              <a:t>any risk </a:t>
            </a:r>
            <a:r>
              <a:rPr lang="en-US" sz="2000" b="1" spc="-3" dirty="0">
                <a:latin typeface="Times New Roman"/>
                <a:cs typeface="Times New Roman"/>
              </a:rPr>
              <a:t>factors </a:t>
            </a:r>
            <a:r>
              <a:rPr lang="en-US" sz="2000" b="1" dirty="0">
                <a:latin typeface="Times New Roman"/>
                <a:cs typeface="Times New Roman"/>
              </a:rPr>
              <a:t>for</a:t>
            </a:r>
            <a:r>
              <a:rPr lang="en-US" sz="2000" b="1" spc="-20" dirty="0">
                <a:latin typeface="Times New Roman"/>
                <a:cs typeface="Times New Roman"/>
              </a:rPr>
              <a:t> </a:t>
            </a:r>
            <a:r>
              <a:rPr lang="en-US" sz="2000" b="1" spc="-7" dirty="0">
                <a:latin typeface="Times New Roman"/>
                <a:cs typeface="Times New Roman"/>
              </a:rPr>
              <a:t>CHD.</a:t>
            </a:r>
            <a:endParaRPr lang="en-US" sz="2000" b="1" dirty="0">
              <a:latin typeface="Times New Roman"/>
              <a:cs typeface="Times New Roman"/>
            </a:endParaRPr>
          </a:p>
          <a:p>
            <a:pPr marL="8659">
              <a:spcBef>
                <a:spcPts val="893"/>
              </a:spcBef>
            </a:pPr>
            <a:r>
              <a:rPr lang="en-US" sz="2000" b="1" spc="-7" dirty="0">
                <a:latin typeface="Times New Roman"/>
                <a:cs typeface="Times New Roman"/>
              </a:rPr>
              <a:t>Stroke</a:t>
            </a:r>
            <a:endParaRPr lang="en-US" sz="2000" b="1" dirty="0">
              <a:latin typeface="Times New Roman"/>
              <a:cs typeface="Times New Roman"/>
            </a:endParaRPr>
          </a:p>
          <a:p>
            <a:pPr>
              <a:spcBef>
                <a:spcPts val="27"/>
              </a:spcBef>
            </a:pPr>
            <a:endParaRPr lang="en-US" b="1" dirty="0">
              <a:latin typeface="Times New Roman"/>
              <a:cs typeface="Times New Roman"/>
            </a:endParaRPr>
          </a:p>
          <a:p>
            <a:pPr marL="8659" marR="93516" indent="-433"/>
            <a:r>
              <a:rPr lang="en-US" sz="2000" b="1" dirty="0">
                <a:latin typeface="Times New Roman"/>
                <a:cs typeface="Times New Roman"/>
              </a:rPr>
              <a:t>People </a:t>
            </a:r>
            <a:r>
              <a:rPr lang="en-US" sz="2000" b="1" spc="-3" dirty="0">
                <a:latin typeface="Times New Roman"/>
                <a:cs typeface="Times New Roman"/>
              </a:rPr>
              <a:t>who </a:t>
            </a:r>
            <a:r>
              <a:rPr lang="en-US" sz="2000" b="1" dirty="0">
                <a:latin typeface="Times New Roman"/>
                <a:cs typeface="Times New Roman"/>
              </a:rPr>
              <a:t>have </a:t>
            </a:r>
            <a:r>
              <a:rPr lang="en-US" sz="2000" b="1" spc="-3" dirty="0">
                <a:latin typeface="Times New Roman"/>
                <a:cs typeface="Times New Roman"/>
              </a:rPr>
              <a:t>diabetes are </a:t>
            </a:r>
            <a:r>
              <a:rPr lang="en-US" sz="2000" b="1" dirty="0">
                <a:latin typeface="Times New Roman"/>
                <a:cs typeface="Times New Roman"/>
              </a:rPr>
              <a:t>at </a:t>
            </a:r>
            <a:r>
              <a:rPr lang="en-US" sz="2000" b="1" spc="-3" dirty="0">
                <a:latin typeface="Times New Roman"/>
                <a:cs typeface="Times New Roman"/>
              </a:rPr>
              <a:t>risk for stroke. </a:t>
            </a:r>
            <a:endParaRPr lang="en-US" sz="2000" b="1" spc="-3" dirty="0" smtClean="0">
              <a:latin typeface="Times New Roman"/>
              <a:cs typeface="Times New Roman"/>
            </a:endParaRPr>
          </a:p>
          <a:p>
            <a:pPr marL="8659" marR="93516" indent="-433"/>
            <a:r>
              <a:rPr lang="en-US" sz="2000" b="1" spc="-3" dirty="0" smtClean="0">
                <a:latin typeface="Times New Roman"/>
                <a:cs typeface="Times New Roman"/>
              </a:rPr>
              <a:t>Stroke </a:t>
            </a:r>
            <a:r>
              <a:rPr lang="en-US" sz="2000" b="1" spc="-3" dirty="0">
                <a:latin typeface="Times New Roman"/>
                <a:cs typeface="Times New Roman"/>
              </a:rPr>
              <a:t>risk factors </a:t>
            </a:r>
            <a:r>
              <a:rPr lang="en-US" sz="2000" b="1" dirty="0">
                <a:latin typeface="Times New Roman"/>
                <a:cs typeface="Times New Roman"/>
              </a:rPr>
              <a:t>that </a:t>
            </a:r>
            <a:r>
              <a:rPr lang="en-US" sz="2000" b="1" spc="-3" dirty="0">
                <a:latin typeface="Times New Roman"/>
                <a:cs typeface="Times New Roman"/>
              </a:rPr>
              <a:t>are related  </a:t>
            </a:r>
            <a:r>
              <a:rPr lang="en-US" sz="2000" b="1" dirty="0">
                <a:latin typeface="Times New Roman"/>
                <a:cs typeface="Times New Roman"/>
              </a:rPr>
              <a:t>to </a:t>
            </a:r>
            <a:r>
              <a:rPr lang="en-US" sz="2000" b="1" spc="-3" dirty="0">
                <a:latin typeface="Times New Roman"/>
                <a:cs typeface="Times New Roman"/>
              </a:rPr>
              <a:t>diabetes</a:t>
            </a:r>
            <a:r>
              <a:rPr lang="en-US" sz="2000" b="1" spc="-7" dirty="0">
                <a:latin typeface="Times New Roman"/>
                <a:cs typeface="Times New Roman"/>
              </a:rPr>
              <a:t> </a:t>
            </a:r>
            <a:r>
              <a:rPr lang="en-US" sz="2000" b="1" spc="-3" dirty="0">
                <a:latin typeface="Times New Roman"/>
                <a:cs typeface="Times New Roman"/>
              </a:rPr>
              <a:t>include:</a:t>
            </a:r>
            <a:endParaRPr lang="en-US" sz="2000" b="1" dirty="0">
              <a:latin typeface="Times New Roman"/>
              <a:cs typeface="Times New Roman"/>
            </a:endParaRPr>
          </a:p>
          <a:p>
            <a:pPr marL="320378" indent="-156292">
              <a:spcBef>
                <a:spcPts val="880"/>
              </a:spcBef>
              <a:buSzPct val="85714"/>
              <a:buFont typeface="Symbol"/>
              <a:buChar char=""/>
              <a:tabLst>
                <a:tab pos="320378" algn="l"/>
                <a:tab pos="320810" algn="l"/>
              </a:tabLst>
            </a:pPr>
            <a:r>
              <a:rPr lang="en-US" sz="2000" b="1" spc="-3" dirty="0">
                <a:latin typeface="Times New Roman"/>
                <a:cs typeface="Times New Roman"/>
              </a:rPr>
              <a:t>high </a:t>
            </a:r>
            <a:r>
              <a:rPr lang="en-US" sz="2000" b="1" dirty="0">
                <a:latin typeface="Times New Roman"/>
                <a:cs typeface="Times New Roman"/>
              </a:rPr>
              <a:t>A1C </a:t>
            </a:r>
            <a:r>
              <a:rPr lang="en-US" sz="2000" b="1" spc="-3" dirty="0">
                <a:latin typeface="Times New Roman"/>
                <a:cs typeface="Times New Roman"/>
              </a:rPr>
              <a:t>levels (high blood</a:t>
            </a:r>
            <a:r>
              <a:rPr lang="en-US" sz="2000" b="1" spc="7" dirty="0">
                <a:latin typeface="Times New Roman"/>
                <a:cs typeface="Times New Roman"/>
              </a:rPr>
              <a:t> </a:t>
            </a:r>
            <a:r>
              <a:rPr lang="en-US" sz="2000" b="1" spc="-3" dirty="0">
                <a:latin typeface="Times New Roman"/>
                <a:cs typeface="Times New Roman"/>
              </a:rPr>
              <a:t>sugar)</a:t>
            </a:r>
            <a:endParaRPr lang="en-US" sz="2000" b="1" dirty="0">
              <a:latin typeface="Times New Roman"/>
              <a:cs typeface="Times New Roman"/>
            </a:endParaRPr>
          </a:p>
          <a:p>
            <a:pPr marL="320378" indent="-156292">
              <a:buSzPct val="85714"/>
              <a:buFont typeface="Symbol"/>
              <a:buChar char=""/>
              <a:tabLst>
                <a:tab pos="320378" algn="l"/>
                <a:tab pos="320810" algn="l"/>
              </a:tabLst>
            </a:pPr>
            <a:r>
              <a:rPr lang="en-US" sz="2000" b="1" spc="-3" dirty="0">
                <a:latin typeface="Times New Roman"/>
                <a:cs typeface="Times New Roman"/>
              </a:rPr>
              <a:t>long history </a:t>
            </a:r>
            <a:r>
              <a:rPr lang="en-US" sz="2000" b="1" dirty="0">
                <a:latin typeface="Times New Roman"/>
                <a:cs typeface="Times New Roman"/>
              </a:rPr>
              <a:t>of</a:t>
            </a:r>
            <a:r>
              <a:rPr lang="en-US" sz="2000" b="1" spc="-17" dirty="0">
                <a:latin typeface="Times New Roman"/>
                <a:cs typeface="Times New Roman"/>
              </a:rPr>
              <a:t> </a:t>
            </a:r>
            <a:r>
              <a:rPr lang="en-US" sz="2000" b="1" spc="-3" dirty="0">
                <a:latin typeface="Times New Roman"/>
                <a:cs typeface="Times New Roman"/>
              </a:rPr>
              <a:t>diabetes</a:t>
            </a:r>
            <a:endParaRPr lang="en-US" sz="2000" b="1" dirty="0">
              <a:latin typeface="Times New Roman"/>
              <a:cs typeface="Times New Roman"/>
            </a:endParaRPr>
          </a:p>
          <a:p>
            <a:pPr marL="8659">
              <a:spcBef>
                <a:spcPts val="900"/>
              </a:spcBef>
            </a:pPr>
            <a:r>
              <a:rPr lang="en-US" sz="2000" b="1" spc="-3" dirty="0">
                <a:latin typeface="Times New Roman"/>
                <a:cs typeface="Times New Roman"/>
              </a:rPr>
              <a:t>High blood sugar may </a:t>
            </a:r>
            <a:r>
              <a:rPr lang="en-US" sz="2000" b="1" dirty="0">
                <a:latin typeface="Times New Roman"/>
                <a:cs typeface="Times New Roman"/>
              </a:rPr>
              <a:t>raise </a:t>
            </a:r>
            <a:r>
              <a:rPr lang="en-US" sz="2000" b="1" spc="-3" dirty="0">
                <a:latin typeface="Times New Roman"/>
                <a:cs typeface="Times New Roman"/>
              </a:rPr>
              <a:t>stroke risk in different ways. </a:t>
            </a:r>
            <a:r>
              <a:rPr lang="en-US" sz="2000" b="1" dirty="0">
                <a:latin typeface="Times New Roman"/>
                <a:cs typeface="Times New Roman"/>
              </a:rPr>
              <a:t>It</a:t>
            </a:r>
            <a:r>
              <a:rPr lang="en-US" sz="2000" b="1" spc="7" dirty="0">
                <a:latin typeface="Times New Roman"/>
                <a:cs typeface="Times New Roman"/>
              </a:rPr>
              <a:t> </a:t>
            </a:r>
            <a:r>
              <a:rPr lang="en-US" sz="2000" b="1" spc="-7" dirty="0">
                <a:latin typeface="Times New Roman"/>
                <a:cs typeface="Times New Roman"/>
              </a:rPr>
              <a:t>may:</a:t>
            </a:r>
            <a:endParaRPr lang="en-US" sz="2000" b="1" dirty="0">
              <a:latin typeface="Times New Roman"/>
              <a:cs typeface="Times New Roman"/>
            </a:endParaRPr>
          </a:p>
          <a:p>
            <a:pPr marL="320378" indent="-156292">
              <a:spcBef>
                <a:spcPts val="907"/>
              </a:spcBef>
              <a:buSzPct val="85714"/>
              <a:buFont typeface="Symbol"/>
              <a:buChar char=""/>
              <a:tabLst>
                <a:tab pos="320378" algn="l"/>
                <a:tab pos="320810" algn="l"/>
              </a:tabLst>
            </a:pPr>
            <a:r>
              <a:rPr lang="en-US" sz="2000" b="1" dirty="0">
                <a:latin typeface="Times New Roman"/>
                <a:cs typeface="Times New Roman"/>
              </a:rPr>
              <a:t>allow </a:t>
            </a:r>
            <a:r>
              <a:rPr lang="en-US" sz="2000" b="1" spc="-3" dirty="0">
                <a:latin typeface="Times New Roman"/>
                <a:cs typeface="Times New Roman"/>
              </a:rPr>
              <a:t>cholesterol to build up </a:t>
            </a:r>
            <a:r>
              <a:rPr lang="en-US" sz="2000" b="1" dirty="0">
                <a:latin typeface="Times New Roman"/>
                <a:cs typeface="Times New Roman"/>
              </a:rPr>
              <a:t>faster </a:t>
            </a:r>
            <a:r>
              <a:rPr lang="en-US" sz="2000" b="1" spc="-3" dirty="0">
                <a:latin typeface="Times New Roman"/>
                <a:cs typeface="Times New Roman"/>
              </a:rPr>
              <a:t>along arteries to </a:t>
            </a:r>
            <a:r>
              <a:rPr lang="en-US" sz="2000" b="1" dirty="0">
                <a:latin typeface="Times New Roman"/>
                <a:cs typeface="Times New Roman"/>
              </a:rPr>
              <a:t>the</a:t>
            </a:r>
            <a:r>
              <a:rPr lang="en-US" sz="2000" b="1" spc="10" dirty="0">
                <a:latin typeface="Times New Roman"/>
                <a:cs typeface="Times New Roman"/>
              </a:rPr>
              <a:t> </a:t>
            </a:r>
            <a:r>
              <a:rPr lang="en-US" sz="2000" b="1" spc="-3" dirty="0">
                <a:latin typeface="Times New Roman"/>
                <a:cs typeface="Times New Roman"/>
              </a:rPr>
              <a:t>brain</a:t>
            </a:r>
            <a:endParaRPr lang="en-US" sz="2000" b="1" dirty="0">
              <a:latin typeface="Times New Roman"/>
              <a:cs typeface="Times New Roman"/>
            </a:endParaRPr>
          </a:p>
          <a:p>
            <a:pPr marL="320378" indent="-156292">
              <a:buSzPct val="85714"/>
              <a:buFont typeface="Symbol"/>
              <a:buChar char=""/>
              <a:tabLst>
                <a:tab pos="320378" algn="l"/>
                <a:tab pos="320810" algn="l"/>
              </a:tabLst>
            </a:pPr>
            <a:r>
              <a:rPr lang="en-US" sz="2000" b="1" dirty="0">
                <a:latin typeface="Times New Roman"/>
                <a:cs typeface="Times New Roman"/>
              </a:rPr>
              <a:t>promote </a:t>
            </a:r>
            <a:r>
              <a:rPr lang="en-US" sz="2000" b="1" spc="-3" dirty="0">
                <a:latin typeface="Times New Roman"/>
                <a:cs typeface="Times New Roman"/>
              </a:rPr>
              <a:t>blood</a:t>
            </a:r>
            <a:r>
              <a:rPr lang="en-US" sz="2000" b="1" spc="-14" dirty="0">
                <a:latin typeface="Times New Roman"/>
                <a:cs typeface="Times New Roman"/>
              </a:rPr>
              <a:t> </a:t>
            </a:r>
            <a:r>
              <a:rPr lang="en-US" sz="2000" b="1" spc="-3" dirty="0">
                <a:latin typeface="Times New Roman"/>
                <a:cs typeface="Times New Roman"/>
              </a:rPr>
              <a:t>clots</a:t>
            </a:r>
            <a:endParaRPr lang="en-US" sz="2000" b="1"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lang="en-US" b="1" dirty="0">
              <a:latin typeface="Times New Roman"/>
              <a:cs typeface="Times New Roman"/>
            </a:endParaRPr>
          </a:p>
          <a:p>
            <a:pPr marL="8659" marR="166250"/>
            <a:r>
              <a:rPr lang="en-US" sz="2000" b="1" spc="-3" dirty="0">
                <a:latin typeface="Times New Roman"/>
                <a:cs typeface="Times New Roman"/>
              </a:rPr>
              <a:t>Another </a:t>
            </a:r>
            <a:r>
              <a:rPr lang="en-US" sz="2000" b="1" dirty="0">
                <a:latin typeface="Times New Roman"/>
                <a:cs typeface="Times New Roman"/>
              </a:rPr>
              <a:t>risk </a:t>
            </a:r>
            <a:r>
              <a:rPr lang="en-US" sz="2000" b="1" spc="-3" dirty="0">
                <a:latin typeface="Times New Roman"/>
                <a:cs typeface="Times New Roman"/>
              </a:rPr>
              <a:t>factor </a:t>
            </a:r>
            <a:r>
              <a:rPr lang="en-US" sz="2000" b="1" spc="-7" dirty="0">
                <a:latin typeface="Times New Roman"/>
                <a:cs typeface="Times New Roman"/>
              </a:rPr>
              <a:t>for </a:t>
            </a:r>
            <a:r>
              <a:rPr lang="en-US" sz="2000" b="1" spc="-3" dirty="0">
                <a:latin typeface="Times New Roman"/>
                <a:cs typeface="Times New Roman"/>
              </a:rPr>
              <a:t>stroke is high blood </a:t>
            </a:r>
            <a:r>
              <a:rPr lang="en-US" sz="2000" b="1" dirty="0">
                <a:latin typeface="Times New Roman"/>
                <a:cs typeface="Times New Roman"/>
              </a:rPr>
              <a:t>pressure. </a:t>
            </a:r>
            <a:r>
              <a:rPr lang="en-US" sz="2000" b="1" spc="-3" dirty="0">
                <a:latin typeface="Times New Roman"/>
                <a:cs typeface="Times New Roman"/>
              </a:rPr>
              <a:t>Many </a:t>
            </a:r>
            <a:r>
              <a:rPr lang="en-US" sz="2000" b="1" dirty="0">
                <a:latin typeface="Times New Roman"/>
                <a:cs typeface="Times New Roman"/>
              </a:rPr>
              <a:t>people </a:t>
            </a:r>
            <a:r>
              <a:rPr lang="en-US" sz="2000" b="1" spc="-3" dirty="0">
                <a:latin typeface="Times New Roman"/>
                <a:cs typeface="Times New Roman"/>
              </a:rPr>
              <a:t>with diabetes  </a:t>
            </a:r>
            <a:r>
              <a:rPr lang="en-US" sz="2000" b="1" dirty="0">
                <a:latin typeface="Times New Roman"/>
                <a:cs typeface="Times New Roman"/>
              </a:rPr>
              <a:t>have </a:t>
            </a:r>
            <a:r>
              <a:rPr lang="en-US" sz="2000" b="1" spc="-3" dirty="0">
                <a:latin typeface="Times New Roman"/>
                <a:cs typeface="Times New Roman"/>
              </a:rPr>
              <a:t>high blood</a:t>
            </a:r>
            <a:r>
              <a:rPr lang="en-US" sz="2000" b="1" spc="-17" dirty="0">
                <a:latin typeface="Times New Roman"/>
                <a:cs typeface="Times New Roman"/>
              </a:rPr>
              <a:t> </a:t>
            </a:r>
            <a:r>
              <a:rPr lang="en-US" sz="2000" b="1" dirty="0">
                <a:latin typeface="Times New Roman"/>
                <a:cs typeface="Times New Roman"/>
              </a:rPr>
              <a:t>pressure.</a:t>
            </a:r>
          </a:p>
        </p:txBody>
      </p:sp>
    </p:spTree>
    <p:extLst>
      <p:ext uri="{BB962C8B-B14F-4D97-AF65-F5344CB8AC3E}">
        <p14:creationId xmlns:p14="http://schemas.microsoft.com/office/powerpoint/2010/main" val="24668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0"/>
            <a:ext cx="7543800" cy="7072216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>
              <a:spcBef>
                <a:spcPts val="10"/>
              </a:spcBef>
            </a:pPr>
            <a:endParaRPr sz="3600" b="1" dirty="0">
              <a:latin typeface="Times New Roman"/>
              <a:cs typeface="Times New Roman"/>
            </a:endParaRPr>
          </a:p>
          <a:p>
            <a:pPr marL="8659">
              <a:spcBef>
                <a:spcPts val="3"/>
              </a:spcBef>
            </a:pPr>
            <a:r>
              <a:rPr sz="2800" b="1" spc="-3" dirty="0">
                <a:latin typeface="Times New Roman"/>
                <a:cs typeface="Times New Roman"/>
              </a:rPr>
              <a:t>Peripheral </a:t>
            </a:r>
            <a:r>
              <a:rPr sz="2800" b="1" dirty="0">
                <a:latin typeface="Times New Roman"/>
                <a:cs typeface="Times New Roman"/>
              </a:rPr>
              <a:t>Artery</a:t>
            </a:r>
            <a:r>
              <a:rPr sz="2800" b="1" spc="-3" dirty="0">
                <a:latin typeface="Times New Roman"/>
                <a:cs typeface="Times New Roman"/>
              </a:rPr>
              <a:t> Disease</a:t>
            </a:r>
            <a:endParaRPr sz="2800" b="1" dirty="0">
              <a:latin typeface="Times New Roman"/>
              <a:cs typeface="Times New Roman"/>
            </a:endParaRPr>
          </a:p>
          <a:p>
            <a:pPr marL="8659" marR="23812">
              <a:spcBef>
                <a:spcPts val="948"/>
              </a:spcBef>
            </a:pPr>
            <a:r>
              <a:rPr sz="2000" b="1" spc="-3" dirty="0">
                <a:latin typeface="Times New Roman"/>
                <a:cs typeface="Times New Roman"/>
              </a:rPr>
              <a:t>Some </a:t>
            </a:r>
            <a:r>
              <a:rPr sz="2000" b="1" dirty="0">
                <a:latin typeface="Times New Roman"/>
                <a:cs typeface="Times New Roman"/>
              </a:rPr>
              <a:t>arteries carry </a:t>
            </a:r>
            <a:r>
              <a:rPr sz="2000" b="1" spc="-3" dirty="0">
                <a:latin typeface="Times New Roman"/>
                <a:cs typeface="Times New Roman"/>
              </a:rPr>
              <a:t>blood to </a:t>
            </a:r>
            <a:r>
              <a:rPr sz="2000" b="1" dirty="0">
                <a:latin typeface="Times New Roman"/>
                <a:cs typeface="Times New Roman"/>
              </a:rPr>
              <a:t>the </a:t>
            </a:r>
            <a:r>
              <a:rPr sz="2000" b="1" spc="-3" dirty="0">
                <a:latin typeface="Times New Roman"/>
                <a:cs typeface="Times New Roman"/>
              </a:rPr>
              <a:t>legs. </a:t>
            </a:r>
            <a:r>
              <a:rPr sz="2000" b="1" dirty="0">
                <a:latin typeface="Times New Roman"/>
                <a:cs typeface="Times New Roman"/>
              </a:rPr>
              <a:t>In </a:t>
            </a:r>
            <a:r>
              <a:rPr sz="2000" b="1" spc="-7" dirty="0">
                <a:latin typeface="Times New Roman"/>
                <a:cs typeface="Times New Roman"/>
              </a:rPr>
              <a:t>PAD, </a:t>
            </a:r>
            <a:r>
              <a:rPr sz="2000" b="1" dirty="0">
                <a:latin typeface="Times New Roman"/>
                <a:cs typeface="Times New Roman"/>
              </a:rPr>
              <a:t>these </a:t>
            </a:r>
            <a:r>
              <a:rPr sz="2000" b="1" spc="-3" dirty="0">
                <a:latin typeface="Times New Roman"/>
                <a:cs typeface="Times New Roman"/>
              </a:rPr>
              <a:t>arteries get narrow. It’s  </a:t>
            </a:r>
            <a:r>
              <a:rPr sz="2000" b="1" dirty="0">
                <a:latin typeface="Times New Roman"/>
                <a:cs typeface="Times New Roman"/>
              </a:rPr>
              <a:t>marked by leg </a:t>
            </a:r>
            <a:r>
              <a:rPr sz="2000" b="1" spc="-3" dirty="0">
                <a:latin typeface="Times New Roman"/>
                <a:cs typeface="Times New Roman"/>
              </a:rPr>
              <a:t>pain with exercise </a:t>
            </a:r>
            <a:r>
              <a:rPr sz="2000" b="1" dirty="0">
                <a:latin typeface="Times New Roman"/>
                <a:cs typeface="Times New Roman"/>
              </a:rPr>
              <a:t>that </a:t>
            </a:r>
            <a:r>
              <a:rPr sz="2000" b="1" spc="-3" dirty="0">
                <a:latin typeface="Times New Roman"/>
                <a:cs typeface="Times New Roman"/>
              </a:rPr>
              <a:t>stops </a:t>
            </a:r>
            <a:r>
              <a:rPr sz="2000" b="1" dirty="0">
                <a:latin typeface="Times New Roman"/>
                <a:cs typeface="Times New Roman"/>
              </a:rPr>
              <a:t>quickly with </a:t>
            </a:r>
            <a:r>
              <a:rPr sz="2000" b="1" spc="-3" dirty="0">
                <a:latin typeface="Times New Roman"/>
                <a:cs typeface="Times New Roman"/>
              </a:rPr>
              <a:t>rest. This </a:t>
            </a:r>
            <a:r>
              <a:rPr sz="2000" b="1" dirty="0">
                <a:latin typeface="Times New Roman"/>
                <a:cs typeface="Times New Roman"/>
              </a:rPr>
              <a:t>is a </a:t>
            </a:r>
            <a:r>
              <a:rPr sz="2000" b="1" spc="-3" dirty="0">
                <a:latin typeface="Times New Roman"/>
                <a:cs typeface="Times New Roman"/>
              </a:rPr>
              <a:t>sign </a:t>
            </a:r>
            <a:r>
              <a:rPr sz="2000" b="1" dirty="0">
                <a:latin typeface="Times New Roman"/>
                <a:cs typeface="Times New Roman"/>
              </a:rPr>
              <a:t>of poor  </a:t>
            </a:r>
            <a:r>
              <a:rPr sz="2000" b="1" spc="-3" dirty="0">
                <a:latin typeface="Times New Roman"/>
                <a:cs typeface="Times New Roman"/>
              </a:rPr>
              <a:t>circulation. </a:t>
            </a:r>
            <a:r>
              <a:rPr sz="2000" b="1" dirty="0">
                <a:latin typeface="Times New Roman"/>
                <a:cs typeface="Times New Roman"/>
              </a:rPr>
              <a:t>Poor </a:t>
            </a:r>
            <a:r>
              <a:rPr sz="2000" b="1" spc="-3" dirty="0">
                <a:latin typeface="Times New Roman"/>
                <a:cs typeface="Times New Roman"/>
              </a:rPr>
              <a:t>circulation can slow </a:t>
            </a:r>
            <a:r>
              <a:rPr sz="2000" b="1" dirty="0">
                <a:latin typeface="Times New Roman"/>
                <a:cs typeface="Times New Roman"/>
              </a:rPr>
              <a:t>the </a:t>
            </a:r>
            <a:r>
              <a:rPr sz="2000" b="1" spc="-3" dirty="0">
                <a:latin typeface="Times New Roman"/>
                <a:cs typeface="Times New Roman"/>
              </a:rPr>
              <a:t>healing </a:t>
            </a:r>
            <a:r>
              <a:rPr sz="2000" b="1" dirty="0">
                <a:latin typeface="Times New Roman"/>
                <a:cs typeface="Times New Roman"/>
              </a:rPr>
              <a:t>of </a:t>
            </a:r>
            <a:r>
              <a:rPr sz="2000" b="1" spc="-3" dirty="0">
                <a:latin typeface="Times New Roman"/>
                <a:cs typeface="Times New Roman"/>
              </a:rPr>
              <a:t>injuries to </a:t>
            </a:r>
            <a:r>
              <a:rPr sz="2000" b="1" spc="3" dirty="0">
                <a:latin typeface="Times New Roman"/>
                <a:cs typeface="Times New Roman"/>
              </a:rPr>
              <a:t>the </a:t>
            </a:r>
            <a:r>
              <a:rPr sz="2000" b="1" spc="-3" dirty="0">
                <a:latin typeface="Times New Roman"/>
                <a:cs typeface="Times New Roman"/>
              </a:rPr>
              <a:t>skin. This may  lead to sores on feet and</a:t>
            </a:r>
            <a:r>
              <a:rPr sz="2000" b="1" spc="7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legs.</a:t>
            </a:r>
          </a:p>
          <a:p>
            <a:pPr>
              <a:spcBef>
                <a:spcPts val="10"/>
              </a:spcBef>
            </a:pPr>
            <a:endParaRPr b="1" dirty="0">
              <a:latin typeface="Times New Roman"/>
              <a:cs typeface="Times New Roman"/>
            </a:endParaRPr>
          </a:p>
          <a:p>
            <a:pPr marL="8659" marR="106504" indent="-433">
              <a:spcBef>
                <a:spcPts val="3"/>
              </a:spcBef>
            </a:pPr>
            <a:r>
              <a:rPr sz="2000" b="1" spc="-3" dirty="0">
                <a:latin typeface="Times New Roman"/>
                <a:cs typeface="Times New Roman"/>
              </a:rPr>
              <a:t>Diabetes and smoking each </a:t>
            </a:r>
            <a:r>
              <a:rPr sz="2000" b="1" dirty="0">
                <a:latin typeface="Times New Roman"/>
                <a:cs typeface="Times New Roman"/>
              </a:rPr>
              <a:t>raise the risk </a:t>
            </a:r>
            <a:r>
              <a:rPr sz="2000" b="1" spc="-3" dirty="0">
                <a:latin typeface="Times New Roman"/>
                <a:cs typeface="Times New Roman"/>
              </a:rPr>
              <a:t>of PAD. </a:t>
            </a:r>
            <a:r>
              <a:rPr sz="2000" b="1" dirty="0">
                <a:latin typeface="Times New Roman"/>
                <a:cs typeface="Times New Roman"/>
              </a:rPr>
              <a:t>A person </a:t>
            </a:r>
            <a:r>
              <a:rPr sz="2000" b="1" spc="-3" dirty="0">
                <a:latin typeface="Times New Roman"/>
                <a:cs typeface="Times New Roman"/>
              </a:rPr>
              <a:t>with diabetes </a:t>
            </a:r>
            <a:r>
              <a:rPr sz="2000" b="1" dirty="0">
                <a:latin typeface="Times New Roman"/>
                <a:cs typeface="Times New Roman"/>
              </a:rPr>
              <a:t>who  smokes </a:t>
            </a:r>
            <a:r>
              <a:rPr sz="2000" b="1" spc="-3" dirty="0">
                <a:latin typeface="Times New Roman"/>
                <a:cs typeface="Times New Roman"/>
              </a:rPr>
              <a:t>has </a:t>
            </a:r>
            <a:r>
              <a:rPr sz="2000" b="1" spc="-7" dirty="0">
                <a:latin typeface="Times New Roman"/>
                <a:cs typeface="Times New Roman"/>
              </a:rPr>
              <a:t>an </a:t>
            </a:r>
            <a:r>
              <a:rPr sz="2000" b="1" spc="-3" dirty="0">
                <a:latin typeface="Times New Roman"/>
                <a:cs typeface="Times New Roman"/>
              </a:rPr>
              <a:t>even greater </a:t>
            </a:r>
            <a:r>
              <a:rPr sz="2000" b="1" dirty="0">
                <a:latin typeface="Times New Roman"/>
                <a:cs typeface="Times New Roman"/>
              </a:rPr>
              <a:t>risk. </a:t>
            </a:r>
            <a:r>
              <a:rPr sz="2000" b="1" spc="-3" dirty="0">
                <a:latin typeface="Times New Roman"/>
                <a:cs typeface="Times New Roman"/>
              </a:rPr>
              <a:t>People with PAD should deal with </a:t>
            </a:r>
            <a:r>
              <a:rPr sz="2000" b="1" dirty="0">
                <a:latin typeface="Times New Roman"/>
                <a:cs typeface="Times New Roman"/>
              </a:rPr>
              <a:t>the </a:t>
            </a:r>
            <a:r>
              <a:rPr sz="2000" b="1" spc="-3" dirty="0">
                <a:latin typeface="Times New Roman"/>
                <a:cs typeface="Times New Roman"/>
              </a:rPr>
              <a:t>same </a:t>
            </a:r>
            <a:r>
              <a:rPr sz="2000" b="1" dirty="0">
                <a:latin typeface="Times New Roman"/>
                <a:cs typeface="Times New Roman"/>
              </a:rPr>
              <a:t>risk  </a:t>
            </a:r>
            <a:r>
              <a:rPr sz="2000" b="1" spc="-3" dirty="0">
                <a:latin typeface="Times New Roman"/>
                <a:cs typeface="Times New Roman"/>
              </a:rPr>
              <a:t>factors noted for </a:t>
            </a:r>
            <a:r>
              <a:rPr sz="2000" b="1" spc="-7" dirty="0">
                <a:latin typeface="Times New Roman"/>
                <a:cs typeface="Times New Roman"/>
              </a:rPr>
              <a:t>CHD. </a:t>
            </a:r>
            <a:r>
              <a:rPr sz="2000" b="1" dirty="0">
                <a:latin typeface="Times New Roman"/>
                <a:cs typeface="Times New Roman"/>
              </a:rPr>
              <a:t>These</a:t>
            </a:r>
            <a:r>
              <a:rPr sz="2000" b="1" spc="3" dirty="0">
                <a:latin typeface="Times New Roman"/>
                <a:cs typeface="Times New Roman"/>
              </a:rPr>
              <a:t> </a:t>
            </a:r>
            <a:r>
              <a:rPr sz="2000" b="1" spc="-3" dirty="0">
                <a:latin typeface="Times New Roman"/>
                <a:cs typeface="Times New Roman"/>
              </a:rPr>
              <a:t>are:</a:t>
            </a:r>
            <a:endParaRPr sz="2000" b="1" dirty="0">
              <a:latin typeface="Times New Roman"/>
              <a:cs typeface="Times New Roman"/>
            </a:endParaRPr>
          </a:p>
          <a:p>
            <a:pPr marL="320378" indent="-155859">
              <a:spcBef>
                <a:spcPts val="876"/>
              </a:spcBef>
              <a:buSzPct val="85714"/>
              <a:buFont typeface="Symbol"/>
              <a:buChar char=""/>
              <a:tabLst>
                <a:tab pos="319945" algn="l"/>
                <a:tab pos="320378" algn="l"/>
              </a:tabLst>
            </a:pPr>
            <a:r>
              <a:rPr sz="2000" b="1" spc="-3" dirty="0">
                <a:latin typeface="Times New Roman"/>
                <a:cs typeface="Times New Roman"/>
              </a:rPr>
              <a:t>smoking</a:t>
            </a:r>
            <a:endParaRPr sz="2000" b="1" dirty="0">
              <a:latin typeface="Times New Roman"/>
              <a:cs typeface="Times New Roman"/>
            </a:endParaRPr>
          </a:p>
          <a:p>
            <a:pPr marL="320378" indent="-155859">
              <a:buSzPct val="85714"/>
              <a:buFont typeface="Symbol"/>
              <a:buChar char=""/>
              <a:tabLst>
                <a:tab pos="319945" algn="l"/>
                <a:tab pos="320378" algn="l"/>
              </a:tabLst>
            </a:pPr>
            <a:r>
              <a:rPr sz="2000" b="1" spc="-3" dirty="0">
                <a:latin typeface="Times New Roman"/>
                <a:cs typeface="Times New Roman"/>
              </a:rPr>
              <a:t>high blood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3" dirty="0">
                <a:latin typeface="Times New Roman"/>
                <a:cs typeface="Times New Roman"/>
              </a:rPr>
              <a:t>pressure</a:t>
            </a:r>
            <a:endParaRPr sz="2000" b="1" dirty="0">
              <a:latin typeface="Times New Roman"/>
              <a:cs typeface="Times New Roman"/>
            </a:endParaRPr>
          </a:p>
          <a:p>
            <a:pPr marL="320378" indent="-155859">
              <a:buSzPct val="85714"/>
              <a:buFont typeface="Symbol"/>
              <a:buChar char=""/>
              <a:tabLst>
                <a:tab pos="319945" algn="l"/>
                <a:tab pos="320378" algn="l"/>
              </a:tabLst>
            </a:pPr>
            <a:r>
              <a:rPr sz="2000" b="1" spc="-3" dirty="0">
                <a:latin typeface="Times New Roman"/>
                <a:cs typeface="Times New Roman"/>
              </a:rPr>
              <a:t>high LDL </a:t>
            </a:r>
            <a:r>
              <a:rPr sz="2000" b="1" dirty="0">
                <a:latin typeface="Times New Roman"/>
                <a:cs typeface="Times New Roman"/>
              </a:rPr>
              <a:t>(“bad”)</a:t>
            </a:r>
            <a:r>
              <a:rPr sz="2000" b="1" spc="-7" dirty="0">
                <a:latin typeface="Times New Roman"/>
                <a:cs typeface="Times New Roman"/>
              </a:rPr>
              <a:t> </a:t>
            </a:r>
            <a:r>
              <a:rPr sz="2000" b="1" spc="-3" dirty="0">
                <a:latin typeface="Times New Roman"/>
                <a:cs typeface="Times New Roman"/>
              </a:rPr>
              <a:t>cholesterol</a:t>
            </a:r>
            <a:endParaRPr sz="2000" b="1" dirty="0">
              <a:latin typeface="Times New Roman"/>
              <a:cs typeface="Times New Roman"/>
            </a:endParaRPr>
          </a:p>
          <a:p>
            <a:pPr marL="320378" indent="-155859">
              <a:buSzPct val="85714"/>
              <a:buFont typeface="Symbol"/>
              <a:buChar char=""/>
              <a:tabLst>
                <a:tab pos="319945" algn="l"/>
                <a:tab pos="320378" algn="l"/>
              </a:tabLst>
            </a:pPr>
            <a:r>
              <a:rPr sz="2000" b="1" spc="3" dirty="0">
                <a:latin typeface="Times New Roman"/>
                <a:cs typeface="Times New Roman"/>
              </a:rPr>
              <a:t>low </a:t>
            </a:r>
            <a:r>
              <a:rPr sz="2000" b="1" spc="-3" dirty="0">
                <a:latin typeface="Times New Roman"/>
                <a:cs typeface="Times New Roman"/>
              </a:rPr>
              <a:t>HDL </a:t>
            </a:r>
            <a:r>
              <a:rPr sz="2000" b="1" dirty="0">
                <a:latin typeface="Times New Roman"/>
                <a:cs typeface="Times New Roman"/>
              </a:rPr>
              <a:t>(“good”)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3" dirty="0">
                <a:latin typeface="Times New Roman"/>
                <a:cs typeface="Times New Roman"/>
              </a:rPr>
              <a:t>cholesterol</a:t>
            </a:r>
            <a:endParaRPr sz="2000" b="1" dirty="0">
              <a:latin typeface="Times New Roman"/>
              <a:cs typeface="Times New Roman"/>
            </a:endParaRPr>
          </a:p>
          <a:p>
            <a:pPr>
              <a:spcBef>
                <a:spcPts val="7"/>
              </a:spcBef>
            </a:pPr>
            <a:endParaRPr b="1" dirty="0">
              <a:latin typeface="Times New Roman"/>
              <a:cs typeface="Times New Roman"/>
            </a:endParaRPr>
          </a:p>
          <a:p>
            <a:pPr marL="8659" marR="77064"/>
            <a:r>
              <a:rPr sz="2000" b="1" dirty="0">
                <a:latin typeface="Times New Roman"/>
                <a:cs typeface="Times New Roman"/>
              </a:rPr>
              <a:t>If </a:t>
            </a:r>
            <a:r>
              <a:rPr sz="2000" b="1" spc="-3" dirty="0">
                <a:latin typeface="Times New Roman"/>
                <a:cs typeface="Times New Roman"/>
              </a:rPr>
              <a:t>you </a:t>
            </a:r>
            <a:r>
              <a:rPr sz="2000" b="1" dirty="0">
                <a:latin typeface="Times New Roman"/>
                <a:cs typeface="Times New Roman"/>
              </a:rPr>
              <a:t>have </a:t>
            </a:r>
            <a:r>
              <a:rPr sz="2000" b="1" spc="-3" dirty="0">
                <a:latin typeface="Times New Roman"/>
                <a:cs typeface="Times New Roman"/>
              </a:rPr>
              <a:t>very </a:t>
            </a:r>
            <a:r>
              <a:rPr sz="2000" b="1" dirty="0">
                <a:latin typeface="Times New Roman"/>
                <a:cs typeface="Times New Roman"/>
              </a:rPr>
              <a:t>bad </a:t>
            </a:r>
            <a:r>
              <a:rPr sz="2000" b="1" spc="-3" dirty="0">
                <a:latin typeface="Times New Roman"/>
                <a:cs typeface="Times New Roman"/>
              </a:rPr>
              <a:t>PAD you may </a:t>
            </a:r>
            <a:r>
              <a:rPr sz="2000" b="1" dirty="0">
                <a:latin typeface="Times New Roman"/>
                <a:cs typeface="Times New Roman"/>
              </a:rPr>
              <a:t>need </a:t>
            </a:r>
            <a:r>
              <a:rPr sz="2000" b="1" spc="-3" dirty="0">
                <a:latin typeface="Times New Roman"/>
                <a:cs typeface="Times New Roman"/>
              </a:rPr>
              <a:t>surgery. </a:t>
            </a:r>
            <a:r>
              <a:rPr sz="2000" b="1" dirty="0">
                <a:latin typeface="Times New Roman"/>
                <a:cs typeface="Times New Roman"/>
              </a:rPr>
              <a:t>This </a:t>
            </a:r>
            <a:r>
              <a:rPr sz="2000" b="1" spc="-3" dirty="0">
                <a:latin typeface="Times New Roman"/>
                <a:cs typeface="Times New Roman"/>
              </a:rPr>
              <a:t>will </a:t>
            </a:r>
            <a:r>
              <a:rPr sz="2000" b="1" dirty="0">
                <a:latin typeface="Times New Roman"/>
                <a:cs typeface="Times New Roman"/>
              </a:rPr>
              <a:t>bypass the </a:t>
            </a:r>
            <a:r>
              <a:rPr sz="2000" b="1" spc="-3" dirty="0">
                <a:latin typeface="Times New Roman"/>
                <a:cs typeface="Times New Roman"/>
              </a:rPr>
              <a:t>blocked  blood vessels. Or you </a:t>
            </a:r>
            <a:r>
              <a:rPr sz="2000" b="1" dirty="0">
                <a:latin typeface="Times New Roman"/>
                <a:cs typeface="Times New Roman"/>
              </a:rPr>
              <a:t>can </a:t>
            </a:r>
            <a:r>
              <a:rPr sz="2000" b="1" spc="-3" dirty="0">
                <a:latin typeface="Times New Roman"/>
                <a:cs typeface="Times New Roman"/>
              </a:rPr>
              <a:t>have </a:t>
            </a:r>
            <a:r>
              <a:rPr sz="2000" b="1" dirty="0">
                <a:latin typeface="Times New Roman"/>
                <a:cs typeface="Times New Roman"/>
              </a:rPr>
              <a:t>a </a:t>
            </a:r>
            <a:r>
              <a:rPr sz="2000" b="1" spc="-3" dirty="0">
                <a:latin typeface="Times New Roman"/>
                <a:cs typeface="Times New Roman"/>
              </a:rPr>
              <a:t>surgery </a:t>
            </a:r>
            <a:r>
              <a:rPr sz="2000" b="1" dirty="0">
                <a:latin typeface="Times New Roman"/>
                <a:cs typeface="Times New Roman"/>
              </a:rPr>
              <a:t>called </a:t>
            </a:r>
            <a:r>
              <a:rPr sz="2000" b="1" spc="-3" dirty="0">
                <a:latin typeface="Times New Roman"/>
                <a:cs typeface="Times New Roman"/>
              </a:rPr>
              <a:t>angioplasty </a:t>
            </a:r>
            <a:r>
              <a:rPr sz="2000" b="1" dirty="0">
                <a:latin typeface="Times New Roman"/>
                <a:cs typeface="Times New Roman"/>
              </a:rPr>
              <a:t>to </a:t>
            </a:r>
            <a:r>
              <a:rPr sz="2000" b="1" spc="-3" dirty="0">
                <a:latin typeface="Times New Roman"/>
                <a:cs typeface="Times New Roman"/>
              </a:rPr>
              <a:t>treat PAD. </a:t>
            </a:r>
            <a:r>
              <a:rPr sz="2000" b="1" dirty="0">
                <a:latin typeface="Times New Roman"/>
                <a:cs typeface="Times New Roman"/>
              </a:rPr>
              <a:t>A </a:t>
            </a:r>
            <a:r>
              <a:rPr sz="2000" b="1" spc="-3" dirty="0">
                <a:latin typeface="Times New Roman"/>
                <a:cs typeface="Times New Roman"/>
              </a:rPr>
              <a:t>small  balloon is </a:t>
            </a:r>
            <a:r>
              <a:rPr sz="2000" b="1" dirty="0">
                <a:latin typeface="Times New Roman"/>
                <a:cs typeface="Times New Roman"/>
              </a:rPr>
              <a:t>used </a:t>
            </a:r>
            <a:r>
              <a:rPr sz="2000" b="1" spc="-3" dirty="0">
                <a:latin typeface="Times New Roman"/>
                <a:cs typeface="Times New Roman"/>
              </a:rPr>
              <a:t>to </a:t>
            </a:r>
            <a:r>
              <a:rPr sz="2000" b="1" dirty="0">
                <a:latin typeface="Times New Roman"/>
                <a:cs typeface="Times New Roman"/>
              </a:rPr>
              <a:t>open </a:t>
            </a:r>
            <a:r>
              <a:rPr sz="2000" b="1" spc="-3" dirty="0">
                <a:latin typeface="Times New Roman"/>
                <a:cs typeface="Times New Roman"/>
              </a:rPr>
              <a:t>up </a:t>
            </a:r>
            <a:r>
              <a:rPr sz="2000" b="1" dirty="0">
                <a:latin typeface="Times New Roman"/>
                <a:cs typeface="Times New Roman"/>
              </a:rPr>
              <a:t>the narrowed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spc="-3" dirty="0">
                <a:latin typeface="Times New Roman"/>
                <a:cs typeface="Times New Roman"/>
              </a:rPr>
              <a:t>artery.</a:t>
            </a:r>
            <a:endParaRPr sz="2000" b="1" dirty="0">
              <a:latin typeface="Times New Roman"/>
              <a:cs typeface="Times New Roman"/>
            </a:endParaRPr>
          </a:p>
          <a:p>
            <a:endParaRPr sz="2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61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152400"/>
            <a:ext cx="39119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80" dirty="0"/>
              <a:t> </a:t>
            </a:r>
            <a:r>
              <a:rPr spc="-25" dirty="0"/>
              <a:t>foot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829661"/>
            <a:ext cx="9067800" cy="506908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700" b="1" spc="-5" dirty="0">
                <a:latin typeface="Carlito"/>
                <a:cs typeface="Carlito"/>
              </a:rPr>
              <a:t>Aetiology</a:t>
            </a:r>
            <a:endParaRPr sz="27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i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Foot</a:t>
            </a:r>
            <a:r>
              <a:rPr sz="2700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ulceration</a:t>
            </a:r>
            <a:endParaRPr sz="2700" dirty="0">
              <a:latin typeface="Carlito"/>
              <a:cs typeface="Carlito"/>
            </a:endParaRPr>
          </a:p>
          <a:p>
            <a:pPr marL="355600" marR="327025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40" dirty="0">
                <a:latin typeface="Carlito"/>
                <a:cs typeface="Carlito"/>
              </a:rPr>
              <a:t>Trauma </a:t>
            </a:r>
            <a:r>
              <a:rPr sz="2700" dirty="0">
                <a:latin typeface="Carlito"/>
                <a:cs typeface="Carlito"/>
              </a:rPr>
              <a:t>in the </a:t>
            </a:r>
            <a:r>
              <a:rPr sz="2700" spc="-10" dirty="0">
                <a:latin typeface="Carlito"/>
                <a:cs typeface="Carlito"/>
              </a:rPr>
              <a:t>presence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b="1" spc="-10" dirty="0">
                <a:solidFill>
                  <a:srgbClr val="C00000"/>
                </a:solidFill>
                <a:latin typeface="Carlito"/>
                <a:cs typeface="Carlito"/>
              </a:rPr>
              <a:t>neuropathy/ peripheral  </a:t>
            </a:r>
            <a:r>
              <a:rPr sz="2700" b="1" spc="-5" dirty="0">
                <a:solidFill>
                  <a:srgbClr val="C00000"/>
                </a:solidFill>
                <a:latin typeface="Carlito"/>
                <a:cs typeface="Carlito"/>
              </a:rPr>
              <a:t>vascular </a:t>
            </a:r>
            <a:r>
              <a:rPr sz="2700" b="1" dirty="0">
                <a:solidFill>
                  <a:srgbClr val="C00000"/>
                </a:solidFill>
                <a:latin typeface="Carlito"/>
                <a:cs typeface="Carlito"/>
              </a:rPr>
              <a:t>disease </a:t>
            </a:r>
            <a:r>
              <a:rPr sz="2700" dirty="0">
                <a:latin typeface="Carlito"/>
                <a:cs typeface="Carlito"/>
              </a:rPr>
              <a:t>+ </a:t>
            </a:r>
            <a:r>
              <a:rPr sz="2700" spc="-10" dirty="0">
                <a:latin typeface="Carlito"/>
                <a:cs typeface="Carlito"/>
              </a:rPr>
              <a:t>infection </a:t>
            </a:r>
            <a:r>
              <a:rPr sz="2700" dirty="0">
                <a:latin typeface="Carlito"/>
                <a:cs typeface="Carlito"/>
              </a:rPr>
              <a:t>2’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5" dirty="0">
                <a:latin typeface="Carlito"/>
                <a:cs typeface="Carlito"/>
              </a:rPr>
              <a:t>disruption of  </a:t>
            </a:r>
            <a:r>
              <a:rPr sz="2700" spc="-10" dirty="0">
                <a:latin typeface="Carlito"/>
                <a:cs typeface="Carlito"/>
              </a:rPr>
              <a:t>protective</a:t>
            </a:r>
            <a:r>
              <a:rPr sz="2700" spc="-2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epidermis</a:t>
            </a:r>
            <a:endParaRPr sz="2700" dirty="0">
              <a:latin typeface="Carlito"/>
              <a:cs typeface="Carlito"/>
            </a:endParaRPr>
          </a:p>
          <a:p>
            <a:pPr marL="355600" marR="90805" indent="-342900">
              <a:lnSpc>
                <a:spcPts val="293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Ulcer </a:t>
            </a:r>
            <a:r>
              <a:rPr sz="2700" spc="-10" dirty="0">
                <a:latin typeface="Carlito"/>
                <a:cs typeface="Carlito"/>
              </a:rPr>
              <a:t>develops at site </a:t>
            </a:r>
            <a:r>
              <a:rPr sz="2700" spc="-5" dirty="0">
                <a:latin typeface="Carlito"/>
                <a:cs typeface="Carlito"/>
              </a:rPr>
              <a:t>of plaque of callus skin </a:t>
            </a:r>
            <a:r>
              <a:rPr sz="2700" spc="-10" dirty="0">
                <a:latin typeface="Carlito"/>
                <a:cs typeface="Carlito"/>
              </a:rPr>
              <a:t>beneth  </a:t>
            </a:r>
            <a:r>
              <a:rPr sz="2700" dirty="0">
                <a:latin typeface="Carlito"/>
                <a:cs typeface="Carlito"/>
              </a:rPr>
              <a:t>tissue </a:t>
            </a:r>
            <a:r>
              <a:rPr sz="2700" spc="-15" dirty="0">
                <a:latin typeface="Carlito"/>
                <a:cs typeface="Carlito"/>
              </a:rPr>
              <a:t>necrosis</a:t>
            </a:r>
            <a:r>
              <a:rPr sz="2700" spc="-15" dirty="0">
                <a:latin typeface="Wingdings"/>
                <a:cs typeface="Wingdings"/>
              </a:rPr>
              <a:t></a:t>
            </a:r>
            <a:r>
              <a:rPr sz="2700" spc="-15" dirty="0">
                <a:latin typeface="Carlito"/>
                <a:cs typeface="Carlito"/>
              </a:rPr>
              <a:t>breaks through </a:t>
            </a:r>
            <a:r>
              <a:rPr sz="2700" spc="-20" dirty="0">
                <a:latin typeface="Carlito"/>
                <a:cs typeface="Carlito"/>
              </a:rPr>
              <a:t>to</a:t>
            </a:r>
            <a:r>
              <a:rPr sz="2700" spc="-3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surface</a:t>
            </a:r>
            <a:endParaRPr sz="27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Charcot</a:t>
            </a:r>
            <a:r>
              <a:rPr sz="2700" i="1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700" i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neuroarthropathy</a:t>
            </a:r>
            <a:endParaRPr sz="27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Progressive condition </a:t>
            </a:r>
            <a:r>
              <a:rPr sz="2700" spc="-15" dirty="0">
                <a:latin typeface="Carlito"/>
                <a:cs typeface="Carlito"/>
              </a:rPr>
              <a:t>affecting </a:t>
            </a:r>
            <a:r>
              <a:rPr sz="2700" spc="-5" dirty="0">
                <a:latin typeface="Carlito"/>
                <a:cs typeface="Carlito"/>
              </a:rPr>
              <a:t>joints </a:t>
            </a:r>
            <a:r>
              <a:rPr sz="2700" dirty="0">
                <a:latin typeface="Carlito"/>
                <a:cs typeface="Carlito"/>
              </a:rPr>
              <a:t>&amp; </a:t>
            </a:r>
            <a:r>
              <a:rPr sz="2700" spc="-5" dirty="0">
                <a:latin typeface="Carlito"/>
                <a:cs typeface="Carlito"/>
              </a:rPr>
              <a:t>bones of</a:t>
            </a:r>
            <a:r>
              <a:rPr sz="2700" spc="20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foot</a:t>
            </a:r>
            <a:endParaRPr sz="2700" dirty="0">
              <a:latin typeface="Carlito"/>
              <a:cs typeface="Carlito"/>
            </a:endParaRPr>
          </a:p>
          <a:p>
            <a:pPr marL="355600" marR="341630" indent="-342900">
              <a:lnSpc>
                <a:spcPct val="90000"/>
              </a:lnSpc>
              <a:spcBef>
                <a:spcPts val="6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Earlt </a:t>
            </a:r>
            <a:r>
              <a:rPr sz="2700" spc="-5" dirty="0">
                <a:latin typeface="Carlito"/>
                <a:cs typeface="Carlito"/>
              </a:rPr>
              <a:t>inflammation</a:t>
            </a:r>
            <a:r>
              <a:rPr sz="2700" spc="-5" dirty="0">
                <a:latin typeface="Wingdings"/>
                <a:cs typeface="Wingdings"/>
              </a:rPr>
              <a:t></a:t>
            </a:r>
            <a:r>
              <a:rPr sz="2700" spc="-5" dirty="0">
                <a:latin typeface="Carlito"/>
                <a:cs typeface="Carlito"/>
              </a:rPr>
              <a:t>joint  </a:t>
            </a:r>
            <a:r>
              <a:rPr sz="2700" spc="-10" dirty="0">
                <a:latin typeface="Carlito"/>
                <a:cs typeface="Carlito"/>
              </a:rPr>
              <a:t>dislocation</a:t>
            </a:r>
            <a:r>
              <a:rPr sz="2700" spc="-10" dirty="0">
                <a:latin typeface="Wingdings"/>
                <a:cs typeface="Wingdings"/>
              </a:rPr>
              <a:t></a:t>
            </a:r>
            <a:r>
              <a:rPr sz="2700" spc="-10" dirty="0">
                <a:latin typeface="Carlito"/>
                <a:cs typeface="Carlito"/>
              </a:rPr>
              <a:t>subluxation</a:t>
            </a:r>
            <a:r>
              <a:rPr sz="2700" spc="-10" dirty="0">
                <a:latin typeface="Wingdings"/>
                <a:cs typeface="Wingdings"/>
              </a:rPr>
              <a:t></a:t>
            </a:r>
            <a:r>
              <a:rPr sz="2700" spc="-10" dirty="0">
                <a:latin typeface="Carlito"/>
                <a:cs typeface="Carlito"/>
              </a:rPr>
              <a:t>pathological </a:t>
            </a:r>
            <a:r>
              <a:rPr sz="2700" spc="-15" dirty="0">
                <a:latin typeface="Carlito"/>
                <a:cs typeface="Carlito"/>
              </a:rPr>
              <a:t>fracture </a:t>
            </a:r>
            <a:r>
              <a:rPr sz="2700" spc="-5" dirty="0">
                <a:latin typeface="Carlito"/>
                <a:cs typeface="Carlito"/>
              </a:rPr>
              <a:t>of  </a:t>
            </a:r>
            <a:r>
              <a:rPr sz="2700" spc="-15" dirty="0">
                <a:latin typeface="Carlito"/>
                <a:cs typeface="Carlito"/>
              </a:rPr>
              <a:t>foot</a:t>
            </a:r>
            <a:r>
              <a:rPr sz="2700" spc="-15" dirty="0">
                <a:latin typeface="Wingdings"/>
                <a:cs typeface="Wingdings"/>
              </a:rPr>
              <a:t>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Carlito"/>
                <a:cs typeface="Carlito"/>
              </a:rPr>
              <a:t>debilitating</a:t>
            </a:r>
            <a:r>
              <a:rPr sz="2700" spc="-75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deformity</a:t>
            </a:r>
            <a:endParaRPr sz="27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28600"/>
            <a:ext cx="44453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80" dirty="0"/>
              <a:t> </a:t>
            </a:r>
            <a:r>
              <a:rPr spc="-25" dirty="0"/>
              <a:t>foot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891"/>
            <a:ext cx="8455660" cy="2187136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3200" b="1" spc="-15" dirty="0">
                <a:latin typeface="Carlito"/>
                <a:cs typeface="Carlito"/>
              </a:rPr>
              <a:t>Pathophysiology</a:t>
            </a:r>
            <a:endParaRPr sz="3200" dirty="0">
              <a:latin typeface="Carlito"/>
              <a:cs typeface="Carlito"/>
            </a:endParaRPr>
          </a:p>
          <a:p>
            <a:pPr marL="355600" marR="169545" indent="-342900">
              <a:lnSpc>
                <a:spcPct val="99700"/>
              </a:lnSpc>
              <a:spcBef>
                <a:spcPts val="8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Unperceived </a:t>
            </a:r>
            <a:r>
              <a:rPr sz="3200" spc="-15" dirty="0">
                <a:latin typeface="Carlito"/>
                <a:cs typeface="Carlito"/>
              </a:rPr>
              <a:t>trauma</a:t>
            </a:r>
            <a:r>
              <a:rPr sz="3200" spc="-15" dirty="0">
                <a:latin typeface="Wingdings"/>
                <a:cs typeface="Wingdings"/>
              </a:rPr>
              <a:t>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Carlito"/>
                <a:cs typeface="Carlito"/>
              </a:rPr>
              <a:t>progressive  </a:t>
            </a:r>
            <a:r>
              <a:rPr sz="3200" spc="-5" dirty="0">
                <a:latin typeface="Carlito"/>
                <a:cs typeface="Carlito"/>
              </a:rPr>
              <a:t>destruction </a:t>
            </a:r>
            <a:r>
              <a:rPr sz="3200" dirty="0">
                <a:latin typeface="Carlito"/>
                <a:cs typeface="Carlito"/>
              </a:rPr>
              <a:t>&amp; </a:t>
            </a:r>
            <a:r>
              <a:rPr sz="3200" spc="-5" dirty="0">
                <a:latin typeface="Carlito"/>
                <a:cs typeface="Carlito"/>
              </a:rPr>
              <a:t>increased </a:t>
            </a:r>
            <a:r>
              <a:rPr sz="3200" dirty="0">
                <a:latin typeface="Carlito"/>
                <a:cs typeface="Carlito"/>
              </a:rPr>
              <a:t>blood </a:t>
            </a:r>
            <a:r>
              <a:rPr sz="3200" spc="-20" dirty="0">
                <a:latin typeface="Carlito"/>
                <a:cs typeface="Carlito"/>
              </a:rPr>
              <a:t>flow</a:t>
            </a:r>
            <a:r>
              <a:rPr sz="3200" spc="-20" dirty="0">
                <a:latin typeface="Wingdings"/>
                <a:cs typeface="Wingdings"/>
              </a:rPr>
              <a:t>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Carlito"/>
                <a:cs typeface="Carlito"/>
              </a:rPr>
              <a:t>mismatch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bone destruction </a:t>
            </a:r>
            <a:r>
              <a:rPr sz="3200" dirty="0">
                <a:latin typeface="Carlito"/>
                <a:cs typeface="Carlito"/>
              </a:rPr>
              <a:t>&amp;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10" dirty="0" smtClean="0">
                <a:latin typeface="Carlito"/>
                <a:cs typeface="Carlito"/>
              </a:rPr>
              <a:t>synthesis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1296177"/>
            <a:ext cx="7237834" cy="4951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6400800" cy="1172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72385">
              <a:lnSpc>
                <a:spcPts val="523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75" dirty="0"/>
              <a:t> </a:t>
            </a:r>
            <a:r>
              <a:rPr spc="-25" dirty="0"/>
              <a:t>foot</a:t>
            </a:r>
          </a:p>
          <a:p>
            <a:pPr marL="12700">
              <a:lnSpc>
                <a:spcPts val="3790"/>
              </a:lnSpc>
            </a:pPr>
            <a:r>
              <a:rPr sz="3200" b="1" spc="-5" dirty="0">
                <a:latin typeface="Carlito"/>
                <a:cs typeface="Carlito"/>
              </a:rPr>
              <a:t>Clinical</a:t>
            </a:r>
            <a:r>
              <a:rPr sz="3200" b="1" spc="-25" dirty="0">
                <a:latin typeface="Carlito"/>
                <a:cs typeface="Carlito"/>
              </a:rPr>
              <a:t> </a:t>
            </a:r>
            <a:r>
              <a:rPr sz="3200" b="1" spc="-20" dirty="0">
                <a:latin typeface="Carlito"/>
                <a:cs typeface="Carlito"/>
              </a:rPr>
              <a:t>features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152400"/>
            <a:ext cx="45215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80" dirty="0"/>
              <a:t> </a:t>
            </a:r>
            <a:r>
              <a:rPr spc="-25" dirty="0"/>
              <a:t>foot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816013"/>
            <a:ext cx="4110990" cy="4951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754"/>
              </a:lnSpc>
              <a:spcBef>
                <a:spcPts val="105"/>
              </a:spcBef>
            </a:pP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Managements</a:t>
            </a:r>
            <a:endParaRPr sz="3200" dirty="0">
              <a:latin typeface="Carlito"/>
              <a:cs typeface="Carlito"/>
            </a:endParaRPr>
          </a:p>
          <a:p>
            <a:pPr marL="241300">
              <a:lnSpc>
                <a:spcPts val="3035"/>
              </a:lnSpc>
            </a:pPr>
            <a:r>
              <a:rPr sz="2600" b="1" i="1" spc="-15" dirty="0">
                <a:latin typeface="Carlito"/>
                <a:cs typeface="Carlito"/>
              </a:rPr>
              <a:t>Foot</a:t>
            </a:r>
            <a:r>
              <a:rPr sz="2600" b="1" i="1" spc="-5" dirty="0">
                <a:latin typeface="Carlito"/>
                <a:cs typeface="Carlito"/>
              </a:rPr>
              <a:t> </a:t>
            </a:r>
            <a:r>
              <a:rPr sz="2600" b="1" i="1" spc="-10" dirty="0">
                <a:latin typeface="Carlito"/>
                <a:cs typeface="Carlito"/>
              </a:rPr>
              <a:t>ulcer</a:t>
            </a:r>
            <a:endParaRPr sz="2600" dirty="0">
              <a:latin typeface="Carlito"/>
              <a:cs typeface="Carlito"/>
            </a:endParaRPr>
          </a:p>
          <a:p>
            <a:pPr marL="584200" marR="30480" indent="-342900">
              <a:lnSpc>
                <a:spcPts val="25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600" spc="-20" dirty="0">
                <a:latin typeface="Carlito"/>
                <a:cs typeface="Carlito"/>
              </a:rPr>
              <a:t>Referred </a:t>
            </a:r>
            <a:r>
              <a:rPr sz="2600" spc="-10" dirty="0">
                <a:latin typeface="Carlito"/>
                <a:cs typeface="Carlito"/>
              </a:rPr>
              <a:t>to  </a:t>
            </a:r>
            <a:r>
              <a:rPr sz="2600" dirty="0">
                <a:latin typeface="Carlito"/>
                <a:cs typeface="Carlito"/>
              </a:rPr>
              <a:t>multidiciplinary </a:t>
            </a:r>
            <a:r>
              <a:rPr sz="2600" spc="-20" dirty="0">
                <a:latin typeface="Carlito"/>
                <a:cs typeface="Carlito"/>
              </a:rPr>
              <a:t>foot</a:t>
            </a:r>
            <a:r>
              <a:rPr sz="2600" spc="-8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team</a:t>
            </a:r>
            <a:endParaRPr sz="2600" dirty="0">
              <a:latin typeface="Carlito"/>
              <a:cs typeface="Carlito"/>
            </a:endParaRPr>
          </a:p>
          <a:p>
            <a:pPr marL="584200" indent="-34290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600" spc="-25" dirty="0">
                <a:latin typeface="Carlito"/>
                <a:cs typeface="Carlito"/>
              </a:rPr>
              <a:t>Treatment:</a:t>
            </a:r>
            <a:endParaRPr sz="2600" dirty="0">
              <a:latin typeface="Carlito"/>
              <a:cs typeface="Carlito"/>
            </a:endParaRPr>
          </a:p>
          <a:p>
            <a:pPr marL="984885" lvl="1" indent="-287020">
              <a:lnSpc>
                <a:spcPts val="2375"/>
              </a:lnSpc>
              <a:spcBef>
                <a:spcPts val="20"/>
              </a:spcBef>
              <a:buFont typeface="Arial"/>
              <a:buChar char="–"/>
              <a:tabLst>
                <a:tab pos="984885" algn="l"/>
                <a:tab pos="985519" algn="l"/>
              </a:tabLst>
            </a:pPr>
            <a:r>
              <a:rPr sz="2200" spc="-10" dirty="0">
                <a:latin typeface="Carlito"/>
                <a:cs typeface="Carlito"/>
              </a:rPr>
              <a:t>debridement </a:t>
            </a:r>
            <a:r>
              <a:rPr sz="2200" spc="-5" dirty="0">
                <a:latin typeface="Carlito"/>
                <a:cs typeface="Carlito"/>
              </a:rPr>
              <a:t>of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dead</a:t>
            </a:r>
            <a:endParaRPr sz="2200" dirty="0">
              <a:latin typeface="Carlito"/>
              <a:cs typeface="Carlito"/>
            </a:endParaRPr>
          </a:p>
          <a:p>
            <a:pPr marL="984885">
              <a:lnSpc>
                <a:spcPts val="2375"/>
              </a:lnSpc>
            </a:pPr>
            <a:r>
              <a:rPr sz="2200" spc="-5" dirty="0">
                <a:latin typeface="Carlito"/>
                <a:cs typeface="Carlito"/>
              </a:rPr>
              <a:t>tissue</a:t>
            </a:r>
            <a:endParaRPr sz="2200" dirty="0">
              <a:latin typeface="Carlito"/>
              <a:cs typeface="Carlito"/>
            </a:endParaRPr>
          </a:p>
          <a:p>
            <a:pPr marL="984885" marR="187960" lvl="1" indent="-287020">
              <a:lnSpc>
                <a:spcPct val="80000"/>
              </a:lnSpc>
              <a:spcBef>
                <a:spcPts val="525"/>
              </a:spcBef>
              <a:buFont typeface="Arial"/>
              <a:buChar char="–"/>
              <a:tabLst>
                <a:tab pos="984885" algn="l"/>
                <a:tab pos="985519" algn="l"/>
              </a:tabLst>
            </a:pPr>
            <a:r>
              <a:rPr sz="2200" spc="-10" dirty="0">
                <a:latin typeface="Carlito"/>
                <a:cs typeface="Carlito"/>
              </a:rPr>
              <a:t>Prompt </a:t>
            </a:r>
            <a:r>
              <a:rPr sz="2200" spc="-15" dirty="0">
                <a:latin typeface="Carlito"/>
                <a:cs typeface="Carlito"/>
              </a:rPr>
              <a:t>treatment </a:t>
            </a:r>
            <a:r>
              <a:rPr sz="2200" spc="-5" dirty="0">
                <a:latin typeface="Carlito"/>
                <a:cs typeface="Carlito"/>
              </a:rPr>
              <a:t>with  </a:t>
            </a:r>
            <a:r>
              <a:rPr sz="2200" spc="-10" dirty="0">
                <a:latin typeface="Carlito"/>
                <a:cs typeface="Carlito"/>
              </a:rPr>
              <a:t>antibiotics, pressure </a:t>
            </a:r>
            <a:r>
              <a:rPr sz="2200" spc="-15" dirty="0">
                <a:latin typeface="Carlito"/>
                <a:cs typeface="Carlito"/>
              </a:rPr>
              <a:t>relief  </a:t>
            </a:r>
            <a:r>
              <a:rPr sz="2200" spc="-10" dirty="0">
                <a:latin typeface="Carlito"/>
                <a:cs typeface="Carlito"/>
              </a:rPr>
              <a:t>using dressing</a:t>
            </a:r>
            <a:endParaRPr sz="2200" dirty="0">
              <a:latin typeface="Carlito"/>
              <a:cs typeface="Carlito"/>
            </a:endParaRPr>
          </a:p>
          <a:p>
            <a:pPr marL="984885" marR="5080" lvl="1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984885" algn="l"/>
                <a:tab pos="985519" algn="l"/>
              </a:tabLst>
            </a:pPr>
            <a:r>
              <a:rPr sz="2200" spc="-10" dirty="0">
                <a:latin typeface="Carlito"/>
                <a:cs typeface="Carlito"/>
              </a:rPr>
              <a:t>Neurosichemic –vascular  assessment often carried  out</a:t>
            </a:r>
            <a:r>
              <a:rPr sz="2200" spc="-15" dirty="0">
                <a:latin typeface="Wingdings"/>
                <a:cs typeface="Wingdings"/>
              </a:rPr>
              <a:t></a:t>
            </a:r>
            <a:r>
              <a:rPr sz="2200" spc="-10" dirty="0">
                <a:latin typeface="Carlito"/>
                <a:cs typeface="Carlito"/>
              </a:rPr>
              <a:t>ul</a:t>
            </a:r>
            <a:r>
              <a:rPr sz="2200" spc="-15" dirty="0">
                <a:latin typeface="Carlito"/>
                <a:cs typeface="Carlito"/>
              </a:rPr>
              <a:t>t</a:t>
            </a:r>
            <a:r>
              <a:rPr sz="2200" spc="-55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as</a:t>
            </a:r>
            <a:r>
              <a:rPr sz="2200" spc="-10" dirty="0">
                <a:latin typeface="Carlito"/>
                <a:cs typeface="Carlito"/>
              </a:rPr>
              <a:t>oun</a:t>
            </a:r>
            <a:r>
              <a:rPr sz="2200" dirty="0">
                <a:latin typeface="Carlito"/>
                <a:cs typeface="Carlito"/>
              </a:rPr>
              <a:t>d</a:t>
            </a:r>
            <a:r>
              <a:rPr sz="2200" spc="-40" dirty="0">
                <a:latin typeface="Carlito"/>
                <a:cs typeface="Carlito"/>
              </a:rPr>
              <a:t>/</a:t>
            </a:r>
            <a:r>
              <a:rPr sz="2200" spc="-5" dirty="0">
                <a:latin typeface="Carlito"/>
                <a:cs typeface="Carlito"/>
              </a:rPr>
              <a:t>angiog</a:t>
            </a:r>
            <a:r>
              <a:rPr sz="2200" spc="-70" dirty="0">
                <a:latin typeface="Carlito"/>
                <a:cs typeface="Carlito"/>
              </a:rPr>
              <a:t>r</a:t>
            </a:r>
            <a:r>
              <a:rPr sz="2200" spc="-15" dirty="0">
                <a:latin typeface="Carlito"/>
                <a:cs typeface="Carlito"/>
              </a:rPr>
              <a:t>a</a:t>
            </a:r>
            <a:r>
              <a:rPr sz="2200" spc="-5" dirty="0">
                <a:latin typeface="Carlito"/>
                <a:cs typeface="Carlito"/>
              </a:rPr>
              <a:t>p  </a:t>
            </a:r>
            <a:r>
              <a:rPr sz="2200" spc="-45" dirty="0">
                <a:latin typeface="Carlito"/>
                <a:cs typeface="Carlito"/>
              </a:rPr>
              <a:t>hy</a:t>
            </a:r>
            <a:endParaRPr sz="2200" dirty="0">
              <a:latin typeface="Carlito"/>
              <a:cs typeface="Carlito"/>
            </a:endParaRPr>
          </a:p>
          <a:p>
            <a:pPr marL="984885" lvl="1" indent="-287020">
              <a:lnSpc>
                <a:spcPct val="100000"/>
              </a:lnSpc>
              <a:buFont typeface="Arial"/>
              <a:buChar char="–"/>
              <a:tabLst>
                <a:tab pos="984885" algn="l"/>
                <a:tab pos="985519" algn="l"/>
              </a:tabLst>
            </a:pPr>
            <a:r>
              <a:rPr sz="2200" spc="-10" dirty="0">
                <a:latin typeface="Carlito"/>
                <a:cs typeface="Carlito"/>
              </a:rPr>
              <a:t>Gangrene-</a:t>
            </a:r>
            <a:r>
              <a:rPr sz="2200" spc="-10" dirty="0">
                <a:latin typeface="Wingdings"/>
                <a:cs typeface="Wingdings"/>
              </a:rPr>
              <a:t>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rlito"/>
                <a:cs typeface="Carlito"/>
              </a:rPr>
              <a:t>amputation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4400" y="1371600"/>
            <a:ext cx="3515995" cy="2155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b="1" i="1" spc="-5" dirty="0">
                <a:latin typeface="Carlito"/>
                <a:cs typeface="Carlito"/>
              </a:rPr>
              <a:t>Charcot</a:t>
            </a:r>
            <a:r>
              <a:rPr sz="2600" b="1" i="1" spc="-10" dirty="0">
                <a:latin typeface="Carlito"/>
                <a:cs typeface="Carlito"/>
              </a:rPr>
              <a:t> foot</a:t>
            </a:r>
            <a:endParaRPr sz="26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spc="-10" dirty="0">
                <a:latin typeface="Carlito"/>
                <a:cs typeface="Carlito"/>
              </a:rPr>
              <a:t>Investigation:MRI</a:t>
            </a:r>
            <a:endParaRPr sz="26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spc="-25" dirty="0">
                <a:latin typeface="Carlito"/>
                <a:cs typeface="Carlito"/>
              </a:rPr>
              <a:t>Treatment:</a:t>
            </a:r>
            <a:endParaRPr sz="26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Immobilisation</a:t>
            </a:r>
            <a:endParaRPr sz="2200" dirty="0">
              <a:latin typeface="Carlito"/>
              <a:cs typeface="Carlito"/>
            </a:endParaRPr>
          </a:p>
          <a:p>
            <a:pPr marL="756285" lvl="1" indent="-287020">
              <a:lnSpc>
                <a:spcPts val="237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rlito"/>
                <a:cs typeface="Carlito"/>
              </a:rPr>
              <a:t>Avoid weight </a:t>
            </a:r>
            <a:r>
              <a:rPr sz="2200" spc="-10" dirty="0">
                <a:latin typeface="Carlito"/>
                <a:cs typeface="Carlito"/>
              </a:rPr>
              <a:t>bearing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on</a:t>
            </a:r>
            <a:endParaRPr sz="2200" dirty="0">
              <a:latin typeface="Carlito"/>
              <a:cs typeface="Carlito"/>
            </a:endParaRPr>
          </a:p>
          <a:p>
            <a:pPr marL="756285">
              <a:lnSpc>
                <a:spcPts val="2375"/>
              </a:lnSpc>
            </a:pPr>
            <a:r>
              <a:rPr sz="2200" spc="-20" dirty="0">
                <a:latin typeface="Carlito"/>
                <a:cs typeface="Carlito"/>
              </a:rPr>
              <a:t>affected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foot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0890" y="461899"/>
            <a:ext cx="25260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References</a:t>
            </a:r>
          </a:p>
        </p:txBody>
      </p:sp>
      <p:sp>
        <p:nvSpPr>
          <p:cNvPr id="3" name="object 3"/>
          <p:cNvSpPr/>
          <p:nvPr/>
        </p:nvSpPr>
        <p:spPr>
          <a:xfrm>
            <a:off x="1600200" y="1676400"/>
            <a:ext cx="2514600" cy="3432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27575" y="1610309"/>
            <a:ext cx="3861435" cy="267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h</a:t>
            </a:r>
            <a:r>
              <a:rPr sz="2800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t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tp</a:t>
            </a:r>
            <a:r>
              <a:rPr sz="28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: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/</a:t>
            </a:r>
            <a:r>
              <a:rPr sz="2800" u="heavy" spc="-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/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eme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d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ic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i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ne.me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d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sc </a:t>
            </a:r>
            <a:r>
              <a:rPr sz="2800" spc="-10" dirty="0">
                <a:solidFill>
                  <a:srgbClr val="0000FF"/>
                </a:solidFill>
                <a:latin typeface="Carlito"/>
                <a:cs typeface="Carlito"/>
                <a:hlinkClick r:id="rId3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ape.com/article/238946</a:t>
            </a:r>
            <a:endParaRPr sz="28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-overview#a0104</a:t>
            </a:r>
            <a:endParaRPr sz="28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  <a:buClr>
                <a:srgbClr val="000000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h</a:t>
            </a:r>
            <a:r>
              <a:rPr sz="2800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t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tp</a:t>
            </a:r>
            <a:r>
              <a:rPr sz="28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: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/</a:t>
            </a:r>
            <a:r>
              <a:rPr sz="2800" u="heavy" spc="-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/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emed</a:t>
            </a:r>
            <a:r>
              <a:rPr sz="28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i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cine.me</a:t>
            </a:r>
            <a:r>
              <a:rPr sz="2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d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sc </a:t>
            </a:r>
            <a:r>
              <a:rPr sz="2800" spc="-10" dirty="0">
                <a:solidFill>
                  <a:srgbClr val="0000FF"/>
                </a:solidFill>
                <a:latin typeface="Carlito"/>
                <a:cs typeface="Carlito"/>
                <a:hlinkClick r:id="rId4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ape.com/article/237378</a:t>
            </a:r>
            <a:endParaRPr sz="28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-overview#a0104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09955" y="2715767"/>
            <a:ext cx="8324215" cy="1336675"/>
            <a:chOff x="409955" y="2715767"/>
            <a:chExt cx="8324215" cy="1336675"/>
          </a:xfrm>
        </p:grpSpPr>
        <p:sp>
          <p:nvSpPr>
            <p:cNvPr id="3" name="object 3"/>
            <p:cNvSpPr/>
            <p:nvPr/>
          </p:nvSpPr>
          <p:spPr>
            <a:xfrm>
              <a:off x="409955" y="2715767"/>
              <a:ext cx="8324088" cy="12374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21863" y="2772155"/>
              <a:ext cx="3698748" cy="128015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" y="2743199"/>
              <a:ext cx="8229600" cy="1143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  <a:prstGeom prst="rect">
            <a:avLst/>
          </a:prstGeom>
          <a:ln w="9144">
            <a:solidFill>
              <a:srgbClr val="F69240"/>
            </a:solidFill>
          </a:ln>
        </p:spPr>
        <p:txBody>
          <a:bodyPr vert="horz" wrap="square" lIns="0" tIns="205104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614"/>
              </a:spcBef>
            </a:pPr>
            <a:r>
              <a:rPr spc="-5" dirty="0"/>
              <a:t>Thank </a:t>
            </a:r>
            <a:r>
              <a:rPr spc="-15" dirty="0"/>
              <a:t>you</a:t>
            </a:r>
            <a:r>
              <a:rPr spc="-5" dirty="0"/>
              <a:t> </a:t>
            </a:r>
            <a:r>
              <a:rPr spc="5770" dirty="0">
                <a:latin typeface="Wingdings"/>
                <a:cs typeface="Wingdings"/>
              </a:rPr>
              <a:t>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28600"/>
            <a:ext cx="636790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40" dirty="0"/>
              <a:t> </a:t>
            </a:r>
            <a:r>
              <a:rPr spc="-20" dirty="0"/>
              <a:t>retinopathy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925195"/>
            <a:ext cx="8686800" cy="5634234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32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Pathogenesis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Hyperglycemia</a:t>
            </a:r>
            <a:r>
              <a:rPr sz="3200" spc="-10" dirty="0">
                <a:latin typeface="Wingdings"/>
                <a:cs typeface="Wingdings"/>
              </a:rPr>
              <a:t>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Carlito"/>
                <a:cs typeface="Carlito"/>
              </a:rPr>
              <a:t>increase </a:t>
            </a:r>
            <a:r>
              <a:rPr sz="3200" spc="-10" dirty="0">
                <a:latin typeface="Carlito"/>
                <a:cs typeface="Carlito"/>
              </a:rPr>
              <a:t>retinal </a:t>
            </a:r>
            <a:r>
              <a:rPr sz="3200" spc="-5" dirty="0">
                <a:latin typeface="Carlito"/>
                <a:cs typeface="Carlito"/>
              </a:rPr>
              <a:t>blood</a:t>
            </a:r>
            <a:r>
              <a:rPr sz="3200" spc="-9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flow</a:t>
            </a:r>
            <a:endParaRPr sz="3200" dirty="0">
              <a:latin typeface="Carlito"/>
              <a:cs typeface="Carlito"/>
            </a:endParaRPr>
          </a:p>
          <a:p>
            <a:pPr marL="355600" marR="5080">
              <a:lnSpc>
                <a:spcPct val="99900"/>
              </a:lnSpc>
              <a:spcBef>
                <a:spcPts val="5"/>
              </a:spcBef>
            </a:pPr>
            <a:r>
              <a:rPr sz="3200" dirty="0">
                <a:latin typeface="Wingdings"/>
                <a:cs typeface="Wingdings"/>
              </a:rPr>
              <a:t>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Carlito"/>
                <a:cs typeface="Carlito"/>
              </a:rPr>
              <a:t>disrupt </a:t>
            </a:r>
            <a:r>
              <a:rPr sz="3200" spc="-10" dirty="0">
                <a:latin typeface="Carlito"/>
                <a:cs typeface="Carlito"/>
              </a:rPr>
              <a:t>intracelllular metabolism </a:t>
            </a:r>
            <a:r>
              <a:rPr sz="3200" dirty="0">
                <a:latin typeface="Carlito"/>
                <a:cs typeface="Carlito"/>
              </a:rPr>
              <a:t>in  </a:t>
            </a:r>
            <a:r>
              <a:rPr sz="3200" spc="-5" dirty="0">
                <a:latin typeface="Carlito"/>
                <a:cs typeface="Carlito"/>
              </a:rPr>
              <a:t>retinaendothelial cells </a:t>
            </a:r>
            <a:r>
              <a:rPr sz="3200" dirty="0">
                <a:latin typeface="Carlito"/>
                <a:cs typeface="Carlito"/>
              </a:rPr>
              <a:t>&amp; </a:t>
            </a:r>
            <a:r>
              <a:rPr sz="3200" spc="-5" dirty="0">
                <a:latin typeface="Carlito"/>
                <a:cs typeface="Carlito"/>
              </a:rPr>
              <a:t>pericytes</a:t>
            </a:r>
            <a:r>
              <a:rPr sz="3200" spc="-5" dirty="0">
                <a:latin typeface="Wingdings"/>
                <a:cs typeface="Wingdings"/>
              </a:rPr>
              <a:t>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Carlito"/>
                <a:cs typeface="Carlito"/>
              </a:rPr>
              <a:t>impaired  vascular </a:t>
            </a:r>
            <a:r>
              <a:rPr sz="3200" spc="-10" dirty="0">
                <a:latin typeface="Carlito"/>
                <a:cs typeface="Carlito"/>
              </a:rPr>
              <a:t>autoregulation, </a:t>
            </a:r>
            <a:r>
              <a:rPr sz="3200" dirty="0">
                <a:latin typeface="Wingdings"/>
                <a:cs typeface="Wingdings"/>
              </a:rPr>
              <a:t>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Carlito"/>
                <a:cs typeface="Carlito"/>
              </a:rPr>
              <a:t>capillary  hypoperfusion </a:t>
            </a:r>
            <a:r>
              <a:rPr sz="3200" dirty="0">
                <a:latin typeface="Carlito"/>
                <a:cs typeface="Carlito"/>
              </a:rPr>
              <a:t>&amp; </a:t>
            </a:r>
            <a:r>
              <a:rPr sz="3200" spc="-10" dirty="0">
                <a:latin typeface="Carlito"/>
                <a:cs typeface="Carlito"/>
              </a:rPr>
              <a:t>closure</a:t>
            </a:r>
            <a:r>
              <a:rPr sz="3200" spc="-10" dirty="0">
                <a:latin typeface="Wingdings"/>
                <a:cs typeface="Wingdings"/>
              </a:rPr>
              <a:t>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Carlito"/>
                <a:cs typeface="Carlito"/>
              </a:rPr>
              <a:t>chronic </a:t>
            </a:r>
            <a:r>
              <a:rPr sz="3200" spc="-15" dirty="0">
                <a:latin typeface="Carlito"/>
                <a:cs typeface="Carlito"/>
              </a:rPr>
              <a:t>retina  </a:t>
            </a:r>
            <a:r>
              <a:rPr sz="3200" spc="-5" dirty="0">
                <a:latin typeface="Carlito"/>
                <a:cs typeface="Carlito"/>
              </a:rPr>
              <a:t>ischemia</a:t>
            </a:r>
            <a:r>
              <a:rPr sz="3200" spc="-5" dirty="0">
                <a:latin typeface="Wingdings"/>
                <a:cs typeface="Wingdings"/>
              </a:rPr>
              <a:t>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Carlito"/>
                <a:cs typeface="Carlito"/>
              </a:rPr>
              <a:t>stimulates </a:t>
            </a:r>
            <a:r>
              <a:rPr sz="3200" spc="-10" dirty="0">
                <a:latin typeface="Carlito"/>
                <a:cs typeface="Carlito"/>
              </a:rPr>
              <a:t>production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growth  </a:t>
            </a:r>
            <a:r>
              <a:rPr sz="3200" spc="-20" dirty="0">
                <a:latin typeface="Carlito"/>
                <a:cs typeface="Carlito"/>
              </a:rPr>
              <a:t>factor </a:t>
            </a:r>
            <a:r>
              <a:rPr sz="3200" spc="-10" dirty="0" smtClean="0">
                <a:latin typeface="Carlito"/>
                <a:cs typeface="Carlito"/>
              </a:rPr>
              <a:t>(</a:t>
            </a:r>
            <a:r>
              <a:rPr lang="en-US" sz="3200" spc="-10" dirty="0">
                <a:latin typeface="Carlito"/>
                <a:cs typeface="Carlito"/>
              </a:rPr>
              <a:t>Vascular endothelial growth factor </a:t>
            </a:r>
            <a:r>
              <a:rPr lang="en-US" sz="3200" spc="-10" dirty="0" smtClean="0">
                <a:latin typeface="Carlito"/>
                <a:cs typeface="Carlito"/>
              </a:rPr>
              <a:t>(</a:t>
            </a:r>
            <a:r>
              <a:rPr sz="3200" spc="-10" dirty="0" smtClean="0">
                <a:latin typeface="Carlito"/>
                <a:cs typeface="Carlito"/>
              </a:rPr>
              <a:t>VEGF</a:t>
            </a:r>
            <a:r>
              <a:rPr sz="3200" spc="-10" dirty="0">
                <a:latin typeface="Carlito"/>
                <a:cs typeface="Carlito"/>
              </a:rPr>
              <a:t>)</a:t>
            </a:r>
            <a:r>
              <a:rPr sz="3200" spc="-10" dirty="0">
                <a:latin typeface="Wingdings"/>
                <a:cs typeface="Wingdings"/>
              </a:rPr>
              <a:t></a:t>
            </a:r>
            <a:r>
              <a:rPr sz="3200" spc="-10" dirty="0">
                <a:latin typeface="Carlito"/>
                <a:cs typeface="Carlito"/>
              </a:rPr>
              <a:t>further </a:t>
            </a:r>
            <a:r>
              <a:rPr sz="3200" spc="-15" dirty="0">
                <a:latin typeface="Carlito"/>
                <a:cs typeface="Carlito"/>
              </a:rPr>
              <a:t>stimulates </a:t>
            </a:r>
            <a:r>
              <a:rPr sz="3200" spc="-10" dirty="0">
                <a:latin typeface="Carlito"/>
                <a:cs typeface="Carlito"/>
              </a:rPr>
              <a:t>deleterious  </a:t>
            </a:r>
            <a:r>
              <a:rPr sz="3200" dirty="0">
                <a:latin typeface="Carlito"/>
                <a:cs typeface="Carlito"/>
              </a:rPr>
              <a:t>endothelial cell </a:t>
            </a:r>
            <a:r>
              <a:rPr sz="3200" spc="-10" dirty="0">
                <a:latin typeface="Carlito"/>
                <a:cs typeface="Carlito"/>
              </a:rPr>
              <a:t>growth&amp; </a:t>
            </a:r>
            <a:r>
              <a:rPr sz="3200" spc="-5" dirty="0">
                <a:latin typeface="Carlito"/>
                <a:cs typeface="Carlito"/>
              </a:rPr>
              <a:t>increase vascular  permeability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598944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40" dirty="0"/>
              <a:t> </a:t>
            </a:r>
            <a:r>
              <a:rPr spc="-20" dirty="0"/>
              <a:t>retinopathy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066800"/>
            <a:ext cx="5943600" cy="495584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Risk</a:t>
            </a:r>
            <a:r>
              <a:rPr sz="3200" b="1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Factors</a:t>
            </a:r>
            <a:endParaRPr sz="3200" dirty="0">
              <a:latin typeface="Carlito"/>
              <a:cs typeface="Carlito"/>
            </a:endParaRPr>
          </a:p>
          <a:p>
            <a:pPr marL="527050" marR="269875" indent="-514350">
              <a:lnSpc>
                <a:spcPct val="110000"/>
              </a:lnSpc>
              <a:spcBef>
                <a:spcPts val="5"/>
              </a:spcBef>
              <a:buFont typeface="+mj-lt"/>
              <a:buAutoNum type="arabicPeriod"/>
            </a:pPr>
            <a:r>
              <a:rPr sz="3200" spc="-5" dirty="0">
                <a:latin typeface="Carlito"/>
                <a:cs typeface="Carlito"/>
              </a:rPr>
              <a:t>Long </a:t>
            </a:r>
            <a:r>
              <a:rPr sz="3200" spc="-15" dirty="0">
                <a:latin typeface="Carlito"/>
                <a:cs typeface="Carlito"/>
              </a:rPr>
              <a:t>duration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diabetes  </a:t>
            </a:r>
            <a:endParaRPr lang="en-US" sz="3200" spc="-10" dirty="0" smtClean="0">
              <a:latin typeface="Carlito"/>
              <a:cs typeface="Carlito"/>
            </a:endParaRPr>
          </a:p>
          <a:p>
            <a:pPr marL="527050" marR="269875" indent="-514350">
              <a:lnSpc>
                <a:spcPct val="110000"/>
              </a:lnSpc>
              <a:spcBef>
                <a:spcPts val="5"/>
              </a:spcBef>
              <a:buFont typeface="+mj-lt"/>
              <a:buAutoNum type="arabicPeriod"/>
            </a:pPr>
            <a:r>
              <a:rPr sz="3200" spc="-20" dirty="0" smtClean="0">
                <a:latin typeface="Carlito"/>
                <a:cs typeface="Carlito"/>
              </a:rPr>
              <a:t>Poor </a:t>
            </a:r>
            <a:r>
              <a:rPr sz="3200" spc="-5" dirty="0">
                <a:latin typeface="Carlito"/>
                <a:cs typeface="Carlito"/>
              </a:rPr>
              <a:t>glycemic </a:t>
            </a:r>
            <a:r>
              <a:rPr sz="3200" spc="-20" dirty="0">
                <a:latin typeface="Carlito"/>
                <a:cs typeface="Carlito"/>
              </a:rPr>
              <a:t>control </a:t>
            </a:r>
            <a:endParaRPr lang="en-US" sz="3200" spc="-20" dirty="0" smtClean="0">
              <a:latin typeface="Carlito"/>
              <a:cs typeface="Carlito"/>
            </a:endParaRPr>
          </a:p>
          <a:p>
            <a:pPr marL="527050" marR="269875" indent="-514350">
              <a:lnSpc>
                <a:spcPct val="110000"/>
              </a:lnSpc>
              <a:spcBef>
                <a:spcPts val="5"/>
              </a:spcBef>
              <a:buFont typeface="+mj-lt"/>
              <a:buAutoNum type="arabicPeriod"/>
            </a:pPr>
            <a:r>
              <a:rPr sz="3200" spc="-20" dirty="0" smtClean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Hypertension  </a:t>
            </a:r>
            <a:endParaRPr lang="en-US" sz="3200" spc="-5" dirty="0" smtClean="0">
              <a:latin typeface="Carlito"/>
              <a:cs typeface="Carlito"/>
            </a:endParaRPr>
          </a:p>
          <a:p>
            <a:pPr marL="527050" marR="269875" indent="-514350">
              <a:lnSpc>
                <a:spcPct val="110000"/>
              </a:lnSpc>
              <a:spcBef>
                <a:spcPts val="5"/>
              </a:spcBef>
              <a:buFont typeface="+mj-lt"/>
              <a:buAutoNum type="arabicPeriod"/>
            </a:pPr>
            <a:r>
              <a:rPr sz="3200" spc="-5" dirty="0" smtClean="0">
                <a:latin typeface="Carlito"/>
                <a:cs typeface="Carlito"/>
              </a:rPr>
              <a:t>Hyperlipidemia  </a:t>
            </a:r>
            <a:endParaRPr lang="en-US" sz="3200" spc="-5" dirty="0" smtClean="0">
              <a:latin typeface="Carlito"/>
              <a:cs typeface="Carlito"/>
            </a:endParaRPr>
          </a:p>
          <a:p>
            <a:pPr marL="527050" marR="269875" indent="-514350">
              <a:lnSpc>
                <a:spcPct val="110000"/>
              </a:lnSpc>
              <a:spcBef>
                <a:spcPts val="5"/>
              </a:spcBef>
              <a:buFont typeface="+mj-lt"/>
              <a:buAutoNum type="arabicPeriod"/>
            </a:pPr>
            <a:r>
              <a:rPr sz="3200" spc="-5" dirty="0" smtClean="0">
                <a:latin typeface="Carlito"/>
                <a:cs typeface="Carlito"/>
              </a:rPr>
              <a:t>Pregnancy</a:t>
            </a:r>
            <a:endParaRPr sz="3200" dirty="0">
              <a:latin typeface="Carlito"/>
              <a:cs typeface="Carlito"/>
            </a:endParaRPr>
          </a:p>
          <a:p>
            <a:pPr marL="527050" marR="5080" indent="-514350">
              <a:lnSpc>
                <a:spcPts val="4230"/>
              </a:lnSpc>
              <a:spcBef>
                <a:spcPts val="200"/>
              </a:spcBef>
              <a:buFont typeface="+mj-lt"/>
              <a:buAutoNum type="arabicPeriod"/>
            </a:pPr>
            <a:r>
              <a:rPr sz="3200" spc="-15" dirty="0">
                <a:latin typeface="Carlito"/>
                <a:cs typeface="Carlito"/>
              </a:rPr>
              <a:t>Nephropathy/renal </a:t>
            </a:r>
            <a:r>
              <a:rPr sz="3200" spc="-5" dirty="0" smtClean="0">
                <a:latin typeface="Carlito"/>
                <a:cs typeface="Carlito"/>
              </a:rPr>
              <a:t>disease</a:t>
            </a:r>
            <a:endParaRPr lang="en-US" sz="3200" spc="-5" dirty="0">
              <a:latin typeface="Carlito"/>
              <a:cs typeface="Carlito"/>
            </a:endParaRPr>
          </a:p>
          <a:p>
            <a:pPr marL="527050" marR="5080" indent="-514350">
              <a:lnSpc>
                <a:spcPts val="4230"/>
              </a:lnSpc>
              <a:spcBef>
                <a:spcPts val="200"/>
              </a:spcBef>
              <a:buFont typeface="+mj-lt"/>
              <a:buAutoNum type="arabicPeriod"/>
            </a:pPr>
            <a:r>
              <a:rPr sz="3200" spc="-35" dirty="0" smtClean="0">
                <a:latin typeface="Carlito"/>
                <a:cs typeface="Carlito"/>
              </a:rPr>
              <a:t>obesity,</a:t>
            </a:r>
            <a:endParaRPr lang="en-US" sz="3200" spc="-35" dirty="0" smtClean="0">
              <a:latin typeface="Carlito"/>
              <a:cs typeface="Carlito"/>
            </a:endParaRPr>
          </a:p>
          <a:p>
            <a:pPr marL="527050" marR="5080" indent="-514350">
              <a:lnSpc>
                <a:spcPts val="4230"/>
              </a:lnSpc>
              <a:spcBef>
                <a:spcPts val="200"/>
              </a:spcBef>
              <a:buFont typeface="+mj-lt"/>
              <a:buAutoNum type="arabicPeriod"/>
            </a:pPr>
            <a:r>
              <a:rPr sz="3200" spc="15" dirty="0" smtClean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smoking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2146" y="141058"/>
            <a:ext cx="576084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40" dirty="0"/>
              <a:t> </a:t>
            </a:r>
            <a:r>
              <a:rPr spc="-20" dirty="0"/>
              <a:t>retinopathy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1610962"/>
            <a:ext cx="3900169" cy="9111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>
              <a:lnSpc>
                <a:spcPts val="3479"/>
              </a:lnSpc>
              <a:spcBef>
                <a:spcPts val="105"/>
              </a:spcBef>
            </a:pPr>
            <a:r>
              <a:rPr sz="3200" b="1" dirty="0">
                <a:latin typeface="Carlito"/>
                <a:cs typeface="Carlito"/>
              </a:rPr>
              <a:t>Non</a:t>
            </a:r>
            <a:r>
              <a:rPr sz="3200" b="1" spc="-10" dirty="0">
                <a:latin typeface="Carlito"/>
                <a:cs typeface="Carlito"/>
              </a:rPr>
              <a:t> </a:t>
            </a:r>
            <a:r>
              <a:rPr sz="3200" b="1" spc="-20" dirty="0">
                <a:latin typeface="Carlito"/>
                <a:cs typeface="Carlito"/>
              </a:rPr>
              <a:t>proliferative</a:t>
            </a:r>
            <a:endParaRPr sz="3200" b="1" dirty="0">
              <a:latin typeface="Carlito"/>
              <a:cs typeface="Carlito"/>
            </a:endParaRPr>
          </a:p>
          <a:p>
            <a:pPr marL="355600" indent="-342900">
              <a:lnSpc>
                <a:spcPts val="3479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Microaneurysm-</a:t>
            </a:r>
            <a:r>
              <a:rPr sz="2800" spc="-3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dot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" y="2549754"/>
            <a:ext cx="4716780" cy="3538148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Retinal </a:t>
            </a:r>
            <a:r>
              <a:rPr sz="2800" spc="-5" dirty="0">
                <a:latin typeface="Carlito"/>
                <a:cs typeface="Carlito"/>
              </a:rPr>
              <a:t>hemorrhage-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blot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Capillary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hypoperfusion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Cotton </a:t>
            </a:r>
            <a:r>
              <a:rPr sz="2800" spc="-10" dirty="0">
                <a:latin typeface="Carlito"/>
                <a:cs typeface="Carlito"/>
              </a:rPr>
              <a:t>wool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spots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latin typeface="Carlito"/>
                <a:cs typeface="Carlito"/>
              </a:rPr>
              <a:t>Venous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beading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Intra-retinal </a:t>
            </a:r>
            <a:r>
              <a:rPr sz="2800" spc="-10" dirty="0">
                <a:latin typeface="Carlito"/>
                <a:cs typeface="Carlito"/>
              </a:rPr>
              <a:t>microvascular  </a:t>
            </a:r>
            <a:r>
              <a:rPr sz="2800" spc="-5" dirty="0">
                <a:latin typeface="Carlito"/>
                <a:cs typeface="Carlito"/>
              </a:rPr>
              <a:t>abnormalities </a:t>
            </a:r>
            <a:r>
              <a:rPr sz="2800" dirty="0">
                <a:latin typeface="Carlito"/>
                <a:cs typeface="Carlito"/>
              </a:rPr>
              <a:t>( </a:t>
            </a:r>
            <a:r>
              <a:rPr sz="2800" spc="-10" dirty="0">
                <a:latin typeface="Carlito"/>
                <a:cs typeface="Carlito"/>
              </a:rPr>
              <a:t>pre-  </a:t>
            </a:r>
            <a:r>
              <a:rPr sz="2800" spc="-20" dirty="0">
                <a:latin typeface="Carlito"/>
                <a:cs typeface="Carlito"/>
              </a:rPr>
              <a:t>proliferatives)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1199991"/>
            <a:ext cx="4467225" cy="987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779"/>
              </a:lnSpc>
              <a:spcBef>
                <a:spcPts val="105"/>
              </a:spcBef>
            </a:pPr>
            <a:r>
              <a:rPr sz="3200" b="1" spc="-20" dirty="0">
                <a:latin typeface="Carlito"/>
                <a:cs typeface="Carlito"/>
              </a:rPr>
              <a:t>Proliferative-</a:t>
            </a:r>
            <a:endParaRPr sz="3200" dirty="0">
              <a:latin typeface="Carlito"/>
              <a:cs typeface="Carlito"/>
            </a:endParaRPr>
          </a:p>
          <a:p>
            <a:pPr marL="511175" indent="-344170">
              <a:lnSpc>
                <a:spcPts val="3779"/>
              </a:lnSpc>
              <a:buFont typeface="Arial"/>
              <a:buChar char="•"/>
              <a:tabLst>
                <a:tab pos="511175" algn="l"/>
                <a:tab pos="511809" algn="l"/>
              </a:tabLst>
            </a:pPr>
            <a:r>
              <a:rPr sz="3200" spc="-10" dirty="0">
                <a:latin typeface="Carlito"/>
                <a:cs typeface="Carlito"/>
              </a:rPr>
              <a:t>growth </a:t>
            </a:r>
            <a:r>
              <a:rPr sz="3200" spc="-5" dirty="0">
                <a:latin typeface="Carlito"/>
                <a:cs typeface="Carlito"/>
              </a:rPr>
              <a:t>of new</a:t>
            </a:r>
            <a:r>
              <a:rPr sz="3200" spc="-6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blood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0" y="2215061"/>
            <a:ext cx="4495799" cy="24756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5"/>
              </a:spcBef>
            </a:pPr>
            <a:r>
              <a:rPr sz="3200" spc="-10" dirty="0">
                <a:latin typeface="Carlito"/>
                <a:cs typeface="Carlito"/>
              </a:rPr>
              <a:t>vessels </a:t>
            </a:r>
            <a:r>
              <a:rPr sz="3200" spc="-5" dirty="0">
                <a:latin typeface="Carlito"/>
                <a:cs typeface="Carlito"/>
              </a:rPr>
              <a:t>on </a:t>
            </a:r>
            <a:r>
              <a:rPr sz="3200" spc="-10" dirty="0">
                <a:latin typeface="Carlito"/>
                <a:cs typeface="Carlito"/>
              </a:rPr>
              <a:t>retina</a:t>
            </a:r>
            <a:r>
              <a:rPr sz="3200" spc="-10" dirty="0">
                <a:latin typeface="Wingdings"/>
                <a:cs typeface="Wingdings"/>
              </a:rPr>
              <a:t>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Carlito"/>
                <a:cs typeface="Carlito"/>
              </a:rPr>
              <a:t>vitrous  hemorrhage</a:t>
            </a:r>
            <a:r>
              <a:rPr sz="3200" spc="-10" dirty="0">
                <a:latin typeface="Wingdings"/>
                <a:cs typeface="Wingdings"/>
              </a:rPr>
              <a:t></a:t>
            </a:r>
            <a:r>
              <a:rPr sz="3200" spc="-10" dirty="0">
                <a:latin typeface="Carlito"/>
                <a:cs typeface="Carlito"/>
              </a:rPr>
              <a:t>fibrosis  </a:t>
            </a:r>
            <a:r>
              <a:rPr sz="3200" spc="-5" dirty="0">
                <a:latin typeface="Carlito"/>
                <a:cs typeface="Carlito"/>
              </a:rPr>
              <a:t>&amp;scarring</a:t>
            </a:r>
            <a:r>
              <a:rPr sz="3200" spc="-5" dirty="0">
                <a:latin typeface="Wingdings"/>
                <a:cs typeface="Wingdings"/>
              </a:rPr>
              <a:t></a:t>
            </a:r>
            <a:r>
              <a:rPr sz="3200" spc="-5" dirty="0">
                <a:latin typeface="Carlito"/>
                <a:cs typeface="Carlito"/>
              </a:rPr>
              <a:t>tractional  </a:t>
            </a:r>
            <a:r>
              <a:rPr sz="3200" spc="-10" dirty="0">
                <a:latin typeface="Carlito"/>
                <a:cs typeface="Carlito"/>
              </a:rPr>
              <a:t>retina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detachment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40" y="1039145"/>
            <a:ext cx="355218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Clinical</a:t>
            </a:r>
            <a:r>
              <a:rPr sz="3200" b="1" u="heavy" spc="-7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features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461899"/>
            <a:ext cx="583704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40" dirty="0"/>
              <a:t> </a:t>
            </a:r>
            <a:r>
              <a:rPr spc="-20" dirty="0"/>
              <a:t>retinopathy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8"/>
            <a:ext cx="7872095" cy="3563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04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dirty="0">
                <a:latin typeface="Carlito"/>
                <a:cs typeface="Carlito"/>
              </a:rPr>
              <a:t>Cystoid macular </a:t>
            </a:r>
            <a:r>
              <a:rPr lang="en-US" sz="3200" dirty="0" err="1">
                <a:latin typeface="Carlito"/>
                <a:cs typeface="Carlito"/>
              </a:rPr>
              <a:t>edema</a:t>
            </a:r>
            <a:r>
              <a:rPr sz="3200" spc="-5" dirty="0" err="1" smtClean="0">
                <a:latin typeface="Wingdings"/>
                <a:cs typeface="Wingdings"/>
              </a:rPr>
              <a:t></a:t>
            </a:r>
            <a:r>
              <a:rPr sz="3200" spc="-5" dirty="0" err="1">
                <a:latin typeface="Carlito"/>
                <a:cs typeface="Carlito"/>
              </a:rPr>
              <a:t>increase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vascular  </a:t>
            </a:r>
            <a:r>
              <a:rPr sz="3200" spc="-5" dirty="0">
                <a:latin typeface="Carlito"/>
                <a:cs typeface="Carlito"/>
              </a:rPr>
              <a:t>permeability&amp; deposition of </a:t>
            </a:r>
            <a:r>
              <a:rPr sz="3200" spc="-15" dirty="0">
                <a:latin typeface="Carlito"/>
                <a:cs typeface="Carlito"/>
              </a:rPr>
              <a:t>hard </a:t>
            </a:r>
            <a:r>
              <a:rPr sz="3200" spc="-20" dirty="0">
                <a:latin typeface="Carlito"/>
                <a:cs typeface="Carlito"/>
              </a:rPr>
              <a:t>exudates </a:t>
            </a:r>
            <a:r>
              <a:rPr sz="3200" dirty="0">
                <a:latin typeface="Carlito"/>
                <a:cs typeface="Carlito"/>
              </a:rPr>
              <a:t>in  </a:t>
            </a:r>
            <a:r>
              <a:rPr sz="3200" spc="-15" dirty="0">
                <a:latin typeface="Carlito"/>
                <a:cs typeface="Carlito"/>
              </a:rPr>
              <a:t>central </a:t>
            </a:r>
            <a:r>
              <a:rPr sz="3200" spc="-10" dirty="0">
                <a:latin typeface="Carlito"/>
                <a:cs typeface="Carlito"/>
              </a:rPr>
              <a:t>retina</a:t>
            </a:r>
            <a:r>
              <a:rPr sz="3200" spc="-10" dirty="0">
                <a:latin typeface="Wingdings"/>
                <a:cs typeface="Wingdings"/>
              </a:rPr>
              <a:t>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Carlito"/>
                <a:cs typeface="Carlito"/>
              </a:rPr>
              <a:t>loss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-7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vision</a:t>
            </a: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Proliferative</a:t>
            </a:r>
            <a:r>
              <a:rPr sz="3200" spc="-20" dirty="0">
                <a:latin typeface="Wingdings"/>
                <a:cs typeface="Wingdings"/>
              </a:rPr>
              <a:t></a:t>
            </a:r>
            <a:r>
              <a:rPr sz="3200" spc="-20" dirty="0">
                <a:latin typeface="Carlito"/>
                <a:cs typeface="Carlito"/>
              </a:rPr>
              <a:t>stimulates </a:t>
            </a:r>
            <a:r>
              <a:rPr sz="3200" spc="-5" dirty="0">
                <a:latin typeface="Carlito"/>
                <a:cs typeface="Carlito"/>
              </a:rPr>
              <a:t>new </a:t>
            </a:r>
            <a:r>
              <a:rPr sz="3200" spc="-10" dirty="0">
                <a:latin typeface="Carlito"/>
                <a:cs typeface="Carlito"/>
              </a:rPr>
              <a:t>vessels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grow  </a:t>
            </a:r>
            <a:r>
              <a:rPr sz="3200" spc="-5" dirty="0">
                <a:latin typeface="Carlito"/>
                <a:cs typeface="Carlito"/>
              </a:rPr>
              <a:t>on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ant. </a:t>
            </a:r>
            <a:r>
              <a:rPr sz="3200" spc="-10" dirty="0">
                <a:latin typeface="Carlito"/>
                <a:cs typeface="Carlito"/>
              </a:rPr>
              <a:t>Surface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iris </a:t>
            </a:r>
            <a:r>
              <a:rPr sz="3200" spc="-10" dirty="0">
                <a:latin typeface="Carlito"/>
                <a:cs typeface="Carlito"/>
              </a:rPr>
              <a:t>(rubeosis  </a:t>
            </a:r>
            <a:r>
              <a:rPr sz="3200" spc="-5" dirty="0">
                <a:latin typeface="Carlito"/>
                <a:cs typeface="Carlito"/>
              </a:rPr>
              <a:t>iridis)</a:t>
            </a:r>
            <a:r>
              <a:rPr sz="3200" spc="-5" dirty="0">
                <a:latin typeface="Wingdings"/>
                <a:cs typeface="Wingdings"/>
              </a:rPr>
              <a:t></a:t>
            </a:r>
            <a:r>
              <a:rPr sz="3200" spc="-5" dirty="0">
                <a:latin typeface="Carlito"/>
                <a:cs typeface="Carlito"/>
              </a:rPr>
              <a:t>secondory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glaucoma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590" y="166725"/>
            <a:ext cx="8717431" cy="6680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461899"/>
            <a:ext cx="576084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Diabetic</a:t>
            </a:r>
            <a:r>
              <a:rPr spc="-40" dirty="0"/>
              <a:t> </a:t>
            </a:r>
            <a:r>
              <a:rPr spc="-20" dirty="0"/>
              <a:t>retinopathy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8303260" cy="36279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6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Prevention</a:t>
            </a:r>
            <a:endParaRPr sz="36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Glycemic, blood </a:t>
            </a:r>
            <a:r>
              <a:rPr sz="3600" spc="-10" dirty="0">
                <a:latin typeface="Carlito"/>
                <a:cs typeface="Carlito"/>
              </a:rPr>
              <a:t>pressure, </a:t>
            </a:r>
            <a:r>
              <a:rPr sz="3600" spc="-5" dirty="0">
                <a:latin typeface="Carlito"/>
                <a:cs typeface="Carlito"/>
              </a:rPr>
              <a:t>lipid </a:t>
            </a:r>
            <a:r>
              <a:rPr sz="3600" spc="-10" dirty="0">
                <a:latin typeface="Carlito"/>
                <a:cs typeface="Carlito"/>
              </a:rPr>
              <a:t>profile</a:t>
            </a:r>
            <a:r>
              <a:rPr sz="3600" spc="65" dirty="0">
                <a:latin typeface="Carlito"/>
                <a:cs typeface="Carlito"/>
              </a:rPr>
              <a:t> </a:t>
            </a:r>
            <a:r>
              <a:rPr sz="3600" spc="-20" dirty="0" err="1" smtClean="0">
                <a:latin typeface="Carlito"/>
                <a:cs typeface="Carlito"/>
              </a:rPr>
              <a:t>control</a:t>
            </a:r>
            <a:r>
              <a:rPr sz="3600" spc="-5" dirty="0" err="1" smtClean="0">
                <a:latin typeface="Wingdings"/>
                <a:cs typeface="Wingdings"/>
              </a:rPr>
              <a:t></a:t>
            </a:r>
            <a:r>
              <a:rPr sz="3600" spc="-5" dirty="0" err="1">
                <a:latin typeface="Carlito"/>
                <a:cs typeface="Carlito"/>
              </a:rPr>
              <a:t>reduce</a:t>
            </a:r>
            <a:r>
              <a:rPr sz="3600" spc="-5" dirty="0">
                <a:latin typeface="Carlito"/>
                <a:cs typeface="Carlito"/>
              </a:rPr>
              <a:t> incidence </a:t>
            </a:r>
            <a:r>
              <a:rPr sz="3600" dirty="0">
                <a:latin typeface="Carlito"/>
                <a:cs typeface="Carlito"/>
              </a:rPr>
              <a:t>&amp; </a:t>
            </a:r>
            <a:r>
              <a:rPr sz="3600" spc="-10" dirty="0">
                <a:latin typeface="Carlito"/>
                <a:cs typeface="Carlito"/>
              </a:rPr>
              <a:t>progression </a:t>
            </a:r>
            <a:r>
              <a:rPr sz="3600" spc="-5" dirty="0">
                <a:latin typeface="Carlito"/>
                <a:cs typeface="Carlito"/>
              </a:rPr>
              <a:t>of</a:t>
            </a:r>
            <a:r>
              <a:rPr sz="3600" spc="-35" dirty="0">
                <a:latin typeface="Carlito"/>
                <a:cs typeface="Carlito"/>
              </a:rPr>
              <a:t> </a:t>
            </a:r>
            <a:r>
              <a:rPr sz="3600" spc="-10" dirty="0">
                <a:latin typeface="Carlito"/>
                <a:cs typeface="Carlito"/>
              </a:rPr>
              <a:t>DR</a:t>
            </a:r>
            <a:endParaRPr sz="36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600" spc="-5" dirty="0" smtClean="0">
                <a:latin typeface="Carlito"/>
                <a:cs typeface="Carlito"/>
              </a:rPr>
              <a:t>Screening</a:t>
            </a:r>
            <a:r>
              <a:rPr sz="3600" dirty="0" smtClean="0">
                <a:latin typeface="Wingdings"/>
                <a:cs typeface="Wingdings"/>
              </a:rPr>
              <a:t></a:t>
            </a:r>
            <a:r>
              <a:rPr sz="3600" dirty="0" smtClean="0">
                <a:latin typeface="Times New Roman"/>
                <a:cs typeface="Times New Roman"/>
              </a:rPr>
              <a:t> </a:t>
            </a:r>
            <a:r>
              <a:rPr sz="3600" dirty="0">
                <a:latin typeface="Carlito"/>
                <a:cs typeface="Carlito"/>
              </a:rPr>
              <a:t>annual </a:t>
            </a:r>
            <a:r>
              <a:rPr sz="3600" spc="-5" dirty="0">
                <a:latin typeface="Carlito"/>
                <a:cs typeface="Carlito"/>
              </a:rPr>
              <a:t>screening </a:t>
            </a:r>
            <a:r>
              <a:rPr sz="3600" spc="-20" dirty="0">
                <a:latin typeface="Carlito"/>
                <a:cs typeface="Carlito"/>
              </a:rPr>
              <a:t>retinopathy </a:t>
            </a:r>
            <a:r>
              <a:rPr sz="3600" dirty="0">
                <a:latin typeface="Carlito"/>
                <a:cs typeface="Carlito"/>
              </a:rPr>
              <a:t>(those with  risk</a:t>
            </a:r>
            <a:r>
              <a:rPr sz="3600" spc="-5" dirty="0">
                <a:latin typeface="Carlito"/>
                <a:cs typeface="Carlito"/>
              </a:rPr>
              <a:t> </a:t>
            </a:r>
            <a:r>
              <a:rPr sz="3600" spc="-15" dirty="0">
                <a:latin typeface="Carlito"/>
                <a:cs typeface="Carlito"/>
              </a:rPr>
              <a:t>factor)</a:t>
            </a:r>
            <a:endParaRPr sz="36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1946</Words>
  <Application>Microsoft Office PowerPoint</Application>
  <PresentationFormat>On-screen Show (4:3)</PresentationFormat>
  <Paragraphs>345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Calibri</vt:lpstr>
      <vt:lpstr>Cambria</vt:lpstr>
      <vt:lpstr>Carlito</vt:lpstr>
      <vt:lpstr>MS Mincho</vt:lpstr>
      <vt:lpstr>Symbol</vt:lpstr>
      <vt:lpstr>Times New Roman</vt:lpstr>
      <vt:lpstr>Wingdings</vt:lpstr>
      <vt:lpstr>Office Theme</vt:lpstr>
      <vt:lpstr>PowerPoint Presentation</vt:lpstr>
      <vt:lpstr>Chronic complication of DM</vt:lpstr>
      <vt:lpstr>Diabetic retinopathy</vt:lpstr>
      <vt:lpstr>Diabetic retinopathy</vt:lpstr>
      <vt:lpstr>Diabetic retinopathy</vt:lpstr>
      <vt:lpstr>Diabetic retinopathy</vt:lpstr>
      <vt:lpstr>Diabetic retinopathy</vt:lpstr>
      <vt:lpstr>PowerPoint Presentation</vt:lpstr>
      <vt:lpstr>Diabetic retinopathy</vt:lpstr>
      <vt:lpstr>Diabetic retinopathy</vt:lpstr>
      <vt:lpstr>PowerPoint Presentation</vt:lpstr>
      <vt:lpstr>Other causes of visual loss in people  with diabetes</vt:lpstr>
      <vt:lpstr>Diabetic nephropathy</vt:lpstr>
      <vt:lpstr>Diabetic nephropathy</vt:lpstr>
      <vt:lpstr>Diabetic nephropathy</vt:lpstr>
      <vt:lpstr>PowerPoint Presentation</vt:lpstr>
      <vt:lpstr>Diabetic nephropathy</vt:lpstr>
      <vt:lpstr>Diabetic nephropathy</vt:lpstr>
      <vt:lpstr>Diabetic neuropathy</vt:lpstr>
      <vt:lpstr>Diabetic neuropathy</vt:lpstr>
      <vt:lpstr>Diabetic neuropathy</vt:lpstr>
      <vt:lpstr>Diabetic neuropathy</vt:lpstr>
      <vt:lpstr>Daibetic neuropathy</vt:lpstr>
      <vt:lpstr>Diabetic neuropathy</vt:lpstr>
      <vt:lpstr>Diabetic neuropathy</vt:lpstr>
      <vt:lpstr>PowerPoint Presentation</vt:lpstr>
      <vt:lpstr>Diabetic neuropathy</vt:lpstr>
      <vt:lpstr>Diabetic neuropathy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Diabetic foot</vt:lpstr>
      <vt:lpstr>Diabetic foot</vt:lpstr>
      <vt:lpstr>Diabetic foot Clinical features</vt:lpstr>
      <vt:lpstr>Diabetic foot</vt:lpstr>
      <vt:lpstr>References</vt:lpstr>
      <vt:lpstr>Thank you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Dr.Adel</dc:creator>
  <cp:lastModifiedBy>Dr.Adel</cp:lastModifiedBy>
  <cp:revision>33</cp:revision>
  <dcterms:created xsi:type="dcterms:W3CDTF">2021-01-19T21:29:37Z</dcterms:created>
  <dcterms:modified xsi:type="dcterms:W3CDTF">2021-02-07T20:09:49Z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2021-01-19T00:00:00Z</vt:filetime>
  </property>
</Properties>
</file>