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84" r:id="rId4"/>
    <p:sldId id="259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3" r:id="rId2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10/04/1434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 smtClean="0"/>
              <a:t>Tests of Significance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400" b="1" i="1" u="sng" dirty="0" smtClean="0">
                <a:solidFill>
                  <a:srgbClr val="FF0000"/>
                </a:solidFill>
              </a:rPr>
              <a:t>The “Student’s t test”:</a:t>
            </a:r>
            <a:endParaRPr lang="ar-IQ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 smtClean="0"/>
              <a:t>Two Samples  test for independent samples :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The test statistic z requires:</a:t>
            </a:r>
          </a:p>
          <a:p>
            <a:pPr lvl="0" algn="l" rtl="0"/>
            <a:r>
              <a:rPr lang="en-US" dirty="0" smtClean="0"/>
              <a:t> the two populations are normal with known variances </a:t>
            </a:r>
          </a:p>
          <a:p>
            <a:pPr algn="l" rtl="0">
              <a:buNone/>
            </a:pPr>
            <a:r>
              <a:rPr lang="en-US" dirty="0" smtClean="0"/>
              <a:t>                    </a:t>
            </a:r>
            <a:r>
              <a:rPr lang="en-US" dirty="0" smtClean="0">
                <a:solidFill>
                  <a:srgbClr val="FF0000"/>
                </a:solidFill>
              </a:rPr>
              <a:t>or</a:t>
            </a:r>
          </a:p>
          <a:p>
            <a:pPr lvl="0" algn="l" rtl="0"/>
            <a:r>
              <a:rPr lang="en-US" dirty="0" smtClean="0"/>
              <a:t>both sample sizes are greater than 30, therefore sample variances may be used as estimates to provide an approximate z statistics</a:t>
            </a:r>
          </a:p>
          <a:p>
            <a:pPr algn="l"/>
            <a:endParaRPr lang="ar-IQ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Therefore</a:t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When population variances are unknown&amp; the sample sizes are small( one or both sample sizes are less than 30) the </a:t>
            </a:r>
            <a:r>
              <a:rPr lang="en-US" i="1" dirty="0" smtClean="0"/>
              <a:t>t</a:t>
            </a:r>
            <a:r>
              <a:rPr lang="en-US" dirty="0" smtClean="0"/>
              <a:t> test  can be used :</a:t>
            </a:r>
          </a:p>
          <a:p>
            <a:pPr algn="l" rtl="0"/>
            <a:r>
              <a:rPr lang="en-US" dirty="0" smtClean="0"/>
              <a:t> If it is assumed that the population variances are equal &amp; the samples are taken from two normally or approximately normally distributed populations.</a:t>
            </a:r>
          </a:p>
          <a:p>
            <a:pPr algn="l"/>
            <a:endParaRPr lang="ar-IQ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 smtClean="0"/>
              <a:t>t test for independent samples: 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ar-IQ" dirty="0" smtClean="0"/>
              <a:t> 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The hypotheses are:</a:t>
            </a:r>
          </a:p>
          <a:p>
            <a:pPr algn="l">
              <a:buNone/>
            </a:pPr>
            <a:r>
              <a:rPr lang="en-US" b="1" i="1" dirty="0" smtClean="0"/>
              <a:t>H</a:t>
            </a:r>
            <a:r>
              <a:rPr lang="en-US" b="1" i="1" baseline="-25000" dirty="0" smtClean="0"/>
              <a:t>0</a:t>
            </a:r>
            <a:r>
              <a:rPr lang="en-US" b="1" i="1" dirty="0" smtClean="0"/>
              <a:t>: µ</a:t>
            </a:r>
            <a:r>
              <a:rPr lang="en-US" b="1" i="1" baseline="-25000" dirty="0" smtClean="0"/>
              <a:t>1</a:t>
            </a:r>
            <a:r>
              <a:rPr lang="en-US" b="1" i="1" dirty="0" smtClean="0"/>
              <a:t> - µ</a:t>
            </a:r>
            <a:r>
              <a:rPr lang="en-US" b="1" i="1" baseline="-25000" dirty="0" smtClean="0"/>
              <a:t>2</a:t>
            </a:r>
            <a:r>
              <a:rPr lang="en-US" b="1" i="1" dirty="0" smtClean="0"/>
              <a:t> = 0</a:t>
            </a:r>
            <a:endParaRPr lang="en-US" dirty="0" smtClean="0"/>
          </a:p>
          <a:p>
            <a:pPr algn="l">
              <a:buNone/>
            </a:pPr>
            <a:r>
              <a:rPr lang="en-US" b="1" i="1" dirty="0" smtClean="0"/>
              <a:t>H</a:t>
            </a:r>
            <a:r>
              <a:rPr lang="en-US" b="1" i="1" baseline="-25000" dirty="0" smtClean="0"/>
              <a:t>1</a:t>
            </a:r>
            <a:r>
              <a:rPr lang="en-US" b="1" i="1" dirty="0" smtClean="0"/>
              <a:t>: µ</a:t>
            </a:r>
            <a:r>
              <a:rPr lang="en-US" b="1" i="1" baseline="-25000" dirty="0" smtClean="0"/>
              <a:t>1</a:t>
            </a:r>
            <a:r>
              <a:rPr lang="en-US" b="1" i="1" dirty="0" smtClean="0"/>
              <a:t> - µ</a:t>
            </a:r>
            <a:r>
              <a:rPr lang="en-US" b="1" i="1" baseline="-25000" dirty="0" smtClean="0"/>
              <a:t>2</a:t>
            </a:r>
            <a:r>
              <a:rPr lang="en-US" b="1" i="1" dirty="0" smtClean="0"/>
              <a:t> # 0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 </a:t>
            </a:r>
          </a:p>
          <a:p>
            <a:pPr algn="l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test statistic is:</a:t>
            </a:r>
          </a:p>
          <a:p>
            <a:pPr algn="l">
              <a:buNone/>
            </a:pPr>
            <a:r>
              <a:rPr lang="en-US" b="1" i="1" dirty="0" smtClean="0"/>
              <a:t>t</a:t>
            </a:r>
            <a:r>
              <a:rPr lang="en-US" dirty="0" smtClean="0"/>
              <a:t> </a:t>
            </a:r>
            <a:r>
              <a:rPr lang="en-US" b="1" i="1" dirty="0" smtClean="0"/>
              <a:t>Test Statistic</a:t>
            </a:r>
            <a:endParaRPr lang="ar-IQ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0" y="214290"/>
          <a:ext cx="8929718" cy="2571768"/>
        </p:xfrm>
        <a:graphic>
          <a:graphicData uri="http://schemas.openxmlformats.org/presentationml/2006/ole">
            <p:oleObj spid="_x0000_s5122" name="Equation" r:id="rId3" imgW="1714320" imgH="482400" progId="Equation.3">
              <p:embed/>
            </p:oleObj>
          </a:graphicData>
        </a:graphic>
      </p:graphicFrame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071942"/>
            <a:ext cx="9144000" cy="2571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مربع نص 3"/>
          <p:cNvSpPr txBox="1"/>
          <p:nvPr/>
        </p:nvSpPr>
        <p:spPr>
          <a:xfrm>
            <a:off x="4143372" y="3500438"/>
            <a:ext cx="77957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where</a:t>
            </a:r>
            <a:endParaRPr lang="ar-IQ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0" y="2357430"/>
          <a:ext cx="9144000" cy="2928958"/>
        </p:xfrm>
        <a:graphic>
          <a:graphicData uri="http://schemas.openxmlformats.org/presentationml/2006/ole">
            <p:oleObj spid="_x0000_s6146" name="Equation" r:id="rId3" imgW="1688760" imgH="457200" progId="Equation.3">
              <p:embed/>
            </p:oleObj>
          </a:graphicData>
        </a:graphic>
      </p:graphicFrame>
      <p:sp>
        <p:nvSpPr>
          <p:cNvPr id="3" name="مربع نص 2"/>
          <p:cNvSpPr txBox="1"/>
          <p:nvPr/>
        </p:nvSpPr>
        <p:spPr>
          <a:xfrm>
            <a:off x="2643174" y="214290"/>
            <a:ext cx="3287503" cy="9233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 </a:t>
            </a:r>
          </a:p>
          <a:p>
            <a:r>
              <a:rPr lang="en-US" dirty="0" smtClean="0"/>
              <a:t> </a:t>
            </a:r>
          </a:p>
          <a:p>
            <a:r>
              <a:rPr lang="en-US" b="1" i="1" dirty="0" smtClean="0"/>
              <a:t>Pooled Estimate of the  Variance</a:t>
            </a:r>
            <a:endParaRPr lang="ar-IQ" dirty="0"/>
          </a:p>
        </p:txBody>
      </p:sp>
      <p:sp>
        <p:nvSpPr>
          <p:cNvPr id="4" name="مربع نص 3"/>
          <p:cNvSpPr txBox="1"/>
          <p:nvPr/>
        </p:nvSpPr>
        <p:spPr>
          <a:xfrm>
            <a:off x="1417496" y="5572140"/>
            <a:ext cx="3982180" cy="76944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400" b="1" i="1" dirty="0" err="1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df</a:t>
            </a:r>
            <a:r>
              <a:rPr lang="en-US" sz="440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= n </a:t>
            </a:r>
            <a:r>
              <a:rPr lang="en-US" sz="4400" b="1" i="1" baseline="-300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 </a:t>
            </a:r>
            <a:r>
              <a:rPr lang="en-US" sz="440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+ n </a:t>
            </a:r>
            <a:r>
              <a:rPr lang="en-US" sz="4400" b="1" i="1" baseline="-300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 </a:t>
            </a:r>
            <a:r>
              <a:rPr lang="en-US" sz="440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-2</a:t>
            </a:r>
            <a:endParaRPr lang="ar-IQ" sz="4400" dirty="0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8794226" y="0"/>
            <a:ext cx="3497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86488" algn="l"/>
              </a:tabLst>
            </a:pPr>
            <a:r>
              <a:rPr kumimoji="0" lang="en-US" sz="1400" b="1" i="1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1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8909642" y="0"/>
            <a:ext cx="2343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86488" algn="l"/>
              </a:tabLst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 smtClean="0"/>
              <a:t>Pooled Estimate of the Variance: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en-US" dirty="0" smtClean="0"/>
              <a:t>- The pooled estimate of the population variance is the average of both sample variances, once adjusted for their degrees of freedom. </a:t>
            </a:r>
          </a:p>
          <a:p>
            <a:pPr algn="l"/>
            <a:r>
              <a:rPr lang="en-US" b="1" dirty="0" smtClean="0"/>
              <a:t>    1-</a:t>
            </a:r>
            <a:r>
              <a:rPr lang="en-US" dirty="0" smtClean="0"/>
              <a:t> You know you have made a mistake in calculating the pooled estimate of the               variance if it does not come out between the two estimates.</a:t>
            </a:r>
          </a:p>
          <a:p>
            <a:pPr algn="l"/>
            <a:r>
              <a:rPr lang="en-US" b="1" dirty="0" smtClean="0"/>
              <a:t>    2-</a:t>
            </a:r>
            <a:r>
              <a:rPr lang="en-US" dirty="0" smtClean="0"/>
              <a:t> You have also made a mistake if it does not come out closer to the estimate from        the larger sample.</a:t>
            </a:r>
          </a:p>
          <a:p>
            <a:pPr algn="l"/>
            <a:endParaRPr lang="ar-IQ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 smtClean="0"/>
              <a:t>Summary: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- The comparison between two means can be made with the </a:t>
            </a:r>
            <a:r>
              <a:rPr lang="en-US" b="1" i="1" dirty="0" smtClean="0"/>
              <a:t>Z</a:t>
            </a:r>
            <a:r>
              <a:rPr lang="en-US" dirty="0" smtClean="0"/>
              <a:t> test if the samples are independent and the </a:t>
            </a:r>
            <a:r>
              <a:rPr lang="en-US" b="1" i="1" dirty="0" smtClean="0"/>
              <a:t>variances</a:t>
            </a:r>
            <a:r>
              <a:rPr lang="en-US" dirty="0" smtClean="0"/>
              <a:t> are known, or if the </a:t>
            </a:r>
            <a:r>
              <a:rPr lang="en-US" b="1" i="1" dirty="0" smtClean="0"/>
              <a:t>variances </a:t>
            </a:r>
            <a:r>
              <a:rPr lang="en-US" dirty="0" smtClean="0"/>
              <a:t>are unknown but both sample sizes are greater than or equal to </a:t>
            </a:r>
            <a:r>
              <a:rPr lang="en-US" b="1" dirty="0" smtClean="0"/>
              <a:t>30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- If the variances are </a:t>
            </a:r>
            <a:r>
              <a:rPr lang="en-US" b="1" i="1" dirty="0" smtClean="0"/>
              <a:t>not</a:t>
            </a:r>
            <a:r>
              <a:rPr lang="en-US" dirty="0" smtClean="0"/>
              <a:t> known or one or both sample sizes are </a:t>
            </a:r>
            <a:r>
              <a:rPr lang="en-US" b="1" i="1" dirty="0" smtClean="0"/>
              <a:t>less</a:t>
            </a:r>
            <a:r>
              <a:rPr lang="en-US" dirty="0" smtClean="0"/>
              <a:t> than </a:t>
            </a:r>
            <a:r>
              <a:rPr lang="en-US" b="1" dirty="0" smtClean="0"/>
              <a:t>30</a:t>
            </a:r>
            <a:r>
              <a:rPr lang="en-US" dirty="0" smtClean="0"/>
              <a:t>, then the </a:t>
            </a:r>
            <a:r>
              <a:rPr lang="en-US" b="1" i="1" dirty="0" smtClean="0"/>
              <a:t>t</a:t>
            </a:r>
            <a:r>
              <a:rPr lang="en-US" dirty="0" smtClean="0"/>
              <a:t> test must be used.</a:t>
            </a:r>
            <a:endParaRPr lang="ar-IQ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 smtClean="0"/>
              <a:t>t test for  dependent samples</a:t>
            </a:r>
            <a:r>
              <a:rPr lang="ar-IQ" b="1" i="1" u="sng" dirty="0" smtClean="0"/>
              <a:t>)</a:t>
            </a:r>
            <a:r>
              <a:rPr lang="en-US" b="1" i="1" u="sng" dirty="0" smtClean="0"/>
              <a:t>Paired samples-t test)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l"/>
            <a:r>
              <a:rPr lang="en-US" sz="12800" b="1" i="1" dirty="0" smtClean="0"/>
              <a:t>Dependent Samples</a:t>
            </a:r>
            <a:r>
              <a:rPr lang="en-US" sz="12800" dirty="0" smtClean="0"/>
              <a:t> are samples that are paired or matched in some way.</a:t>
            </a:r>
            <a:r>
              <a:rPr lang="en-US" sz="12800" i="1" dirty="0" smtClean="0"/>
              <a:t> </a:t>
            </a:r>
            <a:r>
              <a:rPr lang="en-US" sz="12800" b="1" i="1" dirty="0" smtClean="0"/>
              <a:t>Independent Samples</a:t>
            </a:r>
            <a:r>
              <a:rPr lang="en-US" sz="12800" dirty="0" smtClean="0"/>
              <a:t> are samples that are not related.</a:t>
            </a:r>
          </a:p>
          <a:p>
            <a:pPr algn="l">
              <a:buNone/>
            </a:pPr>
            <a:r>
              <a:rPr lang="en-US" sz="12800" dirty="0" smtClean="0"/>
              <a:t> </a:t>
            </a:r>
          </a:p>
          <a:p>
            <a:pPr algn="l"/>
            <a:r>
              <a:rPr lang="en-US" sz="12800" b="1" i="1" dirty="0" smtClean="0"/>
              <a:t>Examples of Dependent Samples:</a:t>
            </a:r>
            <a:endParaRPr lang="en-US" sz="12800" dirty="0" smtClean="0"/>
          </a:p>
          <a:p>
            <a:pPr algn="l"/>
            <a:r>
              <a:rPr lang="en-US" sz="12800" b="1" dirty="0" smtClean="0"/>
              <a:t>1-</a:t>
            </a:r>
            <a:r>
              <a:rPr lang="en-US" sz="12800" dirty="0" smtClean="0"/>
              <a:t> Samples in which the </a:t>
            </a:r>
            <a:r>
              <a:rPr lang="en-US" sz="12800" b="1" i="1" dirty="0" smtClean="0"/>
              <a:t>same subjects</a:t>
            </a:r>
            <a:r>
              <a:rPr lang="en-US" sz="12800" dirty="0" smtClean="0"/>
              <a:t> are used in a pre-post situation.</a:t>
            </a:r>
          </a:p>
          <a:p>
            <a:pPr algn="l"/>
            <a:r>
              <a:rPr lang="en-US" sz="12800" b="1" dirty="0" smtClean="0"/>
              <a:t>2-</a:t>
            </a:r>
            <a:r>
              <a:rPr lang="en-US" sz="12800" dirty="0" smtClean="0"/>
              <a:t> Another type of dependent samples is </a:t>
            </a:r>
            <a:r>
              <a:rPr lang="en-US" sz="12800" b="1" i="1" dirty="0" smtClean="0"/>
              <a:t>matched samples</a:t>
            </a:r>
            <a:r>
              <a:rPr lang="en-US" sz="12800" dirty="0" smtClean="0"/>
              <a:t>.</a:t>
            </a:r>
          </a:p>
          <a:p>
            <a:pPr algn="l">
              <a:buNone/>
            </a:pPr>
            <a:r>
              <a:rPr lang="en-US" sz="9800" dirty="0" smtClean="0"/>
              <a:t> </a:t>
            </a:r>
          </a:p>
          <a:p>
            <a:pPr algn="l">
              <a:buNone/>
            </a:pPr>
            <a:r>
              <a:rPr lang="en-US" sz="9800" dirty="0" smtClean="0"/>
              <a:t> </a:t>
            </a:r>
          </a:p>
          <a:p>
            <a:pPr algn="l">
              <a:buNone/>
            </a:pPr>
            <a:r>
              <a:rPr lang="en-US" dirty="0" smtClean="0"/>
              <a:t> </a:t>
            </a:r>
          </a:p>
          <a:p>
            <a:pPr algn="l"/>
            <a:endParaRPr lang="ar-IQ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Steps</a:t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>
              <a:buNone/>
            </a:pPr>
            <a:r>
              <a:rPr lang="ar-IQ" b="1" i="1" dirty="0" smtClean="0"/>
              <a:t> 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 1.Calculate the difference for each of the pairs of data,</a:t>
            </a:r>
            <a:r>
              <a:rPr lang="en-US" b="1" i="1" dirty="0" smtClean="0"/>
              <a:t> d.</a:t>
            </a:r>
            <a:endParaRPr lang="en-US" dirty="0" smtClean="0"/>
          </a:p>
          <a:p>
            <a:pPr algn="l" rtl="0">
              <a:buNone/>
            </a:pPr>
            <a:r>
              <a:rPr lang="ar-IQ" dirty="0" smtClean="0"/>
              <a:t> </a:t>
            </a:r>
            <a:endParaRPr lang="en-US" dirty="0" smtClean="0"/>
          </a:p>
          <a:p>
            <a:pPr algn="l" rtl="0">
              <a:buNone/>
            </a:pPr>
            <a:r>
              <a:rPr lang="en-US" b="1" i="1" dirty="0" smtClean="0"/>
              <a:t> </a:t>
            </a:r>
            <a:r>
              <a:rPr lang="en-US" dirty="0" smtClean="0"/>
              <a:t> 2. Find the mean of the differences. </a:t>
            </a:r>
            <a:r>
              <a:rPr lang="en-US" b="1" i="1" dirty="0" smtClean="0"/>
              <a:t>d.</a:t>
            </a:r>
            <a:r>
              <a:rPr lang="en-US" dirty="0" smtClean="0"/>
              <a:t>                                                                         </a:t>
            </a:r>
          </a:p>
          <a:p>
            <a:pPr algn="l" rtl="0">
              <a:buNone/>
            </a:pPr>
            <a:r>
              <a:rPr lang="en-US" dirty="0" smtClean="0"/>
              <a:t>  3. Find the standard deviation of the differences,  </a:t>
            </a:r>
            <a:r>
              <a:rPr lang="en-US" b="1" dirty="0" smtClean="0"/>
              <a:t>S</a:t>
            </a:r>
            <a:r>
              <a:rPr lang="en-US" b="1" i="1" dirty="0" smtClean="0"/>
              <a:t>d</a:t>
            </a:r>
            <a:r>
              <a:rPr lang="en-US" dirty="0" smtClean="0"/>
              <a:t>.                 	</a:t>
            </a:r>
          </a:p>
          <a:p>
            <a:pPr algn="l" rtl="0">
              <a:buNone/>
            </a:pPr>
            <a:r>
              <a:rPr lang="en-US" dirty="0" smtClean="0"/>
              <a:t>   4. Find the estimated standard error of the differences.  </a:t>
            </a:r>
            <a:r>
              <a:rPr lang="ar-IQ" dirty="0" smtClean="0"/>
              <a:t>	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   5. Find the test value, </a:t>
            </a:r>
            <a:r>
              <a:rPr lang="en-US" b="1" i="1" dirty="0" smtClean="0"/>
              <a:t>t.                                                                                 </a:t>
            </a:r>
            <a:r>
              <a:rPr lang="en-US" dirty="0" smtClean="0"/>
              <a:t>	</a:t>
            </a:r>
          </a:p>
          <a:p>
            <a:pPr algn="l"/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 smtClean="0">
                <a:solidFill>
                  <a:srgbClr val="FF0000"/>
                </a:solidFill>
              </a:rPr>
              <a:t> Single Sample t test: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r>
              <a:rPr lang="en-US" dirty="0" smtClean="0"/>
              <a:t>- The </a:t>
            </a:r>
            <a:r>
              <a:rPr lang="en-US" b="1" i="1" dirty="0" smtClean="0"/>
              <a:t>single sample t test</a:t>
            </a:r>
            <a:r>
              <a:rPr lang="en-US" dirty="0" smtClean="0"/>
              <a:t> is used to compare a single sample mean with a population mean when </a:t>
            </a:r>
            <a:r>
              <a:rPr lang="en-US" b="1" i="1" dirty="0" smtClean="0">
                <a:sym typeface="Symbol"/>
              </a:rPr>
              <a:t></a:t>
            </a:r>
            <a:r>
              <a:rPr lang="en-US" b="1" i="1" dirty="0" smtClean="0"/>
              <a:t> is unknown &amp; the sample size is small (&lt; 30).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- The formula for the </a:t>
            </a:r>
            <a:r>
              <a:rPr lang="en-US" b="1" i="1" dirty="0" smtClean="0"/>
              <a:t>t</a:t>
            </a:r>
            <a:r>
              <a:rPr lang="en-US" dirty="0" smtClean="0"/>
              <a:t> statistic is similar in structure to the </a:t>
            </a:r>
            <a:r>
              <a:rPr lang="en-US" b="1" dirty="0" smtClean="0"/>
              <a:t>Z</a:t>
            </a:r>
            <a:r>
              <a:rPr lang="en-US" dirty="0" smtClean="0"/>
              <a:t>, except that the </a:t>
            </a:r>
            <a:r>
              <a:rPr lang="en-US" b="1" i="1" dirty="0" smtClean="0"/>
              <a:t>t </a:t>
            </a:r>
            <a:r>
              <a:rPr lang="en-US" dirty="0" smtClean="0"/>
              <a:t>statistic uses </a:t>
            </a:r>
            <a:r>
              <a:rPr lang="en-US" b="1" i="1" dirty="0" smtClean="0"/>
              <a:t>sample standard deviation.</a:t>
            </a:r>
            <a:endParaRPr lang="en-US" dirty="0" smtClean="0"/>
          </a:p>
          <a:p>
            <a:pPr algn="l"/>
            <a:endParaRPr lang="ar-IQ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8" name="Object 4"/>
          <p:cNvGraphicFramePr>
            <a:graphicFrameLocks noChangeAspect="1"/>
          </p:cNvGraphicFramePr>
          <p:nvPr/>
        </p:nvGraphicFramePr>
        <p:xfrm>
          <a:off x="1571604" y="2214554"/>
          <a:ext cx="5857916" cy="1892307"/>
        </p:xfrm>
        <a:graphic>
          <a:graphicData uri="http://schemas.openxmlformats.org/presentationml/2006/ole">
            <p:oleObj spid="_x0000_s34818" name="Equation" r:id="rId3" imgW="1485720" imgH="482400" progId="Equation.3">
              <p:embed/>
            </p:oleObj>
          </a:graphicData>
        </a:graphic>
      </p:graphicFrame>
      <p:sp>
        <p:nvSpPr>
          <p:cNvPr id="3" name="مستطيل 2"/>
          <p:cNvSpPr/>
          <p:nvPr/>
        </p:nvSpPr>
        <p:spPr>
          <a:xfrm>
            <a:off x="3714744" y="214290"/>
            <a:ext cx="22145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600" b="1" i="1" dirty="0" smtClean="0"/>
              <a:t>Test statistic</a:t>
            </a:r>
            <a:endParaRPr lang="ar-IQ" sz="3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 algn="l"/>
            <a:r>
              <a:rPr lang="en-US" b="1" i="1" dirty="0" smtClean="0"/>
              <a:t>The hypotheses for this problem are:</a:t>
            </a:r>
            <a:endParaRPr lang="en-US" dirty="0" smtClean="0"/>
          </a:p>
          <a:p>
            <a:pPr algn="l"/>
            <a:r>
              <a:rPr lang="en-US" b="1" i="1" dirty="0" smtClean="0"/>
              <a:t>    H0</a:t>
            </a:r>
            <a:r>
              <a:rPr lang="en-US" dirty="0" smtClean="0"/>
              <a:t> : µd = 0</a:t>
            </a:r>
          </a:p>
          <a:p>
            <a:pPr algn="l"/>
            <a:r>
              <a:rPr lang="en-US" dirty="0" smtClean="0"/>
              <a:t>    </a:t>
            </a:r>
            <a:r>
              <a:rPr lang="en-US" b="1" i="1" dirty="0" smtClean="0"/>
              <a:t>H1</a:t>
            </a:r>
            <a:r>
              <a:rPr lang="en-US" dirty="0" smtClean="0"/>
              <a:t> :  µd </a:t>
            </a:r>
            <a:r>
              <a:rPr lang="en-US" dirty="0" smtClean="0">
                <a:sym typeface="Symbol"/>
              </a:rPr>
              <a:t></a:t>
            </a:r>
            <a:r>
              <a:rPr lang="en-US" dirty="0" smtClean="0"/>
              <a:t> 0</a:t>
            </a:r>
          </a:p>
          <a:p>
            <a:pPr algn="l"/>
            <a:r>
              <a:rPr lang="en-US" b="1" i="1" dirty="0" smtClean="0"/>
              <a:t>Assuming that  the differences  between pairs of values  are  approximately normally distributed.</a:t>
            </a:r>
            <a:endParaRPr lang="en-US" dirty="0" smtClean="0"/>
          </a:p>
          <a:p>
            <a:pPr algn="l">
              <a:buNone/>
            </a:pPr>
            <a:r>
              <a:rPr lang="en-US" b="1" i="1" dirty="0" smtClean="0"/>
              <a:t> </a:t>
            </a:r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1292224" y="2071678"/>
          <a:ext cx="6923114" cy="2714644"/>
        </p:xfrm>
        <a:graphic>
          <a:graphicData uri="http://schemas.openxmlformats.org/presentationml/2006/ole">
            <p:oleObj spid="_x0000_s40962" r:id="rId3" imgW="647640" imgH="419040" progId="">
              <p:embed/>
            </p:oleObj>
          </a:graphicData>
        </a:graphic>
      </p:graphicFrame>
      <p:sp>
        <p:nvSpPr>
          <p:cNvPr id="3" name="مستطيل 2"/>
          <p:cNvSpPr/>
          <p:nvPr/>
        </p:nvSpPr>
        <p:spPr>
          <a:xfrm>
            <a:off x="2357422" y="1357298"/>
            <a:ext cx="50720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600" b="1" i="1" u="sng" dirty="0" smtClean="0">
                <a:solidFill>
                  <a:srgbClr val="FF0000"/>
                </a:solidFill>
              </a:rPr>
              <a:t>The One-Sample t Test</a:t>
            </a:r>
            <a:endParaRPr lang="ar-IQ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 smtClean="0">
                <a:solidFill>
                  <a:srgbClr val="FF0000"/>
                </a:solidFill>
              </a:rPr>
              <a:t>One Sample t test: Step by step: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Autofit/>
          </a:bodyPr>
          <a:lstStyle/>
          <a:p>
            <a:pPr algn="l">
              <a:buNone/>
            </a:pPr>
            <a:r>
              <a:rPr lang="en-US" sz="2400" b="1" dirty="0" smtClean="0"/>
              <a:t>1- State the null hypothesis.</a:t>
            </a:r>
          </a:p>
          <a:p>
            <a:pPr algn="l">
              <a:buNone/>
            </a:pPr>
            <a:r>
              <a:rPr lang="en-US" sz="2400" b="1" dirty="0" smtClean="0"/>
              <a:t>2- Calculate the t value. </a:t>
            </a:r>
          </a:p>
          <a:p>
            <a:pPr algn="l">
              <a:buNone/>
            </a:pPr>
            <a:r>
              <a:rPr lang="en-US" sz="2400" b="1" dirty="0" smtClean="0"/>
              <a:t>3- Calculate the degrees of freedom </a:t>
            </a:r>
            <a:r>
              <a:rPr lang="en-US" sz="2400" b="1" i="1" dirty="0" err="1" smtClean="0"/>
              <a:t>df</a:t>
            </a:r>
            <a:r>
              <a:rPr lang="en-US" sz="2400" b="1" i="1" dirty="0" smtClean="0"/>
              <a:t> = n-1</a:t>
            </a:r>
            <a:r>
              <a:rPr lang="en-US" sz="2400" b="1" dirty="0" smtClean="0"/>
              <a:t>.</a:t>
            </a:r>
          </a:p>
          <a:p>
            <a:pPr algn="l">
              <a:buNone/>
            </a:pPr>
            <a:r>
              <a:rPr lang="en-US" sz="2400" b="1" dirty="0" smtClean="0"/>
              <a:t>4- State the critical value(s) (From </a:t>
            </a:r>
            <a:r>
              <a:rPr lang="en-US" sz="2400" b="1" i="1" dirty="0" smtClean="0"/>
              <a:t>‘the t distribution table’</a:t>
            </a:r>
            <a:r>
              <a:rPr lang="en-US" sz="2400" b="1" dirty="0" smtClean="0"/>
              <a:t>). </a:t>
            </a:r>
          </a:p>
          <a:p>
            <a:pPr algn="l">
              <a:buNone/>
            </a:pPr>
            <a:r>
              <a:rPr lang="en-US" sz="2400" b="1" dirty="0" smtClean="0"/>
              <a:t>5- Draw a conclusion:</a:t>
            </a:r>
          </a:p>
          <a:p>
            <a:pPr algn="l">
              <a:buNone/>
            </a:pPr>
            <a:r>
              <a:rPr lang="en-US" sz="2400" b="1" dirty="0" smtClean="0"/>
              <a:t>Compare the calculated t to the critical values from the t table to determine significance</a:t>
            </a:r>
          </a:p>
          <a:p>
            <a:pPr algn="l"/>
            <a:r>
              <a:rPr lang="en-US" sz="2400" b="1" dirty="0" smtClean="0"/>
              <a:t>If the calculated </a:t>
            </a:r>
            <a:r>
              <a:rPr lang="en-US" sz="2400" b="1" i="1" dirty="0" smtClean="0"/>
              <a:t>t</a:t>
            </a:r>
            <a:r>
              <a:rPr lang="en-US" sz="2400" b="1" dirty="0" smtClean="0"/>
              <a:t> value is smaller than the critical values</a:t>
            </a:r>
          </a:p>
          <a:p>
            <a:pPr algn="l">
              <a:buNone/>
            </a:pPr>
            <a:r>
              <a:rPr lang="en-US" sz="2400" b="1" dirty="0" smtClean="0"/>
              <a:t>         P &gt; 0.05 </a:t>
            </a:r>
            <a:r>
              <a:rPr lang="ar-IQ" sz="2400" b="1" dirty="0" smtClean="0"/>
              <a:t>                </a:t>
            </a:r>
            <a:endParaRPr lang="en-US" sz="2400" b="1" dirty="0" smtClean="0"/>
          </a:p>
          <a:p>
            <a:pPr algn="l"/>
            <a:r>
              <a:rPr lang="en-US" sz="2400" b="1" i="1" dirty="0" smtClean="0"/>
              <a:t>Accept</a:t>
            </a:r>
            <a:r>
              <a:rPr lang="en-US" sz="2400" b="1" dirty="0" smtClean="0"/>
              <a:t> the null hypothesis </a:t>
            </a:r>
          </a:p>
          <a:p>
            <a:pPr algn="l"/>
            <a:r>
              <a:rPr lang="en-US" sz="2400" b="1" dirty="0" smtClean="0"/>
              <a:t>If the calculated </a:t>
            </a:r>
            <a:r>
              <a:rPr lang="en-US" sz="2400" b="1" i="1" dirty="0" smtClean="0"/>
              <a:t>t</a:t>
            </a:r>
            <a:r>
              <a:rPr lang="en-US" sz="2400" b="1" dirty="0" smtClean="0"/>
              <a:t> value is equal to or larger than the critical values.</a:t>
            </a:r>
          </a:p>
          <a:p>
            <a:pPr algn="l">
              <a:buNone/>
            </a:pPr>
            <a:r>
              <a:rPr lang="en-US" sz="2400" b="1" dirty="0" smtClean="0"/>
              <a:t>P&lt; 0.05 or &lt; 0.01 </a:t>
            </a:r>
          </a:p>
          <a:p>
            <a:pPr algn="l"/>
            <a:r>
              <a:rPr lang="en-US" sz="2400" b="1" dirty="0" smtClean="0"/>
              <a:t>o </a:t>
            </a:r>
            <a:r>
              <a:rPr lang="en-US" sz="2400" b="1" i="1" dirty="0" smtClean="0"/>
              <a:t>reject </a:t>
            </a:r>
            <a:r>
              <a:rPr lang="en-US" sz="2400" b="1" dirty="0" smtClean="0"/>
              <a:t>the null hypothesis.</a:t>
            </a:r>
            <a:endParaRPr lang="ar-IQ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9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 smtClean="0"/>
              <a:t>The t Test for a Single Sample: Example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The mean weight of </a:t>
            </a:r>
            <a:r>
              <a:rPr lang="en-US" b="1" dirty="0" smtClean="0"/>
              <a:t>9</a:t>
            </a:r>
            <a:r>
              <a:rPr lang="en-US" dirty="0" smtClean="0"/>
              <a:t> undernourished 6-year olds children was </a:t>
            </a:r>
            <a:r>
              <a:rPr lang="en-US" b="1" dirty="0" smtClean="0"/>
              <a:t>17.3 </a:t>
            </a:r>
            <a:r>
              <a:rPr lang="en-US" dirty="0" smtClean="0"/>
              <a:t>kg with a standard deviation =</a:t>
            </a:r>
            <a:r>
              <a:rPr lang="en-US" b="1" dirty="0" smtClean="0"/>
              <a:t>2.51</a:t>
            </a:r>
            <a:r>
              <a:rPr lang="en-US" dirty="0" smtClean="0"/>
              <a:t> kg. If the weight of 6-year olds in the general population is normally distributed with </a:t>
            </a:r>
            <a:r>
              <a:rPr lang="en-US" b="1" dirty="0" smtClean="0"/>
              <a:t>µ=20.9</a:t>
            </a:r>
            <a:r>
              <a:rPr lang="en-US" dirty="0" smtClean="0"/>
              <a:t> kg. Determine if the weight of this sample is significantly different from the population of 6-year olds.</a:t>
            </a:r>
            <a:endParaRPr lang="ar-IQ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 smtClean="0"/>
              <a:t>Solution: </a:t>
            </a:r>
            <a:r>
              <a:rPr lang="ar-IQ" b="1" i="1" u="sng" dirty="0" smtClean="0"/>
              <a:t>ِِِِ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ar-IQ" dirty="0" smtClean="0"/>
              <a:t> </a:t>
            </a:r>
            <a:r>
              <a:rPr lang="en-US" b="1" dirty="0" smtClean="0"/>
              <a:t>1.</a:t>
            </a:r>
            <a:r>
              <a:rPr lang="en-US" dirty="0" smtClean="0"/>
              <a:t> State the null hypothesis</a:t>
            </a:r>
          </a:p>
          <a:p>
            <a:pPr algn="l"/>
            <a:r>
              <a:rPr lang="en-US" dirty="0" smtClean="0"/>
              <a:t>The null hypothesis: </a:t>
            </a:r>
          </a:p>
          <a:p>
            <a:pPr algn="l"/>
            <a:r>
              <a:rPr lang="en-US" dirty="0" smtClean="0"/>
              <a:t>There is no difference between the mean weight of the malnourished 6-year olds and the mean weight of 6-year olds in the general population and the observed difference is due to chance or sampling error.</a:t>
            </a:r>
          </a:p>
          <a:p>
            <a:pPr algn="l"/>
            <a:r>
              <a:rPr lang="en-US" b="1" dirty="0" smtClean="0"/>
              <a:t>2.</a:t>
            </a:r>
            <a:r>
              <a:rPr lang="en-US" dirty="0" smtClean="0"/>
              <a:t> Calculate the </a:t>
            </a:r>
            <a:r>
              <a:rPr lang="en-US" b="1" i="1" dirty="0" smtClean="0"/>
              <a:t>t</a:t>
            </a:r>
            <a:r>
              <a:rPr lang="en-US" dirty="0" smtClean="0"/>
              <a:t> value:</a:t>
            </a:r>
            <a:r>
              <a:rPr lang="ar-IQ" dirty="0" smtClean="0"/>
              <a:t>ِِِِِِِِِِِِ</a:t>
            </a:r>
            <a:endParaRPr lang="ar-IQ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0" y="2143116"/>
          <a:ext cx="9143999" cy="2143140"/>
        </p:xfrm>
        <a:graphic>
          <a:graphicData uri="http://schemas.openxmlformats.org/presentationml/2006/ole">
            <p:oleObj spid="_x0000_s4098" name="Equation" r:id="rId3" imgW="236196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en-US" dirty="0" smtClean="0"/>
              <a:t> </a:t>
            </a:r>
          </a:p>
          <a:p>
            <a:pPr algn="l"/>
            <a:r>
              <a:rPr lang="en-US" sz="5000" b="1" dirty="0" smtClean="0"/>
              <a:t>3.</a:t>
            </a:r>
            <a:r>
              <a:rPr lang="en-US" sz="5000" dirty="0" smtClean="0"/>
              <a:t> </a:t>
            </a:r>
            <a:r>
              <a:rPr lang="en-US" sz="5000" dirty="0" smtClean="0">
                <a:solidFill>
                  <a:srgbClr val="FF0000"/>
                </a:solidFill>
              </a:rPr>
              <a:t>Calculate the </a:t>
            </a:r>
            <a:r>
              <a:rPr lang="en-US" sz="5000" b="1" i="1" dirty="0" err="1" smtClean="0">
                <a:solidFill>
                  <a:srgbClr val="FF0000"/>
                </a:solidFill>
              </a:rPr>
              <a:t>df</a:t>
            </a:r>
            <a:r>
              <a:rPr lang="en-US" sz="5000" dirty="0" smtClean="0">
                <a:solidFill>
                  <a:srgbClr val="FF0000"/>
                </a:solidFill>
              </a:rPr>
              <a:t> </a:t>
            </a:r>
            <a:r>
              <a:rPr lang="en-US" sz="5000" dirty="0" smtClean="0"/>
              <a:t>:</a:t>
            </a:r>
          </a:p>
          <a:p>
            <a:pPr algn="l"/>
            <a:r>
              <a:rPr lang="en-US" sz="5000" b="1" i="1" dirty="0" smtClean="0">
                <a:solidFill>
                  <a:srgbClr val="FF0000"/>
                </a:solidFill>
              </a:rPr>
              <a:t>     </a:t>
            </a:r>
            <a:r>
              <a:rPr lang="en-US" sz="5000" b="1" i="1" dirty="0" err="1" smtClean="0">
                <a:solidFill>
                  <a:srgbClr val="FF0000"/>
                </a:solidFill>
              </a:rPr>
              <a:t>df</a:t>
            </a:r>
            <a:r>
              <a:rPr lang="en-US" sz="5000" b="1" i="1" dirty="0" smtClean="0">
                <a:solidFill>
                  <a:srgbClr val="FF0000"/>
                </a:solidFill>
              </a:rPr>
              <a:t> </a:t>
            </a:r>
            <a:r>
              <a:rPr lang="en-US" sz="5000" dirty="0" smtClean="0"/>
              <a:t>= 9-1= 8</a:t>
            </a:r>
            <a:r>
              <a:rPr lang="en-US" sz="5000" b="1" dirty="0" smtClean="0"/>
              <a:t> </a:t>
            </a:r>
            <a:endParaRPr lang="en-US" sz="5000" dirty="0" smtClean="0"/>
          </a:p>
          <a:p>
            <a:pPr algn="l"/>
            <a:r>
              <a:rPr lang="en-US" sz="5000" b="1" dirty="0" smtClean="0"/>
              <a:t>4.</a:t>
            </a:r>
            <a:r>
              <a:rPr lang="en-US" sz="5000" dirty="0" smtClean="0"/>
              <a:t> </a:t>
            </a:r>
            <a:r>
              <a:rPr lang="en-US" sz="5000" dirty="0" smtClean="0">
                <a:solidFill>
                  <a:srgbClr val="FF0000"/>
                </a:solidFill>
              </a:rPr>
              <a:t>State the critical values</a:t>
            </a:r>
            <a:r>
              <a:rPr lang="en-US" sz="5000" dirty="0" smtClean="0"/>
              <a:t>:</a:t>
            </a:r>
          </a:p>
          <a:p>
            <a:pPr algn="l"/>
            <a:r>
              <a:rPr lang="en-US" sz="5000" dirty="0" smtClean="0"/>
              <a:t>From the </a:t>
            </a:r>
            <a:r>
              <a:rPr lang="en-US" sz="5000" b="1" i="1" dirty="0" smtClean="0"/>
              <a:t>t</a:t>
            </a:r>
            <a:r>
              <a:rPr lang="en-US" sz="5000" dirty="0" smtClean="0"/>
              <a:t> distribution table:</a:t>
            </a:r>
          </a:p>
          <a:p>
            <a:pPr algn="l"/>
            <a:r>
              <a:rPr lang="en-US" sz="5000" dirty="0" smtClean="0"/>
              <a:t>The critical values at </a:t>
            </a:r>
            <a:r>
              <a:rPr lang="en-US" sz="5000" b="1" dirty="0" smtClean="0"/>
              <a:t>8</a:t>
            </a:r>
            <a:r>
              <a:rPr lang="en-US" sz="5000" dirty="0" smtClean="0"/>
              <a:t> degrees of freedom are:</a:t>
            </a:r>
          </a:p>
          <a:p>
            <a:pPr algn="l"/>
            <a:r>
              <a:rPr lang="en-US" sz="5000" b="1" i="1" dirty="0" smtClean="0"/>
              <a:t>    </a:t>
            </a:r>
            <a:r>
              <a:rPr lang="en-US" sz="5000" b="1" i="1" dirty="0" err="1" smtClean="0">
                <a:solidFill>
                  <a:srgbClr val="FF0000"/>
                </a:solidFill>
              </a:rPr>
              <a:t>df</a:t>
            </a:r>
            <a:r>
              <a:rPr lang="en-US" sz="5000" b="1" i="1" dirty="0" smtClean="0">
                <a:solidFill>
                  <a:srgbClr val="FF0000"/>
                </a:solidFill>
              </a:rPr>
              <a:t> </a:t>
            </a:r>
            <a:r>
              <a:rPr lang="en-US" sz="5000" dirty="0" smtClean="0">
                <a:solidFill>
                  <a:srgbClr val="FF0000"/>
                </a:solidFill>
              </a:rPr>
              <a:t>  </a:t>
            </a:r>
            <a:r>
              <a:rPr lang="en-US" sz="5000" dirty="0" smtClean="0"/>
              <a:t>               </a:t>
            </a:r>
            <a:r>
              <a:rPr lang="en-US" sz="5000" b="1" dirty="0" smtClean="0"/>
              <a:t>0.05</a:t>
            </a:r>
            <a:r>
              <a:rPr lang="en-US" sz="5000" dirty="0" smtClean="0"/>
              <a:t>       </a:t>
            </a:r>
            <a:r>
              <a:rPr lang="en-US" sz="5000" b="1" dirty="0" smtClean="0"/>
              <a:t>0.01</a:t>
            </a:r>
            <a:endParaRPr lang="en-US" sz="5000" dirty="0" smtClean="0"/>
          </a:p>
          <a:p>
            <a:pPr algn="l"/>
            <a:r>
              <a:rPr lang="en-US" sz="5000" b="1" dirty="0" smtClean="0"/>
              <a:t>    8</a:t>
            </a:r>
            <a:r>
              <a:rPr lang="en-US" sz="5000" dirty="0" smtClean="0"/>
              <a:t>                   </a:t>
            </a:r>
            <a:r>
              <a:rPr lang="en-US" sz="5000" b="1" dirty="0" smtClean="0"/>
              <a:t>2.31  </a:t>
            </a:r>
            <a:r>
              <a:rPr lang="en-US" sz="5000" dirty="0" smtClean="0"/>
              <a:t>      </a:t>
            </a:r>
            <a:r>
              <a:rPr lang="en-US" sz="5000" b="1" dirty="0" smtClean="0"/>
              <a:t>3.36 </a:t>
            </a:r>
            <a:endParaRPr lang="en-US" sz="5000" dirty="0" smtClean="0"/>
          </a:p>
          <a:p>
            <a:pPr algn="l"/>
            <a:r>
              <a:rPr lang="en-US" sz="5000" dirty="0" smtClean="0"/>
              <a:t>- Since the calculated t value is larger than the critical tabulated value at </a:t>
            </a:r>
            <a:r>
              <a:rPr lang="en-US" sz="5000" b="1" dirty="0" smtClean="0"/>
              <a:t>95%</a:t>
            </a:r>
            <a:r>
              <a:rPr lang="en-US" sz="5000" dirty="0" smtClean="0"/>
              <a:t> level therefore </a:t>
            </a:r>
            <a:r>
              <a:rPr lang="en-US" sz="5000" b="1" i="1" dirty="0" smtClean="0"/>
              <a:t>p&lt;0.05</a:t>
            </a:r>
            <a:r>
              <a:rPr lang="en-US" sz="5000" dirty="0" smtClean="0"/>
              <a:t>.</a:t>
            </a:r>
          </a:p>
          <a:p>
            <a:pPr algn="l"/>
            <a:r>
              <a:rPr lang="en-US" sz="5000" dirty="0" smtClean="0"/>
              <a:t>- The calculated t value is also larger than the critical tabulated value at </a:t>
            </a:r>
            <a:r>
              <a:rPr lang="en-US" sz="5000" b="1" dirty="0" smtClean="0"/>
              <a:t>99% </a:t>
            </a:r>
            <a:r>
              <a:rPr lang="en-US" sz="5000" dirty="0" smtClean="0"/>
              <a:t>level therefore </a:t>
            </a:r>
            <a:r>
              <a:rPr lang="en-US" sz="5000" b="1" i="1" dirty="0" smtClean="0"/>
              <a:t>p&lt;0.01</a:t>
            </a:r>
            <a:r>
              <a:rPr lang="en-US" sz="5000" dirty="0" smtClean="0"/>
              <a:t>.</a:t>
            </a:r>
            <a:r>
              <a:rPr lang="ar-IQ" sz="5000" dirty="0" smtClean="0"/>
              <a:t> </a:t>
            </a:r>
            <a:endParaRPr lang="en-US" sz="5000" dirty="0" smtClean="0"/>
          </a:p>
          <a:p>
            <a:pPr algn="l"/>
            <a:r>
              <a:rPr lang="en-US" sz="5000" b="1" dirty="0" smtClean="0"/>
              <a:t>5.</a:t>
            </a:r>
            <a:r>
              <a:rPr lang="en-US" sz="5000" dirty="0" smtClean="0"/>
              <a:t> </a:t>
            </a:r>
            <a:r>
              <a:rPr lang="en-US" sz="5000" dirty="0" smtClean="0">
                <a:solidFill>
                  <a:srgbClr val="FF0000"/>
                </a:solidFill>
              </a:rPr>
              <a:t>Conclusion</a:t>
            </a:r>
            <a:r>
              <a:rPr lang="en-US" sz="5000" dirty="0" smtClean="0"/>
              <a:t>:</a:t>
            </a:r>
          </a:p>
          <a:p>
            <a:pPr algn="l"/>
            <a:r>
              <a:rPr lang="en-US" sz="5000" dirty="0" smtClean="0"/>
              <a:t>We reject the null hypothesis which means that the mean weight of malnourished 6-year olds children is </a:t>
            </a:r>
            <a:r>
              <a:rPr lang="en-US" sz="5000" b="1" i="1" dirty="0" smtClean="0"/>
              <a:t>significantly different </a:t>
            </a:r>
            <a:r>
              <a:rPr lang="en-US" sz="5000" dirty="0" smtClean="0"/>
              <a:t>from the mean weight of 6-year olds children in the general population</a:t>
            </a:r>
            <a:r>
              <a:rPr lang="en-US" dirty="0" smtClean="0"/>
              <a:t>.</a:t>
            </a:r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590</Words>
  <PresentationFormat>عرض على الشاشة (3:4)‏</PresentationFormat>
  <Paragraphs>91</Paragraphs>
  <Slides>21</Slides>
  <Notes>0</Notes>
  <HiddenSlides>0</HiddenSlides>
  <MMClips>0</MMClips>
  <ScaleCrop>false</ScaleCrop>
  <HeadingPairs>
    <vt:vector size="6" baseType="variant">
      <vt:variant>
        <vt:lpstr>سمة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21</vt:i4>
      </vt:variant>
    </vt:vector>
  </HeadingPairs>
  <TitlesOfParts>
    <vt:vector size="23" baseType="lpstr">
      <vt:lpstr>سمة Office</vt:lpstr>
      <vt:lpstr>Equation</vt:lpstr>
      <vt:lpstr>Tests of Significance </vt:lpstr>
      <vt:lpstr> Single Sample t test: </vt:lpstr>
      <vt:lpstr>الشريحة 3</vt:lpstr>
      <vt:lpstr>One Sample t test: Step by step: </vt:lpstr>
      <vt:lpstr>الشريحة 5</vt:lpstr>
      <vt:lpstr>The t Test for a Single Sample: Example </vt:lpstr>
      <vt:lpstr>Solution: ِِِِ </vt:lpstr>
      <vt:lpstr>الشريحة 8</vt:lpstr>
      <vt:lpstr>الشريحة 9</vt:lpstr>
      <vt:lpstr>Two Samples  test for independent samples : </vt:lpstr>
      <vt:lpstr>Therefore </vt:lpstr>
      <vt:lpstr>t test for independent samples:  </vt:lpstr>
      <vt:lpstr>الشريحة 13</vt:lpstr>
      <vt:lpstr>الشريحة 14</vt:lpstr>
      <vt:lpstr>الشريحة 15</vt:lpstr>
      <vt:lpstr>Pooled Estimate of the Variance: </vt:lpstr>
      <vt:lpstr>Summary: </vt:lpstr>
      <vt:lpstr>t test for  dependent samples)Paired samples-t test)</vt:lpstr>
      <vt:lpstr>Steps </vt:lpstr>
      <vt:lpstr>الشريحة 20</vt:lpstr>
      <vt:lpstr>الشريحة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Tests of Significance </dc:title>
  <cp:lastModifiedBy>ali</cp:lastModifiedBy>
  <cp:revision>26</cp:revision>
  <dcterms:modified xsi:type="dcterms:W3CDTF">2013-02-20T19:49:56Z</dcterms:modified>
</cp:coreProperties>
</file>