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323" r:id="rId3"/>
    <p:sldId id="324" r:id="rId4"/>
    <p:sldId id="325" r:id="rId5"/>
    <p:sldId id="326" r:id="rId6"/>
    <p:sldId id="327" r:id="rId7"/>
    <p:sldId id="328" r:id="rId8"/>
    <p:sldId id="329" r:id="rId9"/>
    <p:sldId id="330" r:id="rId10"/>
    <p:sldId id="331" r:id="rId11"/>
    <p:sldId id="334" r:id="rId12"/>
    <p:sldId id="332" r:id="rId13"/>
    <p:sldId id="312" r:id="rId14"/>
    <p:sldId id="314" r:id="rId15"/>
    <p:sldId id="279" r:id="rId16"/>
    <p:sldId id="278" r:id="rId17"/>
    <p:sldId id="277" r:id="rId18"/>
    <p:sldId id="275" r:id="rId19"/>
    <p:sldId id="270" r:id="rId20"/>
    <p:sldId id="269" r:id="rId21"/>
    <p:sldId id="268" r:id="rId22"/>
    <p:sldId id="281" r:id="rId23"/>
    <p:sldId id="267" r:id="rId24"/>
    <p:sldId id="266" r:id="rId25"/>
    <p:sldId id="265" r:id="rId26"/>
    <p:sldId id="264" r:id="rId27"/>
    <p:sldId id="263" r:id="rId28"/>
    <p:sldId id="262" r:id="rId29"/>
    <p:sldId id="288" r:id="rId30"/>
    <p:sldId id="287" r:id="rId31"/>
    <p:sldId id="289" r:id="rId32"/>
    <p:sldId id="286" r:id="rId33"/>
    <p:sldId id="285" r:id="rId34"/>
    <p:sldId id="284" r:id="rId35"/>
    <p:sldId id="283" r:id="rId36"/>
    <p:sldId id="282" r:id="rId37"/>
    <p:sldId id="261" r:id="rId38"/>
    <p:sldId id="260" r:id="rId39"/>
    <p:sldId id="259" r:id="rId40"/>
    <p:sldId id="291" r:id="rId41"/>
    <p:sldId id="335" r:id="rId42"/>
    <p:sldId id="336" r:id="rId43"/>
    <p:sldId id="311" r:id="rId44"/>
    <p:sldId id="320" r:id="rId45"/>
    <p:sldId id="319" r:id="rId46"/>
    <p:sldId id="297" r:id="rId47"/>
    <p:sldId id="293" r:id="rId48"/>
    <p:sldId id="300" r:id="rId49"/>
    <p:sldId id="301" r:id="rId50"/>
    <p:sldId id="298" r:id="rId51"/>
    <p:sldId id="302" r:id="rId52"/>
    <p:sldId id="303" r:id="rId5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B92F1EF-1313-49D0-BC7F-C133F9AE7A60}" type="datetimeFigureOut">
              <a:rPr lang="ar-IQ" smtClean="0"/>
              <a:t>04/02/1437</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80199844-C262-4AAC-AAF2-9B7C54C77161}" type="slidenum">
              <a:rPr lang="ar-IQ" smtClean="0"/>
              <a:t>‹#›</a:t>
            </a:fld>
            <a:endParaRPr lang="ar-IQ" dirty="0"/>
          </a:p>
        </p:txBody>
      </p:sp>
    </p:spTree>
    <p:extLst>
      <p:ext uri="{BB962C8B-B14F-4D97-AF65-F5344CB8AC3E}">
        <p14:creationId xmlns:p14="http://schemas.microsoft.com/office/powerpoint/2010/main" val="32592848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B92F1EF-1313-49D0-BC7F-C133F9AE7A60}" type="datetimeFigureOut">
              <a:rPr lang="ar-IQ" smtClean="0"/>
              <a:t>04/02/1437</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80199844-C262-4AAC-AAF2-9B7C54C77161}" type="slidenum">
              <a:rPr lang="ar-IQ" smtClean="0"/>
              <a:t>‹#›</a:t>
            </a:fld>
            <a:endParaRPr lang="ar-IQ" dirty="0"/>
          </a:p>
        </p:txBody>
      </p:sp>
    </p:spTree>
    <p:extLst>
      <p:ext uri="{BB962C8B-B14F-4D97-AF65-F5344CB8AC3E}">
        <p14:creationId xmlns:p14="http://schemas.microsoft.com/office/powerpoint/2010/main" val="2191694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B92F1EF-1313-49D0-BC7F-C133F9AE7A60}" type="datetimeFigureOut">
              <a:rPr lang="ar-IQ" smtClean="0"/>
              <a:t>04/02/1437</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80199844-C262-4AAC-AAF2-9B7C54C77161}" type="slidenum">
              <a:rPr lang="ar-IQ" smtClean="0"/>
              <a:t>‹#›</a:t>
            </a:fld>
            <a:endParaRPr lang="ar-IQ" dirty="0"/>
          </a:p>
        </p:txBody>
      </p:sp>
    </p:spTree>
    <p:extLst>
      <p:ext uri="{BB962C8B-B14F-4D97-AF65-F5344CB8AC3E}">
        <p14:creationId xmlns:p14="http://schemas.microsoft.com/office/powerpoint/2010/main" val="1614861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B92F1EF-1313-49D0-BC7F-C133F9AE7A60}" type="datetimeFigureOut">
              <a:rPr lang="ar-IQ" smtClean="0"/>
              <a:t>04/02/1437</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80199844-C262-4AAC-AAF2-9B7C54C77161}" type="slidenum">
              <a:rPr lang="ar-IQ" smtClean="0"/>
              <a:t>‹#›</a:t>
            </a:fld>
            <a:endParaRPr lang="ar-IQ" dirty="0"/>
          </a:p>
        </p:txBody>
      </p:sp>
    </p:spTree>
    <p:extLst>
      <p:ext uri="{BB962C8B-B14F-4D97-AF65-F5344CB8AC3E}">
        <p14:creationId xmlns:p14="http://schemas.microsoft.com/office/powerpoint/2010/main" val="27906852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B92F1EF-1313-49D0-BC7F-C133F9AE7A60}" type="datetimeFigureOut">
              <a:rPr lang="ar-IQ" smtClean="0"/>
              <a:t>04/02/1437</a:t>
            </a:fld>
            <a:endParaRPr lang="ar-IQ" dirty="0"/>
          </a:p>
        </p:txBody>
      </p:sp>
      <p:sp>
        <p:nvSpPr>
          <p:cNvPr id="5" name="عنصر نائب للتذييل 4"/>
          <p:cNvSpPr>
            <a:spLocks noGrp="1"/>
          </p:cNvSpPr>
          <p:nvPr>
            <p:ph type="ftr" sz="quarter" idx="11"/>
          </p:nvPr>
        </p:nvSpPr>
        <p:spPr/>
        <p:txBody>
          <a:bodyPr/>
          <a:lstStyle/>
          <a:p>
            <a:endParaRPr lang="ar-IQ" dirty="0"/>
          </a:p>
        </p:txBody>
      </p:sp>
      <p:sp>
        <p:nvSpPr>
          <p:cNvPr id="6" name="عنصر نائب لرقم الشريحة 5"/>
          <p:cNvSpPr>
            <a:spLocks noGrp="1"/>
          </p:cNvSpPr>
          <p:nvPr>
            <p:ph type="sldNum" sz="quarter" idx="12"/>
          </p:nvPr>
        </p:nvSpPr>
        <p:spPr/>
        <p:txBody>
          <a:bodyPr/>
          <a:lstStyle/>
          <a:p>
            <a:fld id="{80199844-C262-4AAC-AAF2-9B7C54C77161}" type="slidenum">
              <a:rPr lang="ar-IQ" smtClean="0"/>
              <a:t>‹#›</a:t>
            </a:fld>
            <a:endParaRPr lang="ar-IQ" dirty="0"/>
          </a:p>
        </p:txBody>
      </p:sp>
    </p:spTree>
    <p:extLst>
      <p:ext uri="{BB962C8B-B14F-4D97-AF65-F5344CB8AC3E}">
        <p14:creationId xmlns:p14="http://schemas.microsoft.com/office/powerpoint/2010/main" val="4045690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B92F1EF-1313-49D0-BC7F-C133F9AE7A60}" type="datetimeFigureOut">
              <a:rPr lang="ar-IQ" smtClean="0"/>
              <a:t>04/02/1437</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80199844-C262-4AAC-AAF2-9B7C54C77161}" type="slidenum">
              <a:rPr lang="ar-IQ" smtClean="0"/>
              <a:t>‹#›</a:t>
            </a:fld>
            <a:endParaRPr lang="ar-IQ" dirty="0"/>
          </a:p>
        </p:txBody>
      </p:sp>
    </p:spTree>
    <p:extLst>
      <p:ext uri="{BB962C8B-B14F-4D97-AF65-F5344CB8AC3E}">
        <p14:creationId xmlns:p14="http://schemas.microsoft.com/office/powerpoint/2010/main" val="4029479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B92F1EF-1313-49D0-BC7F-C133F9AE7A60}" type="datetimeFigureOut">
              <a:rPr lang="ar-IQ" smtClean="0"/>
              <a:t>04/02/1437</a:t>
            </a:fld>
            <a:endParaRPr lang="ar-IQ" dirty="0"/>
          </a:p>
        </p:txBody>
      </p:sp>
      <p:sp>
        <p:nvSpPr>
          <p:cNvPr id="8" name="عنصر نائب للتذييل 7"/>
          <p:cNvSpPr>
            <a:spLocks noGrp="1"/>
          </p:cNvSpPr>
          <p:nvPr>
            <p:ph type="ftr" sz="quarter" idx="11"/>
          </p:nvPr>
        </p:nvSpPr>
        <p:spPr/>
        <p:txBody>
          <a:bodyPr/>
          <a:lstStyle/>
          <a:p>
            <a:endParaRPr lang="ar-IQ" dirty="0"/>
          </a:p>
        </p:txBody>
      </p:sp>
      <p:sp>
        <p:nvSpPr>
          <p:cNvPr id="9" name="عنصر نائب لرقم الشريحة 8"/>
          <p:cNvSpPr>
            <a:spLocks noGrp="1"/>
          </p:cNvSpPr>
          <p:nvPr>
            <p:ph type="sldNum" sz="quarter" idx="12"/>
          </p:nvPr>
        </p:nvSpPr>
        <p:spPr/>
        <p:txBody>
          <a:bodyPr/>
          <a:lstStyle/>
          <a:p>
            <a:fld id="{80199844-C262-4AAC-AAF2-9B7C54C77161}" type="slidenum">
              <a:rPr lang="ar-IQ" smtClean="0"/>
              <a:t>‹#›</a:t>
            </a:fld>
            <a:endParaRPr lang="ar-IQ" dirty="0"/>
          </a:p>
        </p:txBody>
      </p:sp>
    </p:spTree>
    <p:extLst>
      <p:ext uri="{BB962C8B-B14F-4D97-AF65-F5344CB8AC3E}">
        <p14:creationId xmlns:p14="http://schemas.microsoft.com/office/powerpoint/2010/main" val="28490994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B92F1EF-1313-49D0-BC7F-C133F9AE7A60}" type="datetimeFigureOut">
              <a:rPr lang="ar-IQ" smtClean="0"/>
              <a:t>04/02/1437</a:t>
            </a:fld>
            <a:endParaRPr lang="ar-IQ" dirty="0"/>
          </a:p>
        </p:txBody>
      </p:sp>
      <p:sp>
        <p:nvSpPr>
          <p:cNvPr id="4" name="عنصر نائب للتذييل 3"/>
          <p:cNvSpPr>
            <a:spLocks noGrp="1"/>
          </p:cNvSpPr>
          <p:nvPr>
            <p:ph type="ftr" sz="quarter" idx="11"/>
          </p:nvPr>
        </p:nvSpPr>
        <p:spPr/>
        <p:txBody>
          <a:bodyPr/>
          <a:lstStyle/>
          <a:p>
            <a:endParaRPr lang="ar-IQ" dirty="0"/>
          </a:p>
        </p:txBody>
      </p:sp>
      <p:sp>
        <p:nvSpPr>
          <p:cNvPr id="5" name="عنصر نائب لرقم الشريحة 4"/>
          <p:cNvSpPr>
            <a:spLocks noGrp="1"/>
          </p:cNvSpPr>
          <p:nvPr>
            <p:ph type="sldNum" sz="quarter" idx="12"/>
          </p:nvPr>
        </p:nvSpPr>
        <p:spPr/>
        <p:txBody>
          <a:bodyPr/>
          <a:lstStyle/>
          <a:p>
            <a:fld id="{80199844-C262-4AAC-AAF2-9B7C54C77161}" type="slidenum">
              <a:rPr lang="ar-IQ" smtClean="0"/>
              <a:t>‹#›</a:t>
            </a:fld>
            <a:endParaRPr lang="ar-IQ" dirty="0"/>
          </a:p>
        </p:txBody>
      </p:sp>
    </p:spTree>
    <p:extLst>
      <p:ext uri="{BB962C8B-B14F-4D97-AF65-F5344CB8AC3E}">
        <p14:creationId xmlns:p14="http://schemas.microsoft.com/office/powerpoint/2010/main" val="15800733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B92F1EF-1313-49D0-BC7F-C133F9AE7A60}" type="datetimeFigureOut">
              <a:rPr lang="ar-IQ" smtClean="0"/>
              <a:t>04/02/1437</a:t>
            </a:fld>
            <a:endParaRPr lang="ar-IQ" dirty="0"/>
          </a:p>
        </p:txBody>
      </p:sp>
      <p:sp>
        <p:nvSpPr>
          <p:cNvPr id="3" name="عنصر نائب للتذييل 2"/>
          <p:cNvSpPr>
            <a:spLocks noGrp="1"/>
          </p:cNvSpPr>
          <p:nvPr>
            <p:ph type="ftr" sz="quarter" idx="11"/>
          </p:nvPr>
        </p:nvSpPr>
        <p:spPr/>
        <p:txBody>
          <a:bodyPr/>
          <a:lstStyle/>
          <a:p>
            <a:endParaRPr lang="ar-IQ" dirty="0"/>
          </a:p>
        </p:txBody>
      </p:sp>
      <p:sp>
        <p:nvSpPr>
          <p:cNvPr id="4" name="عنصر نائب لرقم الشريحة 3"/>
          <p:cNvSpPr>
            <a:spLocks noGrp="1"/>
          </p:cNvSpPr>
          <p:nvPr>
            <p:ph type="sldNum" sz="quarter" idx="12"/>
          </p:nvPr>
        </p:nvSpPr>
        <p:spPr/>
        <p:txBody>
          <a:bodyPr/>
          <a:lstStyle/>
          <a:p>
            <a:fld id="{80199844-C262-4AAC-AAF2-9B7C54C77161}" type="slidenum">
              <a:rPr lang="ar-IQ" smtClean="0"/>
              <a:t>‹#›</a:t>
            </a:fld>
            <a:endParaRPr lang="ar-IQ" dirty="0"/>
          </a:p>
        </p:txBody>
      </p:sp>
    </p:spTree>
    <p:extLst>
      <p:ext uri="{BB962C8B-B14F-4D97-AF65-F5344CB8AC3E}">
        <p14:creationId xmlns:p14="http://schemas.microsoft.com/office/powerpoint/2010/main" val="574897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B92F1EF-1313-49D0-BC7F-C133F9AE7A60}" type="datetimeFigureOut">
              <a:rPr lang="ar-IQ" smtClean="0"/>
              <a:t>04/02/1437</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80199844-C262-4AAC-AAF2-9B7C54C77161}" type="slidenum">
              <a:rPr lang="ar-IQ" smtClean="0"/>
              <a:t>‹#›</a:t>
            </a:fld>
            <a:endParaRPr lang="ar-IQ" dirty="0"/>
          </a:p>
        </p:txBody>
      </p:sp>
    </p:spTree>
    <p:extLst>
      <p:ext uri="{BB962C8B-B14F-4D97-AF65-F5344CB8AC3E}">
        <p14:creationId xmlns:p14="http://schemas.microsoft.com/office/powerpoint/2010/main" val="32661577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B92F1EF-1313-49D0-BC7F-C133F9AE7A60}" type="datetimeFigureOut">
              <a:rPr lang="ar-IQ" smtClean="0"/>
              <a:t>04/02/1437</a:t>
            </a:fld>
            <a:endParaRPr lang="ar-IQ" dirty="0"/>
          </a:p>
        </p:txBody>
      </p:sp>
      <p:sp>
        <p:nvSpPr>
          <p:cNvPr id="6" name="عنصر نائب للتذييل 5"/>
          <p:cNvSpPr>
            <a:spLocks noGrp="1"/>
          </p:cNvSpPr>
          <p:nvPr>
            <p:ph type="ftr" sz="quarter" idx="11"/>
          </p:nvPr>
        </p:nvSpPr>
        <p:spPr/>
        <p:txBody>
          <a:bodyPr/>
          <a:lstStyle/>
          <a:p>
            <a:endParaRPr lang="ar-IQ" dirty="0"/>
          </a:p>
        </p:txBody>
      </p:sp>
      <p:sp>
        <p:nvSpPr>
          <p:cNvPr id="7" name="عنصر نائب لرقم الشريحة 6"/>
          <p:cNvSpPr>
            <a:spLocks noGrp="1"/>
          </p:cNvSpPr>
          <p:nvPr>
            <p:ph type="sldNum" sz="quarter" idx="12"/>
          </p:nvPr>
        </p:nvSpPr>
        <p:spPr/>
        <p:txBody>
          <a:bodyPr/>
          <a:lstStyle/>
          <a:p>
            <a:fld id="{80199844-C262-4AAC-AAF2-9B7C54C77161}" type="slidenum">
              <a:rPr lang="ar-IQ" smtClean="0"/>
              <a:t>‹#›</a:t>
            </a:fld>
            <a:endParaRPr lang="ar-IQ" dirty="0"/>
          </a:p>
        </p:txBody>
      </p:sp>
    </p:spTree>
    <p:extLst>
      <p:ext uri="{BB962C8B-B14F-4D97-AF65-F5344CB8AC3E}">
        <p14:creationId xmlns:p14="http://schemas.microsoft.com/office/powerpoint/2010/main" val="2095807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B92F1EF-1313-49D0-BC7F-C133F9AE7A60}" type="datetimeFigureOut">
              <a:rPr lang="ar-IQ" smtClean="0"/>
              <a:t>04/02/1437</a:t>
            </a:fld>
            <a:endParaRPr lang="ar-IQ"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0199844-C262-4AAC-AAF2-9B7C54C77161}" type="slidenum">
              <a:rPr lang="ar-IQ" smtClean="0"/>
              <a:t>‹#›</a:t>
            </a:fld>
            <a:endParaRPr lang="ar-IQ" dirty="0"/>
          </a:p>
        </p:txBody>
      </p:sp>
    </p:spTree>
    <p:extLst>
      <p:ext uri="{BB962C8B-B14F-4D97-AF65-F5344CB8AC3E}">
        <p14:creationId xmlns:p14="http://schemas.microsoft.com/office/powerpoint/2010/main" val="17548795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540568" y="1196752"/>
            <a:ext cx="7772400" cy="1470025"/>
          </a:xfrm>
        </p:spPr>
        <p:txBody>
          <a:bodyPr>
            <a:normAutofit/>
          </a:bodyPr>
          <a:lstStyle/>
          <a:p>
            <a:r>
              <a:rPr lang="en-US" sz="6000" b="1" i="1" u="sng" dirty="0" smtClean="0"/>
              <a:t>LECTURE-6</a:t>
            </a:r>
            <a:endParaRPr lang="ar-IQ" sz="6000" b="1" i="1" u="sng" dirty="0"/>
          </a:p>
        </p:txBody>
      </p:sp>
      <p:sp>
        <p:nvSpPr>
          <p:cNvPr id="3" name="عنوان فرعي 2"/>
          <p:cNvSpPr>
            <a:spLocks noGrp="1"/>
          </p:cNvSpPr>
          <p:nvPr>
            <p:ph type="subTitle" idx="1"/>
          </p:nvPr>
        </p:nvSpPr>
        <p:spPr>
          <a:xfrm>
            <a:off x="611560" y="3212976"/>
            <a:ext cx="7776864" cy="1824608"/>
          </a:xfrm>
        </p:spPr>
        <p:txBody>
          <a:bodyPr>
            <a:noAutofit/>
          </a:bodyPr>
          <a:lstStyle/>
          <a:p>
            <a:r>
              <a:rPr lang="en-US" sz="8000" b="1" i="1" u="sng" dirty="0">
                <a:solidFill>
                  <a:schemeClr val="tx1"/>
                </a:solidFill>
              </a:rPr>
              <a:t>Allergic disorders</a:t>
            </a:r>
            <a:endParaRPr lang="en-US" sz="8000" b="1" dirty="0">
              <a:solidFill>
                <a:schemeClr val="tx1"/>
              </a:solidFill>
            </a:endParaRPr>
          </a:p>
        </p:txBody>
      </p:sp>
    </p:spTree>
    <p:extLst>
      <p:ext uri="{BB962C8B-B14F-4D97-AF65-F5344CB8AC3E}">
        <p14:creationId xmlns:p14="http://schemas.microsoft.com/office/powerpoint/2010/main" val="194697426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67544" y="260648"/>
            <a:ext cx="8229600" cy="4525963"/>
          </a:xfrm>
        </p:spPr>
        <p:txBody>
          <a:bodyPr>
            <a:noAutofit/>
          </a:bodyPr>
          <a:lstStyle/>
          <a:p>
            <a:pPr algn="l"/>
            <a:r>
              <a:rPr lang="en-US" sz="6000" b="1" dirty="0"/>
              <a:t>Excessive </a:t>
            </a:r>
            <a:r>
              <a:rPr lang="en-US" sz="6000" b="1" dirty="0" smtClean="0"/>
              <a:t>pro-inflammatory </a:t>
            </a:r>
            <a:r>
              <a:rPr lang="en-US" sz="6000" b="1" dirty="0"/>
              <a:t>responses can lead to uncontrolled  tissue damage, so there needs to be a mechanism to counteract this. </a:t>
            </a:r>
            <a:endParaRPr lang="en-US" sz="6000" b="1" dirty="0" smtClean="0"/>
          </a:p>
          <a:p>
            <a:pPr algn="l"/>
            <a:endParaRPr lang="en-US" sz="6000" b="1" dirty="0" smtClean="0"/>
          </a:p>
          <a:p>
            <a:pPr algn="l"/>
            <a:r>
              <a:rPr lang="en-US" sz="6000" b="1" dirty="0" smtClean="0"/>
              <a:t>.</a:t>
            </a:r>
            <a:endParaRPr lang="en-US" sz="6000" b="1" dirty="0"/>
          </a:p>
        </p:txBody>
      </p:sp>
    </p:spTree>
    <p:extLst>
      <p:ext uri="{BB962C8B-B14F-4D97-AF65-F5344CB8AC3E}">
        <p14:creationId xmlns:p14="http://schemas.microsoft.com/office/powerpoint/2010/main" val="8012483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16843"/>
            <a:ext cx="8229600" cy="4525963"/>
          </a:xfrm>
        </p:spPr>
        <p:txBody>
          <a:bodyPr>
            <a:noAutofit/>
          </a:bodyPr>
          <a:lstStyle/>
          <a:p>
            <a:pPr algn="l"/>
            <a:r>
              <a:rPr lang="en-US" sz="5400" b="1" dirty="0"/>
              <a:t>The Th2 type cytokines include interleukins 4, 5,&amp; 13 which are associated with promotion of IgE&amp; eosinophilic responses in atopy,&amp; also IL-10 which has more anti inflammatory </a:t>
            </a:r>
            <a:r>
              <a:rPr lang="en-US" sz="5400" b="1" dirty="0" smtClean="0"/>
              <a:t>response.</a:t>
            </a:r>
            <a:endParaRPr lang="ar-IQ" sz="5400" b="1" dirty="0"/>
          </a:p>
        </p:txBody>
      </p:sp>
    </p:spTree>
    <p:extLst>
      <p:ext uri="{BB962C8B-B14F-4D97-AF65-F5344CB8AC3E}">
        <p14:creationId xmlns:p14="http://schemas.microsoft.com/office/powerpoint/2010/main" val="261448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a:xfrm>
            <a:off x="457200" y="836712"/>
            <a:ext cx="8229600" cy="4525963"/>
          </a:xfrm>
        </p:spPr>
        <p:txBody>
          <a:bodyPr>
            <a:noAutofit/>
          </a:bodyPr>
          <a:lstStyle/>
          <a:p>
            <a:pPr algn="l"/>
            <a:r>
              <a:rPr lang="en-US" sz="5400" b="1" dirty="0"/>
              <a:t>Therefore, human should have a balanced Th1&amp; </a:t>
            </a:r>
            <a:r>
              <a:rPr lang="en-US" sz="5400" b="1" dirty="0" smtClean="0"/>
              <a:t>Th2 response </a:t>
            </a:r>
            <a:r>
              <a:rPr lang="en-US" sz="5400" b="1" dirty="0"/>
              <a:t>to maintain a balanced immune </a:t>
            </a:r>
            <a:r>
              <a:rPr lang="en-US" sz="5400" b="1" dirty="0" smtClean="0"/>
              <a:t>process</a:t>
            </a:r>
            <a:r>
              <a:rPr lang="en-US" sz="5400" b="1" dirty="0" smtClean="0"/>
              <a:t>. </a:t>
            </a:r>
            <a:r>
              <a:rPr lang="en-US" sz="5400" b="1" dirty="0"/>
              <a:t>Many authors regard allergy as a Th2 weighted </a:t>
            </a:r>
            <a:r>
              <a:rPr lang="en-US" sz="5400" b="1" dirty="0" smtClean="0"/>
              <a:t>imbalance.</a:t>
            </a:r>
            <a:endParaRPr lang="ar-IQ" sz="5400" b="1" dirty="0"/>
          </a:p>
        </p:txBody>
      </p:sp>
    </p:spTree>
    <p:extLst>
      <p:ext uri="{BB962C8B-B14F-4D97-AF65-F5344CB8AC3E}">
        <p14:creationId xmlns:p14="http://schemas.microsoft.com/office/powerpoint/2010/main" val="908609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260648"/>
            <a:ext cx="8229600" cy="4525963"/>
          </a:xfrm>
        </p:spPr>
        <p:txBody>
          <a:bodyPr>
            <a:noAutofit/>
          </a:bodyPr>
          <a:lstStyle/>
          <a:p>
            <a:pPr algn="l"/>
            <a:r>
              <a:rPr lang="en-US" sz="4800" b="1" dirty="0" smtClean="0"/>
              <a:t>Allergic reactions are sensitivities to substances called allergens that come into contact with the skin, nose, eye, respiratory tract and gastrointestinal tract. They can be breathed into the  lungs, swallowed or injected.</a:t>
            </a:r>
          </a:p>
          <a:p>
            <a:pPr algn="l"/>
            <a:endParaRPr lang="en-US" sz="4800" b="1" dirty="0"/>
          </a:p>
          <a:p>
            <a:pPr algn="l"/>
            <a:endParaRPr lang="en-US" sz="4800" b="1" dirty="0" smtClean="0"/>
          </a:p>
          <a:p>
            <a:pPr algn="l"/>
            <a:endParaRPr lang="en-US" sz="4800" b="1" dirty="0" smtClean="0"/>
          </a:p>
          <a:p>
            <a:pPr algn="l"/>
            <a:endParaRPr lang="en-US" sz="4800" b="1" dirty="0"/>
          </a:p>
          <a:p>
            <a:pPr algn="l"/>
            <a:endParaRPr lang="en-US" sz="4800" b="1" dirty="0" smtClean="0"/>
          </a:p>
          <a:p>
            <a:pPr algn="l"/>
            <a:endParaRPr lang="en-US" sz="4800" b="1" dirty="0" smtClean="0"/>
          </a:p>
          <a:p>
            <a:pPr algn="l"/>
            <a:r>
              <a:rPr lang="en-US" sz="4800" b="1" dirty="0" smtClean="0"/>
              <a:t> </a:t>
            </a:r>
            <a:endParaRPr lang="ar-IQ" sz="4800" b="1" dirty="0"/>
          </a:p>
        </p:txBody>
      </p:sp>
    </p:spTree>
    <p:extLst>
      <p:ext uri="{BB962C8B-B14F-4D97-AF65-F5344CB8AC3E}">
        <p14:creationId xmlns:p14="http://schemas.microsoft.com/office/powerpoint/2010/main" val="35865583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703237"/>
            <a:ext cx="8229600" cy="4525963"/>
          </a:xfrm>
        </p:spPr>
        <p:txBody>
          <a:bodyPr>
            <a:noAutofit/>
          </a:bodyPr>
          <a:lstStyle/>
          <a:p>
            <a:pPr algn="l"/>
            <a:r>
              <a:rPr lang="en-US" sz="4000" b="1" dirty="0"/>
              <a:t>Many allergic reactions are mild, while others can be severs and life-threatening. They can be confined to small area of the body. The most severe form called </a:t>
            </a:r>
            <a:r>
              <a:rPr lang="en-US" sz="4000" b="1" i="1" dirty="0"/>
              <a:t>anaphylaxis</a:t>
            </a:r>
            <a:r>
              <a:rPr lang="en-US" sz="4000" b="1" dirty="0"/>
              <a:t> or </a:t>
            </a:r>
            <a:r>
              <a:rPr lang="en-US" sz="4000" b="1" i="1" dirty="0"/>
              <a:t>anaphylactic</a:t>
            </a:r>
            <a:r>
              <a:rPr lang="en-US" sz="4000" b="1" dirty="0"/>
              <a:t> </a:t>
            </a:r>
            <a:r>
              <a:rPr lang="en-US" sz="4000" b="1" i="1" dirty="0"/>
              <a:t>shock</a:t>
            </a:r>
            <a:r>
              <a:rPr lang="en-US" sz="4000" b="1" dirty="0"/>
              <a:t>. Allergic reactions occur more often in people who have a family history of allergies.</a:t>
            </a:r>
          </a:p>
          <a:p>
            <a:pPr marL="0" indent="0" algn="l">
              <a:buNone/>
            </a:pPr>
            <a:endParaRPr lang="ar-IQ" sz="4000" b="1" dirty="0"/>
          </a:p>
        </p:txBody>
      </p:sp>
    </p:spTree>
    <p:extLst>
      <p:ext uri="{BB962C8B-B14F-4D97-AF65-F5344CB8AC3E}">
        <p14:creationId xmlns:p14="http://schemas.microsoft.com/office/powerpoint/2010/main" val="764772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260648"/>
            <a:ext cx="8229600" cy="4525963"/>
          </a:xfrm>
        </p:spPr>
        <p:txBody>
          <a:bodyPr>
            <a:noAutofit/>
          </a:bodyPr>
          <a:lstStyle/>
          <a:p>
            <a:pPr algn="l"/>
            <a:r>
              <a:rPr lang="en-US" sz="4800" b="1" dirty="0"/>
              <a:t>I</a:t>
            </a:r>
            <a:r>
              <a:rPr lang="en-US" sz="4800" b="1" dirty="0" smtClean="0"/>
              <a:t>ndividuals </a:t>
            </a:r>
            <a:r>
              <a:rPr lang="en-US" sz="4800" b="1" dirty="0"/>
              <a:t>without atopic background also may develop hypersensitivity reactions particularly urticaria &amp;anaphylaxis associated with same class of antibody, IgE that found in atopic individuals. </a:t>
            </a:r>
            <a:endParaRPr lang="ar-IQ" sz="4800" dirty="0"/>
          </a:p>
        </p:txBody>
      </p:sp>
    </p:spTree>
    <p:extLst>
      <p:ext uri="{BB962C8B-B14F-4D97-AF65-F5344CB8AC3E}">
        <p14:creationId xmlns:p14="http://schemas.microsoft.com/office/powerpoint/2010/main" val="23052943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260648"/>
            <a:ext cx="8229600" cy="4525963"/>
          </a:xfrm>
        </p:spPr>
        <p:txBody>
          <a:bodyPr>
            <a:noAutofit/>
          </a:bodyPr>
          <a:lstStyle/>
          <a:p>
            <a:pPr algn="l"/>
            <a:r>
              <a:rPr lang="en-US" sz="5400" b="1" dirty="0"/>
              <a:t>Therefore the term </a:t>
            </a:r>
            <a:r>
              <a:rPr lang="en-US" sz="5400" b="1" i="1" u="sng" dirty="0"/>
              <a:t>diseases of immediate hypersensitivity reactions(DIHR)</a:t>
            </a:r>
            <a:r>
              <a:rPr lang="en-US" sz="5400" b="1" dirty="0"/>
              <a:t>  presents a more reliable term than the broad term atopy or allergy.</a:t>
            </a:r>
            <a:endParaRPr lang="ar-IQ" sz="5400" dirty="0"/>
          </a:p>
        </p:txBody>
      </p:sp>
    </p:spTree>
    <p:extLst>
      <p:ext uri="{BB962C8B-B14F-4D97-AF65-F5344CB8AC3E}">
        <p14:creationId xmlns:p14="http://schemas.microsoft.com/office/powerpoint/2010/main" val="4388282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260648"/>
            <a:ext cx="8229600" cy="4525963"/>
          </a:xfrm>
        </p:spPr>
        <p:txBody>
          <a:bodyPr>
            <a:noAutofit/>
          </a:bodyPr>
          <a:lstStyle/>
          <a:p>
            <a:pPr algn="l"/>
            <a:r>
              <a:rPr lang="en-US" sz="6000" b="1" dirty="0"/>
              <a:t>Allergic diseases are common &amp;increasing cause of illness, affecting between 15%&amp;20% of the population at some time.</a:t>
            </a:r>
            <a:endParaRPr lang="ar-IQ" sz="6000" dirty="0"/>
          </a:p>
        </p:txBody>
      </p:sp>
    </p:spTree>
    <p:extLst>
      <p:ext uri="{BB962C8B-B14F-4D97-AF65-F5344CB8AC3E}">
        <p14:creationId xmlns:p14="http://schemas.microsoft.com/office/powerpoint/2010/main" val="30220803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44624"/>
            <a:ext cx="8229600" cy="4525963"/>
          </a:xfrm>
        </p:spPr>
        <p:txBody>
          <a:bodyPr>
            <a:noAutofit/>
          </a:bodyPr>
          <a:lstStyle/>
          <a:p>
            <a:pPr algn="l"/>
            <a:r>
              <a:rPr lang="en-US" sz="5400" b="1" dirty="0"/>
              <a:t>In an allergic diseases, initial exposure to an otherwise harmless exogenous substance (or allergen) triggers the production of specific IgE ab., by activated B-lymphocytes .</a:t>
            </a:r>
            <a:endParaRPr lang="ar-IQ" sz="5400" dirty="0"/>
          </a:p>
        </p:txBody>
      </p:sp>
    </p:spTree>
    <p:extLst>
      <p:ext uri="{BB962C8B-B14F-4D97-AF65-F5344CB8AC3E}">
        <p14:creationId xmlns:p14="http://schemas.microsoft.com/office/powerpoint/2010/main" val="117928188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27384"/>
            <a:ext cx="8229600" cy="4525963"/>
          </a:xfrm>
        </p:spPr>
        <p:txBody>
          <a:bodyPr>
            <a:noAutofit/>
          </a:bodyPr>
          <a:lstStyle/>
          <a:p>
            <a:pPr algn="l"/>
            <a:r>
              <a:rPr lang="en-US" sz="4800" b="1" dirty="0"/>
              <a:t>Long standing or recurrent allergic inflammation may give rise to a chronic inflammatory response characterized by a complex infiltration of macrophages, </a:t>
            </a:r>
            <a:r>
              <a:rPr lang="en-US" sz="4800" b="1" dirty="0" smtClean="0"/>
              <a:t>eosinophils </a:t>
            </a:r>
            <a:r>
              <a:rPr lang="en-US" sz="4800" b="1" dirty="0"/>
              <a:t>&amp;T-lymphocytes, in addition to mast cells &amp; basophils. </a:t>
            </a:r>
            <a:endParaRPr lang="ar-IQ" sz="4800" dirty="0"/>
          </a:p>
        </p:txBody>
      </p:sp>
    </p:spTree>
    <p:extLst>
      <p:ext uri="{BB962C8B-B14F-4D97-AF65-F5344CB8AC3E}">
        <p14:creationId xmlns:p14="http://schemas.microsoft.com/office/powerpoint/2010/main" val="12682757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816" y="0"/>
            <a:ext cx="9143999"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982674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692696"/>
            <a:ext cx="8229600" cy="4525963"/>
          </a:xfrm>
        </p:spPr>
        <p:txBody>
          <a:bodyPr>
            <a:noAutofit/>
          </a:bodyPr>
          <a:lstStyle/>
          <a:p>
            <a:pPr algn="l"/>
            <a:r>
              <a:rPr lang="en-US" sz="6600" b="1" dirty="0"/>
              <a:t>At this stage inhibition of mast cells mediators with antihistamines is clinically ineffective.</a:t>
            </a:r>
            <a:endParaRPr lang="ar-IQ" sz="6600" dirty="0"/>
          </a:p>
        </p:txBody>
      </p:sp>
    </p:spTree>
    <p:extLst>
      <p:ext uri="{BB962C8B-B14F-4D97-AF65-F5344CB8AC3E}">
        <p14:creationId xmlns:p14="http://schemas.microsoft.com/office/powerpoint/2010/main" val="26112916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997968"/>
            <a:ext cx="8229600" cy="1143000"/>
          </a:xfrm>
        </p:spPr>
        <p:txBody>
          <a:bodyPr>
            <a:noAutofit/>
          </a:bodyPr>
          <a:lstStyle/>
          <a:p>
            <a:r>
              <a:rPr lang="en-US" sz="6600" b="1" i="1" u="sng" dirty="0"/>
              <a:t>Factors influencing susceptibility to allergic diseases</a:t>
            </a:r>
            <a:endParaRPr lang="en-US" sz="6600" u="sng" dirty="0"/>
          </a:p>
        </p:txBody>
      </p:sp>
      <p:sp>
        <p:nvSpPr>
          <p:cNvPr id="3" name="عنصر نائب للمحتوى 2"/>
          <p:cNvSpPr>
            <a:spLocks noGrp="1"/>
          </p:cNvSpPr>
          <p:nvPr>
            <p:ph idx="1"/>
          </p:nvPr>
        </p:nvSpPr>
        <p:spPr>
          <a:xfrm>
            <a:off x="457200" y="2287413"/>
            <a:ext cx="8229600" cy="4525963"/>
          </a:xfrm>
        </p:spPr>
        <p:txBody>
          <a:bodyPr>
            <a:noAutofit/>
          </a:bodyPr>
          <a:lstStyle/>
          <a:p>
            <a:pPr algn="l"/>
            <a:endParaRPr lang="en-US" sz="4800" b="1" dirty="0" smtClean="0"/>
          </a:p>
        </p:txBody>
      </p:sp>
    </p:spTree>
    <p:extLst>
      <p:ext uri="{BB962C8B-B14F-4D97-AF65-F5344CB8AC3E}">
        <p14:creationId xmlns:p14="http://schemas.microsoft.com/office/powerpoint/2010/main" val="19639512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85800"/>
            <a:ext cx="8229600" cy="1143000"/>
          </a:xfrm>
        </p:spPr>
        <p:txBody>
          <a:bodyPr>
            <a:noAutofit/>
          </a:bodyPr>
          <a:lstStyle/>
          <a:p>
            <a:endParaRPr lang="en-US" sz="4800" u="sng" dirty="0"/>
          </a:p>
        </p:txBody>
      </p:sp>
      <p:sp>
        <p:nvSpPr>
          <p:cNvPr id="3" name="عنصر نائب للمحتوى 2"/>
          <p:cNvSpPr>
            <a:spLocks noGrp="1"/>
          </p:cNvSpPr>
          <p:nvPr>
            <p:ph idx="1"/>
          </p:nvPr>
        </p:nvSpPr>
        <p:spPr>
          <a:xfrm>
            <a:off x="457200" y="-171400"/>
            <a:ext cx="8229600" cy="4525963"/>
          </a:xfrm>
        </p:spPr>
        <p:txBody>
          <a:bodyPr>
            <a:noAutofit/>
          </a:bodyPr>
          <a:lstStyle/>
          <a:p>
            <a:pPr algn="l"/>
            <a:r>
              <a:rPr lang="en-US" sz="5400" b="1" dirty="0" smtClean="0"/>
              <a:t>1-unexplained(idiopathic)</a:t>
            </a:r>
          </a:p>
          <a:p>
            <a:pPr marL="0" indent="0" algn="l">
              <a:buNone/>
            </a:pPr>
            <a:r>
              <a:rPr lang="en-US" sz="5400" b="1" dirty="0" smtClean="0"/>
              <a:t>2-hygeine </a:t>
            </a:r>
            <a:r>
              <a:rPr lang="en-US" sz="5400" b="1" dirty="0"/>
              <a:t>hypothesis </a:t>
            </a:r>
            <a:r>
              <a:rPr lang="en-US" sz="5400" b="1" dirty="0" smtClean="0"/>
              <a:t>:</a:t>
            </a:r>
            <a:endParaRPr lang="ar-IQ" sz="5400" dirty="0"/>
          </a:p>
        </p:txBody>
      </p:sp>
      <p:sp>
        <p:nvSpPr>
          <p:cNvPr id="4" name="Rectangle 3"/>
          <p:cNvSpPr txBox="1">
            <a:spLocks noChangeArrowheads="1"/>
          </p:cNvSpPr>
          <p:nvPr/>
        </p:nvSpPr>
        <p:spPr>
          <a:xfrm>
            <a:off x="685800" y="1916832"/>
            <a:ext cx="7772400" cy="4114800"/>
          </a:xfrm>
          <a:prstGeom prst="rect">
            <a:avLst/>
          </a:prstGeom>
        </p:spPr>
        <p:txBody>
          <a:bodyPr vert="horz" lIns="91440" tIns="45720" rIns="91440" bIns="45720" rtlCol="1">
            <a:no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l"/>
            <a:r>
              <a:rPr lang="en-US" altLang="ar-IQ" b="1" dirty="0" smtClean="0"/>
              <a:t>Observation (one of a number of examples) – Children raised in rural areas close to animals and exposed to endotoxin in dust have a lower incidence of atopic disease </a:t>
            </a:r>
          </a:p>
          <a:p>
            <a:pPr algn="l"/>
            <a:r>
              <a:rPr lang="en-US" altLang="ar-IQ" b="1" dirty="0" smtClean="0"/>
              <a:t>Theory – Endotoxin influences the cytokines that APC’s secrete as they present antigen so as to favor a Th1 instead of a Th2 response</a:t>
            </a:r>
          </a:p>
        </p:txBody>
      </p:sp>
    </p:spTree>
    <p:extLst>
      <p:ext uri="{BB962C8B-B14F-4D97-AF65-F5344CB8AC3E}">
        <p14:creationId xmlns:p14="http://schemas.microsoft.com/office/powerpoint/2010/main" val="19639512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260648"/>
            <a:ext cx="8229600" cy="4525963"/>
          </a:xfrm>
        </p:spPr>
        <p:txBody>
          <a:bodyPr>
            <a:noAutofit/>
          </a:bodyPr>
          <a:lstStyle/>
          <a:p>
            <a:pPr algn="l"/>
            <a:r>
              <a:rPr lang="en-US" sz="6600" b="1" dirty="0"/>
              <a:t>3-family history. Individuals with history of allergy can have family members with similar allergic disorder.</a:t>
            </a:r>
            <a:endParaRPr lang="en-US" sz="6600" dirty="0"/>
          </a:p>
          <a:p>
            <a:pPr algn="l"/>
            <a:endParaRPr lang="ar-IQ" sz="6600" dirty="0"/>
          </a:p>
        </p:txBody>
      </p:sp>
    </p:spTree>
    <p:extLst>
      <p:ext uri="{BB962C8B-B14F-4D97-AF65-F5344CB8AC3E}">
        <p14:creationId xmlns:p14="http://schemas.microsoft.com/office/powerpoint/2010/main" val="17870751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44624"/>
            <a:ext cx="8229600" cy="4525963"/>
          </a:xfrm>
        </p:spPr>
        <p:txBody>
          <a:bodyPr>
            <a:noAutofit/>
          </a:bodyPr>
          <a:lstStyle/>
          <a:p>
            <a:pPr algn="l"/>
            <a:r>
              <a:rPr lang="en-US" sz="5400" b="1" dirty="0"/>
              <a:t>4-genetic hypothesis: genes controlling cytokine production &amp; IgE levels</a:t>
            </a:r>
            <a:endParaRPr lang="en-US" sz="5400" dirty="0"/>
          </a:p>
          <a:p>
            <a:pPr algn="l"/>
            <a:r>
              <a:rPr lang="en-US" sz="5400" b="1" dirty="0"/>
              <a:t>5- environmental factors: pollutants, cigarettes smoking, bacterial &amp;viral infection.</a:t>
            </a:r>
            <a:endParaRPr lang="ar-IQ" sz="5400" dirty="0"/>
          </a:p>
        </p:txBody>
      </p:sp>
    </p:spTree>
    <p:extLst>
      <p:ext uri="{BB962C8B-B14F-4D97-AF65-F5344CB8AC3E}">
        <p14:creationId xmlns:p14="http://schemas.microsoft.com/office/powerpoint/2010/main" val="279426850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188640"/>
            <a:ext cx="8229600" cy="4525963"/>
          </a:xfrm>
        </p:spPr>
        <p:txBody>
          <a:bodyPr>
            <a:noAutofit/>
          </a:bodyPr>
          <a:lstStyle/>
          <a:p>
            <a:pPr algn="l"/>
            <a:r>
              <a:rPr lang="en-US" sz="5400" b="1" dirty="0"/>
              <a:t>The fixation of IgE to human mast cells &amp;basophils, a process termed </a:t>
            </a:r>
            <a:r>
              <a:rPr lang="en-US" sz="5400" b="1" i="1" dirty="0"/>
              <a:t>sensitization,</a:t>
            </a:r>
            <a:r>
              <a:rPr lang="en-US" sz="5400" b="1" dirty="0"/>
              <a:t> prepares these cells for subsequent antigen- </a:t>
            </a:r>
            <a:endParaRPr lang="en-US" sz="5400" dirty="0"/>
          </a:p>
          <a:p>
            <a:pPr algn="l"/>
            <a:r>
              <a:rPr lang="en-US" sz="5400" b="1" dirty="0"/>
              <a:t>specific activation.</a:t>
            </a:r>
            <a:endParaRPr lang="en-US" sz="5400" dirty="0"/>
          </a:p>
          <a:p>
            <a:pPr algn="l"/>
            <a:endParaRPr lang="ar-IQ" sz="5400" dirty="0"/>
          </a:p>
        </p:txBody>
      </p:sp>
    </p:spTree>
    <p:extLst>
      <p:ext uri="{BB962C8B-B14F-4D97-AF65-F5344CB8AC3E}">
        <p14:creationId xmlns:p14="http://schemas.microsoft.com/office/powerpoint/2010/main" val="424213939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85800"/>
            <a:ext cx="8229600" cy="1143000"/>
          </a:xfrm>
        </p:spPr>
        <p:txBody>
          <a:bodyPr>
            <a:noAutofit/>
          </a:bodyPr>
          <a:lstStyle/>
          <a:p>
            <a:r>
              <a:rPr lang="en-US" sz="6600" b="1" i="1" u="sng" dirty="0"/>
              <a:t>DIHR</a:t>
            </a:r>
            <a:br>
              <a:rPr lang="en-US" sz="6600" b="1" i="1" u="sng" dirty="0"/>
            </a:br>
            <a:endParaRPr lang="ar-IQ" sz="6600" b="1" i="1" u="sng" dirty="0"/>
          </a:p>
        </p:txBody>
      </p:sp>
      <p:sp>
        <p:nvSpPr>
          <p:cNvPr id="3" name="عنصر نائب للمحتوى 2"/>
          <p:cNvSpPr>
            <a:spLocks noGrp="1"/>
          </p:cNvSpPr>
          <p:nvPr>
            <p:ph idx="1"/>
          </p:nvPr>
        </p:nvSpPr>
        <p:spPr>
          <a:xfrm>
            <a:off x="457200" y="1124744"/>
            <a:ext cx="8229600" cy="4525963"/>
          </a:xfrm>
        </p:spPr>
        <p:txBody>
          <a:bodyPr>
            <a:noAutofit/>
          </a:bodyPr>
          <a:lstStyle/>
          <a:p>
            <a:pPr algn="l"/>
            <a:r>
              <a:rPr lang="en-US" sz="6000" b="1" dirty="0"/>
              <a:t>1-urticaria</a:t>
            </a:r>
            <a:endParaRPr lang="en-US" sz="6000" dirty="0"/>
          </a:p>
          <a:p>
            <a:pPr algn="l"/>
            <a:r>
              <a:rPr lang="en-US" sz="6000" b="1" dirty="0"/>
              <a:t>2-angioedema</a:t>
            </a:r>
            <a:endParaRPr lang="en-US" sz="6000" dirty="0"/>
          </a:p>
          <a:p>
            <a:pPr algn="l"/>
            <a:r>
              <a:rPr lang="en-US" sz="6000" b="1" dirty="0"/>
              <a:t>3-atopic dermatitis</a:t>
            </a:r>
            <a:endParaRPr lang="en-US" sz="6000" dirty="0"/>
          </a:p>
          <a:p>
            <a:pPr algn="l"/>
            <a:r>
              <a:rPr lang="en-US" sz="6000" b="1" dirty="0"/>
              <a:t>4-allergic dermatitis</a:t>
            </a:r>
            <a:endParaRPr lang="en-US" sz="6000" dirty="0"/>
          </a:p>
          <a:p>
            <a:pPr algn="l"/>
            <a:r>
              <a:rPr lang="en-US" sz="6000" b="1" dirty="0"/>
              <a:t>5-allergic rhinitis</a:t>
            </a:r>
            <a:endParaRPr lang="en-US" sz="6000" dirty="0"/>
          </a:p>
          <a:p>
            <a:pPr algn="l"/>
            <a:endParaRPr lang="ar-IQ" sz="6000" dirty="0"/>
          </a:p>
        </p:txBody>
      </p:sp>
    </p:spTree>
    <p:extLst>
      <p:ext uri="{BB962C8B-B14F-4D97-AF65-F5344CB8AC3E}">
        <p14:creationId xmlns:p14="http://schemas.microsoft.com/office/powerpoint/2010/main" val="207519631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99392"/>
            <a:ext cx="8229600" cy="4525963"/>
          </a:xfrm>
        </p:spPr>
        <p:txBody>
          <a:bodyPr>
            <a:noAutofit/>
          </a:bodyPr>
          <a:lstStyle/>
          <a:p>
            <a:pPr algn="l"/>
            <a:r>
              <a:rPr lang="en-US" sz="6600" b="1" dirty="0"/>
              <a:t>6-bronchial asthma</a:t>
            </a:r>
            <a:endParaRPr lang="en-US" sz="6600" dirty="0"/>
          </a:p>
          <a:p>
            <a:pPr algn="l"/>
            <a:r>
              <a:rPr lang="en-US" sz="6600" b="1" dirty="0"/>
              <a:t>7-food allergy</a:t>
            </a:r>
            <a:endParaRPr lang="en-US" sz="6600" dirty="0"/>
          </a:p>
          <a:p>
            <a:pPr algn="l"/>
            <a:r>
              <a:rPr lang="en-US" sz="6600" b="1" dirty="0"/>
              <a:t>8-drug allergy</a:t>
            </a:r>
            <a:endParaRPr lang="en-US" sz="6600" dirty="0"/>
          </a:p>
          <a:p>
            <a:pPr algn="l"/>
            <a:r>
              <a:rPr lang="en-US" sz="6600" b="1" dirty="0"/>
              <a:t>9-insect venom allergy</a:t>
            </a:r>
            <a:endParaRPr lang="en-US" sz="6600" dirty="0"/>
          </a:p>
          <a:p>
            <a:pPr algn="l"/>
            <a:r>
              <a:rPr lang="en-US" sz="6600" b="1" dirty="0"/>
              <a:t>10-anaphylaxis</a:t>
            </a:r>
            <a:endParaRPr lang="en-US" sz="6600" dirty="0"/>
          </a:p>
          <a:p>
            <a:pPr algn="l"/>
            <a:endParaRPr lang="ar-IQ" sz="6600" dirty="0"/>
          </a:p>
        </p:txBody>
      </p:sp>
    </p:spTree>
    <p:extLst>
      <p:ext uri="{BB962C8B-B14F-4D97-AF65-F5344CB8AC3E}">
        <p14:creationId xmlns:p14="http://schemas.microsoft.com/office/powerpoint/2010/main" val="18935492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r>
              <a:rPr lang="en-US" sz="5400" b="1" i="1" u="sng" dirty="0"/>
              <a:t>investigations</a:t>
            </a:r>
            <a:r>
              <a:rPr lang="en-US" sz="5400" dirty="0"/>
              <a:t/>
            </a:r>
            <a:br>
              <a:rPr lang="en-US" sz="5400" dirty="0"/>
            </a:br>
            <a:endParaRPr lang="ar-IQ" sz="5400" dirty="0"/>
          </a:p>
        </p:txBody>
      </p:sp>
      <p:sp>
        <p:nvSpPr>
          <p:cNvPr id="3" name="عنصر نائب للمحتوى 2"/>
          <p:cNvSpPr>
            <a:spLocks noGrp="1"/>
          </p:cNvSpPr>
          <p:nvPr>
            <p:ph idx="1"/>
          </p:nvPr>
        </p:nvSpPr>
        <p:spPr>
          <a:xfrm>
            <a:off x="457200" y="1063277"/>
            <a:ext cx="8229600" cy="4525963"/>
          </a:xfrm>
        </p:spPr>
        <p:txBody>
          <a:bodyPr>
            <a:noAutofit/>
          </a:bodyPr>
          <a:lstStyle/>
          <a:p>
            <a:pPr algn="l"/>
            <a:r>
              <a:rPr lang="en-US" sz="4800" b="1" dirty="0"/>
              <a:t>1-skin prick test:</a:t>
            </a:r>
            <a:endParaRPr lang="en-US" sz="4800" dirty="0"/>
          </a:p>
          <a:p>
            <a:pPr algn="l"/>
            <a:r>
              <a:rPr lang="en-US" sz="4800" b="1" dirty="0"/>
              <a:t>Gold standard of allergy testing. Diluted standardized allergen solution is placed on the forearm &amp;the skin is punctured through the droplet. </a:t>
            </a:r>
            <a:endParaRPr lang="ar-IQ" sz="4800" dirty="0"/>
          </a:p>
        </p:txBody>
      </p:sp>
    </p:spTree>
    <p:extLst>
      <p:ext uri="{BB962C8B-B14F-4D97-AF65-F5344CB8AC3E}">
        <p14:creationId xmlns:p14="http://schemas.microsoft.com/office/powerpoint/2010/main" val="31100218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260648"/>
            <a:ext cx="8229600" cy="4525963"/>
          </a:xfrm>
        </p:spPr>
        <p:txBody>
          <a:bodyPr>
            <a:noAutofit/>
          </a:bodyPr>
          <a:lstStyle/>
          <a:p>
            <a:pPr algn="l"/>
            <a:r>
              <a:rPr lang="en-US" sz="6000" b="1" dirty="0"/>
              <a:t>After 10 minutes a positive response is indicated by a local wheal &amp; flare response &gt; 2 mm larger than negative control.</a:t>
            </a:r>
            <a:endParaRPr lang="ar-IQ" sz="6000" dirty="0"/>
          </a:p>
        </p:txBody>
      </p:sp>
    </p:spTree>
    <p:extLst>
      <p:ext uri="{BB962C8B-B14F-4D97-AF65-F5344CB8AC3E}">
        <p14:creationId xmlns:p14="http://schemas.microsoft.com/office/powerpoint/2010/main" val="2969990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6" name="Rectangle 5"/>
          <p:cNvSpPr>
            <a:spLocks noGrp="1" noChangeArrowheads="1"/>
          </p:cNvSpPr>
          <p:nvPr>
            <p:ph idx="1"/>
          </p:nvPr>
        </p:nvSpPr>
        <p:spPr bwMode="auto">
          <a:xfrm>
            <a:off x="457200" y="775245"/>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oAutofit/>
          </a:bodyPr>
          <a:lstStyle>
            <a:lvl1pPr marL="342900" indent="-342900" algn="l">
              <a:spcBef>
                <a:spcPct val="20000"/>
              </a:spcBef>
              <a:buClr>
                <a:schemeClr val="tx1"/>
              </a:buClr>
              <a:buSzPct val="75000"/>
              <a:buFont typeface="Wingdings" pitchFamily="2" charset="2"/>
              <a:buChar char="l"/>
              <a:defRPr sz="2800" b="1">
                <a:solidFill>
                  <a:schemeClr val="tx1"/>
                </a:solidFill>
                <a:latin typeface="Arial" pitchFamily="34" charset="0"/>
              </a:defRPr>
            </a:lvl1pPr>
            <a:lvl2pPr marL="742950" indent="-285750" algn="l">
              <a:spcBef>
                <a:spcPct val="20000"/>
              </a:spcBef>
              <a:buClr>
                <a:schemeClr val="tx1"/>
              </a:buClr>
              <a:buSzPct val="75000"/>
              <a:buChar char="–"/>
              <a:defRPr sz="2400">
                <a:solidFill>
                  <a:schemeClr val="tx1"/>
                </a:solidFill>
                <a:latin typeface="Arial" pitchFamily="34" charset="0"/>
              </a:defRPr>
            </a:lvl2pPr>
            <a:lvl3pPr marL="1143000" indent="-228600" algn="l">
              <a:spcBef>
                <a:spcPct val="20000"/>
              </a:spcBef>
              <a:buClr>
                <a:schemeClr val="tx1"/>
              </a:buClr>
              <a:buSzPct val="75000"/>
              <a:buFont typeface="Wingdings" pitchFamily="2" charset="2"/>
              <a:buChar char="l"/>
              <a:defRPr sz="2000">
                <a:solidFill>
                  <a:schemeClr val="tx1"/>
                </a:solidFill>
                <a:latin typeface="Arial" pitchFamily="34" charset="0"/>
              </a:defRPr>
            </a:lvl3pPr>
            <a:lvl4pPr marL="1600200" indent="-228600" algn="l">
              <a:spcBef>
                <a:spcPct val="20000"/>
              </a:spcBef>
              <a:buClr>
                <a:schemeClr val="tx1"/>
              </a:buClr>
              <a:buSzPct val="80000"/>
              <a:buChar char="–"/>
              <a:defRPr>
                <a:solidFill>
                  <a:schemeClr val="tx1"/>
                </a:solidFill>
                <a:latin typeface="Arial" pitchFamily="34" charset="0"/>
              </a:defRPr>
            </a:lvl4pPr>
            <a:lvl5pPr marL="2057400" indent="-228600" algn="l">
              <a:spcBef>
                <a:spcPct val="20000"/>
              </a:spcBef>
              <a:buClr>
                <a:schemeClr val="tx1"/>
              </a:buClr>
              <a:buSzPct val="65000"/>
              <a:buFont typeface="Wingdings" pitchFamily="2" charset="2"/>
              <a:buChar char="l"/>
              <a:defRPr>
                <a:solidFill>
                  <a:schemeClr val="tx1"/>
                </a:solidFill>
                <a:latin typeface="Arial" pitchFamily="34" charset="0"/>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Arial" pitchFamily="34" charset="0"/>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Arial" pitchFamily="34" charset="0"/>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Arial" pitchFamily="34" charset="0"/>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Arial" pitchFamily="34" charset="0"/>
              </a:defRPr>
            </a:lvl9pPr>
          </a:lstStyle>
          <a:p>
            <a:pPr>
              <a:lnSpc>
                <a:spcPct val="90000"/>
              </a:lnSpc>
            </a:pPr>
            <a:r>
              <a:rPr lang="cs-CZ" altLang="ar-IQ" sz="3200" dirty="0">
                <a:solidFill>
                  <a:srgbClr val="FF3300"/>
                </a:solidFill>
                <a:latin typeface="Times New Roman" pitchFamily="18" charset="0"/>
              </a:rPr>
              <a:t>Atopy</a:t>
            </a:r>
            <a:r>
              <a:rPr lang="cs-CZ" altLang="ar-IQ" sz="3200" dirty="0">
                <a:latin typeface="Times New Roman" pitchFamily="18" charset="0"/>
              </a:rPr>
              <a:t> </a:t>
            </a:r>
            <a:r>
              <a:rPr lang="cs-CZ" altLang="ar-IQ" sz="2000" dirty="0">
                <a:latin typeface="Times New Roman" pitchFamily="18" charset="0"/>
              </a:rPr>
              <a:t>– a hereditary predisposition to the development of immediate</a:t>
            </a:r>
          </a:p>
          <a:p>
            <a:pPr>
              <a:lnSpc>
                <a:spcPct val="90000"/>
              </a:lnSpc>
              <a:buFont typeface="Wingdings" pitchFamily="2" charset="2"/>
              <a:buNone/>
            </a:pPr>
            <a:r>
              <a:rPr lang="cs-CZ" altLang="ar-IQ" sz="2000" dirty="0">
                <a:latin typeface="Times New Roman" pitchFamily="18" charset="0"/>
              </a:rPr>
              <a:t>                    hypersensitivity reactions against common environmental</a:t>
            </a:r>
          </a:p>
          <a:p>
            <a:pPr>
              <a:lnSpc>
                <a:spcPct val="90000"/>
              </a:lnSpc>
              <a:buFont typeface="Wingdings" pitchFamily="2" charset="2"/>
              <a:buNone/>
            </a:pPr>
            <a:r>
              <a:rPr lang="cs-CZ" altLang="ar-IQ" sz="2000" dirty="0">
                <a:latin typeface="Times New Roman" pitchFamily="18" charset="0"/>
              </a:rPr>
              <a:t>                    antigens with tendency to produce IgE antibodies to extremely small</a:t>
            </a:r>
          </a:p>
          <a:p>
            <a:pPr>
              <a:lnSpc>
                <a:spcPct val="90000"/>
              </a:lnSpc>
              <a:buFont typeface="Wingdings" pitchFamily="2" charset="2"/>
              <a:buNone/>
            </a:pPr>
            <a:r>
              <a:rPr lang="cs-CZ" altLang="ar-IQ" sz="2000" dirty="0">
                <a:latin typeface="Times New Roman" pitchFamily="18" charset="0"/>
              </a:rPr>
              <a:t>                    amounts of naturally occuring allergens.</a:t>
            </a:r>
          </a:p>
          <a:p>
            <a:pPr>
              <a:lnSpc>
                <a:spcPct val="90000"/>
              </a:lnSpc>
              <a:buFont typeface="Wingdings" pitchFamily="2" charset="2"/>
              <a:buNone/>
            </a:pPr>
            <a:endParaRPr lang="cs-CZ" altLang="ar-IQ" sz="2000" dirty="0">
              <a:latin typeface="Times New Roman" pitchFamily="18" charset="0"/>
            </a:endParaRPr>
          </a:p>
          <a:p>
            <a:pPr>
              <a:lnSpc>
                <a:spcPct val="90000"/>
              </a:lnSpc>
              <a:buFont typeface="Wingdings" pitchFamily="2" charset="2"/>
              <a:buNone/>
            </a:pPr>
            <a:r>
              <a:rPr lang="cs-CZ" altLang="ar-IQ" sz="2000" dirty="0">
                <a:latin typeface="Times New Roman" pitchFamily="18" charset="0"/>
              </a:rPr>
              <a:t>The abnormal IgE response of atopic individuals is </a:t>
            </a:r>
            <a:r>
              <a:rPr lang="cs-CZ" altLang="ar-IQ" sz="2000" dirty="0">
                <a:solidFill>
                  <a:srgbClr val="FF3300"/>
                </a:solidFill>
                <a:latin typeface="Times New Roman" pitchFamily="18" charset="0"/>
              </a:rPr>
              <a:t>at least part genetic</a:t>
            </a:r>
            <a:r>
              <a:rPr lang="cs-CZ" altLang="ar-IQ" sz="2000" dirty="0">
                <a:latin typeface="Times New Roman" pitchFamily="18" charset="0"/>
              </a:rPr>
              <a:t> – it often runs in families.</a:t>
            </a:r>
          </a:p>
          <a:p>
            <a:pPr>
              <a:lnSpc>
                <a:spcPct val="90000"/>
              </a:lnSpc>
              <a:buFont typeface="Wingdings" pitchFamily="2" charset="2"/>
              <a:buNone/>
            </a:pPr>
            <a:endParaRPr lang="cs-CZ" altLang="ar-IQ" sz="2000" dirty="0">
              <a:latin typeface="Times New Roman" pitchFamily="18" charset="0"/>
            </a:endParaRPr>
          </a:p>
          <a:p>
            <a:pPr>
              <a:lnSpc>
                <a:spcPct val="90000"/>
              </a:lnSpc>
              <a:buFont typeface="Wingdings" pitchFamily="2" charset="2"/>
              <a:buNone/>
            </a:pPr>
            <a:r>
              <a:rPr lang="cs-CZ" altLang="ar-IQ" sz="2000" dirty="0">
                <a:latin typeface="Times New Roman" pitchFamily="18" charset="0"/>
              </a:rPr>
              <a:t>Atopic individuals have </a:t>
            </a:r>
            <a:r>
              <a:rPr lang="cs-CZ" altLang="ar-IQ" sz="2000" dirty="0">
                <a:solidFill>
                  <a:schemeClr val="hlink"/>
                </a:solidFill>
                <a:latin typeface="Times New Roman" pitchFamily="18" charset="0"/>
              </a:rPr>
              <a:t>abnormally high levels of circulating IgE</a:t>
            </a:r>
            <a:r>
              <a:rPr lang="cs-CZ" altLang="ar-IQ" sz="2000" dirty="0">
                <a:latin typeface="Times New Roman" pitchFamily="18" charset="0"/>
              </a:rPr>
              <a:t> and also more than normal numbers of circulating </a:t>
            </a:r>
            <a:r>
              <a:rPr lang="cs-CZ" altLang="ar-IQ" sz="2000" dirty="0">
                <a:solidFill>
                  <a:schemeClr val="hlink"/>
                </a:solidFill>
                <a:latin typeface="Times New Roman" pitchFamily="18" charset="0"/>
              </a:rPr>
              <a:t>eosinophils</a:t>
            </a:r>
            <a:r>
              <a:rPr lang="cs-CZ" altLang="ar-IQ" sz="2000" dirty="0">
                <a:latin typeface="Times New Roman" pitchFamily="18" charset="0"/>
              </a:rPr>
              <a:t>.</a:t>
            </a:r>
          </a:p>
          <a:p>
            <a:pPr>
              <a:lnSpc>
                <a:spcPct val="90000"/>
              </a:lnSpc>
              <a:buFont typeface="Wingdings" pitchFamily="2" charset="2"/>
              <a:buNone/>
            </a:pPr>
            <a:endParaRPr lang="cs-CZ" altLang="ar-IQ" sz="2000" dirty="0">
              <a:latin typeface="Times New Roman" pitchFamily="18" charset="0"/>
            </a:endParaRPr>
          </a:p>
          <a:p>
            <a:pPr>
              <a:lnSpc>
                <a:spcPct val="90000"/>
              </a:lnSpc>
              <a:buFont typeface="Wingdings" pitchFamily="2" charset="2"/>
              <a:buNone/>
            </a:pPr>
            <a:r>
              <a:rPr lang="cs-CZ" altLang="ar-IQ" sz="2000" dirty="0">
                <a:latin typeface="Times New Roman" pitchFamily="18" charset="0"/>
              </a:rPr>
              <a:t>These individuals are </a:t>
            </a:r>
            <a:r>
              <a:rPr lang="cs-CZ" altLang="ar-IQ" sz="2000" dirty="0">
                <a:solidFill>
                  <a:schemeClr val="hlink"/>
                </a:solidFill>
                <a:latin typeface="Times New Roman" pitchFamily="18" charset="0"/>
              </a:rPr>
              <a:t>more susceptible to allergies</a:t>
            </a:r>
            <a:r>
              <a:rPr lang="cs-CZ" altLang="ar-IQ" sz="2000" dirty="0">
                <a:latin typeface="Times New Roman" pitchFamily="18" charset="0"/>
              </a:rPr>
              <a:t> such as </a:t>
            </a:r>
            <a:r>
              <a:rPr lang="cs-CZ" altLang="ar-IQ" sz="2000" dirty="0">
                <a:solidFill>
                  <a:srgbClr val="FF3300"/>
                </a:solidFill>
                <a:latin typeface="Times New Roman" pitchFamily="18" charset="0"/>
              </a:rPr>
              <a:t>hay fever</a:t>
            </a:r>
            <a:r>
              <a:rPr lang="cs-CZ" altLang="ar-IQ" sz="2000" dirty="0">
                <a:latin typeface="Times New Roman" pitchFamily="18" charset="0"/>
              </a:rPr>
              <a:t>, </a:t>
            </a:r>
            <a:r>
              <a:rPr lang="cs-CZ" altLang="ar-IQ" sz="2000" dirty="0">
                <a:solidFill>
                  <a:srgbClr val="FF3300"/>
                </a:solidFill>
                <a:latin typeface="Times New Roman" pitchFamily="18" charset="0"/>
              </a:rPr>
              <a:t>eczema</a:t>
            </a:r>
            <a:r>
              <a:rPr lang="cs-CZ" altLang="ar-IQ" sz="2000" dirty="0">
                <a:latin typeface="Times New Roman" pitchFamily="18" charset="0"/>
              </a:rPr>
              <a:t> and </a:t>
            </a:r>
            <a:r>
              <a:rPr lang="cs-CZ" altLang="ar-IQ" sz="2000" dirty="0">
                <a:solidFill>
                  <a:srgbClr val="FF3300"/>
                </a:solidFill>
                <a:latin typeface="Times New Roman" pitchFamily="18" charset="0"/>
              </a:rPr>
              <a:t>asthma</a:t>
            </a:r>
            <a:r>
              <a:rPr lang="cs-CZ" altLang="ar-IQ" sz="2000" dirty="0">
                <a:latin typeface="Times New Roman" pitchFamily="18" charset="0"/>
              </a:rPr>
              <a:t>.</a:t>
            </a:r>
          </a:p>
          <a:p>
            <a:pPr>
              <a:lnSpc>
                <a:spcPct val="90000"/>
              </a:lnSpc>
              <a:buFont typeface="Wingdings" pitchFamily="2" charset="2"/>
              <a:buNone/>
            </a:pPr>
            <a:endParaRPr lang="cs-CZ" altLang="ar-IQ" sz="2000" dirty="0">
              <a:latin typeface="Times New Roman" pitchFamily="18" charset="0"/>
            </a:endParaRPr>
          </a:p>
        </p:txBody>
      </p:sp>
    </p:spTree>
    <p:extLst>
      <p:ext uri="{BB962C8B-B14F-4D97-AF65-F5344CB8AC3E}">
        <p14:creationId xmlns:p14="http://schemas.microsoft.com/office/powerpoint/2010/main" val="97138777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188640"/>
            <a:ext cx="8229600" cy="4525963"/>
          </a:xfrm>
        </p:spPr>
        <p:txBody>
          <a:bodyPr>
            <a:noAutofit/>
          </a:bodyPr>
          <a:lstStyle/>
          <a:p>
            <a:pPr algn="l"/>
            <a:r>
              <a:rPr lang="en-US" sz="8000" b="1" dirty="0"/>
              <a:t>2-specific IgE tests: quantity of IgE directed against the putative allergen</a:t>
            </a:r>
            <a:r>
              <a:rPr lang="en-US" sz="8000" b="1" dirty="0" smtClean="0"/>
              <a:t>.</a:t>
            </a:r>
            <a:endParaRPr lang="en-US" sz="8000" dirty="0"/>
          </a:p>
        </p:txBody>
      </p:sp>
    </p:spTree>
    <p:extLst>
      <p:ext uri="{BB962C8B-B14F-4D97-AF65-F5344CB8AC3E}">
        <p14:creationId xmlns:p14="http://schemas.microsoft.com/office/powerpoint/2010/main" val="96629173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199181"/>
            <a:ext cx="8229600" cy="4525963"/>
          </a:xfrm>
        </p:spPr>
        <p:txBody>
          <a:bodyPr>
            <a:noAutofit/>
          </a:bodyPr>
          <a:lstStyle/>
          <a:p>
            <a:pPr algn="l"/>
            <a:r>
              <a:rPr lang="en-US" sz="6000" b="1" dirty="0" smtClean="0"/>
              <a:t>3-chalenge </a:t>
            </a:r>
            <a:r>
              <a:rPr lang="en-US" sz="6000" b="1" dirty="0"/>
              <a:t>test: bronchial provocation testing, nasal challenge&amp; food challenge for  occupational asthma &amp;food allergy.</a:t>
            </a:r>
            <a:endParaRPr lang="ar-IQ" sz="6000" dirty="0"/>
          </a:p>
        </p:txBody>
      </p:sp>
    </p:spTree>
    <p:extLst>
      <p:ext uri="{BB962C8B-B14F-4D97-AF65-F5344CB8AC3E}">
        <p14:creationId xmlns:p14="http://schemas.microsoft.com/office/powerpoint/2010/main" val="96629173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44624"/>
            <a:ext cx="8229600" cy="4525963"/>
          </a:xfrm>
        </p:spPr>
        <p:txBody>
          <a:bodyPr>
            <a:noAutofit/>
          </a:bodyPr>
          <a:lstStyle/>
          <a:p>
            <a:pPr algn="l"/>
            <a:r>
              <a:rPr lang="en-US" sz="6000" b="1" dirty="0"/>
              <a:t>4- blood testing: peripheral eosinophilia, however, absolute eosinophilia or </a:t>
            </a:r>
            <a:r>
              <a:rPr lang="en-US" sz="6000" b="1" dirty="0" smtClean="0"/>
              <a:t>eosinophils </a:t>
            </a:r>
            <a:r>
              <a:rPr lang="en-US" sz="6000" b="1" dirty="0"/>
              <a:t>&gt;20% should be searched for non atopic cause.</a:t>
            </a:r>
            <a:endParaRPr lang="en-US" sz="6000" dirty="0"/>
          </a:p>
          <a:p>
            <a:pPr algn="l"/>
            <a:endParaRPr lang="ar-IQ" sz="6000" dirty="0"/>
          </a:p>
        </p:txBody>
      </p:sp>
    </p:spTree>
    <p:extLst>
      <p:ext uri="{BB962C8B-B14F-4D97-AF65-F5344CB8AC3E}">
        <p14:creationId xmlns:p14="http://schemas.microsoft.com/office/powerpoint/2010/main" val="335802005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noAutofit/>
          </a:bodyPr>
          <a:lstStyle/>
          <a:p>
            <a:pPr algn="l"/>
            <a:r>
              <a:rPr lang="en-US" sz="5400" b="1" dirty="0"/>
              <a:t>1- the first &amp; the most important line of management is  the avoidance of allergens: like food, drugs or other pollution.</a:t>
            </a:r>
            <a:endParaRPr lang="en-US" sz="54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9592" y="260648"/>
            <a:ext cx="6696745" cy="1357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885540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188640"/>
            <a:ext cx="8229600" cy="4525963"/>
          </a:xfrm>
        </p:spPr>
        <p:txBody>
          <a:bodyPr>
            <a:noAutofit/>
          </a:bodyPr>
          <a:lstStyle/>
          <a:p>
            <a:pPr algn="l"/>
            <a:r>
              <a:rPr lang="en-US" sz="7200" b="1" dirty="0"/>
              <a:t>2-antihistamines: block histamine H-1 receptors release thereby inhibit histamine release.</a:t>
            </a:r>
            <a:endParaRPr lang="ar-IQ" sz="7200" dirty="0"/>
          </a:p>
        </p:txBody>
      </p:sp>
    </p:spTree>
    <p:extLst>
      <p:ext uri="{BB962C8B-B14F-4D97-AF65-F5344CB8AC3E}">
        <p14:creationId xmlns:p14="http://schemas.microsoft.com/office/powerpoint/2010/main" val="2978749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260648"/>
            <a:ext cx="8229600" cy="4525963"/>
          </a:xfrm>
        </p:spPr>
        <p:txBody>
          <a:bodyPr>
            <a:noAutofit/>
          </a:bodyPr>
          <a:lstStyle/>
          <a:p>
            <a:pPr algn="l"/>
            <a:r>
              <a:rPr lang="en-US" sz="6000" b="1" dirty="0"/>
              <a:t>3-corticosteroids: down-regulate pro-inflammatory cytokine production. They are highly effective drugs, but carry a high risk because of side effects.</a:t>
            </a:r>
            <a:endParaRPr lang="en-US" sz="6000" dirty="0"/>
          </a:p>
        </p:txBody>
      </p:sp>
    </p:spTree>
    <p:extLst>
      <p:ext uri="{BB962C8B-B14F-4D97-AF65-F5344CB8AC3E}">
        <p14:creationId xmlns:p14="http://schemas.microsoft.com/office/powerpoint/2010/main" val="206856673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260648"/>
            <a:ext cx="8229600" cy="4525963"/>
          </a:xfrm>
        </p:spPr>
        <p:txBody>
          <a:bodyPr>
            <a:noAutofit/>
          </a:bodyPr>
          <a:lstStyle/>
          <a:p>
            <a:pPr algn="l"/>
            <a:r>
              <a:rPr lang="en-US" sz="5400" b="1" dirty="0"/>
              <a:t>4-sodium cromoglycate: stabilizes the mast cell membrane &amp;inhibits the release of vasoactive mediators. It is ineffective in the management of food allergy.</a:t>
            </a:r>
            <a:endParaRPr lang="ar-IQ" sz="5400" dirty="0"/>
          </a:p>
        </p:txBody>
      </p:sp>
    </p:spTree>
    <p:extLst>
      <p:ext uri="{BB962C8B-B14F-4D97-AF65-F5344CB8AC3E}">
        <p14:creationId xmlns:p14="http://schemas.microsoft.com/office/powerpoint/2010/main" val="4043465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27384"/>
            <a:ext cx="8229600" cy="4525963"/>
          </a:xfrm>
        </p:spPr>
        <p:txBody>
          <a:bodyPr>
            <a:noAutofit/>
          </a:bodyPr>
          <a:lstStyle/>
          <a:p>
            <a:pPr algn="l"/>
            <a:r>
              <a:rPr lang="en-US" sz="5400" b="1" dirty="0"/>
              <a:t>5- antigen specific immunotherapy: sequential administration of dilute antigen (allergen) over a prolonged period of time. This process is termed </a:t>
            </a:r>
            <a:r>
              <a:rPr lang="en-US" sz="6000" b="1" i="1" dirty="0"/>
              <a:t>desensitization</a:t>
            </a:r>
            <a:r>
              <a:rPr lang="en-US" sz="5400" b="1" dirty="0"/>
              <a:t>. </a:t>
            </a:r>
            <a:endParaRPr lang="ar-IQ" sz="5400" dirty="0"/>
          </a:p>
        </p:txBody>
      </p:sp>
    </p:spTree>
    <p:extLst>
      <p:ext uri="{BB962C8B-B14F-4D97-AF65-F5344CB8AC3E}">
        <p14:creationId xmlns:p14="http://schemas.microsoft.com/office/powerpoint/2010/main" val="5838421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44624"/>
            <a:ext cx="8229600" cy="4525963"/>
          </a:xfrm>
        </p:spPr>
        <p:txBody>
          <a:bodyPr>
            <a:noAutofit/>
          </a:bodyPr>
          <a:lstStyle/>
          <a:p>
            <a:pPr algn="l"/>
            <a:r>
              <a:rPr lang="en-US" sz="5400" b="1" dirty="0"/>
              <a:t>This treatment option is valid for IgE- mediated allergic diseases such as allergic rhinitis, food allergies, insect stings allergy &amp; drug allergy. It is highly effective but carries the risk of anaphylaxis.</a:t>
            </a:r>
            <a:endParaRPr lang="ar-IQ" sz="5400" dirty="0"/>
          </a:p>
        </p:txBody>
      </p:sp>
    </p:spTree>
    <p:extLst>
      <p:ext uri="{BB962C8B-B14F-4D97-AF65-F5344CB8AC3E}">
        <p14:creationId xmlns:p14="http://schemas.microsoft.com/office/powerpoint/2010/main" val="285651355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260648"/>
            <a:ext cx="8229600" cy="4525963"/>
          </a:xfrm>
        </p:spPr>
        <p:txBody>
          <a:bodyPr>
            <a:noAutofit/>
          </a:bodyPr>
          <a:lstStyle/>
          <a:p>
            <a:pPr algn="l"/>
            <a:r>
              <a:rPr lang="en-US" sz="6600" b="1" dirty="0"/>
              <a:t>6-Omalizumab: a monoclonal antibody against IgE, inhibits the binding of IgE to mast cells &amp; basophils.</a:t>
            </a:r>
            <a:endParaRPr lang="ar-IQ" sz="6600" dirty="0"/>
          </a:p>
        </p:txBody>
      </p:sp>
    </p:spTree>
    <p:extLst>
      <p:ext uri="{BB962C8B-B14F-4D97-AF65-F5344CB8AC3E}">
        <p14:creationId xmlns:p14="http://schemas.microsoft.com/office/powerpoint/2010/main" val="3587526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4" name="Rectangle 3"/>
          <p:cNvSpPr>
            <a:spLocks noGrp="1" noChangeArrowheads="1"/>
          </p:cNvSpPr>
          <p:nvPr>
            <p:ph idx="1"/>
          </p:nvPr>
        </p:nvSpPr>
        <p:spPr>
          <a:xfrm>
            <a:off x="457200" y="775245"/>
            <a:ext cx="8229600" cy="4525963"/>
          </a:xfrm>
        </p:spPr>
        <p:txBody>
          <a:bodyPr>
            <a:noAutofit/>
          </a:bodyPr>
          <a:lstStyle/>
          <a:p>
            <a:pPr algn="l">
              <a:lnSpc>
                <a:spcPct val="90000"/>
              </a:lnSpc>
            </a:pPr>
            <a:r>
              <a:rPr lang="cs-CZ" altLang="ar-IQ" sz="3600" b="1" dirty="0">
                <a:solidFill>
                  <a:srgbClr val="FF3300"/>
                </a:solidFill>
                <a:latin typeface="Times New Roman" pitchFamily="18" charset="0"/>
              </a:rPr>
              <a:t>Allergy</a:t>
            </a:r>
            <a:r>
              <a:rPr lang="cs-CZ" altLang="ar-IQ" sz="2400" b="1" dirty="0">
                <a:latin typeface="Times New Roman" pitchFamily="18" charset="0"/>
              </a:rPr>
              <a:t> – is a reaction of hypersensitivity mediated by</a:t>
            </a:r>
          </a:p>
          <a:p>
            <a:pPr algn="l">
              <a:lnSpc>
                <a:spcPct val="90000"/>
              </a:lnSpc>
              <a:buFont typeface="Wingdings" pitchFamily="2" charset="2"/>
              <a:buNone/>
            </a:pPr>
            <a:r>
              <a:rPr lang="cs-CZ" altLang="ar-IQ" sz="2400" b="1" dirty="0">
                <a:latin typeface="Times New Roman" pitchFamily="18" charset="0"/>
              </a:rPr>
              <a:t>                            immunologic mechanisms</a:t>
            </a:r>
          </a:p>
          <a:p>
            <a:pPr algn="l">
              <a:lnSpc>
                <a:spcPct val="90000"/>
              </a:lnSpc>
              <a:buFont typeface="Wingdings" pitchFamily="2" charset="2"/>
              <a:buNone/>
            </a:pPr>
            <a:endParaRPr lang="cs-CZ" altLang="ar-IQ" sz="3600" b="1" dirty="0"/>
          </a:p>
          <a:p>
            <a:pPr algn="l">
              <a:lnSpc>
                <a:spcPct val="90000"/>
              </a:lnSpc>
              <a:buFont typeface="Wingdings" pitchFamily="2" charset="2"/>
              <a:buNone/>
            </a:pPr>
            <a:r>
              <a:rPr lang="cs-CZ" altLang="ar-IQ" sz="2400" b="1" dirty="0">
                <a:solidFill>
                  <a:schemeClr val="hlink"/>
                </a:solidFill>
                <a:latin typeface="Times New Roman" pitchFamily="18" charset="0"/>
              </a:rPr>
              <a:t>Allergic reactions</a:t>
            </a:r>
            <a:r>
              <a:rPr lang="cs-CZ" altLang="ar-IQ" sz="2400" b="1" dirty="0">
                <a:latin typeface="Times New Roman" pitchFamily="18" charset="0"/>
              </a:rPr>
              <a:t> may develop in the course of</a:t>
            </a:r>
          </a:p>
          <a:p>
            <a:pPr algn="l">
              <a:lnSpc>
                <a:spcPct val="90000"/>
              </a:lnSpc>
              <a:buFont typeface="Wingdings" pitchFamily="2" charset="2"/>
              <a:buNone/>
            </a:pPr>
            <a:r>
              <a:rPr lang="cs-CZ" altLang="ar-IQ" sz="2400" b="1" dirty="0">
                <a:latin typeface="Times New Roman" pitchFamily="18" charset="0"/>
              </a:rPr>
              <a:t>             </a:t>
            </a:r>
          </a:p>
          <a:p>
            <a:pPr algn="l">
              <a:lnSpc>
                <a:spcPct val="90000"/>
              </a:lnSpc>
              <a:buFont typeface="Wingdings" pitchFamily="2" charset="2"/>
              <a:buNone/>
            </a:pPr>
            <a:endParaRPr lang="cs-CZ" altLang="ar-IQ" sz="2400" b="1" dirty="0">
              <a:latin typeface="Times New Roman" pitchFamily="18" charset="0"/>
            </a:endParaRPr>
          </a:p>
          <a:p>
            <a:pPr algn="l">
              <a:lnSpc>
                <a:spcPct val="90000"/>
              </a:lnSpc>
              <a:buFont typeface="Wingdings" pitchFamily="2" charset="2"/>
              <a:buNone/>
            </a:pPr>
            <a:r>
              <a:rPr lang="cs-CZ" altLang="ar-IQ" sz="2400" b="1" dirty="0">
                <a:latin typeface="Times New Roman" pitchFamily="18" charset="0"/>
              </a:rPr>
              <a:t>  either </a:t>
            </a:r>
            <a:r>
              <a:rPr lang="cs-CZ" altLang="ar-IQ" sz="2400" b="1" dirty="0">
                <a:solidFill>
                  <a:srgbClr val="FF3300"/>
                </a:solidFill>
                <a:latin typeface="Times New Roman" pitchFamily="18" charset="0"/>
              </a:rPr>
              <a:t>humoral                 </a:t>
            </a:r>
            <a:r>
              <a:rPr lang="cs-CZ" altLang="ar-IQ" sz="2400" b="1" dirty="0">
                <a:latin typeface="Times New Roman" pitchFamily="18" charset="0"/>
              </a:rPr>
              <a:t>or </a:t>
            </a:r>
            <a:r>
              <a:rPr lang="cs-CZ" altLang="ar-IQ" sz="2400" b="1" dirty="0">
                <a:solidFill>
                  <a:srgbClr val="FF3300"/>
                </a:solidFill>
                <a:latin typeface="Times New Roman" pitchFamily="18" charset="0"/>
              </a:rPr>
              <a:t>cell-mediated</a:t>
            </a:r>
            <a:r>
              <a:rPr lang="cs-CZ" altLang="ar-IQ" sz="2400" b="1" dirty="0">
                <a:latin typeface="Times New Roman" pitchFamily="18" charset="0"/>
              </a:rPr>
              <a:t> response </a:t>
            </a:r>
          </a:p>
          <a:p>
            <a:pPr algn="l">
              <a:lnSpc>
                <a:spcPct val="90000"/>
              </a:lnSpc>
              <a:buFont typeface="Wingdings" pitchFamily="2" charset="2"/>
              <a:buNone/>
            </a:pPr>
            <a:endParaRPr lang="cs-CZ" altLang="ar-IQ" sz="2400" b="1" dirty="0">
              <a:latin typeface="Times New Roman" pitchFamily="18" charset="0"/>
            </a:endParaRPr>
          </a:p>
          <a:p>
            <a:pPr algn="l">
              <a:lnSpc>
                <a:spcPct val="90000"/>
              </a:lnSpc>
              <a:buFont typeface="Wingdings" pitchFamily="2" charset="2"/>
              <a:buNone/>
            </a:pPr>
            <a:r>
              <a:rPr lang="cs-CZ" altLang="ar-IQ" sz="2400" b="1" dirty="0">
                <a:solidFill>
                  <a:srgbClr val="FF3300"/>
                </a:solidFill>
                <a:latin typeface="Times New Roman" pitchFamily="18" charset="0"/>
              </a:rPr>
              <a:t>Allergen </a:t>
            </a:r>
            <a:r>
              <a:rPr lang="cs-CZ" altLang="ar-IQ" sz="2400" b="1" dirty="0">
                <a:latin typeface="Times New Roman" pitchFamily="18" charset="0"/>
              </a:rPr>
              <a:t>refers specifically to nonparasitic antigen capable of </a:t>
            </a:r>
          </a:p>
          <a:p>
            <a:pPr algn="l">
              <a:lnSpc>
                <a:spcPct val="90000"/>
              </a:lnSpc>
              <a:buFont typeface="Wingdings" pitchFamily="2" charset="2"/>
              <a:buNone/>
            </a:pPr>
            <a:r>
              <a:rPr lang="cs-CZ" altLang="ar-IQ" sz="2400" b="1" dirty="0">
                <a:latin typeface="Times New Roman" pitchFamily="18" charset="0"/>
              </a:rPr>
              <a:t>                stimulating type I hypersensitive responses in allergic</a:t>
            </a:r>
          </a:p>
          <a:p>
            <a:pPr algn="l">
              <a:lnSpc>
                <a:spcPct val="90000"/>
              </a:lnSpc>
              <a:buFont typeface="Wingdings" pitchFamily="2" charset="2"/>
              <a:buNone/>
            </a:pPr>
            <a:r>
              <a:rPr lang="cs-CZ" altLang="ar-IQ" sz="2400" b="1" dirty="0">
                <a:latin typeface="Times New Roman" pitchFamily="18" charset="0"/>
              </a:rPr>
              <a:t>                individuals. </a:t>
            </a:r>
            <a:endParaRPr lang="cs-CZ" altLang="ar-IQ" sz="2400" b="1" dirty="0">
              <a:solidFill>
                <a:srgbClr val="FF3300"/>
              </a:solidFill>
              <a:latin typeface="Times New Roman" pitchFamily="18" charset="0"/>
            </a:endParaRPr>
          </a:p>
        </p:txBody>
      </p:sp>
    </p:spTree>
    <p:extLst>
      <p:ext uri="{BB962C8B-B14F-4D97-AF65-F5344CB8AC3E}">
        <p14:creationId xmlns:p14="http://schemas.microsoft.com/office/powerpoint/2010/main" val="31502407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260648"/>
            <a:ext cx="8229600" cy="4525963"/>
          </a:xfrm>
        </p:spPr>
        <p:txBody>
          <a:bodyPr>
            <a:noAutofit/>
          </a:bodyPr>
          <a:lstStyle/>
          <a:p>
            <a:pPr algn="l"/>
            <a:r>
              <a:rPr lang="en-US" sz="7200" b="1" dirty="0"/>
              <a:t>7- adrenaline (epinephrine) may be life saving in the acute management of anaphylaxis.                                             </a:t>
            </a:r>
            <a:endParaRPr lang="en-US" sz="7200" dirty="0"/>
          </a:p>
          <a:p>
            <a:pPr algn="l"/>
            <a:endParaRPr lang="ar-IQ" sz="7200" dirty="0"/>
          </a:p>
        </p:txBody>
      </p:sp>
    </p:spTree>
    <p:extLst>
      <p:ext uri="{BB962C8B-B14F-4D97-AF65-F5344CB8AC3E}">
        <p14:creationId xmlns:p14="http://schemas.microsoft.com/office/powerpoint/2010/main" val="16337724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endParaRPr lang="ar-IQ" dirty="0"/>
          </a:p>
        </p:txBody>
      </p:sp>
      <p:sp>
        <p:nvSpPr>
          <p:cNvPr id="4" name="AutoShape 1026"/>
          <p:cNvSpPr txBox="1">
            <a:spLocks noChangeArrowheads="1"/>
          </p:cNvSpPr>
          <p:nvPr/>
        </p:nvSpPr>
        <p:spPr bwMode="auto">
          <a:xfrm>
            <a:off x="395536" y="-27384"/>
            <a:ext cx="7924800" cy="938213"/>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fontAlgn="base">
              <a:lnSpc>
                <a:spcPct val="90000"/>
              </a:lnSpc>
              <a:spcBef>
                <a:spcPct val="0"/>
              </a:spcBef>
              <a:spcAft>
                <a:spcPct val="0"/>
              </a:spcAft>
              <a:defRPr sz="4000" b="1">
                <a:solidFill>
                  <a:schemeClr val="tx2"/>
                </a:solidFill>
                <a:effectLst>
                  <a:outerShdw blurRad="38100" dist="38100" dir="2700000" algn="tl">
                    <a:srgbClr val="C0C0C0"/>
                  </a:outerShdw>
                </a:effectLst>
                <a:latin typeface="+mj-lt"/>
                <a:ea typeface="+mj-ea"/>
                <a:cs typeface="+mj-cs"/>
              </a:defRPr>
            </a:lvl1pPr>
            <a:lvl2pPr algn="l" rtl="0" fontAlgn="base">
              <a:lnSpc>
                <a:spcPct val="90000"/>
              </a:lnSpc>
              <a:spcBef>
                <a:spcPct val="0"/>
              </a:spcBef>
              <a:spcAft>
                <a:spcPct val="0"/>
              </a:spcAft>
              <a:defRPr sz="4000" b="1">
                <a:solidFill>
                  <a:schemeClr val="tx2"/>
                </a:solidFill>
                <a:effectLst>
                  <a:outerShdw blurRad="38100" dist="38100" dir="2700000" algn="tl">
                    <a:srgbClr val="C0C0C0"/>
                  </a:outerShdw>
                </a:effectLst>
                <a:latin typeface="Arial" pitchFamily="34" charset="0"/>
              </a:defRPr>
            </a:lvl2pPr>
            <a:lvl3pPr algn="l" rtl="0" fontAlgn="base">
              <a:lnSpc>
                <a:spcPct val="90000"/>
              </a:lnSpc>
              <a:spcBef>
                <a:spcPct val="0"/>
              </a:spcBef>
              <a:spcAft>
                <a:spcPct val="0"/>
              </a:spcAft>
              <a:defRPr sz="4000" b="1">
                <a:solidFill>
                  <a:schemeClr val="tx2"/>
                </a:solidFill>
                <a:effectLst>
                  <a:outerShdw blurRad="38100" dist="38100" dir="2700000" algn="tl">
                    <a:srgbClr val="C0C0C0"/>
                  </a:outerShdw>
                </a:effectLst>
                <a:latin typeface="Arial" pitchFamily="34" charset="0"/>
              </a:defRPr>
            </a:lvl3pPr>
            <a:lvl4pPr algn="l" rtl="0" fontAlgn="base">
              <a:lnSpc>
                <a:spcPct val="90000"/>
              </a:lnSpc>
              <a:spcBef>
                <a:spcPct val="0"/>
              </a:spcBef>
              <a:spcAft>
                <a:spcPct val="0"/>
              </a:spcAft>
              <a:defRPr sz="4000" b="1">
                <a:solidFill>
                  <a:schemeClr val="tx2"/>
                </a:solidFill>
                <a:effectLst>
                  <a:outerShdw blurRad="38100" dist="38100" dir="2700000" algn="tl">
                    <a:srgbClr val="C0C0C0"/>
                  </a:outerShdw>
                </a:effectLst>
                <a:latin typeface="Arial" pitchFamily="34" charset="0"/>
              </a:defRPr>
            </a:lvl4pPr>
            <a:lvl5pPr algn="l" rtl="0" fontAlgn="base">
              <a:lnSpc>
                <a:spcPct val="90000"/>
              </a:lnSpc>
              <a:spcBef>
                <a:spcPct val="0"/>
              </a:spcBef>
              <a:spcAft>
                <a:spcPct val="0"/>
              </a:spcAft>
              <a:defRPr sz="4000" b="1">
                <a:solidFill>
                  <a:schemeClr val="tx2"/>
                </a:solidFill>
                <a:effectLst>
                  <a:outerShdw blurRad="38100" dist="38100" dir="2700000" algn="tl">
                    <a:srgbClr val="C0C0C0"/>
                  </a:outerShdw>
                </a:effectLst>
                <a:latin typeface="Arial" pitchFamily="34" charset="0"/>
              </a:defRPr>
            </a:lvl5pPr>
            <a:lvl6pPr marL="457200" algn="l" rtl="0" fontAlgn="base">
              <a:lnSpc>
                <a:spcPct val="90000"/>
              </a:lnSpc>
              <a:spcBef>
                <a:spcPct val="0"/>
              </a:spcBef>
              <a:spcAft>
                <a:spcPct val="0"/>
              </a:spcAft>
              <a:defRPr sz="4000" b="1">
                <a:solidFill>
                  <a:schemeClr val="tx2"/>
                </a:solidFill>
                <a:effectLst>
                  <a:outerShdw blurRad="38100" dist="38100" dir="2700000" algn="tl">
                    <a:srgbClr val="C0C0C0"/>
                  </a:outerShdw>
                </a:effectLst>
                <a:latin typeface="Arial" pitchFamily="34" charset="0"/>
              </a:defRPr>
            </a:lvl6pPr>
            <a:lvl7pPr marL="914400" algn="l" rtl="0" fontAlgn="base">
              <a:lnSpc>
                <a:spcPct val="90000"/>
              </a:lnSpc>
              <a:spcBef>
                <a:spcPct val="0"/>
              </a:spcBef>
              <a:spcAft>
                <a:spcPct val="0"/>
              </a:spcAft>
              <a:defRPr sz="4000" b="1">
                <a:solidFill>
                  <a:schemeClr val="tx2"/>
                </a:solidFill>
                <a:effectLst>
                  <a:outerShdw blurRad="38100" dist="38100" dir="2700000" algn="tl">
                    <a:srgbClr val="C0C0C0"/>
                  </a:outerShdw>
                </a:effectLst>
                <a:latin typeface="Arial" pitchFamily="34" charset="0"/>
              </a:defRPr>
            </a:lvl7pPr>
            <a:lvl8pPr marL="1371600" algn="l" rtl="0" fontAlgn="base">
              <a:lnSpc>
                <a:spcPct val="90000"/>
              </a:lnSpc>
              <a:spcBef>
                <a:spcPct val="0"/>
              </a:spcBef>
              <a:spcAft>
                <a:spcPct val="0"/>
              </a:spcAft>
              <a:defRPr sz="4000" b="1">
                <a:solidFill>
                  <a:schemeClr val="tx2"/>
                </a:solidFill>
                <a:effectLst>
                  <a:outerShdw blurRad="38100" dist="38100" dir="2700000" algn="tl">
                    <a:srgbClr val="C0C0C0"/>
                  </a:outerShdw>
                </a:effectLst>
                <a:latin typeface="Arial" pitchFamily="34" charset="0"/>
              </a:defRPr>
            </a:lvl8pPr>
            <a:lvl9pPr marL="1828800" algn="l" rtl="0" fontAlgn="base">
              <a:lnSpc>
                <a:spcPct val="90000"/>
              </a:lnSpc>
              <a:spcBef>
                <a:spcPct val="0"/>
              </a:spcBef>
              <a:spcAft>
                <a:spcPct val="0"/>
              </a:spcAft>
              <a:defRPr sz="4000" b="1">
                <a:solidFill>
                  <a:schemeClr val="tx2"/>
                </a:solidFill>
                <a:effectLst>
                  <a:outerShdw blurRad="38100" dist="38100" dir="2700000" algn="tl">
                    <a:srgbClr val="C0C0C0"/>
                  </a:outerShdw>
                </a:effectLst>
                <a:latin typeface="Arial" pitchFamily="34" charset="0"/>
              </a:defRPr>
            </a:lvl9pPr>
          </a:lstStyle>
          <a:p>
            <a:pPr marL="0" marR="0" lvl="0" indent="0" algn="ctr" defTabSz="914400" rtl="0" eaLnBrk="1" fontAlgn="base" latinLnBrk="0" hangingPunct="1">
              <a:lnSpc>
                <a:spcPct val="90000"/>
              </a:lnSpc>
              <a:spcBef>
                <a:spcPct val="0"/>
              </a:spcBef>
              <a:spcAft>
                <a:spcPct val="0"/>
              </a:spcAft>
              <a:buClrTx/>
              <a:buSzTx/>
              <a:buFontTx/>
              <a:buNone/>
              <a:tabLst/>
              <a:defRPr/>
            </a:pPr>
            <a:r>
              <a:rPr kumimoji="0" lang="cs-CZ" altLang="ar-IQ" sz="4000" b="1" i="0" u="none" strike="noStrike" kern="0" cap="none" spc="0" normalizeH="0" baseline="0" noProof="0" smtClean="0">
                <a:ln>
                  <a:noFill/>
                </a:ln>
                <a:solidFill>
                  <a:srgbClr val="0033CC"/>
                </a:solidFill>
                <a:effectLst/>
                <a:uLnTx/>
                <a:uFillTx/>
                <a:latin typeface="Arial"/>
              </a:rPr>
              <a:t>Allergic rhinitis</a:t>
            </a:r>
            <a:endParaRPr kumimoji="0" lang="cs-CZ" altLang="ar-IQ" sz="4000" b="1" i="0" u="none" strike="noStrike" kern="0" cap="none" spc="0" normalizeH="0" baseline="0" noProof="0" dirty="0" smtClean="0">
              <a:ln>
                <a:noFill/>
              </a:ln>
              <a:solidFill>
                <a:srgbClr val="0033CC"/>
              </a:solidFill>
              <a:effectLst/>
              <a:uLnTx/>
              <a:uFillTx/>
              <a:latin typeface="Arial"/>
            </a:endParaRPr>
          </a:p>
        </p:txBody>
      </p:sp>
      <p:sp>
        <p:nvSpPr>
          <p:cNvPr id="5" name="Rectangle 1028"/>
          <p:cNvSpPr>
            <a:spLocks noChangeArrowheads="1"/>
          </p:cNvSpPr>
          <p:nvPr/>
        </p:nvSpPr>
        <p:spPr bwMode="auto">
          <a:xfrm>
            <a:off x="0" y="1224136"/>
            <a:ext cx="9144000" cy="5805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defRPr>
                <a:solidFill>
                  <a:schemeClr val="tx1"/>
                </a:solidFill>
                <a:latin typeface="Arial" pitchFamily="34" charset="0"/>
              </a:defRPr>
            </a:lvl1pPr>
            <a:lvl2pPr marL="742950" indent="-285750" algn="l">
              <a:defRPr>
                <a:solidFill>
                  <a:schemeClr val="tx1"/>
                </a:solidFill>
                <a:latin typeface="Arial" pitchFamily="34" charset="0"/>
              </a:defRPr>
            </a:lvl2pPr>
            <a:lvl3pPr marL="1143000" indent="-228600" algn="l">
              <a:defRPr>
                <a:solidFill>
                  <a:schemeClr val="tx1"/>
                </a:solidFill>
                <a:latin typeface="Arial" pitchFamily="34" charset="0"/>
              </a:defRPr>
            </a:lvl3pPr>
            <a:lvl4pPr marL="1600200" indent="-228600" algn="l">
              <a:defRPr>
                <a:solidFill>
                  <a:schemeClr val="tx1"/>
                </a:solidFill>
                <a:latin typeface="Arial" pitchFamily="34" charset="0"/>
              </a:defRPr>
            </a:lvl4pPr>
            <a:lvl5pPr marL="2057400" indent="-228600" algn="l">
              <a:defRPr>
                <a:solidFill>
                  <a:schemeClr val="tx1"/>
                </a:solidFill>
                <a:latin typeface="Arial" pitchFamily="34" charset="0"/>
              </a:defRPr>
            </a:lvl5pPr>
            <a:lvl6pPr marL="2514600" indent="-228600" algn="l" rtl="0" fontAlgn="base">
              <a:spcBef>
                <a:spcPct val="0"/>
              </a:spcBef>
              <a:spcAft>
                <a:spcPct val="0"/>
              </a:spcAft>
              <a:defRPr>
                <a:solidFill>
                  <a:schemeClr val="tx1"/>
                </a:solidFill>
                <a:latin typeface="Arial" pitchFamily="34" charset="0"/>
              </a:defRPr>
            </a:lvl6pPr>
            <a:lvl7pPr marL="2971800" indent="-228600" algn="l" rtl="0" fontAlgn="base">
              <a:spcBef>
                <a:spcPct val="0"/>
              </a:spcBef>
              <a:spcAft>
                <a:spcPct val="0"/>
              </a:spcAft>
              <a:defRPr>
                <a:solidFill>
                  <a:schemeClr val="tx1"/>
                </a:solidFill>
                <a:latin typeface="Arial" pitchFamily="34" charset="0"/>
              </a:defRPr>
            </a:lvl7pPr>
            <a:lvl8pPr marL="3429000" indent="-228600" algn="l" rtl="0" fontAlgn="base">
              <a:spcBef>
                <a:spcPct val="0"/>
              </a:spcBef>
              <a:spcAft>
                <a:spcPct val="0"/>
              </a:spcAft>
              <a:defRPr>
                <a:solidFill>
                  <a:schemeClr val="tx1"/>
                </a:solidFill>
                <a:latin typeface="Arial" pitchFamily="34" charset="0"/>
              </a:defRPr>
            </a:lvl8pPr>
            <a:lvl9pPr marL="3886200" indent="-228600" algn="l" rtl="0" fontAlgn="base">
              <a:spcBef>
                <a:spcPct val="0"/>
              </a:spcBef>
              <a:spcAft>
                <a:spcPct val="0"/>
              </a:spcAft>
              <a:defRPr>
                <a:solidFill>
                  <a:schemeClr val="tx1"/>
                </a:solidFill>
                <a:latin typeface="Arial" pitchFamily="34" charset="0"/>
              </a:defRPr>
            </a:lvl9pPr>
          </a:lstStyle>
          <a:p>
            <a:pPr rtl="0" fontAlgn="base">
              <a:lnSpc>
                <a:spcPct val="90000"/>
              </a:lnSpc>
              <a:spcBef>
                <a:spcPct val="20000"/>
              </a:spcBef>
              <a:spcAft>
                <a:spcPct val="0"/>
              </a:spcAft>
              <a:buClr>
                <a:srgbClr val="000000"/>
              </a:buClr>
              <a:buSzPct val="75000"/>
              <a:buFontTx/>
              <a:buChar char="-"/>
            </a:pPr>
            <a:r>
              <a:rPr lang="cs-CZ" altLang="ar-IQ" sz="2400" b="1" dirty="0" smtClean="0">
                <a:solidFill>
                  <a:srgbClr val="000000"/>
                </a:solidFill>
                <a:latin typeface="Times New Roman" pitchFamily="18" charset="0"/>
              </a:rPr>
              <a:t>The most common atopic disorder, affecting 10-20% of populations is </a:t>
            </a:r>
            <a:r>
              <a:rPr lang="cs-CZ" altLang="ar-IQ" sz="2400" b="1" dirty="0" smtClean="0">
                <a:solidFill>
                  <a:srgbClr val="FF3300"/>
                </a:solidFill>
                <a:latin typeface="Times New Roman" pitchFamily="18" charset="0"/>
              </a:rPr>
              <a:t>allergic </a:t>
            </a:r>
            <a:r>
              <a:rPr lang="cs-CZ" altLang="ar-IQ" sz="2400" b="1" dirty="0" smtClean="0">
                <a:solidFill>
                  <a:srgbClr val="000000"/>
                </a:solidFill>
                <a:latin typeface="Times New Roman" pitchFamily="18" charset="0"/>
              </a:rPr>
              <a:t>rhinitis, commonly known as </a:t>
            </a:r>
            <a:r>
              <a:rPr lang="cs-CZ" altLang="ar-IQ" sz="2400" b="1" dirty="0" smtClean="0">
                <a:solidFill>
                  <a:srgbClr val="FF3300"/>
                </a:solidFill>
                <a:latin typeface="Times New Roman" pitchFamily="18" charset="0"/>
              </a:rPr>
              <a:t>hay fever</a:t>
            </a:r>
          </a:p>
          <a:p>
            <a:pPr rtl="0" fontAlgn="base">
              <a:lnSpc>
                <a:spcPct val="90000"/>
              </a:lnSpc>
              <a:spcBef>
                <a:spcPct val="20000"/>
              </a:spcBef>
              <a:spcAft>
                <a:spcPct val="0"/>
              </a:spcAft>
              <a:buClr>
                <a:srgbClr val="000000"/>
              </a:buClr>
              <a:buSzPct val="75000"/>
              <a:buFontTx/>
              <a:buChar char="-"/>
            </a:pPr>
            <a:endParaRPr lang="cs-CZ" altLang="ar-IQ" sz="1050" b="1" dirty="0" smtClean="0">
              <a:solidFill>
                <a:srgbClr val="FF3300"/>
              </a:solidFill>
              <a:latin typeface="Times New Roman" pitchFamily="18" charset="0"/>
            </a:endParaRPr>
          </a:p>
          <a:p>
            <a:pPr rtl="0" fontAlgn="base">
              <a:lnSpc>
                <a:spcPct val="90000"/>
              </a:lnSpc>
              <a:spcBef>
                <a:spcPct val="20000"/>
              </a:spcBef>
              <a:spcAft>
                <a:spcPct val="0"/>
              </a:spcAft>
              <a:buClr>
                <a:srgbClr val="000000"/>
              </a:buClr>
              <a:buSzPct val="75000"/>
            </a:pPr>
            <a:r>
              <a:rPr lang="cs-CZ" altLang="ar-IQ" sz="2400" b="1" dirty="0" smtClean="0">
                <a:solidFill>
                  <a:srgbClr val="000000"/>
                </a:solidFill>
                <a:latin typeface="Times New Roman" pitchFamily="18" charset="0"/>
              </a:rPr>
              <a:t>- This results from the reaction of airborne allergens with sensitized mast cells in the conjunctivae and nasal mucosa to induce the release of pharmacologically active mediators from mast cells</a:t>
            </a:r>
            <a:r>
              <a:rPr lang="en-US" altLang="ar-IQ" sz="2400" b="1" dirty="0" smtClean="0">
                <a:solidFill>
                  <a:srgbClr val="000000"/>
                </a:solidFill>
                <a:latin typeface="Times New Roman" pitchFamily="18" charset="0"/>
                <a:cs typeface="Times New Roman" pitchFamily="18" charset="0"/>
              </a:rPr>
              <a:t>;</a:t>
            </a:r>
            <a:r>
              <a:rPr lang="cs-CZ" altLang="ar-IQ" sz="2400" b="1" dirty="0" smtClean="0">
                <a:solidFill>
                  <a:srgbClr val="000000"/>
                </a:solidFill>
                <a:latin typeface="Times New Roman" pitchFamily="18" charset="0"/>
                <a:cs typeface="Times New Roman" pitchFamily="18" charset="0"/>
              </a:rPr>
              <a:t> these mediators then cause localized vasodilation and increased capillary permeability</a:t>
            </a:r>
            <a:endParaRPr lang="en-US" altLang="ar-IQ" sz="2400" b="1" dirty="0" smtClean="0">
              <a:solidFill>
                <a:srgbClr val="000000"/>
              </a:solidFill>
              <a:latin typeface="Times New Roman" pitchFamily="18" charset="0"/>
              <a:cs typeface="Times New Roman" pitchFamily="18" charset="0"/>
            </a:endParaRPr>
          </a:p>
          <a:p>
            <a:pPr rtl="0" fontAlgn="base">
              <a:lnSpc>
                <a:spcPct val="90000"/>
              </a:lnSpc>
              <a:spcBef>
                <a:spcPct val="20000"/>
              </a:spcBef>
              <a:spcAft>
                <a:spcPct val="0"/>
              </a:spcAft>
              <a:buClr>
                <a:srgbClr val="000000"/>
              </a:buClr>
              <a:buSzPct val="75000"/>
              <a:buFont typeface="Wingdings" pitchFamily="2" charset="2"/>
              <a:buNone/>
            </a:pPr>
            <a:endParaRPr lang="cs-CZ" altLang="ar-IQ" sz="1050" b="1" dirty="0" smtClean="0">
              <a:solidFill>
                <a:srgbClr val="000000"/>
              </a:solidFill>
              <a:latin typeface="Times New Roman" pitchFamily="18" charset="0"/>
            </a:endParaRPr>
          </a:p>
          <a:p>
            <a:pPr rtl="0" fontAlgn="base">
              <a:lnSpc>
                <a:spcPct val="90000"/>
              </a:lnSpc>
              <a:spcBef>
                <a:spcPct val="20000"/>
              </a:spcBef>
              <a:spcAft>
                <a:spcPct val="0"/>
              </a:spcAft>
              <a:buClr>
                <a:srgbClr val="000000"/>
              </a:buClr>
              <a:buSzPct val="75000"/>
              <a:buFontTx/>
              <a:buChar char="-"/>
            </a:pPr>
            <a:r>
              <a:rPr lang="cs-CZ" altLang="ar-IQ" sz="2400" b="1" dirty="0" smtClean="0">
                <a:solidFill>
                  <a:srgbClr val="000000"/>
                </a:solidFill>
                <a:latin typeface="Times New Roman" pitchFamily="18" charset="0"/>
              </a:rPr>
              <a:t>The symptoms include watery exudation of the conjunctivae, nasal mucosa, and upper respiratory tract, as wll as sneezing and coughing </a:t>
            </a:r>
          </a:p>
          <a:p>
            <a:pPr rtl="0" fontAlgn="base">
              <a:lnSpc>
                <a:spcPct val="90000"/>
              </a:lnSpc>
              <a:spcBef>
                <a:spcPct val="20000"/>
              </a:spcBef>
              <a:spcAft>
                <a:spcPct val="0"/>
              </a:spcAft>
              <a:buClr>
                <a:srgbClr val="000000"/>
              </a:buClr>
              <a:buSzPct val="75000"/>
              <a:buFontTx/>
              <a:buChar char="-"/>
            </a:pPr>
            <a:endParaRPr lang="cs-CZ" altLang="ar-IQ" sz="1050" b="1" dirty="0" smtClean="0">
              <a:solidFill>
                <a:srgbClr val="000000"/>
              </a:solidFill>
              <a:latin typeface="Times New Roman" pitchFamily="18" charset="0"/>
            </a:endParaRPr>
          </a:p>
          <a:p>
            <a:pPr rtl="0" fontAlgn="base">
              <a:lnSpc>
                <a:spcPct val="90000"/>
              </a:lnSpc>
              <a:spcBef>
                <a:spcPct val="20000"/>
              </a:spcBef>
              <a:spcAft>
                <a:spcPct val="0"/>
              </a:spcAft>
              <a:buClr>
                <a:srgbClr val="000000"/>
              </a:buClr>
              <a:buSzPct val="75000"/>
              <a:buFont typeface="Wingdings" pitchFamily="2" charset="2"/>
              <a:buNone/>
            </a:pPr>
            <a:r>
              <a:rPr lang="cs-CZ" altLang="ar-IQ" sz="2400" b="1" dirty="0" smtClean="0">
                <a:solidFill>
                  <a:srgbClr val="000000"/>
                </a:solidFill>
                <a:latin typeface="Times New Roman" pitchFamily="18" charset="0"/>
              </a:rPr>
              <a:t>-  In  50% patients with rhinitis can develop asthma = conception             </a:t>
            </a:r>
            <a:r>
              <a:rPr lang="cs-CZ" altLang="ar-IQ" sz="2400" b="1" dirty="0" smtClean="0">
                <a:solidFill>
                  <a:srgbClr val="000000"/>
                </a:solidFill>
                <a:latin typeface="Times New Roman" pitchFamily="18" charset="0"/>
                <a:sym typeface="Symbol" pitchFamily="18" charset="2"/>
              </a:rPr>
              <a:t></a:t>
            </a:r>
          </a:p>
          <a:p>
            <a:pPr rtl="0" fontAlgn="base">
              <a:lnSpc>
                <a:spcPct val="90000"/>
              </a:lnSpc>
              <a:spcBef>
                <a:spcPct val="20000"/>
              </a:spcBef>
              <a:spcAft>
                <a:spcPct val="0"/>
              </a:spcAft>
              <a:buClr>
                <a:srgbClr val="000000"/>
              </a:buClr>
              <a:buSzPct val="75000"/>
              <a:buFont typeface="Wingdings" pitchFamily="2" charset="2"/>
              <a:buNone/>
            </a:pPr>
            <a:r>
              <a:rPr lang="cs-CZ" altLang="ar-IQ" sz="2400" b="1" dirty="0" smtClean="0">
                <a:solidFill>
                  <a:srgbClr val="000000"/>
                </a:solidFill>
                <a:latin typeface="Times New Roman" pitchFamily="18" charset="0"/>
              </a:rPr>
              <a:t>                        </a:t>
            </a:r>
            <a:r>
              <a:rPr lang="cs-CZ" altLang="ar-IQ" sz="2400" b="1" dirty="0" smtClean="0">
                <a:solidFill>
                  <a:srgbClr val="0033CC"/>
                </a:solidFill>
                <a:latin typeface="Times New Roman" pitchFamily="18" charset="0"/>
              </a:rPr>
              <a:t>one airway – one disease</a:t>
            </a:r>
          </a:p>
        </p:txBody>
      </p:sp>
    </p:spTree>
    <p:extLst>
      <p:ext uri="{BB962C8B-B14F-4D97-AF65-F5344CB8AC3E}">
        <p14:creationId xmlns:p14="http://schemas.microsoft.com/office/powerpoint/2010/main" val="25147493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endParaRPr lang="ar-IQ" sz="3600" dirty="0"/>
          </a:p>
        </p:txBody>
      </p:sp>
      <p:sp>
        <p:nvSpPr>
          <p:cNvPr id="4" name="AutoShape 2"/>
          <p:cNvSpPr txBox="1">
            <a:spLocks noChangeArrowheads="1"/>
          </p:cNvSpPr>
          <p:nvPr/>
        </p:nvSpPr>
        <p:spPr bwMode="auto">
          <a:xfrm>
            <a:off x="762000" y="-27384"/>
            <a:ext cx="7924800" cy="1143000"/>
          </a:xfrm>
          <a:prstGeom prst="roundRect">
            <a:avLst>
              <a:gd name="adj" fmla="val 21667"/>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fontAlgn="base">
              <a:lnSpc>
                <a:spcPct val="90000"/>
              </a:lnSpc>
              <a:spcBef>
                <a:spcPct val="0"/>
              </a:spcBef>
              <a:spcAft>
                <a:spcPct val="0"/>
              </a:spcAft>
              <a:defRPr sz="4000" b="1">
                <a:solidFill>
                  <a:schemeClr val="tx2"/>
                </a:solidFill>
                <a:effectLst>
                  <a:outerShdw blurRad="38100" dist="38100" dir="2700000" algn="tl">
                    <a:srgbClr val="C0C0C0"/>
                  </a:outerShdw>
                </a:effectLst>
                <a:latin typeface="+mj-lt"/>
                <a:ea typeface="+mj-ea"/>
                <a:cs typeface="+mj-cs"/>
              </a:defRPr>
            </a:lvl1pPr>
            <a:lvl2pPr algn="l" rtl="0" fontAlgn="base">
              <a:lnSpc>
                <a:spcPct val="90000"/>
              </a:lnSpc>
              <a:spcBef>
                <a:spcPct val="0"/>
              </a:spcBef>
              <a:spcAft>
                <a:spcPct val="0"/>
              </a:spcAft>
              <a:defRPr sz="4000" b="1">
                <a:solidFill>
                  <a:schemeClr val="tx2"/>
                </a:solidFill>
                <a:effectLst>
                  <a:outerShdw blurRad="38100" dist="38100" dir="2700000" algn="tl">
                    <a:srgbClr val="C0C0C0"/>
                  </a:outerShdw>
                </a:effectLst>
                <a:latin typeface="Arial" pitchFamily="34" charset="0"/>
              </a:defRPr>
            </a:lvl2pPr>
            <a:lvl3pPr algn="l" rtl="0" fontAlgn="base">
              <a:lnSpc>
                <a:spcPct val="90000"/>
              </a:lnSpc>
              <a:spcBef>
                <a:spcPct val="0"/>
              </a:spcBef>
              <a:spcAft>
                <a:spcPct val="0"/>
              </a:spcAft>
              <a:defRPr sz="4000" b="1">
                <a:solidFill>
                  <a:schemeClr val="tx2"/>
                </a:solidFill>
                <a:effectLst>
                  <a:outerShdw blurRad="38100" dist="38100" dir="2700000" algn="tl">
                    <a:srgbClr val="C0C0C0"/>
                  </a:outerShdw>
                </a:effectLst>
                <a:latin typeface="Arial" pitchFamily="34" charset="0"/>
              </a:defRPr>
            </a:lvl3pPr>
            <a:lvl4pPr algn="l" rtl="0" fontAlgn="base">
              <a:lnSpc>
                <a:spcPct val="90000"/>
              </a:lnSpc>
              <a:spcBef>
                <a:spcPct val="0"/>
              </a:spcBef>
              <a:spcAft>
                <a:spcPct val="0"/>
              </a:spcAft>
              <a:defRPr sz="4000" b="1">
                <a:solidFill>
                  <a:schemeClr val="tx2"/>
                </a:solidFill>
                <a:effectLst>
                  <a:outerShdw blurRad="38100" dist="38100" dir="2700000" algn="tl">
                    <a:srgbClr val="C0C0C0"/>
                  </a:outerShdw>
                </a:effectLst>
                <a:latin typeface="Arial" pitchFamily="34" charset="0"/>
              </a:defRPr>
            </a:lvl4pPr>
            <a:lvl5pPr algn="l" rtl="0" fontAlgn="base">
              <a:lnSpc>
                <a:spcPct val="90000"/>
              </a:lnSpc>
              <a:spcBef>
                <a:spcPct val="0"/>
              </a:spcBef>
              <a:spcAft>
                <a:spcPct val="0"/>
              </a:spcAft>
              <a:defRPr sz="4000" b="1">
                <a:solidFill>
                  <a:schemeClr val="tx2"/>
                </a:solidFill>
                <a:effectLst>
                  <a:outerShdw blurRad="38100" dist="38100" dir="2700000" algn="tl">
                    <a:srgbClr val="C0C0C0"/>
                  </a:outerShdw>
                </a:effectLst>
                <a:latin typeface="Arial" pitchFamily="34" charset="0"/>
              </a:defRPr>
            </a:lvl5pPr>
            <a:lvl6pPr marL="457200" algn="l" rtl="0" fontAlgn="base">
              <a:lnSpc>
                <a:spcPct val="90000"/>
              </a:lnSpc>
              <a:spcBef>
                <a:spcPct val="0"/>
              </a:spcBef>
              <a:spcAft>
                <a:spcPct val="0"/>
              </a:spcAft>
              <a:defRPr sz="4000" b="1">
                <a:solidFill>
                  <a:schemeClr val="tx2"/>
                </a:solidFill>
                <a:effectLst>
                  <a:outerShdw blurRad="38100" dist="38100" dir="2700000" algn="tl">
                    <a:srgbClr val="C0C0C0"/>
                  </a:outerShdw>
                </a:effectLst>
                <a:latin typeface="Arial" pitchFamily="34" charset="0"/>
              </a:defRPr>
            </a:lvl6pPr>
            <a:lvl7pPr marL="914400" algn="l" rtl="0" fontAlgn="base">
              <a:lnSpc>
                <a:spcPct val="90000"/>
              </a:lnSpc>
              <a:spcBef>
                <a:spcPct val="0"/>
              </a:spcBef>
              <a:spcAft>
                <a:spcPct val="0"/>
              </a:spcAft>
              <a:defRPr sz="4000" b="1">
                <a:solidFill>
                  <a:schemeClr val="tx2"/>
                </a:solidFill>
                <a:effectLst>
                  <a:outerShdw blurRad="38100" dist="38100" dir="2700000" algn="tl">
                    <a:srgbClr val="C0C0C0"/>
                  </a:outerShdw>
                </a:effectLst>
                <a:latin typeface="Arial" pitchFamily="34" charset="0"/>
              </a:defRPr>
            </a:lvl7pPr>
            <a:lvl8pPr marL="1371600" algn="l" rtl="0" fontAlgn="base">
              <a:lnSpc>
                <a:spcPct val="90000"/>
              </a:lnSpc>
              <a:spcBef>
                <a:spcPct val="0"/>
              </a:spcBef>
              <a:spcAft>
                <a:spcPct val="0"/>
              </a:spcAft>
              <a:defRPr sz="4000" b="1">
                <a:solidFill>
                  <a:schemeClr val="tx2"/>
                </a:solidFill>
                <a:effectLst>
                  <a:outerShdw blurRad="38100" dist="38100" dir="2700000" algn="tl">
                    <a:srgbClr val="C0C0C0"/>
                  </a:outerShdw>
                </a:effectLst>
                <a:latin typeface="Arial" pitchFamily="34" charset="0"/>
              </a:defRPr>
            </a:lvl8pPr>
            <a:lvl9pPr marL="1828800" algn="l" rtl="0" fontAlgn="base">
              <a:lnSpc>
                <a:spcPct val="90000"/>
              </a:lnSpc>
              <a:spcBef>
                <a:spcPct val="0"/>
              </a:spcBef>
              <a:spcAft>
                <a:spcPct val="0"/>
              </a:spcAft>
              <a:defRPr sz="4000" b="1">
                <a:solidFill>
                  <a:schemeClr val="tx2"/>
                </a:solidFill>
                <a:effectLst>
                  <a:outerShdw blurRad="38100" dist="38100" dir="2700000" algn="tl">
                    <a:srgbClr val="C0C0C0"/>
                  </a:outerShdw>
                </a:effectLst>
                <a:latin typeface="Arial" pitchFamily="34" charset="0"/>
              </a:defRPr>
            </a:lvl9pPr>
          </a:lstStyle>
          <a:p>
            <a:pPr marL="0" marR="0" lvl="0" indent="0" algn="l" defTabSz="914400" rtl="0" eaLnBrk="1" fontAlgn="base" latinLnBrk="0" hangingPunct="1">
              <a:lnSpc>
                <a:spcPct val="90000"/>
              </a:lnSpc>
              <a:spcBef>
                <a:spcPct val="0"/>
              </a:spcBef>
              <a:spcAft>
                <a:spcPct val="0"/>
              </a:spcAft>
              <a:buClrTx/>
              <a:buSzTx/>
              <a:buFontTx/>
              <a:buNone/>
              <a:tabLst/>
              <a:defRPr/>
            </a:pPr>
            <a:r>
              <a:rPr lang="en-US" altLang="ar-IQ" sz="3600" kern="0" dirty="0" smtClean="0">
                <a:solidFill>
                  <a:srgbClr val="0033CC"/>
                </a:solidFill>
                <a:effectLst/>
                <a:latin typeface="Arial"/>
              </a:rPr>
              <a:t>Bronchial a</a:t>
            </a:r>
            <a:r>
              <a:rPr kumimoji="0" lang="cs-CZ" altLang="ar-IQ" sz="3600" b="1" i="0" u="none" strike="noStrike" kern="0" cap="none" spc="0" normalizeH="0" baseline="0" noProof="0" dirty="0" smtClean="0">
                <a:ln>
                  <a:noFill/>
                </a:ln>
                <a:solidFill>
                  <a:srgbClr val="0033CC"/>
                </a:solidFill>
                <a:effectLst/>
                <a:uLnTx/>
                <a:uFillTx/>
                <a:latin typeface="Arial"/>
              </a:rPr>
              <a:t>sthma -  definition</a:t>
            </a:r>
          </a:p>
        </p:txBody>
      </p:sp>
      <p:sp>
        <p:nvSpPr>
          <p:cNvPr id="5" name="Rectangle 3"/>
          <p:cNvSpPr txBox="1">
            <a:spLocks noChangeArrowheads="1"/>
          </p:cNvSpPr>
          <p:nvPr/>
        </p:nvSpPr>
        <p:spPr bwMode="auto">
          <a:xfrm>
            <a:off x="838200" y="1456407"/>
            <a:ext cx="7772400" cy="4060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tx1"/>
              </a:buClr>
              <a:buSzPct val="75000"/>
              <a:buFont typeface="Wingdings" pitchFamily="2" charset="2"/>
              <a:buChar char="l"/>
              <a:defRPr sz="2800" b="1">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a:lstStyle>
          <a:p>
            <a:pPr>
              <a:lnSpc>
                <a:spcPct val="90000"/>
              </a:lnSpc>
              <a:buFont typeface="Wingdings" pitchFamily="2" charset="2"/>
              <a:buChar char="Ø"/>
            </a:pPr>
            <a:r>
              <a:rPr lang="cs-CZ" altLang="ar-IQ" sz="2400" kern="0" dirty="0" smtClean="0">
                <a:latin typeface="Times New Roman" pitchFamily="18" charset="0"/>
              </a:rPr>
              <a:t>Asthma is a chronic inflammatory disorder of the airways in which many cells and cellular elements play a role. </a:t>
            </a:r>
          </a:p>
          <a:p>
            <a:pPr>
              <a:lnSpc>
                <a:spcPct val="90000"/>
              </a:lnSpc>
              <a:buFont typeface="Wingdings" pitchFamily="2" charset="2"/>
              <a:buChar char="Ø"/>
            </a:pPr>
            <a:endParaRPr lang="cs-CZ" altLang="ar-IQ" sz="2400" kern="0" dirty="0" smtClean="0">
              <a:latin typeface="Times New Roman" pitchFamily="18" charset="0"/>
            </a:endParaRPr>
          </a:p>
          <a:p>
            <a:pPr>
              <a:lnSpc>
                <a:spcPct val="90000"/>
              </a:lnSpc>
              <a:buFont typeface="Wingdings" pitchFamily="2" charset="2"/>
              <a:buChar char="Ø"/>
            </a:pPr>
            <a:r>
              <a:rPr lang="cs-CZ" altLang="ar-IQ" sz="2400" kern="0" dirty="0" smtClean="0">
                <a:latin typeface="Times New Roman" pitchFamily="18" charset="0"/>
              </a:rPr>
              <a:t>The </a:t>
            </a:r>
            <a:r>
              <a:rPr lang="cs-CZ" altLang="ar-IQ" sz="2400" kern="0" dirty="0" smtClean="0">
                <a:solidFill>
                  <a:srgbClr val="FF3300"/>
                </a:solidFill>
                <a:latin typeface="Times New Roman" pitchFamily="18" charset="0"/>
              </a:rPr>
              <a:t>chronic inflammation </a:t>
            </a:r>
            <a:r>
              <a:rPr lang="cs-CZ" altLang="ar-IQ" sz="2400" kern="0" dirty="0" smtClean="0">
                <a:latin typeface="Times New Roman" pitchFamily="18" charset="0"/>
              </a:rPr>
              <a:t>causes an associated increase in airway hyperresponsiveness that leads to recurrent episodes of wheezing, breathlessness, chest tightness, and coughing, particularly at night or in the early morning. </a:t>
            </a:r>
          </a:p>
          <a:p>
            <a:pPr>
              <a:lnSpc>
                <a:spcPct val="90000"/>
              </a:lnSpc>
              <a:buFont typeface="Wingdings" pitchFamily="2" charset="2"/>
              <a:buChar char="Ø"/>
            </a:pPr>
            <a:endParaRPr lang="cs-CZ" altLang="ar-IQ" sz="2400" kern="0" dirty="0" smtClean="0">
              <a:latin typeface="Times New Roman" pitchFamily="18" charset="0"/>
            </a:endParaRPr>
          </a:p>
          <a:p>
            <a:pPr>
              <a:lnSpc>
                <a:spcPct val="90000"/>
              </a:lnSpc>
              <a:buFont typeface="Wingdings" pitchFamily="2" charset="2"/>
              <a:buChar char="Ø"/>
            </a:pPr>
            <a:r>
              <a:rPr lang="cs-CZ" altLang="ar-IQ" sz="2400" kern="0" dirty="0" smtClean="0">
                <a:latin typeface="Times New Roman" pitchFamily="18" charset="0"/>
              </a:rPr>
              <a:t>These episodes are usually associated with widespread but </a:t>
            </a:r>
            <a:r>
              <a:rPr lang="cs-CZ" altLang="ar-IQ" sz="2400" kern="0" dirty="0" smtClean="0">
                <a:solidFill>
                  <a:srgbClr val="FF3300"/>
                </a:solidFill>
                <a:latin typeface="Times New Roman" pitchFamily="18" charset="0"/>
              </a:rPr>
              <a:t>variable airway obstruction</a:t>
            </a:r>
            <a:r>
              <a:rPr lang="cs-CZ" altLang="ar-IQ" sz="2400" kern="0" dirty="0" smtClean="0">
                <a:latin typeface="Times New Roman" pitchFamily="18" charset="0"/>
              </a:rPr>
              <a:t> that is often reversible either spontaneously or with treatment.</a:t>
            </a:r>
            <a:endParaRPr lang="cs-CZ" altLang="ar-IQ" sz="3200" kern="0" dirty="0" smtClean="0">
              <a:latin typeface="Times New Roman" pitchFamily="18" charset="0"/>
            </a:endParaRPr>
          </a:p>
        </p:txBody>
      </p:sp>
    </p:spTree>
    <p:extLst>
      <p:ext uri="{BB962C8B-B14F-4D97-AF65-F5344CB8AC3E}">
        <p14:creationId xmlns:p14="http://schemas.microsoft.com/office/powerpoint/2010/main" val="39989884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332656"/>
            <a:ext cx="8229600" cy="4525963"/>
          </a:xfrm>
        </p:spPr>
        <p:txBody>
          <a:bodyPr>
            <a:noAutofit/>
          </a:bodyPr>
          <a:lstStyle/>
          <a:p>
            <a:pPr algn="l"/>
            <a:r>
              <a:rPr lang="en-US" sz="6000" b="1" i="1" u="sng" dirty="0" smtClean="0"/>
              <a:t>Etiology</a:t>
            </a:r>
          </a:p>
          <a:p>
            <a:pPr algn="l"/>
            <a:r>
              <a:rPr lang="en-US" sz="4800" b="1" i="1" dirty="0" smtClean="0"/>
              <a:t>*atopy and allergy</a:t>
            </a:r>
          </a:p>
          <a:p>
            <a:pPr algn="l"/>
            <a:r>
              <a:rPr lang="en-US" sz="4800" b="1" i="1" dirty="0" smtClean="0"/>
              <a:t>* genetic factors</a:t>
            </a:r>
            <a:r>
              <a:rPr lang="en-US" sz="4800" b="1" dirty="0" smtClean="0"/>
              <a:t>:</a:t>
            </a:r>
          </a:p>
          <a:p>
            <a:pPr algn="l"/>
            <a:r>
              <a:rPr lang="en-US" sz="4800" b="1" dirty="0"/>
              <a:t> </a:t>
            </a:r>
            <a:r>
              <a:rPr lang="en-US" sz="4800" b="1" dirty="0" smtClean="0"/>
              <a:t> genes, in combination with environmental factors, may turn out to play a key role in the development of asthma.</a:t>
            </a:r>
          </a:p>
          <a:p>
            <a:pPr algn="l"/>
            <a:endParaRPr lang="en-US" sz="4800" b="1" dirty="0" smtClean="0"/>
          </a:p>
          <a:p>
            <a:pPr algn="l"/>
            <a:r>
              <a:rPr lang="en-US" sz="4800" b="1" dirty="0" smtClean="0"/>
              <a:t> </a:t>
            </a:r>
          </a:p>
          <a:p>
            <a:pPr algn="l"/>
            <a:endParaRPr lang="en-US" sz="4800" b="1" dirty="0" smtClean="0"/>
          </a:p>
        </p:txBody>
      </p:sp>
    </p:spTree>
    <p:extLst>
      <p:ext uri="{BB962C8B-B14F-4D97-AF65-F5344CB8AC3E}">
        <p14:creationId xmlns:p14="http://schemas.microsoft.com/office/powerpoint/2010/main" val="182056127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1124744"/>
            <a:ext cx="8229600" cy="4525963"/>
          </a:xfrm>
        </p:spPr>
        <p:txBody>
          <a:bodyPr>
            <a:normAutofit/>
          </a:bodyPr>
          <a:lstStyle/>
          <a:p>
            <a:pPr lvl="0" algn="l"/>
            <a:r>
              <a:rPr lang="en-US" sz="4800" b="1" i="1" dirty="0">
                <a:solidFill>
                  <a:prstClr val="black"/>
                </a:solidFill>
              </a:rPr>
              <a:t>* environmental factors:</a:t>
            </a:r>
          </a:p>
          <a:p>
            <a:pPr lvl="0" algn="l"/>
            <a:r>
              <a:rPr lang="en-US" sz="4800" b="1" dirty="0">
                <a:solidFill>
                  <a:prstClr val="black"/>
                </a:solidFill>
              </a:rPr>
              <a:t>  early childhood exposure to allergens and maternal smoking has a major influence on IgE production.</a:t>
            </a:r>
            <a:endParaRPr lang="ar-IQ" sz="5400" dirty="0"/>
          </a:p>
        </p:txBody>
      </p:sp>
    </p:spTree>
    <p:extLst>
      <p:ext uri="{BB962C8B-B14F-4D97-AF65-F5344CB8AC3E}">
        <p14:creationId xmlns:p14="http://schemas.microsoft.com/office/powerpoint/2010/main" val="134263602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404664"/>
            <a:ext cx="8229600" cy="4525963"/>
          </a:xfrm>
        </p:spPr>
        <p:txBody>
          <a:bodyPr>
            <a:noAutofit/>
          </a:bodyPr>
          <a:lstStyle/>
          <a:p>
            <a:pPr lvl="0" algn="l"/>
            <a:r>
              <a:rPr lang="en-US" sz="4800" b="1" dirty="0">
                <a:solidFill>
                  <a:prstClr val="black"/>
                </a:solidFill>
              </a:rPr>
              <a:t> bronchial hyper responsiveness (BHR) is demonstrated by asking the patient to inhale gradually increasing concentration of either histamine or methacholin ( bronchial provocation test</a:t>
            </a:r>
            <a:r>
              <a:rPr lang="en-US" sz="4800" b="1" dirty="0" smtClean="0">
                <a:solidFill>
                  <a:prstClr val="black"/>
                </a:solidFill>
              </a:rPr>
              <a:t>).    </a:t>
            </a:r>
            <a:endParaRPr lang="en-US" sz="4800" b="1" dirty="0">
              <a:solidFill>
                <a:prstClr val="black"/>
              </a:solidFill>
            </a:endParaRPr>
          </a:p>
          <a:p>
            <a:endParaRPr lang="ar-IQ" sz="6000" dirty="0"/>
          </a:p>
        </p:txBody>
      </p:sp>
    </p:spTree>
    <p:extLst>
      <p:ext uri="{BB962C8B-B14F-4D97-AF65-F5344CB8AC3E}">
        <p14:creationId xmlns:p14="http://schemas.microsoft.com/office/powerpoint/2010/main" val="14198851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03237"/>
            <a:ext cx="8229600" cy="4525963"/>
          </a:xfrm>
        </p:spPr>
        <p:txBody>
          <a:bodyPr>
            <a:noAutofit/>
          </a:bodyPr>
          <a:lstStyle/>
          <a:p>
            <a:pPr algn="l"/>
            <a:r>
              <a:rPr lang="en-US" sz="6000" b="1" i="1" dirty="0" smtClean="0"/>
              <a:t>Clinical features</a:t>
            </a:r>
            <a:r>
              <a:rPr lang="en-US" sz="4800" b="1" i="1" dirty="0" smtClean="0"/>
              <a:t>:</a:t>
            </a:r>
          </a:p>
          <a:p>
            <a:pPr algn="l"/>
            <a:r>
              <a:rPr lang="en-US" sz="4800" b="1" i="1" dirty="0" smtClean="0"/>
              <a:t>Typical </a:t>
            </a:r>
            <a:r>
              <a:rPr lang="en-US" sz="4800" b="1" i="1" dirty="0"/>
              <a:t>symptoms include wheeze ,breathlessness ,chest tightness, &amp; cough in response to cold air, exercise, airborne allergens or viral respiratory tract </a:t>
            </a:r>
            <a:r>
              <a:rPr lang="en-US" sz="4800" b="1" i="1" dirty="0" smtClean="0"/>
              <a:t>infections.</a:t>
            </a:r>
            <a:endParaRPr lang="ar-IQ" sz="4800" dirty="0"/>
          </a:p>
        </p:txBody>
      </p:sp>
    </p:spTree>
    <p:extLst>
      <p:ext uri="{BB962C8B-B14F-4D97-AF65-F5344CB8AC3E}">
        <p14:creationId xmlns:p14="http://schemas.microsoft.com/office/powerpoint/2010/main" val="325190113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343197"/>
            <a:ext cx="8229600" cy="4525963"/>
          </a:xfrm>
        </p:spPr>
        <p:txBody>
          <a:bodyPr>
            <a:noAutofit/>
          </a:bodyPr>
          <a:lstStyle/>
          <a:p>
            <a:pPr algn="l"/>
            <a:r>
              <a:rPr lang="en-US" sz="5400" b="1" i="1" dirty="0"/>
              <a:t>Intermittent asthma: patients are asymptomatic between exacerbations .</a:t>
            </a:r>
            <a:endParaRPr lang="en-US" sz="5400" dirty="0"/>
          </a:p>
          <a:p>
            <a:pPr algn="l"/>
            <a:r>
              <a:rPr lang="en-US" sz="5400" b="1" i="1" dirty="0"/>
              <a:t>Persistent asthma: the pattern is one of chronic wheeze &amp;</a:t>
            </a:r>
            <a:r>
              <a:rPr lang="en-US" sz="5400" b="1" i="1" dirty="0" smtClean="0"/>
              <a:t>breathlessness.</a:t>
            </a:r>
            <a:endParaRPr lang="ar-IQ" sz="5400" dirty="0"/>
          </a:p>
        </p:txBody>
      </p:sp>
    </p:spTree>
    <p:extLst>
      <p:ext uri="{BB962C8B-B14F-4D97-AF65-F5344CB8AC3E}">
        <p14:creationId xmlns:p14="http://schemas.microsoft.com/office/powerpoint/2010/main" val="227201186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55165"/>
            <a:ext cx="8229600" cy="4525963"/>
          </a:xfrm>
        </p:spPr>
        <p:txBody>
          <a:bodyPr>
            <a:noAutofit/>
          </a:bodyPr>
          <a:lstStyle/>
          <a:p>
            <a:pPr algn="l"/>
            <a:r>
              <a:rPr lang="en-US" sz="6600" b="1" i="1" dirty="0" smtClean="0"/>
              <a:t>-Nocturnal </a:t>
            </a:r>
            <a:r>
              <a:rPr lang="en-US" sz="6600" b="1" i="1" dirty="0"/>
              <a:t>asthma :symptoms are mainly at night.</a:t>
            </a:r>
            <a:endParaRPr lang="en-US" sz="6600" dirty="0"/>
          </a:p>
          <a:p>
            <a:pPr algn="l"/>
            <a:r>
              <a:rPr lang="en-US" sz="6600" b="1" i="1" dirty="0" smtClean="0"/>
              <a:t>-Cough </a:t>
            </a:r>
            <a:r>
              <a:rPr lang="en-US" sz="6600" b="1" i="1" dirty="0"/>
              <a:t>variant asthma: cough without </a:t>
            </a:r>
            <a:r>
              <a:rPr lang="en-US" sz="6600" b="1" i="1" dirty="0" smtClean="0"/>
              <a:t>dyspnea.</a:t>
            </a:r>
            <a:endParaRPr lang="ar-IQ" sz="6600" dirty="0"/>
          </a:p>
        </p:txBody>
      </p:sp>
    </p:spTree>
    <p:extLst>
      <p:ext uri="{BB962C8B-B14F-4D97-AF65-F5344CB8AC3E}">
        <p14:creationId xmlns:p14="http://schemas.microsoft.com/office/powerpoint/2010/main" val="179257361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260648"/>
            <a:ext cx="8229600" cy="4525963"/>
          </a:xfrm>
        </p:spPr>
        <p:txBody>
          <a:bodyPr>
            <a:noAutofit/>
          </a:bodyPr>
          <a:lstStyle/>
          <a:p>
            <a:pPr algn="l"/>
            <a:r>
              <a:rPr lang="en-US" sz="6000" b="1" i="1" dirty="0"/>
              <a:t>Occupational asthma: accounts for 5% of adult onset asthma.</a:t>
            </a:r>
            <a:endParaRPr lang="en-US" sz="6000" dirty="0"/>
          </a:p>
          <a:p>
            <a:pPr algn="l"/>
            <a:r>
              <a:rPr lang="en-US" sz="6000" b="1" i="1" dirty="0"/>
              <a:t>Early onset asthma: asthma in early </a:t>
            </a:r>
            <a:r>
              <a:rPr lang="en-US" sz="6000" b="1" i="1" dirty="0" smtClean="0"/>
              <a:t>childhood.</a:t>
            </a:r>
            <a:endParaRPr lang="ar-IQ" sz="6000" dirty="0"/>
          </a:p>
        </p:txBody>
      </p:sp>
    </p:spTree>
    <p:extLst>
      <p:ext uri="{BB962C8B-B14F-4D97-AF65-F5344CB8AC3E}">
        <p14:creationId xmlns:p14="http://schemas.microsoft.com/office/powerpoint/2010/main" val="24922973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4" name="Rectangle 4"/>
          <p:cNvSpPr>
            <a:spLocks noChangeArrowheads="1"/>
          </p:cNvSpPr>
          <p:nvPr/>
        </p:nvSpPr>
        <p:spPr bwMode="auto">
          <a:xfrm>
            <a:off x="685800" y="762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l" rtl="0" eaLnBrk="0" fontAlgn="base" hangingPunct="0">
              <a:spcBef>
                <a:spcPct val="0"/>
              </a:spcBef>
              <a:spcAft>
                <a:spcPct val="0"/>
              </a:spcAft>
              <a:defRPr sz="2400">
                <a:solidFill>
                  <a:schemeClr val="tx1"/>
                </a:solidFill>
                <a:latin typeface="Times New Roman" pitchFamily="18" charset="0"/>
              </a:defRPr>
            </a:lvl6pPr>
            <a:lvl7pPr marL="2971800" indent="-228600" algn="l" rtl="0" eaLnBrk="0" fontAlgn="base" hangingPunct="0">
              <a:spcBef>
                <a:spcPct val="0"/>
              </a:spcBef>
              <a:spcAft>
                <a:spcPct val="0"/>
              </a:spcAft>
              <a:defRPr sz="2400">
                <a:solidFill>
                  <a:schemeClr val="tx1"/>
                </a:solidFill>
                <a:latin typeface="Times New Roman" pitchFamily="18" charset="0"/>
              </a:defRPr>
            </a:lvl7pPr>
            <a:lvl8pPr marL="3429000" indent="-228600" algn="l" rtl="0" eaLnBrk="0" fontAlgn="base" hangingPunct="0">
              <a:spcBef>
                <a:spcPct val="0"/>
              </a:spcBef>
              <a:spcAft>
                <a:spcPct val="0"/>
              </a:spcAft>
              <a:defRPr sz="2400">
                <a:solidFill>
                  <a:schemeClr val="tx1"/>
                </a:solidFill>
                <a:latin typeface="Times New Roman" pitchFamily="18" charset="0"/>
              </a:defRPr>
            </a:lvl8pPr>
            <a:lvl9pPr marL="3886200" indent="-228600" algn="l" rtl="0" eaLnBrk="0" fontAlgn="base" hangingPunct="0">
              <a:spcBef>
                <a:spcPct val="0"/>
              </a:spcBef>
              <a:spcAft>
                <a:spcPct val="0"/>
              </a:spcAft>
              <a:defRPr sz="2400">
                <a:solidFill>
                  <a:schemeClr val="tx1"/>
                </a:solidFill>
                <a:latin typeface="Times New Roman" pitchFamily="18" charset="0"/>
              </a:defRPr>
            </a:lvl9pPr>
          </a:lstStyle>
          <a:p>
            <a:pPr algn="ctr"/>
            <a:r>
              <a:rPr lang="en-US" altLang="ar-IQ" sz="3600" b="1" dirty="0">
                <a:latin typeface="Arial" pitchFamily="34" charset="0"/>
              </a:rPr>
              <a:t>IgE-mediated Inflammation</a:t>
            </a:r>
            <a:r>
              <a:rPr lang="en-US" altLang="ar-IQ" sz="4400" dirty="0"/>
              <a:t/>
            </a:r>
            <a:br>
              <a:rPr lang="en-US" altLang="ar-IQ" sz="4400" dirty="0"/>
            </a:br>
            <a:r>
              <a:rPr lang="en-US" altLang="ar-IQ" sz="3200" u="sng" dirty="0"/>
              <a:t>Early Phase</a:t>
            </a:r>
            <a:endParaRPr lang="en-US" altLang="ar-IQ" sz="4400" dirty="0">
              <a:solidFill>
                <a:schemeClr val="tx2"/>
              </a:solidFill>
            </a:endParaRPr>
          </a:p>
        </p:txBody>
      </p:sp>
      <p:sp>
        <p:nvSpPr>
          <p:cNvPr id="5" name="Rectangle 5"/>
          <p:cNvSpPr txBox="1">
            <a:spLocks noChangeArrowheads="1"/>
          </p:cNvSpPr>
          <p:nvPr/>
        </p:nvSpPr>
        <p:spPr>
          <a:xfrm>
            <a:off x="685800" y="609600"/>
            <a:ext cx="7772400" cy="1143000"/>
          </a:xfrm>
          <a:prstGeom prst="rect">
            <a:avLst/>
          </a:prstGeom>
        </p:spPr>
        <p:txBody>
          <a:bodyPr vert="horz" lIns="91440" tIns="45720" rIns="91440" bIns="45720" rtlCol="1" anchor="ctr">
            <a:normAutofit fontScale="92500" lnSpcReduction="20000"/>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en-US" altLang="ar-IQ" dirty="0" smtClean="0"/>
              <a:t/>
            </a:r>
            <a:br>
              <a:rPr lang="en-US" altLang="ar-IQ" dirty="0" smtClean="0"/>
            </a:br>
            <a:endParaRPr lang="en-US" altLang="ar-IQ" dirty="0" smtClean="0"/>
          </a:p>
        </p:txBody>
      </p:sp>
      <p:sp>
        <p:nvSpPr>
          <p:cNvPr id="7" name="عنصر نائب للمحتوى 6"/>
          <p:cNvSpPr>
            <a:spLocks noGrp="1"/>
          </p:cNvSpPr>
          <p:nvPr>
            <p:ph idx="1"/>
          </p:nvPr>
        </p:nvSpPr>
        <p:spPr/>
        <p:txBody>
          <a:bodyPr/>
          <a:lstStyle/>
          <a:p>
            <a:endParaRPr lang="ar-IQ" dirty="0"/>
          </a:p>
        </p:txBody>
      </p:sp>
      <p:sp>
        <p:nvSpPr>
          <p:cNvPr id="8" name="Rectangle 6"/>
          <p:cNvSpPr>
            <a:spLocks noChangeArrowheads="1"/>
          </p:cNvSpPr>
          <p:nvPr/>
        </p:nvSpPr>
        <p:spPr bwMode="auto">
          <a:xfrm>
            <a:off x="35496" y="1700808"/>
            <a:ext cx="9144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a:lstStyle>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altLang="ar-IQ" sz="3600" b="1" i="0" u="none" strike="noStrike" kern="0" cap="none" spc="0" normalizeH="0" baseline="0" noProof="0" dirty="0" smtClean="0">
                <a:ln>
                  <a:noFill/>
                </a:ln>
                <a:effectLst/>
                <a:uLnTx/>
                <a:uFillTx/>
                <a:latin typeface="Times New Roman" pitchFamily="18" charset="0"/>
              </a:rPr>
              <a:t>Time course: 	Minutes after antigen challenge</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altLang="ar-IQ" sz="3600" b="1" i="0" u="none" strike="noStrike" kern="0" cap="none" spc="0" normalizeH="0" baseline="0" noProof="0" dirty="0" smtClean="0">
                <a:ln>
                  <a:noFill/>
                </a:ln>
                <a:effectLst/>
                <a:uLnTx/>
                <a:uFillTx/>
                <a:latin typeface="Times New Roman" pitchFamily="18" charset="0"/>
              </a:rPr>
              <a:t>Example: 		Acute asthma</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altLang="ar-IQ" sz="3600" b="1" i="0" u="none" strike="noStrike" kern="0" cap="none" spc="0" normalizeH="0" baseline="0" noProof="0" dirty="0" smtClean="0">
                <a:ln>
                  <a:noFill/>
                </a:ln>
                <a:effectLst/>
                <a:uLnTx/>
                <a:uFillTx/>
                <a:latin typeface="Times New Roman" pitchFamily="18" charset="0"/>
              </a:rPr>
              <a:t>Cause:	 	Mediators released by cells 					attracted to area of inflammation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altLang="ar-IQ" sz="3600" b="1" i="0" u="none" strike="noStrike" kern="0" cap="none" spc="0" normalizeH="0" baseline="0" noProof="0" dirty="0" smtClean="0">
                <a:ln>
                  <a:noFill/>
                </a:ln>
                <a:effectLst/>
                <a:uLnTx/>
                <a:uFillTx/>
                <a:latin typeface="Times New Roman" pitchFamily="18" charset="0"/>
              </a:rPr>
              <a:t>Cells involved: 	Mast cells, basophils</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altLang="ar-IQ" sz="3600" b="1" i="0" u="none" strike="noStrike" kern="0" cap="none" spc="0" normalizeH="0" baseline="0" noProof="0" dirty="0" smtClean="0">
                <a:ln>
                  <a:noFill/>
                </a:ln>
                <a:effectLst/>
                <a:uLnTx/>
                <a:uFillTx/>
                <a:latin typeface="Times New Roman" pitchFamily="18" charset="0"/>
              </a:rPr>
              <a:t>					</a:t>
            </a:r>
          </a:p>
        </p:txBody>
      </p:sp>
    </p:spTree>
    <p:extLst>
      <p:ext uri="{BB962C8B-B14F-4D97-AF65-F5344CB8AC3E}">
        <p14:creationId xmlns:p14="http://schemas.microsoft.com/office/powerpoint/2010/main" val="344611593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99392"/>
            <a:ext cx="8229600" cy="4525963"/>
          </a:xfrm>
        </p:spPr>
        <p:txBody>
          <a:bodyPr>
            <a:noAutofit/>
          </a:bodyPr>
          <a:lstStyle/>
          <a:p>
            <a:pPr algn="l"/>
            <a:r>
              <a:rPr lang="en-US" sz="6000" b="1" i="1" dirty="0"/>
              <a:t>Late onset asthma: asthma in adulthood.</a:t>
            </a:r>
            <a:endParaRPr lang="en-US" sz="6000" dirty="0"/>
          </a:p>
          <a:p>
            <a:pPr algn="l"/>
            <a:r>
              <a:rPr lang="en-US" sz="6000" b="1" dirty="0"/>
              <a:t>Some patients have asthma after the use of B-blockers &amp;aspirin(NSAIDs) (10% of patients). </a:t>
            </a:r>
            <a:endParaRPr lang="ar-IQ" sz="6000" dirty="0"/>
          </a:p>
        </p:txBody>
      </p:sp>
    </p:spTree>
    <p:extLst>
      <p:ext uri="{BB962C8B-B14F-4D97-AF65-F5344CB8AC3E}">
        <p14:creationId xmlns:p14="http://schemas.microsoft.com/office/powerpoint/2010/main" val="193411843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487213"/>
            <a:ext cx="8229600" cy="4525963"/>
          </a:xfrm>
        </p:spPr>
        <p:txBody>
          <a:bodyPr>
            <a:noAutofit/>
          </a:bodyPr>
          <a:lstStyle/>
          <a:p>
            <a:pPr algn="l"/>
            <a:r>
              <a:rPr lang="en-US" sz="5400" b="1" dirty="0"/>
              <a:t>This is due to a shift in metabolism of arachidonic acid from </a:t>
            </a:r>
            <a:r>
              <a:rPr lang="en-US" sz="5400" b="1" dirty="0" smtClean="0"/>
              <a:t>cyclooxygenase(generating </a:t>
            </a:r>
            <a:r>
              <a:rPr lang="en-US" sz="5400" b="1" dirty="0"/>
              <a:t>PGs) to lipo-oxygenase (generating </a:t>
            </a:r>
            <a:r>
              <a:rPr lang="en-US" sz="5400" b="1" dirty="0" smtClean="0"/>
              <a:t>leukotrienes). </a:t>
            </a:r>
            <a:endParaRPr lang="ar-IQ" sz="5400" dirty="0"/>
          </a:p>
        </p:txBody>
      </p:sp>
    </p:spTree>
    <p:extLst>
      <p:ext uri="{BB962C8B-B14F-4D97-AF65-F5344CB8AC3E}">
        <p14:creationId xmlns:p14="http://schemas.microsoft.com/office/powerpoint/2010/main" val="192714683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260648"/>
            <a:ext cx="8229600" cy="4525963"/>
          </a:xfrm>
        </p:spPr>
        <p:txBody>
          <a:bodyPr>
            <a:noAutofit/>
          </a:bodyPr>
          <a:lstStyle/>
          <a:p>
            <a:pPr algn="l"/>
            <a:r>
              <a:rPr lang="en-US" sz="6600" b="1" dirty="0"/>
              <a:t>Therefore, the best treatment is by using of </a:t>
            </a:r>
            <a:r>
              <a:rPr lang="en-US" sz="6600" b="1" dirty="0" smtClean="0"/>
              <a:t>leukotriene</a:t>
            </a:r>
            <a:r>
              <a:rPr lang="en-US" sz="6600" b="1" dirty="0"/>
              <a:t>-</a:t>
            </a:r>
            <a:r>
              <a:rPr lang="en-US" sz="6600" b="1" dirty="0" smtClean="0"/>
              <a:t> </a:t>
            </a:r>
            <a:r>
              <a:rPr lang="en-US" sz="6600" b="1" dirty="0"/>
              <a:t>receptor antagonists such as monteleukast.   </a:t>
            </a:r>
            <a:endParaRPr lang="en-US" sz="6600" dirty="0"/>
          </a:p>
          <a:p>
            <a:pPr algn="l"/>
            <a:endParaRPr lang="ar-IQ" sz="6600" dirty="0"/>
          </a:p>
        </p:txBody>
      </p:sp>
    </p:spTree>
    <p:extLst>
      <p:ext uri="{BB962C8B-B14F-4D97-AF65-F5344CB8AC3E}">
        <p14:creationId xmlns:p14="http://schemas.microsoft.com/office/powerpoint/2010/main" val="3410702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p:txBody>
          <a:bodyPr/>
          <a:lstStyle/>
          <a:p>
            <a:endParaRPr lang="ar-IQ" dirty="0"/>
          </a:p>
        </p:txBody>
      </p:sp>
      <p:sp>
        <p:nvSpPr>
          <p:cNvPr id="4" name="Rectangle 2"/>
          <p:cNvSpPr>
            <a:spLocks noChangeArrowheads="1"/>
          </p:cNvSpPr>
          <p:nvPr/>
        </p:nvSpPr>
        <p:spPr bwMode="auto">
          <a:xfrm>
            <a:off x="685800" y="1524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algn="l" rtl="0" eaLnBrk="0" fontAlgn="base" hangingPunct="0">
              <a:spcBef>
                <a:spcPct val="0"/>
              </a:spcBef>
              <a:spcAft>
                <a:spcPct val="0"/>
              </a:spcAft>
              <a:defRPr sz="2400">
                <a:solidFill>
                  <a:schemeClr val="tx1"/>
                </a:solidFill>
                <a:latin typeface="Times New Roman" pitchFamily="18" charset="0"/>
              </a:defRPr>
            </a:lvl6pPr>
            <a:lvl7pPr marL="2971800" indent="-228600" algn="l" rtl="0" eaLnBrk="0" fontAlgn="base" hangingPunct="0">
              <a:spcBef>
                <a:spcPct val="0"/>
              </a:spcBef>
              <a:spcAft>
                <a:spcPct val="0"/>
              </a:spcAft>
              <a:defRPr sz="2400">
                <a:solidFill>
                  <a:schemeClr val="tx1"/>
                </a:solidFill>
                <a:latin typeface="Times New Roman" pitchFamily="18" charset="0"/>
              </a:defRPr>
            </a:lvl7pPr>
            <a:lvl8pPr marL="3429000" indent="-228600" algn="l" rtl="0" eaLnBrk="0" fontAlgn="base" hangingPunct="0">
              <a:spcBef>
                <a:spcPct val="0"/>
              </a:spcBef>
              <a:spcAft>
                <a:spcPct val="0"/>
              </a:spcAft>
              <a:defRPr sz="2400">
                <a:solidFill>
                  <a:schemeClr val="tx1"/>
                </a:solidFill>
                <a:latin typeface="Times New Roman" pitchFamily="18" charset="0"/>
              </a:defRPr>
            </a:lvl8pPr>
            <a:lvl9pPr marL="3886200" indent="-228600" algn="l" rtl="0" eaLnBrk="0" fontAlgn="base" hangingPunct="0">
              <a:spcBef>
                <a:spcPct val="0"/>
              </a:spcBef>
              <a:spcAft>
                <a:spcPct val="0"/>
              </a:spcAft>
              <a:defRPr sz="2400">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ar-IQ" sz="3600" b="1" i="0" u="none" strike="noStrike" kern="0" cap="none" spc="0" normalizeH="0" baseline="0" noProof="0" dirty="0" smtClean="0">
                <a:ln>
                  <a:noFill/>
                </a:ln>
                <a:effectLst/>
                <a:uLnTx/>
                <a:uFillTx/>
                <a:latin typeface="Arial" pitchFamily="34" charset="0"/>
              </a:rPr>
              <a:t>IgE-mediated Inflammation</a:t>
            </a:r>
            <a:r>
              <a:rPr kumimoji="0" lang="en-US" altLang="ar-IQ" sz="4400" b="0" i="0" u="none" strike="noStrike" kern="0" cap="none" spc="0" normalizeH="0" baseline="0" noProof="0" dirty="0" smtClean="0">
                <a:ln>
                  <a:noFill/>
                </a:ln>
                <a:effectLst/>
                <a:uLnTx/>
                <a:uFillTx/>
                <a:latin typeface="Times New Roman" pitchFamily="18" charset="0"/>
              </a:rPr>
              <a:t/>
            </a:r>
            <a:br>
              <a:rPr kumimoji="0" lang="en-US" altLang="ar-IQ" sz="4400" b="0" i="0" u="none" strike="noStrike" kern="0" cap="none" spc="0" normalizeH="0" baseline="0" noProof="0" dirty="0" smtClean="0">
                <a:ln>
                  <a:noFill/>
                </a:ln>
                <a:effectLst/>
                <a:uLnTx/>
                <a:uFillTx/>
                <a:latin typeface="Times New Roman" pitchFamily="18" charset="0"/>
              </a:rPr>
            </a:br>
            <a:r>
              <a:rPr kumimoji="0" lang="en-US" altLang="ar-IQ" sz="3200" b="0" i="0" u="sng" strike="noStrike" kern="0" cap="none" spc="0" normalizeH="0" baseline="0" noProof="0" dirty="0" smtClean="0">
                <a:ln>
                  <a:noFill/>
                </a:ln>
                <a:effectLst/>
                <a:uLnTx/>
                <a:uFillTx/>
                <a:latin typeface="Times New Roman" pitchFamily="18" charset="0"/>
              </a:rPr>
              <a:t>Late Phase</a:t>
            </a:r>
            <a:endParaRPr kumimoji="0" lang="en-US" altLang="ar-IQ" sz="4400" b="0" i="0" u="none" strike="noStrike" kern="0" cap="none" spc="0" normalizeH="0" baseline="0" noProof="0" dirty="0" smtClean="0">
              <a:ln>
                <a:noFill/>
              </a:ln>
              <a:effectLst/>
              <a:uLnTx/>
              <a:uFillTx/>
              <a:latin typeface="Times New Roman" pitchFamily="18" charset="0"/>
            </a:endParaRPr>
          </a:p>
        </p:txBody>
      </p:sp>
      <p:sp>
        <p:nvSpPr>
          <p:cNvPr id="5" name="Rectangle 3"/>
          <p:cNvSpPr>
            <a:spLocks noChangeArrowheads="1"/>
          </p:cNvSpPr>
          <p:nvPr/>
        </p:nvSpPr>
        <p:spPr bwMode="auto">
          <a:xfrm>
            <a:off x="304800" y="1834480"/>
            <a:ext cx="91440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sz="3200">
                <a:solidFill>
                  <a:schemeClr val="tx1"/>
                </a:solidFill>
                <a:latin typeface="Times New Roman" pitchFamily="18" charset="0"/>
              </a:defRPr>
            </a:lvl1pPr>
            <a:lvl2pPr marL="742950" indent="-285750">
              <a:spcBef>
                <a:spcPct val="20000"/>
              </a:spcBef>
              <a:buChar char="–"/>
              <a:defRPr sz="2800">
                <a:solidFill>
                  <a:schemeClr val="tx1"/>
                </a:solidFill>
                <a:latin typeface="Times New Roman" pitchFamily="18" charset="0"/>
              </a:defRPr>
            </a:lvl2pPr>
            <a:lvl3pPr marL="1143000" indent="-228600">
              <a:spcBef>
                <a:spcPct val="20000"/>
              </a:spcBef>
              <a:buChar char="•"/>
              <a:defRPr sz="2400">
                <a:solidFill>
                  <a:schemeClr val="tx1"/>
                </a:solidFill>
                <a:latin typeface="Times New Roman" pitchFamily="18" charset="0"/>
              </a:defRPr>
            </a:lvl3pPr>
            <a:lvl4pPr marL="1600200" indent="-228600">
              <a:spcBef>
                <a:spcPct val="20000"/>
              </a:spcBef>
              <a:buChar char="–"/>
              <a:defRPr sz="2000">
                <a:solidFill>
                  <a:schemeClr val="tx1"/>
                </a:solidFill>
                <a:latin typeface="Times New Roman" pitchFamily="18" charset="0"/>
              </a:defRPr>
            </a:lvl4pPr>
            <a:lvl5pPr marL="2057400" indent="-228600">
              <a:spcBef>
                <a:spcPct val="20000"/>
              </a:spcBef>
              <a:buChar char="»"/>
              <a:defRPr sz="2000">
                <a:solidFill>
                  <a:schemeClr val="tx1"/>
                </a:solidFill>
                <a:latin typeface="Times New Roman" pitchFamily="18" charset="0"/>
              </a:defRPr>
            </a:lvl5pPr>
            <a:lvl6pPr marL="2514600" indent="-228600" algn="l" rtl="0" eaLnBrk="0" fontAlgn="base" hangingPunct="0">
              <a:spcBef>
                <a:spcPct val="20000"/>
              </a:spcBef>
              <a:spcAft>
                <a:spcPct val="0"/>
              </a:spcAft>
              <a:buChar char="»"/>
              <a:defRPr sz="2000">
                <a:solidFill>
                  <a:schemeClr val="tx1"/>
                </a:solidFill>
                <a:latin typeface="Times New Roman" pitchFamily="18" charset="0"/>
              </a:defRPr>
            </a:lvl6pPr>
            <a:lvl7pPr marL="2971800" indent="-228600" algn="l" rtl="0" eaLnBrk="0" fontAlgn="base" hangingPunct="0">
              <a:spcBef>
                <a:spcPct val="20000"/>
              </a:spcBef>
              <a:spcAft>
                <a:spcPct val="0"/>
              </a:spcAft>
              <a:buChar char="»"/>
              <a:defRPr sz="2000">
                <a:solidFill>
                  <a:schemeClr val="tx1"/>
                </a:solidFill>
                <a:latin typeface="Times New Roman" pitchFamily="18" charset="0"/>
              </a:defRPr>
            </a:lvl7pPr>
            <a:lvl8pPr marL="3429000" indent="-228600" algn="l" rtl="0" eaLnBrk="0" fontAlgn="base" hangingPunct="0">
              <a:spcBef>
                <a:spcPct val="20000"/>
              </a:spcBef>
              <a:spcAft>
                <a:spcPct val="0"/>
              </a:spcAft>
              <a:buChar char="»"/>
              <a:defRPr sz="2000">
                <a:solidFill>
                  <a:schemeClr val="tx1"/>
                </a:solidFill>
                <a:latin typeface="Times New Roman" pitchFamily="18" charset="0"/>
              </a:defRPr>
            </a:lvl8pPr>
            <a:lvl9pPr marL="3886200" indent="-228600" algn="l" rtl="0" eaLnBrk="0" fontAlgn="base" hangingPunct="0">
              <a:spcBef>
                <a:spcPct val="20000"/>
              </a:spcBef>
              <a:spcAft>
                <a:spcPct val="0"/>
              </a:spcAft>
              <a:buChar char="»"/>
              <a:defRPr sz="2000">
                <a:solidFill>
                  <a:schemeClr val="tx1"/>
                </a:solidFill>
                <a:latin typeface="Times New Roman" pitchFamily="18" charset="0"/>
              </a:defRPr>
            </a:lvl9pPr>
          </a:lstStyle>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altLang="ar-IQ" b="1" i="0" u="none" strike="noStrike" kern="0" cap="none" spc="0" normalizeH="0" baseline="0" noProof="0" dirty="0" smtClean="0">
                <a:ln>
                  <a:noFill/>
                </a:ln>
                <a:effectLst/>
                <a:uLnTx/>
                <a:uFillTx/>
                <a:latin typeface="Times New Roman" pitchFamily="18" charset="0"/>
              </a:rPr>
              <a:t>Time course: 	Hours after antigen challenge</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altLang="ar-IQ" b="1" i="0" u="none" strike="noStrike" kern="0" cap="none" spc="0" normalizeH="0" baseline="0" noProof="0" dirty="0" smtClean="0">
                <a:ln>
                  <a:noFill/>
                </a:ln>
                <a:effectLst/>
                <a:uLnTx/>
                <a:uFillTx/>
                <a:latin typeface="Times New Roman" pitchFamily="18" charset="0"/>
              </a:rPr>
              <a:t>Example: 		Chronic asthma</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altLang="ar-IQ" b="1" i="0" u="none" strike="noStrike" kern="0" cap="none" spc="0" normalizeH="0" baseline="0" noProof="0" dirty="0" smtClean="0">
                <a:ln>
                  <a:noFill/>
                </a:ln>
                <a:effectLst/>
                <a:uLnTx/>
                <a:uFillTx/>
                <a:latin typeface="Times New Roman" pitchFamily="18" charset="0"/>
              </a:rPr>
              <a:t>Cause:	 	Mediators released by cells 					attracted to area of inflammation 				during and after the early phase</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altLang="ar-IQ" b="1" i="0" u="none" strike="noStrike" kern="0" cap="none" spc="0" normalizeH="0" baseline="0" noProof="0" dirty="0" smtClean="0">
                <a:ln>
                  <a:noFill/>
                </a:ln>
                <a:effectLst/>
                <a:uLnTx/>
                <a:uFillTx/>
                <a:latin typeface="Times New Roman" pitchFamily="18" charset="0"/>
              </a:rPr>
              <a:t>Cells involved: 	Eosinophils, Basophils</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altLang="ar-IQ" b="1" i="0" u="none" strike="noStrike" kern="0" cap="none" spc="0" normalizeH="0" baseline="0" noProof="0" dirty="0" smtClean="0">
                <a:ln>
                  <a:noFill/>
                </a:ln>
                <a:effectLst/>
                <a:uLnTx/>
                <a:uFillTx/>
                <a:latin typeface="Times New Roman" pitchFamily="18" charset="0"/>
              </a:rPr>
              <a:t>				Neutrophils, Lymphocytes</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altLang="ar-IQ" b="1" i="0" u="none" strike="noStrike" kern="0" cap="none" spc="0" normalizeH="0" baseline="0" noProof="0" dirty="0" smtClean="0">
                <a:ln>
                  <a:noFill/>
                </a:ln>
                <a:effectLst/>
                <a:uLnTx/>
                <a:uFillTx/>
                <a:latin typeface="Times New Roman" pitchFamily="18" charset="0"/>
              </a:rPr>
              <a:t>					</a:t>
            </a:r>
          </a:p>
        </p:txBody>
      </p:sp>
    </p:spTree>
    <p:extLst>
      <p:ext uri="{BB962C8B-B14F-4D97-AF65-F5344CB8AC3E}">
        <p14:creationId xmlns:p14="http://schemas.microsoft.com/office/powerpoint/2010/main" val="40919670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endParaRPr lang="ar-IQ" dirty="0"/>
          </a:p>
        </p:txBody>
      </p:sp>
      <p:sp>
        <p:nvSpPr>
          <p:cNvPr id="4" name="Rectangle 3"/>
          <p:cNvSpPr txBox="1">
            <a:spLocks noChangeArrowheads="1"/>
          </p:cNvSpPr>
          <p:nvPr/>
        </p:nvSpPr>
        <p:spPr bwMode="auto">
          <a:xfrm>
            <a:off x="711200" y="1556792"/>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a:lstStyle>
          <a:p>
            <a:pPr marL="342900" marR="0" lvl="0" indent="-342900" algn="l" defTabSz="914400" rtl="0" eaLnBrk="0" fontAlgn="base" latinLnBrk="0" hangingPunct="0">
              <a:lnSpc>
                <a:spcPct val="90000"/>
              </a:lnSpc>
              <a:spcBef>
                <a:spcPct val="20000"/>
              </a:spcBef>
              <a:spcAft>
                <a:spcPct val="0"/>
              </a:spcAft>
              <a:buClrTx/>
              <a:buSzTx/>
              <a:buFontTx/>
              <a:buNone/>
              <a:tabLst/>
              <a:defRPr/>
            </a:pPr>
            <a:r>
              <a:rPr kumimoji="0" lang="en-US" altLang="ar-IQ" sz="3600" b="1" i="0" u="none" strike="noStrike" kern="0" cap="none" spc="0" normalizeH="0" baseline="0" noProof="0" dirty="0" smtClean="0">
                <a:ln>
                  <a:noFill/>
                </a:ln>
                <a:effectLst/>
                <a:uLnTx/>
                <a:uFillTx/>
                <a:latin typeface="Times New Roman"/>
              </a:rPr>
              <a:t>Dependent on a TH-2 immune response</a:t>
            </a:r>
          </a:p>
          <a:p>
            <a:pPr marL="342900" marR="0" lvl="0" indent="-342900" algn="l" defTabSz="914400" rtl="0" eaLnBrk="0" fontAlgn="base" latinLnBrk="0" hangingPunct="0">
              <a:lnSpc>
                <a:spcPct val="90000"/>
              </a:lnSpc>
              <a:spcBef>
                <a:spcPct val="20000"/>
              </a:spcBef>
              <a:spcAft>
                <a:spcPct val="0"/>
              </a:spcAft>
              <a:buClrTx/>
              <a:buSzTx/>
              <a:buFontTx/>
              <a:buNone/>
              <a:tabLst/>
              <a:defRPr/>
            </a:pPr>
            <a:endParaRPr kumimoji="0" lang="en-US" altLang="ar-IQ" sz="3600" b="1" i="0" u="none" strike="noStrike" kern="0" cap="none" spc="0" normalizeH="0" baseline="0" noProof="0" dirty="0" smtClean="0">
              <a:ln>
                <a:noFill/>
              </a:ln>
              <a:effectLst/>
              <a:uLnTx/>
              <a:uFillTx/>
              <a:latin typeface="Times New Roman"/>
            </a:endParaRPr>
          </a:p>
          <a:p>
            <a:pPr marL="342900" marR="0" lvl="0" indent="-342900" algn="l" defTabSz="914400" rtl="0" eaLnBrk="0" fontAlgn="base" latinLnBrk="0" hangingPunct="0">
              <a:lnSpc>
                <a:spcPct val="90000"/>
              </a:lnSpc>
              <a:spcBef>
                <a:spcPct val="20000"/>
              </a:spcBef>
              <a:spcAft>
                <a:spcPct val="0"/>
              </a:spcAft>
              <a:buClrTx/>
              <a:buSzTx/>
              <a:buFontTx/>
              <a:buNone/>
              <a:tabLst/>
              <a:defRPr/>
            </a:pPr>
            <a:r>
              <a:rPr kumimoji="0" lang="en-US" altLang="ar-IQ" sz="3600" b="1" i="0" u="none" strike="noStrike" kern="0" cap="none" spc="0" normalizeH="0" baseline="0" noProof="0" dirty="0" smtClean="0">
                <a:ln>
                  <a:noFill/>
                </a:ln>
                <a:effectLst/>
                <a:uLnTx/>
                <a:uFillTx/>
                <a:latin typeface="Times New Roman"/>
              </a:rPr>
              <a:t>Presence of IL-4, IL-5, IL-9, IL-13 favor a TH-2 response</a:t>
            </a:r>
          </a:p>
          <a:p>
            <a:pPr marL="342900" marR="0" lvl="0" indent="-342900" algn="l" defTabSz="914400" rtl="0" eaLnBrk="0" fontAlgn="base" latinLnBrk="0" hangingPunct="0">
              <a:lnSpc>
                <a:spcPct val="90000"/>
              </a:lnSpc>
              <a:spcBef>
                <a:spcPct val="20000"/>
              </a:spcBef>
              <a:spcAft>
                <a:spcPct val="0"/>
              </a:spcAft>
              <a:buClrTx/>
              <a:buSzTx/>
              <a:buFontTx/>
              <a:buNone/>
              <a:tabLst/>
              <a:defRPr/>
            </a:pPr>
            <a:endParaRPr kumimoji="0" lang="en-US" altLang="ar-IQ" sz="3600" b="1" i="0" u="none" strike="noStrike" kern="0" cap="none" spc="0" normalizeH="0" baseline="0" noProof="0" dirty="0" smtClean="0">
              <a:ln>
                <a:noFill/>
              </a:ln>
              <a:effectLst/>
              <a:uLnTx/>
              <a:uFillTx/>
              <a:latin typeface="Times New Roman"/>
            </a:endParaRPr>
          </a:p>
          <a:p>
            <a:pPr marL="342900" marR="0" lvl="0" indent="-342900" algn="l" defTabSz="914400" rtl="0" eaLnBrk="0" fontAlgn="base" latinLnBrk="0" hangingPunct="0">
              <a:lnSpc>
                <a:spcPct val="90000"/>
              </a:lnSpc>
              <a:spcBef>
                <a:spcPct val="20000"/>
              </a:spcBef>
              <a:spcAft>
                <a:spcPct val="0"/>
              </a:spcAft>
              <a:buClrTx/>
              <a:buSzTx/>
              <a:buFontTx/>
              <a:buNone/>
              <a:tabLst/>
              <a:defRPr/>
            </a:pPr>
            <a:r>
              <a:rPr kumimoji="0" lang="en-US" altLang="ar-IQ" sz="3600" b="1" i="0" u="none" strike="noStrike" kern="0" cap="none" spc="0" normalizeH="0" baseline="0" noProof="0" dirty="0" smtClean="0">
                <a:ln>
                  <a:noFill/>
                </a:ln>
                <a:effectLst/>
                <a:uLnTx/>
                <a:uFillTx/>
                <a:latin typeface="Times New Roman"/>
              </a:rPr>
              <a:t>IL-10 suppresses a TH-1 response, high levels</a:t>
            </a:r>
          </a:p>
          <a:p>
            <a:pPr marL="342900" marR="0" lvl="0" indent="-342900" algn="l" defTabSz="914400" rtl="0" eaLnBrk="0" fontAlgn="base" latinLnBrk="0" hangingPunct="0">
              <a:lnSpc>
                <a:spcPct val="90000"/>
              </a:lnSpc>
              <a:spcBef>
                <a:spcPct val="20000"/>
              </a:spcBef>
              <a:spcAft>
                <a:spcPct val="0"/>
              </a:spcAft>
              <a:buClrTx/>
              <a:buSzTx/>
              <a:buFontTx/>
              <a:buNone/>
              <a:tabLst/>
              <a:defRPr/>
            </a:pPr>
            <a:r>
              <a:rPr kumimoji="0" lang="en-US" altLang="ar-IQ" sz="3600" b="1" i="0" u="none" strike="noStrike" kern="0" cap="none" spc="0" normalizeH="0" baseline="0" noProof="0" dirty="0" smtClean="0">
                <a:ln>
                  <a:noFill/>
                </a:ln>
                <a:effectLst/>
                <a:uLnTx/>
                <a:uFillTx/>
                <a:latin typeface="Times New Roman"/>
              </a:rPr>
              <a:t>   also suppresses a TH-2 response</a:t>
            </a:r>
          </a:p>
          <a:p>
            <a:pPr marL="342900" marR="0" lvl="0" indent="-342900" algn="ctr" defTabSz="914400" rtl="0" eaLnBrk="0" fontAlgn="base" latinLnBrk="0" hangingPunct="0">
              <a:lnSpc>
                <a:spcPct val="90000"/>
              </a:lnSpc>
              <a:spcBef>
                <a:spcPct val="20000"/>
              </a:spcBef>
              <a:spcAft>
                <a:spcPct val="0"/>
              </a:spcAft>
              <a:buClrTx/>
              <a:buSzTx/>
              <a:buFontTx/>
              <a:buNone/>
              <a:tabLst/>
              <a:defRPr/>
            </a:pPr>
            <a:endParaRPr kumimoji="0" lang="en-US" altLang="ar-IQ" sz="3600" b="1" i="0" u="none" strike="noStrike" kern="0" cap="none" spc="0" normalizeH="0" baseline="0" noProof="0" dirty="0" smtClean="0">
              <a:ln>
                <a:noFill/>
              </a:ln>
              <a:effectLst/>
              <a:uLnTx/>
              <a:uFillTx/>
              <a:latin typeface="Times New Roman"/>
            </a:endParaRPr>
          </a:p>
          <a:p>
            <a:pPr marL="342900" marR="0" lvl="0" indent="-342900" algn="ctr" defTabSz="914400" rtl="0" eaLnBrk="0" fontAlgn="base" latinLnBrk="0" hangingPunct="0">
              <a:lnSpc>
                <a:spcPct val="90000"/>
              </a:lnSpc>
              <a:spcBef>
                <a:spcPct val="20000"/>
              </a:spcBef>
              <a:spcAft>
                <a:spcPct val="0"/>
              </a:spcAft>
              <a:buClrTx/>
              <a:buSzTx/>
              <a:buFontTx/>
              <a:buNone/>
              <a:tabLst/>
              <a:defRPr/>
            </a:pPr>
            <a:endParaRPr kumimoji="0" lang="en-US" altLang="ar-IQ" b="1" i="0" u="none" strike="noStrike" kern="0" cap="none" spc="0" normalizeH="0" baseline="0" noProof="0" dirty="0" smtClean="0">
              <a:ln>
                <a:noFill/>
              </a:ln>
              <a:effectLst/>
              <a:uLnTx/>
              <a:uFillTx/>
              <a:latin typeface="Times New Roman"/>
            </a:endParaRPr>
          </a:p>
        </p:txBody>
      </p:sp>
      <p:sp>
        <p:nvSpPr>
          <p:cNvPr id="5" name="Rectangle 2"/>
          <p:cNvSpPr>
            <a:spLocks noGrp="1" noChangeArrowheads="1"/>
          </p:cNvSpPr>
          <p:nvPr>
            <p:ph type="title"/>
          </p:nvPr>
        </p:nvSpPr>
        <p:spPr>
          <a:xfrm>
            <a:off x="457200" y="44624"/>
            <a:ext cx="8229600" cy="1143000"/>
          </a:xfrm>
        </p:spPr>
        <p:txBody>
          <a:bodyPr/>
          <a:lstStyle/>
          <a:p>
            <a:r>
              <a:rPr lang="en-US" altLang="ar-IQ" b="1" dirty="0" smtClean="0">
                <a:latin typeface="Arial" pitchFamily="34" charset="0"/>
              </a:rPr>
              <a:t>IgE Production</a:t>
            </a:r>
            <a:endParaRPr lang="en-US" altLang="ar-IQ" b="1" dirty="0" smtClean="0"/>
          </a:p>
        </p:txBody>
      </p:sp>
    </p:spTree>
    <p:extLst>
      <p:ext uri="{BB962C8B-B14F-4D97-AF65-F5344CB8AC3E}">
        <p14:creationId xmlns:p14="http://schemas.microsoft.com/office/powerpoint/2010/main" val="31573477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85800"/>
            <a:ext cx="8229600" cy="1143000"/>
          </a:xfrm>
        </p:spPr>
        <p:txBody>
          <a:bodyPr>
            <a:noAutofit/>
          </a:bodyPr>
          <a:lstStyle/>
          <a:p>
            <a:r>
              <a:rPr lang="en-US" b="1" dirty="0" smtClean="0"/>
              <a:t>Th1&amp; Th2 responses </a:t>
            </a:r>
            <a:br>
              <a:rPr lang="en-US" b="1" dirty="0" smtClean="0"/>
            </a:br>
            <a:r>
              <a:rPr lang="en-US" b="1" dirty="0" smtClean="0"/>
              <a:t> </a:t>
            </a:r>
            <a:endParaRPr lang="ar-IQ" b="1" dirty="0"/>
          </a:p>
        </p:txBody>
      </p:sp>
      <p:sp>
        <p:nvSpPr>
          <p:cNvPr id="3" name="عنصر نائب للمحتوى 2"/>
          <p:cNvSpPr>
            <a:spLocks noGrp="1"/>
          </p:cNvSpPr>
          <p:nvPr>
            <p:ph idx="1"/>
          </p:nvPr>
        </p:nvSpPr>
        <p:spPr>
          <a:xfrm>
            <a:off x="457200" y="1196752"/>
            <a:ext cx="8229600" cy="4525963"/>
          </a:xfrm>
        </p:spPr>
        <p:txBody>
          <a:bodyPr>
            <a:noAutofit/>
          </a:bodyPr>
          <a:lstStyle/>
          <a:p>
            <a:pPr algn="l"/>
            <a:r>
              <a:rPr lang="en-US" sz="3600" b="1" dirty="0" smtClean="0"/>
              <a:t>Cytokines can be functionally divided into two groups:</a:t>
            </a:r>
          </a:p>
          <a:p>
            <a:pPr algn="l"/>
            <a:r>
              <a:rPr lang="en-US" sz="3600" b="1" dirty="0" smtClean="0"/>
              <a:t>Those that are pro-inflammatory&amp; those that are essentially anti-inflammatory but that promote allergic responses.</a:t>
            </a:r>
          </a:p>
          <a:p>
            <a:pPr algn="l"/>
            <a:r>
              <a:rPr lang="en-US" sz="3600" b="1" dirty="0" smtClean="0"/>
              <a:t>T lymphocytes are major sources of cytokines.</a:t>
            </a:r>
          </a:p>
          <a:p>
            <a:pPr algn="l"/>
            <a:r>
              <a:rPr lang="en-US" sz="3600" b="1" dirty="0" smtClean="0"/>
              <a:t>T helper cells can be </a:t>
            </a:r>
            <a:r>
              <a:rPr lang="en-US" sz="3600" b="1" dirty="0" smtClean="0"/>
              <a:t>subdivided </a:t>
            </a:r>
            <a:r>
              <a:rPr lang="en-US" sz="3600" b="1" dirty="0" smtClean="0"/>
              <a:t>into Th1&amp; Th2.</a:t>
            </a:r>
          </a:p>
          <a:p>
            <a:pPr algn="l"/>
            <a:endParaRPr lang="en-US" sz="3600" b="1" dirty="0" smtClean="0"/>
          </a:p>
          <a:p>
            <a:pPr algn="l"/>
            <a:endParaRPr lang="ar-IQ" sz="3600" b="1" dirty="0"/>
          </a:p>
        </p:txBody>
      </p:sp>
    </p:spTree>
    <p:extLst>
      <p:ext uri="{BB962C8B-B14F-4D97-AF65-F5344CB8AC3E}">
        <p14:creationId xmlns:p14="http://schemas.microsoft.com/office/powerpoint/2010/main" val="42789719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dirty="0"/>
          </a:p>
        </p:txBody>
      </p:sp>
      <p:sp>
        <p:nvSpPr>
          <p:cNvPr id="3" name="عنصر نائب للمحتوى 2"/>
          <p:cNvSpPr>
            <a:spLocks noGrp="1"/>
          </p:cNvSpPr>
          <p:nvPr>
            <p:ph idx="1"/>
          </p:nvPr>
        </p:nvSpPr>
        <p:spPr>
          <a:xfrm>
            <a:off x="457200" y="980728"/>
            <a:ext cx="8229600" cy="4525963"/>
          </a:xfrm>
        </p:spPr>
        <p:txBody>
          <a:bodyPr>
            <a:noAutofit/>
          </a:bodyPr>
          <a:lstStyle/>
          <a:p>
            <a:pPr algn="l"/>
            <a:r>
              <a:rPr lang="en-US" sz="4800" b="1" dirty="0" smtClean="0"/>
              <a:t>Th1-type cytokines tend to produce the pro-inflammatory response that responsible for killing intracellular parasites&amp; perpetuating auto-immune responses. The main cytokine </a:t>
            </a:r>
            <a:r>
              <a:rPr lang="en-US" sz="4800" b="1" dirty="0" smtClean="0"/>
              <a:t>here </a:t>
            </a:r>
            <a:r>
              <a:rPr lang="en-US" sz="4800" b="1" dirty="0" smtClean="0"/>
              <a:t>is gamma interferon.</a:t>
            </a:r>
          </a:p>
          <a:p>
            <a:pPr algn="l"/>
            <a:endParaRPr lang="en-US" sz="4800" b="1" dirty="0"/>
          </a:p>
          <a:p>
            <a:pPr algn="l"/>
            <a:endParaRPr lang="en-US" sz="4800" b="1" dirty="0"/>
          </a:p>
          <a:p>
            <a:pPr algn="l"/>
            <a:endParaRPr lang="en-US" sz="4800" b="1" dirty="0" smtClean="0"/>
          </a:p>
          <a:p>
            <a:pPr algn="l"/>
            <a:r>
              <a:rPr lang="en-US" sz="4800" b="1" dirty="0" smtClean="0"/>
              <a:t>. </a:t>
            </a:r>
            <a:endParaRPr lang="ar-IQ" sz="4800" b="1" dirty="0"/>
          </a:p>
        </p:txBody>
      </p:sp>
    </p:spTree>
    <p:extLst>
      <p:ext uri="{BB962C8B-B14F-4D97-AF65-F5344CB8AC3E}">
        <p14:creationId xmlns:p14="http://schemas.microsoft.com/office/powerpoint/2010/main" val="1065812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874</TotalTime>
  <Words>1444</Words>
  <Application>Microsoft Office PowerPoint</Application>
  <PresentationFormat>عرض على الشاشة (3:4)‏</PresentationFormat>
  <Paragraphs>146</Paragraphs>
  <Slides>52</Slides>
  <Notes>0</Notes>
  <HiddenSlides>0</HiddenSlides>
  <MMClips>0</MMClips>
  <ScaleCrop>false</ScaleCrop>
  <HeadingPairs>
    <vt:vector size="4" baseType="variant">
      <vt:variant>
        <vt:lpstr>نسق</vt:lpstr>
      </vt:variant>
      <vt:variant>
        <vt:i4>1</vt:i4>
      </vt:variant>
      <vt:variant>
        <vt:lpstr>عناوين الشرائح</vt:lpstr>
      </vt:variant>
      <vt:variant>
        <vt:i4>52</vt:i4>
      </vt:variant>
    </vt:vector>
  </HeadingPairs>
  <TitlesOfParts>
    <vt:vector size="53" baseType="lpstr">
      <vt:lpstr>نسق Office</vt:lpstr>
      <vt:lpstr>LECTURE-6</vt:lpstr>
      <vt:lpstr>عرض تقديمي في PowerPoint</vt:lpstr>
      <vt:lpstr>عرض تقديمي في PowerPoint</vt:lpstr>
      <vt:lpstr>عرض تقديمي في PowerPoint</vt:lpstr>
      <vt:lpstr>عرض تقديمي في PowerPoint</vt:lpstr>
      <vt:lpstr>عرض تقديمي في PowerPoint</vt:lpstr>
      <vt:lpstr>IgE Production</vt:lpstr>
      <vt:lpstr>Th1&amp; Th2 responses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Factors influencing susceptibility to allergic diseases</vt:lpstr>
      <vt:lpstr>عرض تقديمي في PowerPoint</vt:lpstr>
      <vt:lpstr>عرض تقديمي في PowerPoint</vt:lpstr>
      <vt:lpstr>عرض تقديمي في PowerPoint</vt:lpstr>
      <vt:lpstr>عرض تقديمي في PowerPoint</vt:lpstr>
      <vt:lpstr>DIHR </vt:lpstr>
      <vt:lpstr>عرض تقديمي في PowerPoint</vt:lpstr>
      <vt:lpstr>investigations </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LEC:-6</dc:title>
  <dc:creator>الهدى</dc:creator>
  <cp:lastModifiedBy>الهدى</cp:lastModifiedBy>
  <cp:revision>56</cp:revision>
  <dcterms:created xsi:type="dcterms:W3CDTF">2014-03-01T12:37:16Z</dcterms:created>
  <dcterms:modified xsi:type="dcterms:W3CDTF">2015-11-16T20:14:28Z</dcterms:modified>
</cp:coreProperties>
</file>