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869" autoAdjust="0"/>
    <p:restoredTop sz="94660"/>
  </p:normalViewPr>
  <p:slideViewPr>
    <p:cSldViewPr>
      <p:cViewPr varScale="1">
        <p:scale>
          <a:sx n="66" d="100"/>
          <a:sy n="66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4586B-A9E1-437F-96FB-3D436E59F8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7166D-99CD-4809-BC70-9D50130D8A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CA759-AA96-4239-9DEF-0B62D02FA73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3650C-BFBB-498F-BA8B-FA4B0DB7569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CBDA3-79AD-4EE8-9269-8DE859BE0E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02AA5-B3F8-4C11-950E-E72BA7B5B0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A3955-3A23-4B8E-B78E-5781E599E1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C01C4-5BBC-4A65-9859-008C3D5718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8248F-19BD-42D1-B978-437F62CC27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7F081-9641-4929-BD25-CE9CE51A53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E7849-EF9A-487F-93A5-BE006B0020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fld id="{A3DDB37C-9DEE-4116-AD90-22AA53A133C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Disorders of  Potassium metabolism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1700213"/>
            <a:ext cx="6400800" cy="17526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Potassium is an intracellular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About 98% is found in the intracellular  Compartment , the remaining ( 2% ) is in the ECF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Plasma potassium level is a poor  indicator  of 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total  body content.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 rtl="0" eaLnBrk="1" hangingPunct="1">
              <a:lnSpc>
                <a:spcPct val="80000"/>
              </a:lnSpc>
              <a:buFontTx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plasma level  of  potassium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(3.5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5.3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meq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/L)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critical due to the following effects: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en-US" sz="500" dirty="0" smtClean="0"/>
              <a:t>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400" b="1" u="sng" dirty="0" smtClean="0">
                <a:solidFill>
                  <a:srgbClr val="002060"/>
                </a:solidFill>
              </a:rPr>
              <a:t>b) Non-renal causes :</a:t>
            </a:r>
            <a:endParaRPr lang="en-US" sz="2400" u="sng" dirty="0" smtClean="0">
              <a:solidFill>
                <a:srgbClr val="002060"/>
              </a:solidFill>
            </a:endParaRPr>
          </a:p>
          <a:p>
            <a:pPr algn="l" rtl="0" eaLnBrk="1" hangingPunct="1"/>
            <a:r>
              <a:rPr lang="en-US" sz="2800" dirty="0" smtClean="0"/>
              <a:t>-</a:t>
            </a:r>
            <a:r>
              <a:rPr lang="en-US" sz="2400" dirty="0" smtClean="0">
                <a:solidFill>
                  <a:srgbClr val="C00000"/>
                </a:solidFill>
              </a:rPr>
              <a:t>Redistribution: </a:t>
            </a:r>
            <a:r>
              <a:rPr lang="en-US" sz="2400" dirty="0" smtClean="0"/>
              <a:t>Glucose and insulin, </a:t>
            </a:r>
            <a:r>
              <a:rPr lang="en-US" sz="2400" dirty="0" err="1" smtClean="0"/>
              <a:t>catecholamines</a:t>
            </a:r>
            <a:r>
              <a:rPr lang="en-US" sz="2400" dirty="0" smtClean="0"/>
              <a:t>, </a:t>
            </a:r>
            <a:r>
              <a:rPr lang="en-US" sz="2400" dirty="0" err="1" smtClean="0"/>
              <a:t>vitamine</a:t>
            </a:r>
            <a:r>
              <a:rPr lang="en-US" sz="2400" dirty="0" smtClean="0"/>
              <a:t> B12 therapy, certain rapidly growing tumors</a:t>
            </a:r>
          </a:p>
          <a:p>
            <a:pPr algn="l" rtl="0" eaLnBrk="1" hangingPunct="1"/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C00000"/>
                </a:solidFill>
              </a:rPr>
              <a:t>Intestinal loss: </a:t>
            </a:r>
            <a:r>
              <a:rPr lang="en-US" sz="2400" dirty="0" smtClean="0"/>
              <a:t>Prolonged vomiting, intestinal fistula, purgative abuse</a:t>
            </a:r>
          </a:p>
          <a:p>
            <a:pPr algn="l" rtl="0" eaLnBrk="1" hangingPunct="1"/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C00000"/>
                </a:solidFill>
              </a:rPr>
              <a:t>Reduced intake: </a:t>
            </a:r>
            <a:r>
              <a:rPr lang="en-US" sz="2400" dirty="0" smtClean="0"/>
              <a:t>Poor diet, IV fluid or </a:t>
            </a:r>
            <a:r>
              <a:rPr lang="en-US" sz="2400" dirty="0" err="1" smtClean="0"/>
              <a:t>parenteral</a:t>
            </a:r>
            <a:r>
              <a:rPr lang="en-US" sz="2400" dirty="0" smtClean="0"/>
              <a:t> nutrition</a:t>
            </a:r>
          </a:p>
          <a:p>
            <a:pPr algn="l" rtl="0" eaLnBrk="1" hangingPunct="1">
              <a:buNone/>
            </a:pPr>
            <a:endParaRPr lang="en-US" sz="2400" b="1" dirty="0" smtClean="0"/>
          </a:p>
          <a:p>
            <a:pPr algn="l" rtl="0" eaLnBrk="1" hangingPunct="1">
              <a:buFontTx/>
              <a:buNone/>
            </a:pPr>
            <a:r>
              <a:rPr lang="en-US" sz="2400" b="1" u="sng" dirty="0" smtClean="0">
                <a:solidFill>
                  <a:srgbClr val="002060"/>
                </a:solidFill>
              </a:rPr>
              <a:t>C)Combined causes</a:t>
            </a:r>
            <a:r>
              <a:rPr lang="en-US" sz="2400" u="sng" dirty="0" smtClean="0">
                <a:solidFill>
                  <a:srgbClr val="002060"/>
                </a:solidFill>
              </a:rPr>
              <a:t>: </a:t>
            </a: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dirty="0" smtClean="0"/>
              <a:t>Alkalosis, pyloric </a:t>
            </a:r>
            <a:r>
              <a:rPr lang="en-US" sz="2400" dirty="0" err="1" smtClean="0"/>
              <a:t>stenosis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FF0000"/>
                </a:solidFill>
              </a:rPr>
              <a:t>Hyperkalaemia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Serum potassium level more than 5.5 </a:t>
            </a:r>
            <a:r>
              <a:rPr lang="en-US" sz="2400" dirty="0" err="1" smtClean="0">
                <a:solidFill>
                  <a:srgbClr val="00B050"/>
                </a:solidFill>
              </a:rPr>
              <a:t>meq</a:t>
            </a:r>
            <a:r>
              <a:rPr lang="en-US" sz="2400" dirty="0" smtClean="0">
                <a:solidFill>
                  <a:srgbClr val="00B050"/>
                </a:solidFill>
              </a:rPr>
              <a:t>/L. </a:t>
            </a:r>
          </a:p>
          <a:p>
            <a:pPr algn="l" rtl="0" eaLnBrk="1" hangingPunct="1">
              <a:buFontTx/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The causes are  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sz="2800" u="sng" dirty="0" smtClean="0">
                <a:solidFill>
                  <a:srgbClr val="002060"/>
                </a:solidFill>
              </a:rPr>
              <a:t>a)Renal causes :</a:t>
            </a:r>
            <a:endParaRPr lang="fr-FR" sz="2800" u="sng" dirty="0" smtClean="0">
              <a:solidFill>
                <a:srgbClr val="002060"/>
              </a:solidFill>
            </a:endParaRPr>
          </a:p>
          <a:p>
            <a:pPr algn="l" rtl="0" eaLnBrk="1" hangingPunct="1"/>
            <a:r>
              <a:rPr lang="fr-FR" sz="2800" dirty="0" smtClean="0"/>
              <a:t>-</a:t>
            </a:r>
            <a:r>
              <a:rPr lang="fr-FR" sz="2400" dirty="0" err="1" smtClean="0">
                <a:solidFill>
                  <a:srgbClr val="C00000"/>
                </a:solidFill>
              </a:rPr>
              <a:t>Insufficient</a:t>
            </a:r>
            <a:r>
              <a:rPr lang="fr-FR" sz="2400" dirty="0" smtClean="0">
                <a:solidFill>
                  <a:srgbClr val="C00000"/>
                </a:solidFill>
              </a:rPr>
              <a:t> Na+ exchange </a:t>
            </a:r>
            <a:r>
              <a:rPr lang="fr-FR" sz="2400" dirty="0" smtClean="0"/>
              <a:t>(ARF &amp; CRF)</a:t>
            </a:r>
            <a:endParaRPr lang="en-US" sz="2400" dirty="0" smtClean="0"/>
          </a:p>
          <a:p>
            <a:pPr algn="l" rtl="0" eaLnBrk="1" hangingPunct="1"/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C00000"/>
                </a:solidFill>
              </a:rPr>
              <a:t>Decreased Na+/K+  exchange: </a:t>
            </a:r>
            <a:r>
              <a:rPr lang="en-US" sz="2400" dirty="0" err="1" smtClean="0"/>
              <a:t>Hypoaldosteronism</a:t>
            </a:r>
            <a:r>
              <a:rPr lang="en-US" sz="2400" dirty="0" smtClean="0"/>
              <a:t> (</a:t>
            </a:r>
            <a:r>
              <a:rPr lang="en-US" sz="2400" dirty="0" err="1" smtClean="0"/>
              <a:t>Addisons</a:t>
            </a:r>
            <a:r>
              <a:rPr lang="en-US" sz="2400" dirty="0" smtClean="0"/>
              <a:t> diseases),   21-hydroxylase deficiency (CAH)</a:t>
            </a:r>
          </a:p>
          <a:p>
            <a:pPr algn="l" rtl="0" eaLnBrk="1" hangingPunct="1"/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C00000"/>
                </a:solidFill>
              </a:rPr>
              <a:t>Drugs: </a:t>
            </a:r>
            <a:r>
              <a:rPr lang="en-US" sz="2400" dirty="0" smtClean="0"/>
              <a:t>ACE inhibitors like </a:t>
            </a:r>
            <a:r>
              <a:rPr lang="en-US" sz="2400" dirty="0" err="1" smtClean="0"/>
              <a:t>captopril</a:t>
            </a:r>
            <a:r>
              <a:rPr lang="en-US" sz="2400" dirty="0" smtClean="0"/>
              <a:t>, potassium sparing diuretics (</a:t>
            </a:r>
            <a:r>
              <a:rPr lang="en-US" sz="2400" dirty="0" err="1" smtClean="0"/>
              <a:t>eg</a:t>
            </a:r>
            <a:r>
              <a:rPr lang="en-US" sz="2400" dirty="0" smtClean="0"/>
              <a:t> </a:t>
            </a:r>
            <a:r>
              <a:rPr lang="en-US" sz="2400" dirty="0" err="1" smtClean="0"/>
              <a:t>spironolactone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eaLnBrk="1" hangingPunct="1"/>
            <a:r>
              <a:rPr lang="en-US" sz="600" dirty="0" smtClean="0"/>
              <a:t>.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sz="2800" b="1" u="sng" dirty="0" smtClean="0">
                <a:solidFill>
                  <a:srgbClr val="002060"/>
                </a:solidFill>
              </a:rPr>
              <a:t>b)Non-renal causes</a:t>
            </a:r>
            <a:endParaRPr lang="en-US" sz="2800" u="sng" dirty="0" smtClean="0">
              <a:solidFill>
                <a:srgbClr val="002060"/>
              </a:solidFill>
            </a:endParaRPr>
          </a:p>
          <a:p>
            <a:pPr algn="l" rtl="0" eaLnBrk="1" hangingPunct="1"/>
            <a:r>
              <a:rPr lang="en-US" dirty="0" smtClean="0"/>
              <a:t>-</a:t>
            </a:r>
            <a:r>
              <a:rPr lang="en-US" sz="2400" dirty="0" err="1" smtClean="0">
                <a:solidFill>
                  <a:srgbClr val="C00000"/>
                </a:solidFill>
              </a:rPr>
              <a:t>Pseudohyperkalaemia</a:t>
            </a:r>
            <a:r>
              <a:rPr lang="en-US" sz="2400" dirty="0" smtClean="0">
                <a:solidFill>
                  <a:srgbClr val="C00000"/>
                </a:solidFill>
              </a:rPr>
              <a:t> :  </a:t>
            </a:r>
            <a:r>
              <a:rPr lang="en-US" sz="2400" dirty="0" smtClean="0"/>
              <a:t>due to in vitro </a:t>
            </a:r>
            <a:r>
              <a:rPr lang="en-US" sz="2400" dirty="0" err="1" smtClean="0"/>
              <a:t>haemolysis</a:t>
            </a:r>
            <a:r>
              <a:rPr lang="en-US" sz="2400" dirty="0" smtClean="0"/>
              <a:t> , </a:t>
            </a:r>
            <a:r>
              <a:rPr lang="en-US" sz="2400" dirty="0" err="1" smtClean="0"/>
              <a:t>leukocytosis</a:t>
            </a:r>
            <a:r>
              <a:rPr lang="en-US" sz="2400" dirty="0" smtClean="0"/>
              <a:t>, </a:t>
            </a:r>
            <a:r>
              <a:rPr lang="en-US" sz="2400" dirty="0" err="1" smtClean="0"/>
              <a:t>thrombocytosis</a:t>
            </a:r>
            <a:r>
              <a:rPr lang="en-US" sz="2400" dirty="0" smtClean="0"/>
              <a:t> , and delayed separation of plasma.</a:t>
            </a:r>
          </a:p>
          <a:p>
            <a:pPr algn="l" rtl="0" eaLnBrk="1" hangingPunct="1">
              <a:buFontTx/>
              <a:buNone/>
            </a:pPr>
            <a:r>
              <a:rPr lang="en-US" sz="2400" dirty="0" smtClean="0"/>
              <a:t> </a:t>
            </a:r>
          </a:p>
          <a:p>
            <a:pPr algn="l" rtl="0" eaLnBrk="1" hangingPunct="1"/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C00000"/>
                </a:solidFill>
              </a:rPr>
              <a:t>Redistribution: </a:t>
            </a:r>
            <a:r>
              <a:rPr lang="en-US" sz="2400" dirty="0" smtClean="0"/>
              <a:t>Acidosis, hypoxia, sever tissue damage, in vivo </a:t>
            </a:r>
            <a:r>
              <a:rPr lang="en-US" sz="2400" dirty="0" err="1" smtClean="0"/>
              <a:t>haemolysis</a:t>
            </a:r>
            <a:r>
              <a:rPr lang="en-US" sz="2400" dirty="0" smtClean="0"/>
              <a:t>, and drugs like </a:t>
            </a:r>
            <a:r>
              <a:rPr lang="en-US" sz="2400" dirty="0" err="1" smtClean="0"/>
              <a:t>digoxin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</a:rPr>
              <a:t>Effects of Potassium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400" dirty="0" err="1" smtClean="0">
                <a:solidFill>
                  <a:srgbClr val="002060"/>
                </a:solidFill>
              </a:rPr>
              <a:t>Neuromuscluar</a:t>
            </a:r>
            <a:r>
              <a:rPr lang="en-US" sz="2400" dirty="0" smtClean="0">
                <a:solidFill>
                  <a:srgbClr val="002060"/>
                </a:solidFill>
              </a:rPr>
              <a:t> activity  </a:t>
            </a:r>
          </a:p>
          <a:p>
            <a:pPr algn="l" rtl="0" eaLnBrk="1" hangingPunct="1">
              <a:buFontTx/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C00000"/>
                </a:solidFill>
              </a:rPr>
              <a:t>So </a:t>
            </a:r>
            <a:r>
              <a:rPr lang="en-US" sz="2400" dirty="0" err="1" smtClean="0">
                <a:solidFill>
                  <a:srgbClr val="C00000"/>
                </a:solidFill>
              </a:rPr>
              <a:t>hypokalaemia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→→→ </a:t>
            </a:r>
            <a:r>
              <a:rPr lang="en-US" sz="2000" dirty="0" smtClean="0"/>
              <a:t>Weakness, </a:t>
            </a:r>
            <a:r>
              <a:rPr lang="en-US" sz="2000" dirty="0" err="1" smtClean="0"/>
              <a:t>Hypotonia</a:t>
            </a:r>
            <a:r>
              <a:rPr lang="en-US" sz="2400" dirty="0" smtClean="0"/>
              <a:t>, </a:t>
            </a:r>
            <a:r>
              <a:rPr lang="en-US" sz="2000" dirty="0" smtClean="0"/>
              <a:t>Confusion.</a:t>
            </a:r>
            <a:r>
              <a:rPr lang="en-US" sz="2400" dirty="0" smtClean="0"/>
              <a:t>                                                                                                                            </a:t>
            </a:r>
          </a:p>
          <a:p>
            <a:pPr algn="l" rtl="0" eaLnBrk="1" hangingPunct="1"/>
            <a:r>
              <a:rPr lang="en-US" sz="2400" dirty="0" smtClean="0">
                <a:solidFill>
                  <a:srgbClr val="002060"/>
                </a:solidFill>
              </a:rPr>
              <a:t>Cardiac function  </a:t>
            </a:r>
          </a:p>
          <a:p>
            <a:pPr algn="l" rtl="0" eaLnBrk="1" hangingPunct="1">
              <a:buFontTx/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C00000"/>
                </a:solidFill>
              </a:rPr>
              <a:t>So </a:t>
            </a:r>
            <a:r>
              <a:rPr lang="en-US" sz="2400" dirty="0" err="1" smtClean="0">
                <a:solidFill>
                  <a:srgbClr val="C00000"/>
                </a:solidFill>
              </a:rPr>
              <a:t>Hypokalaemia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→→→ </a:t>
            </a:r>
            <a:r>
              <a:rPr lang="en-US" sz="2000" dirty="0" smtClean="0"/>
              <a:t>Arrhythmias</a:t>
            </a:r>
            <a:endParaRPr lang="en-US" sz="2400" dirty="0" smtClean="0"/>
          </a:p>
          <a:p>
            <a:pPr algn="l" rtl="0" eaLnBrk="1" hangingPunct="1">
              <a:buFontTx/>
              <a:buNone/>
            </a:pPr>
            <a:r>
              <a:rPr lang="en-US" sz="2400" dirty="0" smtClean="0"/>
              <a:t>     </a:t>
            </a:r>
            <a:r>
              <a:rPr lang="en-US" sz="2400" dirty="0" err="1" smtClean="0">
                <a:solidFill>
                  <a:srgbClr val="C00000"/>
                </a:solidFill>
              </a:rPr>
              <a:t>Hyperkalaemia</a:t>
            </a:r>
            <a:r>
              <a:rPr lang="en-US" sz="2400" dirty="0" smtClean="0"/>
              <a:t> →→→ </a:t>
            </a:r>
            <a:r>
              <a:rPr lang="en-US" sz="2000" dirty="0" smtClean="0"/>
              <a:t>Cardiac arrest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Potassium enters and leaves the EC compartment by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1.</a:t>
            </a:r>
            <a:r>
              <a:rPr lang="en-US" sz="2800" b="1" dirty="0" smtClean="0">
                <a:solidFill>
                  <a:srgbClr val="002060"/>
                </a:solidFill>
              </a:rPr>
              <a:t>The intestine </a:t>
            </a:r>
            <a:r>
              <a:rPr lang="en-US" sz="2800" dirty="0" smtClean="0">
                <a:solidFill>
                  <a:srgbClr val="002060"/>
                </a:solidFill>
              </a:rPr>
              <a:t> 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dirty="0" smtClean="0"/>
              <a:t>Potassium is absorbed in the small intestine so </a:t>
            </a:r>
            <a:r>
              <a:rPr lang="en-US" sz="2400" dirty="0" err="1" smtClean="0"/>
              <a:t>hypokalaemia</a:t>
            </a:r>
            <a:r>
              <a:rPr lang="en-US" sz="2400" dirty="0" smtClean="0"/>
              <a:t> may develop in prolonged starvation diarrhea, fistula, and prolonged vomiting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</a:t>
            </a:r>
            <a:endParaRPr lang="en-US" sz="28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2.</a:t>
            </a:r>
            <a:r>
              <a:rPr lang="en-US" sz="2800" b="1" dirty="0" smtClean="0">
                <a:solidFill>
                  <a:srgbClr val="002060"/>
                </a:solidFill>
              </a:rPr>
              <a:t>The renal tubules</a:t>
            </a:r>
            <a:r>
              <a:rPr lang="en-US" sz="2800" dirty="0" smtClean="0">
                <a:solidFill>
                  <a:srgbClr val="002060"/>
                </a:solidFill>
              </a:rPr>
              <a:t>  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 dirty="0" smtClean="0"/>
              <a:t>Potassium is secreted in the DCT and CD in exchange for sodium.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i="1" dirty="0" smtClean="0">
                <a:solidFill>
                  <a:srgbClr val="7030A0"/>
                </a:solidFill>
              </a:rPr>
              <a:t>    Hydrogen ions compete with potassium</a:t>
            </a:r>
            <a:r>
              <a:rPr lang="en-US" sz="2800" i="1" dirty="0" smtClean="0">
                <a:solidFill>
                  <a:srgbClr val="7030A0"/>
                </a:solidFill>
              </a:rPr>
              <a:t> </a:t>
            </a:r>
            <a:r>
              <a:rPr lang="en-US" sz="2400" i="1" dirty="0" smtClean="0">
                <a:solidFill>
                  <a:srgbClr val="7030A0"/>
                </a:solidFill>
              </a:rPr>
              <a:t>for exchange</a:t>
            </a:r>
            <a:endParaRPr lang="en-US" sz="2800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en-US" sz="100" dirty="0" smtClean="0"/>
              <a:t>.</a:t>
            </a:r>
            <a:endParaRPr lang="ar-IQ" sz="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ar-IQ" sz="100" dirty="0" smtClean="0"/>
              <a:t>0</a:t>
            </a:r>
            <a:endParaRPr lang="ar-IQ" sz="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908720"/>
            <a:ext cx="6480720" cy="442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Potassium loss in urine depends on 3 factors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400" dirty="0" smtClean="0"/>
              <a:t>The amount of sodium available for exchange  </a:t>
            </a:r>
          </a:p>
          <a:p>
            <a:pPr algn="l" rtl="0" eaLnBrk="1" hangingPunct="1"/>
            <a:r>
              <a:rPr lang="en-US" sz="2400" dirty="0" err="1" smtClean="0"/>
              <a:t>Aldosterone</a:t>
            </a:r>
            <a:r>
              <a:rPr lang="en-US" sz="2400" dirty="0" smtClean="0"/>
              <a:t> concentration , this is increased following fluid loss ,   </a:t>
            </a:r>
          </a:p>
          <a:p>
            <a:pPr algn="l" rtl="0" eaLnBrk="1" hangingPunct="1">
              <a:buNone/>
            </a:pPr>
            <a:r>
              <a:rPr lang="en-US" sz="2400" dirty="0" smtClean="0"/>
              <a:t>   </a:t>
            </a:r>
            <a:r>
              <a:rPr lang="en-US" sz="2400" i="1" dirty="0" smtClean="0">
                <a:solidFill>
                  <a:srgbClr val="002060"/>
                </a:solidFill>
              </a:rPr>
              <a:t>(</a:t>
            </a:r>
            <a:r>
              <a:rPr lang="en-US" sz="2400" i="1" dirty="0" err="1" smtClean="0">
                <a:solidFill>
                  <a:srgbClr val="002060"/>
                </a:solidFill>
              </a:rPr>
              <a:t>hyperkalaemia</a:t>
            </a:r>
            <a:r>
              <a:rPr lang="en-US" sz="2400" i="1" dirty="0" smtClean="0">
                <a:solidFill>
                  <a:srgbClr val="002060"/>
                </a:solidFill>
              </a:rPr>
              <a:t>  stimulates  </a:t>
            </a:r>
            <a:r>
              <a:rPr lang="en-US" sz="2400" i="1" dirty="0" err="1" smtClean="0">
                <a:solidFill>
                  <a:srgbClr val="002060"/>
                </a:solidFill>
              </a:rPr>
              <a:t>aldosterone</a:t>
            </a:r>
            <a:r>
              <a:rPr lang="en-US" sz="2400" i="1" dirty="0" smtClean="0">
                <a:solidFill>
                  <a:srgbClr val="002060"/>
                </a:solidFill>
              </a:rPr>
              <a:t>  release while </a:t>
            </a:r>
            <a:r>
              <a:rPr lang="en-US" sz="2400" i="1" dirty="0" err="1" smtClean="0">
                <a:solidFill>
                  <a:srgbClr val="002060"/>
                </a:solidFill>
              </a:rPr>
              <a:t>hypokalaemia</a:t>
            </a:r>
            <a:r>
              <a:rPr lang="en-US" sz="2400" i="1" dirty="0" smtClean="0">
                <a:solidFill>
                  <a:srgbClr val="002060"/>
                </a:solidFill>
              </a:rPr>
              <a:t>  Inhibit  It )  </a:t>
            </a:r>
          </a:p>
          <a:p>
            <a:pPr algn="l" rtl="0" eaLnBrk="1" hangingPunct="1"/>
            <a:r>
              <a:rPr lang="en-US" sz="2400" dirty="0" smtClean="0"/>
              <a:t>The relative amounts of hydrogen (H+) and potassium (K+) ions and the ability to secrete H+ in exchange with sodium (impaired in  </a:t>
            </a:r>
            <a:r>
              <a:rPr lang="en-US" sz="2400" dirty="0" err="1" smtClean="0"/>
              <a:t>acetazolamide</a:t>
            </a:r>
            <a:r>
              <a:rPr lang="en-US" sz="2400" dirty="0" smtClean="0"/>
              <a:t> treatment ) and some type of renal tubular acidosis 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Potassium enters and leaves the EC compartment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3.</a:t>
            </a:r>
            <a:r>
              <a:rPr lang="en-US" sz="2800" b="1" dirty="0" smtClean="0">
                <a:solidFill>
                  <a:srgbClr val="002060"/>
                </a:solidFill>
              </a:rPr>
              <a:t>The cell membranes</a:t>
            </a:r>
            <a:r>
              <a:rPr lang="en-US" sz="2800" dirty="0" smtClean="0">
                <a:solidFill>
                  <a:srgbClr val="002060"/>
                </a:solidFill>
              </a:rPr>
              <a:t>: 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Na+/K+-</a:t>
            </a:r>
            <a:r>
              <a:rPr lang="en-US" sz="2400" dirty="0" err="1" smtClean="0">
                <a:solidFill>
                  <a:srgbClr val="7030A0"/>
                </a:solidFill>
              </a:rPr>
              <a:t>ATPase</a:t>
            </a:r>
            <a:r>
              <a:rPr lang="en-US" sz="2400" dirty="0" smtClean="0">
                <a:solidFill>
                  <a:srgbClr val="7030A0"/>
                </a:solidFill>
              </a:rPr>
              <a:t> pump </a:t>
            </a:r>
            <a:r>
              <a:rPr lang="en-US" sz="2400" dirty="0" smtClean="0"/>
              <a:t>on cell surface maintains a high intracellular  K+ content. 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Three Na+ leave the cell and 2 K+ enter.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K+  also enters by exchange with H+.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B050"/>
                </a:solidFill>
              </a:rPr>
              <a:t>The activity of the pump is impaired in hypoxia and </a:t>
            </a:r>
            <a:r>
              <a:rPr lang="en-US" sz="2400" dirty="0" err="1" smtClean="0">
                <a:solidFill>
                  <a:srgbClr val="00B050"/>
                </a:solidFill>
              </a:rPr>
              <a:t>ketoacidosis</a:t>
            </a:r>
            <a:r>
              <a:rPr lang="en-US" sz="2400" dirty="0" smtClean="0">
                <a:solidFill>
                  <a:srgbClr val="00B050"/>
                </a:solidFill>
              </a:rPr>
              <a:t> resulting in </a:t>
            </a:r>
            <a:r>
              <a:rPr lang="en-US" sz="2400" dirty="0" err="1" smtClean="0">
                <a:solidFill>
                  <a:srgbClr val="00B050"/>
                </a:solidFill>
              </a:rPr>
              <a:t>hyperkalaemia</a:t>
            </a:r>
            <a:r>
              <a:rPr lang="en-US" sz="2400" dirty="0" smtClean="0">
                <a:solidFill>
                  <a:srgbClr val="00B050"/>
                </a:solidFill>
              </a:rPr>
              <a:t>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smtClean="0"/>
              <a:t>Conversely administration of insulin and glucose stimulate these pump.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err="1" smtClean="0">
                <a:solidFill>
                  <a:srgbClr val="0070C0"/>
                </a:solidFill>
              </a:rPr>
              <a:t>Catecolamines</a:t>
            </a:r>
            <a:r>
              <a:rPr lang="en-US" sz="2400" dirty="0" smtClean="0">
                <a:solidFill>
                  <a:srgbClr val="0070C0"/>
                </a:solidFill>
              </a:rPr>
              <a:t> have a similar action (This may cause </a:t>
            </a:r>
            <a:r>
              <a:rPr lang="en-US" sz="2400" dirty="0" err="1" smtClean="0">
                <a:solidFill>
                  <a:srgbClr val="0070C0"/>
                </a:solidFill>
              </a:rPr>
              <a:t>hypokalaemia</a:t>
            </a:r>
            <a:r>
              <a:rPr lang="en-US" sz="2400" dirty="0" smtClean="0">
                <a:solidFill>
                  <a:srgbClr val="0070C0"/>
                </a:solidFill>
              </a:rPr>
              <a:t>  in MI).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Synthesis of pumps is stimulated by  T4  so that there is </a:t>
            </a:r>
            <a:r>
              <a:rPr lang="en-US" sz="2400" dirty="0" err="1" smtClean="0">
                <a:solidFill>
                  <a:srgbClr val="002060"/>
                </a:solidFill>
              </a:rPr>
              <a:t>hypokalaemia</a:t>
            </a:r>
            <a:r>
              <a:rPr lang="en-US" sz="2400" dirty="0" smtClean="0">
                <a:solidFill>
                  <a:srgbClr val="002060"/>
                </a:solidFill>
              </a:rPr>
              <a:t> in  hyperthyroidism.</a:t>
            </a:r>
          </a:p>
          <a:p>
            <a:pPr algn="l" rtl="0" eaLnBrk="1" hangingPunct="1">
              <a:lnSpc>
                <a:spcPct val="80000"/>
              </a:lnSpc>
              <a:buNone/>
            </a:pP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Relationship between hydrogen and potassium 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/>
              <a:t> </a:t>
            </a:r>
            <a:endParaRPr lang="en-US" sz="1600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There is a reciprocal relationship between K+ and H+ Consider the following:</a:t>
            </a:r>
            <a:endParaRPr lang="en-US" sz="2400" b="1" i="1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400" b="1" i="1" u="sng" dirty="0" smtClean="0">
                <a:solidFill>
                  <a:srgbClr val="C00000"/>
                </a:solidFill>
              </a:rPr>
              <a:t>In acidosis</a:t>
            </a:r>
            <a:r>
              <a:rPr lang="en-US" sz="2400" u="sng" dirty="0" smtClean="0">
                <a:solidFill>
                  <a:srgbClr val="C00000"/>
                </a:solidFill>
              </a:rPr>
              <a:t>: 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en-US" sz="2400" dirty="0" smtClean="0"/>
              <a:t>H+ concentration is high in the ECF, so its pumping out of the cell in exchange with K+ is decreased , this leads to decrease the entry of potassium to </a:t>
            </a:r>
            <a:r>
              <a:rPr lang="en-US" sz="2400" b="1" dirty="0" smtClean="0"/>
              <a:t>all cells</a:t>
            </a:r>
            <a:r>
              <a:rPr lang="en-US" sz="2400" dirty="0" smtClean="0"/>
              <a:t>. </a:t>
            </a:r>
          </a:p>
          <a:p>
            <a:pPr algn="l" rtl="0" eaLnBrk="1" hangingPunct="1">
              <a:lnSpc>
                <a:spcPct val="80000"/>
              </a:lnSpc>
              <a:buNone/>
            </a:pPr>
            <a:r>
              <a:rPr lang="en-US" sz="2400" dirty="0" smtClean="0"/>
              <a:t>    In addition urinary secretion of potassium from the  </a:t>
            </a:r>
            <a:r>
              <a:rPr lang="en-US" sz="2400" b="1" dirty="0" smtClean="0"/>
              <a:t>DCT</a:t>
            </a:r>
            <a:r>
              <a:rPr lang="en-US" sz="2400" dirty="0" smtClean="0"/>
              <a:t>  is reduced</a:t>
            </a:r>
            <a:r>
              <a:rPr lang="en-US" sz="2400" i="1" dirty="0" smtClean="0">
                <a:solidFill>
                  <a:srgbClr val="002060"/>
                </a:solidFill>
              </a:rPr>
              <a:t> (the 2 ions compete) </a:t>
            </a:r>
            <a:r>
              <a:rPr lang="en-US" sz="2400" dirty="0" smtClean="0"/>
              <a:t>.  </a:t>
            </a:r>
          </a:p>
          <a:p>
            <a:pPr algn="l" rtl="0" eaLnBrk="1" hangingPunct="1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  So the 2 factors causes </a:t>
            </a:r>
            <a:r>
              <a:rPr lang="en-US" sz="2400" b="1" dirty="0" err="1" smtClean="0">
                <a:solidFill>
                  <a:srgbClr val="002060"/>
                </a:solidFill>
              </a:rPr>
              <a:t>hyperkalaemia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b="1" i="1" u="sng" dirty="0" smtClean="0">
                <a:solidFill>
                  <a:srgbClr val="C00000"/>
                </a:solidFill>
              </a:rPr>
              <a:t>In alkalosis</a:t>
            </a:r>
            <a:r>
              <a:rPr lang="en-US" sz="2400" u="sng" dirty="0" smtClean="0">
                <a:solidFill>
                  <a:srgbClr val="C00000"/>
                </a:solidFill>
              </a:rPr>
              <a:t>: </a:t>
            </a:r>
            <a:r>
              <a:rPr lang="en-US" sz="2400" dirty="0" smtClean="0">
                <a:solidFill>
                  <a:srgbClr val="C00000"/>
                </a:solidFill>
              </a:rPr>
              <a:t>   </a:t>
            </a:r>
            <a:r>
              <a:rPr lang="en-US" sz="2400" dirty="0" smtClean="0"/>
              <a:t>The opposite situation is clear, there is net uptake of K+ into all cells with increased urinary loss leading to </a:t>
            </a:r>
            <a:r>
              <a:rPr lang="en-US" sz="2400" b="1" dirty="0" err="1" smtClean="0">
                <a:solidFill>
                  <a:srgbClr val="002060"/>
                </a:solidFill>
              </a:rPr>
              <a:t>hypokalaemia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The results are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Tx/>
              <a:buNone/>
            </a:pPr>
            <a:r>
              <a:rPr lang="en-US" dirty="0" smtClean="0"/>
              <a:t> </a:t>
            </a:r>
          </a:p>
          <a:p>
            <a:pPr algn="l" rtl="0" eaLnBrk="1" hangingPunct="1"/>
            <a:r>
              <a:rPr lang="en-US" sz="2800" dirty="0" err="1" smtClean="0"/>
              <a:t>Hypokalaemia</a:t>
            </a:r>
            <a:r>
              <a:rPr lang="en-US" sz="2800" dirty="0" smtClean="0"/>
              <a:t> is usually accompanied by metabolic alkalosis  except  some types  of RTA, fistula, and CD inhibitor with which there is metabolic acidosis.</a:t>
            </a:r>
          </a:p>
          <a:p>
            <a:pPr algn="l" rtl="0" eaLnBrk="1" hangingPunct="1">
              <a:buFontTx/>
              <a:buNone/>
            </a:pPr>
            <a:r>
              <a:rPr lang="en-US" sz="2800" dirty="0" smtClean="0"/>
              <a:t>   </a:t>
            </a:r>
          </a:p>
          <a:p>
            <a:pPr algn="l" rtl="0" eaLnBrk="1" hangingPunct="1"/>
            <a:r>
              <a:rPr lang="en-US" sz="2800" dirty="0" err="1" smtClean="0">
                <a:solidFill>
                  <a:srgbClr val="002060"/>
                </a:solidFill>
              </a:rPr>
              <a:t>Hyperkalaemia</a:t>
            </a:r>
            <a:r>
              <a:rPr lang="en-US" sz="2800" dirty="0" smtClean="0">
                <a:solidFill>
                  <a:srgbClr val="002060"/>
                </a:solidFill>
              </a:rPr>
              <a:t> is usually accompanied by metabolic acidosis.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FF0000"/>
                </a:solidFill>
              </a:rPr>
              <a:t>Hypokalaemia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91512" cy="4929188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Levels less than 3.5 </a:t>
            </a:r>
            <a:r>
              <a:rPr lang="en-US" sz="2000" dirty="0" err="1" smtClean="0">
                <a:solidFill>
                  <a:srgbClr val="00B050"/>
                </a:solidFill>
              </a:rPr>
              <a:t>meq</a:t>
            </a:r>
            <a:r>
              <a:rPr lang="en-US" sz="2000" dirty="0" smtClean="0">
                <a:solidFill>
                  <a:srgbClr val="00B050"/>
                </a:solidFill>
              </a:rPr>
              <a:t>/L. The causes are: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2000" b="1" dirty="0" smtClean="0"/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r>
              <a:rPr lang="en-US" sz="2000" b="1" u="sng" dirty="0" smtClean="0">
                <a:solidFill>
                  <a:srgbClr val="002060"/>
                </a:solidFill>
              </a:rPr>
              <a:t>A)- Renal causes :</a:t>
            </a:r>
            <a:endParaRPr lang="en-US" sz="2000" u="sng" dirty="0" smtClean="0">
              <a:solidFill>
                <a:srgbClr val="002060"/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C00000"/>
                </a:solidFill>
              </a:rPr>
              <a:t>-Increased Na+/K+ exchange: </a:t>
            </a:r>
          </a:p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dirty="0" smtClean="0"/>
              <a:t>      Primary </a:t>
            </a:r>
            <a:r>
              <a:rPr lang="en-US" sz="2000" dirty="0" err="1" smtClean="0"/>
              <a:t>hyperaldosteronism</a:t>
            </a:r>
            <a:r>
              <a:rPr lang="en-US" sz="2000" dirty="0" smtClean="0"/>
              <a:t> (</a:t>
            </a:r>
            <a:r>
              <a:rPr lang="en-US" sz="2000" dirty="0" err="1" smtClean="0"/>
              <a:t>Conns</a:t>
            </a:r>
            <a:r>
              <a:rPr lang="en-US" sz="2000" dirty="0" smtClean="0"/>
              <a:t> syndrome), secondary  </a:t>
            </a:r>
            <a:r>
              <a:rPr lang="en-US" sz="2000" dirty="0" err="1" smtClean="0"/>
              <a:t>hyperaldosteronism</a:t>
            </a:r>
            <a:r>
              <a:rPr lang="en-US" sz="2000" dirty="0" smtClean="0"/>
              <a:t>, </a:t>
            </a:r>
            <a:r>
              <a:rPr lang="en-US" sz="2000" dirty="0" err="1" smtClean="0"/>
              <a:t>Cushings</a:t>
            </a:r>
            <a:r>
              <a:rPr lang="en-US" sz="2000" dirty="0" smtClean="0"/>
              <a:t> syndrome, steroid therapy, ectopic ACTH production, </a:t>
            </a:r>
            <a:r>
              <a:rPr lang="en-US" sz="2000" dirty="0" err="1" smtClean="0"/>
              <a:t>Bartters</a:t>
            </a:r>
            <a:r>
              <a:rPr lang="en-US" sz="2000" dirty="0" smtClean="0"/>
              <a:t> syndrome, and others.</a:t>
            </a:r>
          </a:p>
          <a:p>
            <a:pPr algn="l" rtl="0" eaLnBrk="1" hangingPunct="1">
              <a:lnSpc>
                <a:spcPct val="80000"/>
              </a:lnSpc>
            </a:pPr>
            <a:endParaRPr lang="en-US" sz="2000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000" dirty="0" smtClean="0"/>
              <a:t>-</a:t>
            </a:r>
            <a:r>
              <a:rPr lang="en-US" sz="2000" dirty="0" smtClean="0">
                <a:solidFill>
                  <a:srgbClr val="C00000"/>
                </a:solidFill>
              </a:rPr>
              <a:t>Excess Na+ available for exchange:</a:t>
            </a:r>
            <a:r>
              <a:rPr lang="en-US" sz="2000" dirty="0" smtClean="0"/>
              <a:t> Infusion of saline, loop diuretics</a:t>
            </a:r>
          </a:p>
          <a:p>
            <a:pPr algn="l" rtl="0" eaLnBrk="1" hangingPunct="1">
              <a:lnSpc>
                <a:spcPct val="80000"/>
              </a:lnSpc>
            </a:pPr>
            <a:endParaRPr lang="en-US" sz="2000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000" dirty="0" smtClean="0"/>
              <a:t>-</a:t>
            </a:r>
            <a:r>
              <a:rPr lang="en-US" sz="2000" dirty="0" smtClean="0">
                <a:solidFill>
                  <a:srgbClr val="C00000"/>
                </a:solidFill>
              </a:rPr>
              <a:t>Decreased Na+/H+ exchange: </a:t>
            </a:r>
            <a:r>
              <a:rPr lang="en-US" sz="2000" dirty="0" err="1" smtClean="0"/>
              <a:t>Carbonat</a:t>
            </a:r>
            <a:r>
              <a:rPr lang="en-US" sz="2000" dirty="0" smtClean="0"/>
              <a:t> </a:t>
            </a:r>
            <a:r>
              <a:rPr lang="en-US" sz="2000" dirty="0" err="1" smtClean="0"/>
              <a:t>dehydratase</a:t>
            </a:r>
            <a:r>
              <a:rPr lang="en-US" sz="2000" dirty="0" smtClean="0"/>
              <a:t> inhibitors, renal tubular acidosis (type 1 &amp; 2)</a:t>
            </a:r>
          </a:p>
          <a:p>
            <a:pPr algn="l" rtl="0" eaLnBrk="1" hangingPunct="1">
              <a:lnSpc>
                <a:spcPct val="80000"/>
              </a:lnSpc>
            </a:pPr>
            <a:endParaRPr lang="en-US" sz="2000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000" dirty="0" smtClean="0"/>
              <a:t>-</a:t>
            </a:r>
            <a:r>
              <a:rPr lang="en-US" sz="2000" dirty="0" smtClean="0">
                <a:solidFill>
                  <a:srgbClr val="C00000"/>
                </a:solidFill>
              </a:rPr>
              <a:t>Impaired proximal tubular </a:t>
            </a:r>
            <a:r>
              <a:rPr lang="en-US" sz="2000" dirty="0" err="1" smtClean="0">
                <a:solidFill>
                  <a:srgbClr val="C00000"/>
                </a:solidFill>
              </a:rPr>
              <a:t>reabsorption</a:t>
            </a:r>
            <a:r>
              <a:rPr lang="en-US" sz="2000" dirty="0" smtClean="0">
                <a:solidFill>
                  <a:srgbClr val="C00000"/>
                </a:solidFill>
              </a:rPr>
              <a:t>: </a:t>
            </a:r>
            <a:r>
              <a:rPr lang="en-US" sz="2000" dirty="0" smtClean="0"/>
              <a:t>renal tubular dysfunction, </a:t>
            </a:r>
            <a:r>
              <a:rPr lang="en-US" sz="2000" dirty="0" err="1" smtClean="0"/>
              <a:t>Fanconi</a:t>
            </a:r>
            <a:r>
              <a:rPr lang="en-US" sz="2000" dirty="0" smtClean="0"/>
              <a:t> syndrome, hypomagnesaemia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733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تصميم افتراضي</vt:lpstr>
      <vt:lpstr>Disorders of  Potassium metabolism </vt:lpstr>
      <vt:lpstr>Effects of Potassium</vt:lpstr>
      <vt:lpstr>Potassium enters and leaves the EC compartment by  </vt:lpstr>
      <vt:lpstr>.</vt:lpstr>
      <vt:lpstr>Potassium loss in urine depends on 3 factors</vt:lpstr>
      <vt:lpstr>Potassium enters and leaves the EC compartment </vt:lpstr>
      <vt:lpstr>Relationship between hydrogen and potassium ions</vt:lpstr>
      <vt:lpstr>The results are</vt:lpstr>
      <vt:lpstr>Hypokalaemia</vt:lpstr>
      <vt:lpstr>.</vt:lpstr>
      <vt:lpstr>Hyperkalaemia</vt:lpstr>
      <vt:lpstr>.</vt:lpstr>
    </vt:vector>
  </TitlesOfParts>
  <Company>Kuifa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 of  Potassium metabolism</dc:title>
  <dc:creator>Najed</dc:creator>
  <cp:lastModifiedBy>liver function test تسجيل  </cp:lastModifiedBy>
  <cp:revision>28</cp:revision>
  <dcterms:created xsi:type="dcterms:W3CDTF">2011-04-02T23:52:02Z</dcterms:created>
  <dcterms:modified xsi:type="dcterms:W3CDTF">2021-02-28T19:52:38Z</dcterms:modified>
</cp:coreProperties>
</file>